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 rot="10800000">
            <a:off x="0" y="2984999"/>
            <a:ext cx="9144000" cy="21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0" y="2393175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flipH="1" rot="10800000">
            <a:off x="0" y="2983958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 flipH="1" rot="10800000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 flipH="1">
            <a:off x="4526627" y="571349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 rot="10800000">
            <a:off x="4526627" y="1162132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 flipH="1" rot="10800000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 rot="10800000">
            <a:off x="4526627" y="1162132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/>
          <p:nvPr/>
        </p:nvSpPr>
        <p:spPr>
          <a:xfrm flipH="1">
            <a:off x="4526627" y="571349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526627" y="571349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/>
          <p:nvPr/>
        </p:nvSpPr>
        <p:spPr>
          <a:xfrm rot="10800000">
            <a:off x="4526627" y="1162132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 rot="10800000">
            <a:off x="0" y="4412699"/>
            <a:ext cx="9144000" cy="730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 flipH="1">
            <a:off x="4526627" y="3820834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 rot="10800000">
            <a:off x="4526627" y="4411617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4421726"/>
            <a:ext cx="8229600" cy="505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6676" y="76256"/>
            <a:ext cx="9134130" cy="5054792"/>
          </a:xfrm>
          <a:custGeom>
            <a:pathLst>
              <a:path extrusionOk="0" h="6739723" w="9157023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Introduction à Git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Qu’est-ce qu’un gestionnaire de versions ?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init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La commande init permet de rendre un répertoire versionnable.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i="1" lang="fr"/>
              <a:t>git init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/>
          </a:p>
          <a:p>
            <a:pPr lvl="0">
              <a:spcBef>
                <a:spcPts val="0"/>
              </a:spcBef>
              <a:buNone/>
            </a:pPr>
            <a:r>
              <a:rPr lang="fr"/>
              <a:t>Crée le répertoire .git dans lequel les fichiers sont versionnés.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clone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La commande clone permet de récupérer l’ensemble d’un dépôt distant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git clone &lt;ip&gt; &lt;répertoire&gt;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Toutes les modifications sur &lt;ip&gt; sont placées dans le répertoire &lt;répertoire&gt;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add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Lors de la création d’un nouveau fihcier, il faut l’ajouter dans git.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i="1" lang="fr"/>
              <a:t>git add “mon fichier”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Dès lors le fichier est dans l’état “stage” et peut être commité.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commit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Une fois le fichier référencé dans Git, un commit permet de stocker l’ensemble des modifications et créer une version unique.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i="1" lang="fr"/>
              <a:t>git commit -m “Mon message de commit”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push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Afin d’envoyer un ensemble de commit vers un serveur distant, il faut push les commits.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i="1" lang="fr"/>
              <a:t>git push origin master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fetch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Récupérer des modifications distants vers .git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i="1" lang="fr"/>
              <a:t>git fetch origin master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/>
          </a:p>
          <a:p>
            <a:pPr lvl="0">
              <a:spcBef>
                <a:spcPts val="0"/>
              </a:spcBef>
              <a:buNone/>
            </a:pPr>
            <a:r>
              <a:rPr lang="fr"/>
              <a:t>Les commits distants sont récupérés mais ne sont pas appliqués sur le code.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merge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Un merge effectue une mise à jour OU une fusion.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i="1" lang="fr"/>
              <a:t>git merge origin/master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/>
          </a:p>
          <a:p>
            <a:pPr lvl="0">
              <a:spcBef>
                <a:spcPts val="0"/>
              </a:spcBef>
              <a:buNone/>
            </a:pPr>
            <a:r>
              <a:rPr lang="fr"/>
              <a:t>Applique l’ensemble des commits à votre code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pull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Afin de faciliter la récupération de commit, la commande pull effectue un fetch / merge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i="1" lang="fr"/>
              <a:t>git pull origin master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				=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fr"/>
              <a:t>git fetch origin master</a:t>
            </a:r>
          </a:p>
          <a:p>
            <a:pPr lvl="0">
              <a:spcBef>
                <a:spcPts val="0"/>
              </a:spcBef>
              <a:buNone/>
            </a:pPr>
            <a:r>
              <a:rPr i="1" lang="fr"/>
              <a:t>git merge origin/master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remote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Chaque serveur distant est identifié par un nom unique.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i="1" lang="fr"/>
              <a:t>git remote add origin &lt;ip&gt;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/>
          </a:p>
          <a:p>
            <a:pPr lvl="0">
              <a:spcBef>
                <a:spcPts val="0"/>
              </a:spcBef>
              <a:buNone/>
            </a:pPr>
            <a:r>
              <a:rPr lang="fr"/>
              <a:t>Lors d’un push vous choisissez le serveur que vous désirez.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Vue globale</a:t>
            </a:r>
          </a:p>
        </p:txBody>
      </p:sp>
      <p:sp>
        <p:nvSpPr>
          <p:cNvPr id="163" name="Shape 163"/>
          <p:cNvSpPr/>
          <p:nvPr/>
        </p:nvSpPr>
        <p:spPr>
          <a:xfrm>
            <a:off x="528200" y="1397900"/>
            <a:ext cx="1779300" cy="7826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/>
        </p:nvSpPr>
        <p:spPr>
          <a:xfrm>
            <a:off x="611900" y="1498250"/>
            <a:ext cx="1611899" cy="5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/>
              <a:t>Utilisateur A</a:t>
            </a:r>
          </a:p>
        </p:txBody>
      </p:sp>
      <p:sp>
        <p:nvSpPr>
          <p:cNvPr id="165" name="Shape 165"/>
          <p:cNvSpPr/>
          <p:nvPr/>
        </p:nvSpPr>
        <p:spPr>
          <a:xfrm>
            <a:off x="528200" y="4006425"/>
            <a:ext cx="1779300" cy="7826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x="611900" y="4106775"/>
            <a:ext cx="1611899" cy="5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Utilisateur B</a:t>
            </a:r>
          </a:p>
        </p:txBody>
      </p:sp>
      <p:sp>
        <p:nvSpPr>
          <p:cNvPr id="167" name="Shape 167"/>
          <p:cNvSpPr/>
          <p:nvPr/>
        </p:nvSpPr>
        <p:spPr>
          <a:xfrm>
            <a:off x="6907500" y="2647225"/>
            <a:ext cx="1779300" cy="7826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3460175" y="1397900"/>
            <a:ext cx="1779300" cy="7826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4563775" y="4006425"/>
            <a:ext cx="1779300" cy="7826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 txBox="1"/>
          <p:nvPr/>
        </p:nvSpPr>
        <p:spPr>
          <a:xfrm>
            <a:off x="3538250" y="1471475"/>
            <a:ext cx="16455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/>
              <a:t>.git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4630737" y="4093425"/>
            <a:ext cx="16455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.git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6974400" y="2734225"/>
            <a:ext cx="16455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serveur distant</a:t>
            </a:r>
          </a:p>
        </p:txBody>
      </p:sp>
      <p:cxnSp>
        <p:nvCxnSpPr>
          <p:cNvPr id="173" name="Shape 173"/>
          <p:cNvCxnSpPr>
            <a:stCxn id="163" idx="3"/>
            <a:endCxn id="168" idx="1"/>
          </p:cNvCxnSpPr>
          <p:nvPr/>
        </p:nvCxnSpPr>
        <p:spPr>
          <a:xfrm>
            <a:off x="2307500" y="1789249"/>
            <a:ext cx="1152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4" name="Shape 174"/>
          <p:cNvCxnSpPr>
            <a:stCxn id="168" idx="3"/>
            <a:endCxn id="167" idx="1"/>
          </p:cNvCxnSpPr>
          <p:nvPr/>
        </p:nvCxnSpPr>
        <p:spPr>
          <a:xfrm>
            <a:off x="5239475" y="1789249"/>
            <a:ext cx="1668000" cy="124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5" name="Shape 175"/>
          <p:cNvCxnSpPr>
            <a:stCxn id="167" idx="1"/>
            <a:endCxn id="169" idx="3"/>
          </p:cNvCxnSpPr>
          <p:nvPr/>
        </p:nvCxnSpPr>
        <p:spPr>
          <a:xfrm flipH="1">
            <a:off x="6343200" y="3038574"/>
            <a:ext cx="564300" cy="135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6" name="Shape 176"/>
          <p:cNvCxnSpPr>
            <a:stCxn id="169" idx="1"/>
            <a:endCxn id="165" idx="3"/>
          </p:cNvCxnSpPr>
          <p:nvPr/>
        </p:nvCxnSpPr>
        <p:spPr>
          <a:xfrm rot="10800000">
            <a:off x="2307475" y="4397774"/>
            <a:ext cx="225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7" name="Shape 177"/>
          <p:cNvCxnSpPr>
            <a:stCxn id="167" idx="1"/>
            <a:endCxn id="165" idx="3"/>
          </p:cNvCxnSpPr>
          <p:nvPr/>
        </p:nvCxnSpPr>
        <p:spPr>
          <a:xfrm flipH="1">
            <a:off x="2307600" y="3038574"/>
            <a:ext cx="4599900" cy="135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8" name="Shape 178"/>
          <p:cNvSpPr txBox="1"/>
          <p:nvPr/>
        </p:nvSpPr>
        <p:spPr>
          <a:xfrm>
            <a:off x="2434625" y="1417975"/>
            <a:ext cx="815400" cy="27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/>
              <a:t>commit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5877775" y="1913875"/>
            <a:ext cx="815400" cy="27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push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3061425" y="4514925"/>
            <a:ext cx="815400" cy="27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merge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4336525" y="3228650"/>
            <a:ext cx="815400" cy="27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pull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6742975" y="3819225"/>
            <a:ext cx="815400" cy="27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fetch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Qu’est-ce qu’un gestionnaire de versions (VCS)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 → Conserver des versions de fichiers et leurs arborescences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 → Identifier une arborescence de versions de fichiers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 → Fournir les outils de gestion associés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Branches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Une branche est une sous-partie du graphe des commits.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Un développement précis = une branche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Les branches peuvent être fusionnées entre elles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Branches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La branche par défaut s’appelle master.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i="1" lang="fr"/>
              <a:t>git checkout &lt;ma_branche&gt;</a:t>
            </a:r>
            <a:r>
              <a:rPr lang="fr"/>
              <a:t> → Se déplacer vers une branche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i="1" lang="fr"/>
              <a:t>git checkout -b &lt;ma_branche&gt;</a:t>
            </a:r>
            <a:r>
              <a:rPr lang="fr"/>
              <a:t> → Créer une nouvelle branche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Branches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Fusionner des branches se résument à donner le nom de la branche à merger.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i="1" lang="fr"/>
              <a:t>git merge sprint25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/>
          </a:p>
          <a:p>
            <a:pPr lvl="0">
              <a:spcBef>
                <a:spcPts val="0"/>
              </a:spcBef>
              <a:buNone/>
            </a:pPr>
            <a:r>
              <a:rPr lang="fr"/>
              <a:t>Applique les commits de sprint25 dans la branche courante.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Workflow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Créer son environment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fr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echo “bonjour” &gt; README.md</a:t>
            </a:r>
            <a:br>
              <a:rPr lang="fr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fr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git init</a:t>
            </a:r>
            <a:br>
              <a:rPr lang="fr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fr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git add README.md</a:t>
            </a:r>
            <a:br>
              <a:rPr lang="fr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fr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git commit -m "Add REAMDE.md"</a:t>
            </a:r>
            <a:br>
              <a:rPr lang="fr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fr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git remote add origin https://github.com/olivier-pitton/dant.git</a:t>
            </a:r>
            <a:br>
              <a:rPr lang="fr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fr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git push origin master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Développement standard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fr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git pull origin master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fr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git add file1.java file2.java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fr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git commit -m "Mes modifications de fichiers"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fr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git fetch origin master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fr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git merge origin/master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fr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git push origin master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Fusion de branches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fr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git checkout -b dant121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fr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git add file1.java file2.java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fr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git commit -m "Mes modifications de fichiers"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fr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git fetch origin master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fr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git checkout master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fr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git merge origin/master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fr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git merge dant121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fr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git push origin master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SVN vs Git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SVN vs Git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SVN est centralisé.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SVN conserve un état cohérent des versions mais nécessite de réappliquer tous les patchs précédents 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SVN</a:t>
            </a:r>
          </a:p>
        </p:txBody>
      </p:sp>
      <p:sp>
        <p:nvSpPr>
          <p:cNvPr id="240" name="Shape 240"/>
          <p:cNvSpPr/>
          <p:nvPr/>
        </p:nvSpPr>
        <p:spPr>
          <a:xfrm>
            <a:off x="457200" y="1478200"/>
            <a:ext cx="1317600" cy="5750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5557200" y="1478200"/>
            <a:ext cx="1317600" cy="5750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3908000" y="1478200"/>
            <a:ext cx="1317600" cy="5750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2258800" y="1478200"/>
            <a:ext cx="1317600" cy="5750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5557200" y="2436600"/>
            <a:ext cx="1317600" cy="5750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2258800" y="3395000"/>
            <a:ext cx="1317600" cy="5750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457200" y="3395000"/>
            <a:ext cx="1317600" cy="5750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454875" y="2436600"/>
            <a:ext cx="1317600" cy="5750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3913200" y="2436600"/>
            <a:ext cx="1317600" cy="5750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5567600" y="3395000"/>
            <a:ext cx="1317600" cy="5750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 txBox="1"/>
          <p:nvPr/>
        </p:nvSpPr>
        <p:spPr>
          <a:xfrm>
            <a:off x="5617350" y="2523000"/>
            <a:ext cx="11973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A2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515025" y="1548837"/>
            <a:ext cx="11973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Version 1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3980550" y="2523000"/>
            <a:ext cx="11973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A1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5617350" y="1548837"/>
            <a:ext cx="11973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Version 4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517350" y="2549575"/>
            <a:ext cx="11973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File A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3970475" y="1564600"/>
            <a:ext cx="11973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Version 3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515025" y="3494250"/>
            <a:ext cx="11973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File B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2318950" y="3481400"/>
            <a:ext cx="11973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B1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5627750" y="3497150"/>
            <a:ext cx="11973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B2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2318950" y="1548837"/>
            <a:ext cx="11973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Version 2</a:t>
            </a:r>
          </a:p>
        </p:txBody>
      </p:sp>
      <p:cxnSp>
        <p:nvCxnSpPr>
          <p:cNvPr id="260" name="Shape 260"/>
          <p:cNvCxnSpPr>
            <a:endCxn id="248" idx="1"/>
          </p:cNvCxnSpPr>
          <p:nvPr/>
        </p:nvCxnSpPr>
        <p:spPr>
          <a:xfrm>
            <a:off x="1782000" y="2685749"/>
            <a:ext cx="2131200" cy="38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1" name="Shape 261"/>
          <p:cNvCxnSpPr>
            <a:endCxn id="244" idx="1"/>
          </p:cNvCxnSpPr>
          <p:nvPr/>
        </p:nvCxnSpPr>
        <p:spPr>
          <a:xfrm>
            <a:off x="5230799" y="2724149"/>
            <a:ext cx="32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2" name="Shape 262"/>
          <p:cNvCxnSpPr>
            <a:stCxn id="246" idx="3"/>
            <a:endCxn id="245" idx="1"/>
          </p:cNvCxnSpPr>
          <p:nvPr/>
        </p:nvCxnSpPr>
        <p:spPr>
          <a:xfrm>
            <a:off x="1774800" y="3682549"/>
            <a:ext cx="483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3" name="Shape 263"/>
          <p:cNvCxnSpPr>
            <a:endCxn id="249" idx="1"/>
          </p:cNvCxnSpPr>
          <p:nvPr/>
        </p:nvCxnSpPr>
        <p:spPr>
          <a:xfrm>
            <a:off x="3576199" y="3682549"/>
            <a:ext cx="1991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Qu’est-ce que Git ?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Git</a:t>
            </a:r>
          </a:p>
        </p:txBody>
      </p:sp>
      <p:sp>
        <p:nvSpPr>
          <p:cNvPr id="269" name="Shape 269"/>
          <p:cNvSpPr/>
          <p:nvPr/>
        </p:nvSpPr>
        <p:spPr>
          <a:xfrm>
            <a:off x="457200" y="1478200"/>
            <a:ext cx="1317600" cy="5750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5557200" y="1478200"/>
            <a:ext cx="1317600" cy="5750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3908000" y="1478200"/>
            <a:ext cx="1317600" cy="5750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58800" y="1478200"/>
            <a:ext cx="1317600" cy="5750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5557200" y="2436600"/>
            <a:ext cx="1317600" cy="5750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913200" y="3395000"/>
            <a:ext cx="1317600" cy="5750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2258800" y="3395000"/>
            <a:ext cx="1317600" cy="5750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200" y="3395000"/>
            <a:ext cx="1317600" cy="5750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457200" y="2436600"/>
            <a:ext cx="1317600" cy="5750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2258800" y="2436600"/>
            <a:ext cx="1317600" cy="5750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3908000" y="2436600"/>
            <a:ext cx="1317600" cy="5750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5567600" y="3395000"/>
            <a:ext cx="1317600" cy="5750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 txBox="1"/>
          <p:nvPr/>
        </p:nvSpPr>
        <p:spPr>
          <a:xfrm>
            <a:off x="3973350" y="3481400"/>
            <a:ext cx="11973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/>
              <a:t>B1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5617350" y="2523000"/>
            <a:ext cx="11973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A2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515025" y="1548837"/>
            <a:ext cx="11973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Version 1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3968150" y="2523000"/>
            <a:ext cx="11973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A1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2318950" y="2523000"/>
            <a:ext cx="11973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File A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5617350" y="1548837"/>
            <a:ext cx="11973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Version 4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517350" y="2549575"/>
            <a:ext cx="11973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File A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3970475" y="1564600"/>
            <a:ext cx="11973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Version 3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515025" y="3494250"/>
            <a:ext cx="11973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File B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2318950" y="3481400"/>
            <a:ext cx="11973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B1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5627750" y="3497150"/>
            <a:ext cx="11973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B2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2318950" y="1548837"/>
            <a:ext cx="11973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Version 2</a:t>
            </a:r>
          </a:p>
        </p:txBody>
      </p:sp>
      <p:cxnSp>
        <p:nvCxnSpPr>
          <p:cNvPr id="293" name="Shape 293"/>
          <p:cNvCxnSpPr>
            <a:endCxn id="278" idx="1"/>
          </p:cNvCxnSpPr>
          <p:nvPr/>
        </p:nvCxnSpPr>
        <p:spPr>
          <a:xfrm>
            <a:off x="1774899" y="2724149"/>
            <a:ext cx="483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4" name="Shape 294"/>
          <p:cNvCxnSpPr>
            <a:stCxn id="278" idx="3"/>
            <a:endCxn id="279" idx="1"/>
          </p:cNvCxnSpPr>
          <p:nvPr/>
        </p:nvCxnSpPr>
        <p:spPr>
          <a:xfrm>
            <a:off x="3576400" y="2724149"/>
            <a:ext cx="33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5" name="Shape 295"/>
          <p:cNvCxnSpPr>
            <a:endCxn id="273" idx="1"/>
          </p:cNvCxnSpPr>
          <p:nvPr/>
        </p:nvCxnSpPr>
        <p:spPr>
          <a:xfrm>
            <a:off x="5225699" y="2724149"/>
            <a:ext cx="33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6" name="Shape 296"/>
          <p:cNvCxnSpPr>
            <a:stCxn id="276" idx="3"/>
            <a:endCxn id="275" idx="1"/>
          </p:cNvCxnSpPr>
          <p:nvPr/>
        </p:nvCxnSpPr>
        <p:spPr>
          <a:xfrm>
            <a:off x="1774800" y="3682549"/>
            <a:ext cx="483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7" name="Shape 297"/>
          <p:cNvCxnSpPr>
            <a:stCxn id="275" idx="3"/>
            <a:endCxn id="274" idx="1"/>
          </p:cNvCxnSpPr>
          <p:nvPr/>
        </p:nvCxnSpPr>
        <p:spPr>
          <a:xfrm>
            <a:off x="3576400" y="3682549"/>
            <a:ext cx="336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8" name="Shape 298"/>
          <p:cNvCxnSpPr>
            <a:stCxn id="274" idx="3"/>
            <a:endCxn id="280" idx="1"/>
          </p:cNvCxnSpPr>
          <p:nvPr/>
        </p:nvCxnSpPr>
        <p:spPr>
          <a:xfrm>
            <a:off x="5230800" y="3682549"/>
            <a:ext cx="336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Github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Github</a:t>
            </a: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Plateforme sociale de répo Git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Gratuit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Fait la promotion des bonnes pratiques de développement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La pull request</a:t>
            </a:r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Qu’est ce qu’une pull request ?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La pull request</a:t>
            </a:r>
          </a:p>
        </p:txBody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Qu’est ce qu’une pull request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Permet de partager et intégrer du code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Valider une PR revient à intégrer le code dans la branche master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La pull request</a:t>
            </a: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Comment faire des pull request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La pull request</a:t>
            </a:r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fr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git checkout -b dant121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fr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git add file1.java file2.java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fr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git commit -m "Mes modifications de fichiers pour ma PR"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fr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git fetch origin master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fr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git merge origin/master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fr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git push origin dant121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fr"/>
              <a:t>Dans Github, créer une PR. Source : dant121 - destination : master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Conclusion</a:t>
            </a:r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Git est utilisé dans toutes les entreprises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Facilite le développement logiciel (contrairement à SVN)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Obligatoire à utiliser, via GitHub, pour le projet !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Qu’est-ce que Git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Git est un gestionnaire de versions décentralisé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Un gestionnaire de versions décentralisé (DCVS) permet 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 → Calculer les différences entre deux versions (diff / patch)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 → Un gestionnaire d’historiques des diff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Git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Créé par Linux Torvalds pour versionné le noyau Linux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Devenu le VCS le plus populaire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Utilisé par toutes les plateformes (GitHub, Bitbucket, … 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Fonctionnalités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Présentation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Il existe 3 versions d’un même fichier 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locale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commit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fr"/>
              <a:t>remote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Présentation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Git stocke les versions dans le répertoire .git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Un fichier modifié sera commité dans .git et envoyer sur un serveur distant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Il existe donc deux étapes pour partager du code</a:t>
            </a:r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