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2984998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1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746891"/>
            <a:ext cx="7772400" cy="1238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 rot="10800000">
            <a:off x="0" y="1163099"/>
            <a:ext cx="9144000" cy="3980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 flipH="1">
            <a:off x="4526627" y="571349"/>
            <a:ext cx="4617372" cy="590501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 rot="10800000">
            <a:off x="4526627" y="1162131"/>
            <a:ext cx="4617372" cy="571095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 flipH="1" rot="10800000">
            <a:off x="0" y="1163099"/>
            <a:ext cx="9144000" cy="3980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 rot="10800000">
            <a:off x="4526627" y="1162131"/>
            <a:ext cx="4617372" cy="571095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5" name="Shape 25"/>
          <p:cNvSpPr/>
          <p:nvPr/>
        </p:nvSpPr>
        <p:spPr>
          <a:xfrm flipH="1">
            <a:off x="4526627" y="571349"/>
            <a:ext cx="4617372" cy="590501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flipH="1" rot="10800000">
            <a:off x="0" y="1163099"/>
            <a:ext cx="9144000" cy="3980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 flipH="1">
            <a:off x="4526627" y="571349"/>
            <a:ext cx="4617372" cy="590501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1" name="Shape 31"/>
          <p:cNvSpPr/>
          <p:nvPr/>
        </p:nvSpPr>
        <p:spPr>
          <a:xfrm rot="10800000">
            <a:off x="4526627" y="1162131"/>
            <a:ext cx="4617372" cy="571095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 flipH="1">
            <a:off x="4526627" y="3820833"/>
            <a:ext cx="4617372" cy="590501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676" y="76255"/>
            <a:ext cx="9134129" cy="5054792"/>
          </a:xfrm>
          <a:custGeom>
            <a:pathLst>
              <a:path extrusionOk="0" h="120000" w="120000">
                <a:moveTo>
                  <a:pt x="21" y="0"/>
                </a:moveTo>
                <a:lnTo>
                  <a:pt x="120000" y="77290"/>
                </a:lnTo>
                <a:lnTo>
                  <a:pt x="20" y="120000"/>
                </a:lnTo>
                <a:cubicBezTo>
                  <a:pt x="-51" y="91231"/>
                  <a:pt x="93" y="28768"/>
                  <a:pt x="21" y="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jlguillaume.free.fr/www/documents/teaching/ntw1314/LI385_C1_servlets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685800" y="657999"/>
            <a:ext cx="7772400" cy="23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fr"/>
              <a:t>JAX-RS et Servlets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Fonctionnement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→ 	Un client fait une requête HTTP au serveur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→	La requête est transmise au conteneur par le serveur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→	Le conteneur décide à quelle Servlet transférer la requête (comment ?)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→	Le conteneur envoie la réponse au client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Cycle de vie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→	Création et initialisation de la servlet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→	Gestion de requêtes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→	Destruction et libération des ressources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Quand a lieu la création d’une servlet et pourquoi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Application Web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Une application web est un espace virtuel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Le fichier web.xml décrit toute la configuration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Doit être placé dans le répertoire WEB-INF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web.xml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fr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lang="fr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="1.0" </a:t>
            </a:r>
            <a:r>
              <a:rPr lang="fr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lang="fr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lang="fr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&lt;web-app </a:t>
            </a:r>
            <a:r>
              <a:rPr lang="fr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fr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xsi</a:t>
            </a:r>
            <a:r>
              <a:rPr lang="fr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="http://www.w3.org/2001/XMLSchema-instance" </a:t>
            </a:r>
            <a:r>
              <a:rPr lang="fr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fr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="http://java.sun.com/xml/ns/javaee"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xsi</a:t>
            </a:r>
            <a:r>
              <a:rPr lang="fr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:schemaLocation</a:t>
            </a:r>
            <a:r>
              <a:rPr lang="fr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="http://java.sun.com/xml/ns/javaee http://java.sun.com/xml/ns/javaee/web-app_2_5.xsd"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fr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="2.5"</a:t>
            </a:r>
            <a:r>
              <a:rPr lang="fr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&lt;servlet&gt;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&lt;servlet-name&gt;</a:t>
            </a:r>
            <a:r>
              <a:rPr lang="f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appstats</a:t>
            </a:r>
            <a:r>
              <a:rPr lang="fr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&lt;/servlet-name&gt;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&lt;servlet-class&gt;</a:t>
            </a:r>
            <a:r>
              <a:rPr lang="f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com.google.appengine.AppstatsServlet</a:t>
            </a:r>
            <a:r>
              <a:rPr lang="fr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&lt;/servlet-class&gt;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&lt;/servlet&gt;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&lt;servlet-mapping&gt;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&lt;servlet-name&gt;</a:t>
            </a:r>
            <a:r>
              <a:rPr lang="f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appstats</a:t>
            </a:r>
            <a:r>
              <a:rPr lang="fr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&lt;/servlet-name&gt;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&lt;url-pattern&gt;</a:t>
            </a:r>
            <a:r>
              <a:rPr lang="f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/appstats/*</a:t>
            </a:r>
            <a:r>
              <a:rPr lang="fr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&lt;/url-pattern&gt;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&lt;/servlet-mapping&gt;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&lt;/web-app&gt;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Si vous voulez en savoir plus : </a:t>
            </a:r>
            <a:r>
              <a:rPr lang="fr" sz="2400" u="sng">
                <a:solidFill>
                  <a:schemeClr val="hlink"/>
                </a:solidFill>
                <a:hlinkClick r:id="rId3"/>
              </a:rPr>
              <a:t>http://jlguillaume.free.fr/www/documents/teaching/ntw1314/LI385_C1_servlets.pdf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Très verbeux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A ne pas utiliser directement pour le projet !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685800" y="657999"/>
            <a:ext cx="7772400" cy="23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fr"/>
              <a:t>JBoss RESTEasy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Implémentation complète de JAX-RS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Embarque un client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Gère l’asynchrone, compression, cache …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JAX-RS vs Servlet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Pourquoi JAX-RS plutôt que Servlet ?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JAX-RS vs Servlet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Pourquoi JAX-RS plutôt que Servlet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Tout est annotation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Fait pour répondre à ce type de besoin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Très simple d’utilisation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Exemple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fr" sz="22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fr" sz="2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2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"/test"</a:t>
            </a:r>
            <a:r>
              <a:rPr lang="fr" sz="2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fr" sz="2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2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Endpoint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fr" sz="2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22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@GET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fr" sz="22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@Produces</a:t>
            </a:r>
            <a:r>
              <a:rPr lang="fr" sz="2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2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"text/plain"</a:t>
            </a:r>
            <a:r>
              <a:rPr lang="fr" sz="2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fr" sz="2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2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2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 </a:t>
            </a:r>
            <a:r>
              <a:rPr lang="fr" sz="2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fr" sz="2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fr" sz="2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2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fr" sz="2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Response.</a:t>
            </a:r>
            <a:r>
              <a:rPr i="1" lang="fr" sz="2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fr" sz="2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2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fr" sz="2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).build()</a:t>
            </a:r>
            <a:r>
              <a:rPr lang="fr" sz="2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fr" sz="2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2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fr" sz="2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fr"/>
              <a:t>Que connaissez-vous comme type de services web 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@Path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Peut se mettre sur une classe / méthode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Définit le chemin d’accès à la ressource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Exemple : @Path(“/users/fetch”)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Paramètre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Plusieurs moyens de passer des paramètres 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/>
              <a:t>→	@PathParam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/>
              <a:t>→	@QueryParam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/>
              <a:t>→	@FormParam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/>
              <a:t>→	@HeaderParam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/>
              <a:t>→	@CookieParam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@PathParam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Permet de récupérer un paramètre défini dans l’URL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"/mobile/play/{modelId}"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 </a:t>
            </a:r>
            <a:r>
              <a:rPr lang="fr" sz="1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play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"modelId"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String modelId)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return 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Response.</a:t>
            </a:r>
            <a:r>
              <a:rPr i="1"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(modelId).build()</a:t>
            </a:r>
            <a:r>
              <a:rPr lang="fr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/>
              <a:t>La requête sera /mobile/play/test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@QueryParam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Permet de récupérer un paramètre de l’URL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"/mobile/play"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 </a:t>
            </a:r>
            <a:r>
              <a:rPr lang="fr" sz="1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play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@QueryParam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"modelId"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String modelId)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return 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Response.</a:t>
            </a:r>
            <a:r>
              <a:rPr i="1"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(modelId).build()</a:t>
            </a:r>
            <a:r>
              <a:rPr lang="fr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/>
              <a:t>La requête sera /mobile/play?modelId=test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Permet de donner une valeur par défaut si le paramètre n’est pas spécifié.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"/mobile/play"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 </a:t>
            </a:r>
            <a:r>
              <a:rPr lang="fr" sz="1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play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@QueryParam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"modelId"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@DefaultValue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"test"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modelId)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return 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Response.</a:t>
            </a:r>
            <a:r>
              <a:rPr i="1"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(modelId).build()</a:t>
            </a:r>
            <a:r>
              <a:rPr lang="fr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/>
              <a:t>Que renvoie la requête /mobile/play ?</a:t>
            </a: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@DefaultValue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Spécifie les types mimes que renvoie le service web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Propre à la classe ou à une méthode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@Produces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Spécifie les types mimes acceptés par le service web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Propre à la classe ou à une méthode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@Consumes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Permet de GZIP la réponse d’une requête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@GZIP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 </a:t>
            </a:r>
            <a:r>
              <a:rPr lang="f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@GZIP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MultipartFormDataInput input) 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@GZIP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Uniquement sur les requêtes GET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Équivalent du Cache-Control HTTP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Ne fonctionne que sur un code 200</a:t>
            </a:r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@Cache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Avoir un web.xml bien configuré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Préparer une classe Application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fr"/>
              <a:t>Générer un fichier war</a:t>
            </a:r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Déploiement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800" y="1175274"/>
            <a:ext cx="3626400" cy="39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&lt;web-app&gt;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&lt;display-name&gt;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&lt;/display-name&gt;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&lt;context-param&gt;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&lt;param-name&gt;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resteasy.scan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&lt;/param-name&gt;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&lt;param-value&gt;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&lt;/param-value&gt;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&lt;/context-param&gt;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&lt;servlet&gt;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&lt;servlet-name&gt;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Resteasy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&lt;/servlet-name&gt;     &lt;servlet-class&gt;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org.jboss.resteasy.plugins.server.servlet.HttpServletDispatcher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&lt;/servlet-class&gt;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&lt;init-param&gt;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&lt;param-name&gt;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javax.ws.rs.Application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&lt;/param-name&gt;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&lt;param-value&gt;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com.test.App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&lt;/param-value&gt;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&lt;/init-param&gt;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&lt;/servlet&gt;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&lt;servlet-mapping&gt;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&lt;servlet-name&gt;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Resteasy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&lt;/servlet-name&gt;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&lt;url-pattern&gt;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&lt;/url-pattern&gt;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&lt;/servlet-mapping&gt;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&lt;/web-app&gt;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web.xml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Classe Java décrivant les ressources utilisées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Singletons : Ne sont instanciés qu’une fois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Classes : Différents scopes</a:t>
            </a:r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Application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 </a:t>
            </a:r>
            <a:r>
              <a:rPr lang="fr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fr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24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Set&lt;Class&lt;?&gt;&gt; </a:t>
            </a:r>
            <a:r>
              <a:rPr lang="fr" sz="2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getClasses</a:t>
            </a:r>
            <a:r>
              <a:rPr lang="fr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Set&lt;Class&lt;?&gt;&gt; clazz = </a:t>
            </a:r>
            <a:r>
              <a:rPr lang="fr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HashSet&lt;&gt;()</a:t>
            </a:r>
            <a:r>
              <a:rPr lang="fr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clazz.add(Endpoint.</a:t>
            </a:r>
            <a:r>
              <a:rPr lang="fr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return </a:t>
            </a:r>
            <a:r>
              <a:rPr lang="fr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clazz</a:t>
            </a:r>
            <a:r>
              <a:rPr lang="fr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Application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Gestion automatique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Les bibliothèques principales : jackson, gson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Ne faites pas cela vous même !</a:t>
            </a: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JSON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@POST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@Produces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(MediaType.</a:t>
            </a:r>
            <a:r>
              <a:rPr i="1" lang="fr" sz="1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APPLICATION_JSON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Product </a:t>
            </a:r>
            <a:r>
              <a:rPr lang="fr" sz="1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new 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Product(</a:t>
            </a:r>
            <a:r>
              <a:rPr lang="fr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"test"</a:t>
            </a:r>
            <a:r>
              <a:rPr lang="fr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@GET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@Produces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(MediaType.</a:t>
            </a:r>
            <a:r>
              <a:rPr i="1" lang="fr" sz="1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APPLICATION_JSON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Product </a:t>
            </a:r>
            <a:r>
              <a:rPr lang="fr" sz="1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 name)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Product p = productService.getByName(name)</a:t>
            </a:r>
            <a:r>
              <a:rPr lang="fr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return </a:t>
            </a: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fr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JSON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Automatique avec l’API JAXB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Déjà intégrée à Java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Uniquement des annotations</a:t>
            </a:r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XML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Dès lors qu’une exception est levée, celle-ci sera catchée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Définit la façon dont on gère les exceptions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Gestion des erreurs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@Provider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ApiErrorMapper </a:t>
            </a:r>
            <a:r>
              <a:rPr lang="f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f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ExceptionMapper&lt;ApiError&gt;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 </a:t>
            </a:r>
            <a:r>
              <a:rPr lang="fr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toResponse</a:t>
            </a:r>
            <a:r>
              <a:rPr lang="f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(ApiError apiError)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return </a:t>
            </a:r>
            <a:r>
              <a:rPr lang="f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Response.</a:t>
            </a:r>
            <a:r>
              <a:rPr i="1" lang="f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f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(apiError.getStatus())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f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.entity(apiError)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f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.type(MediaType.</a:t>
            </a:r>
            <a:r>
              <a:rPr i="1" lang="fr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APPLICATION_JSON</a:t>
            </a:r>
            <a:r>
              <a:rPr lang="f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.build()</a:t>
            </a:r>
            <a:r>
              <a:rPr lang="f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Exemple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JAX-RS est très simple d’utilisation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Très utilisé en entreprise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Vous devrez l’utiliser pour vos projets</a:t>
            </a:r>
          </a:p>
        </p:txBody>
      </p:sp>
      <p:sp>
        <p:nvSpPr>
          <p:cNvPr id="263" name="Shape 2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REST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Style d’architecture web reposant sur HTTP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Utilise les méthodes HTTP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Pas de format, ni de pré-requis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Servlets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Composant Java générant du contenu dynamiquement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Spécification javax.servlet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Actuellement version 3.0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JAX-RS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spécification JAX-RS décrit REST en Java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Il existe de multiples implémentations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fr"/>
              <a:t>JBoss RESTEasy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SzPct val="100000"/>
              <a:buAutoNum type="arabicPeriod"/>
            </a:pPr>
            <a:r>
              <a:rPr lang="fr"/>
              <a:t>Jersey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685800" y="1746891"/>
            <a:ext cx="7772400" cy="123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Servlets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Servlet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S’exécute côté serveur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Pas d’IHM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Génération de pages HTML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Servlet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conteneur de servlets (tomcat, …) gère le cycle de vie des servlets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Mécanisme de cache, asynchrone 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Modification direct de la réponse HTTP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