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 à Git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Git stocke les versions dans le répertoire .git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Un fichier modifié sera commité dans .git et envoyer sur un serveur distant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Il existe donc deux étapes pour partager du code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init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La commande init permet de rendre un répertoire versionnable.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init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>
              <a:spcBef>
                <a:spcPts val="0"/>
              </a:spcBef>
              <a:buNone/>
            </a:pPr>
            <a:r>
              <a:rPr lang="fr"/>
              <a:t>Crée le répertoire .git dans lequel les fichiers sont versionnés.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clone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La commande clone permet de récupérer l’ensemble d’un dépôt distant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git clone &lt;ip&gt; &lt;répertoire&gt;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Toutes les modifications sur &lt;ip&gt; sont placées dans le répertoire &lt;répertoire&gt;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add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Lors de la création d’un nouveau fihcier, il faut l’ajouter dans git.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add “mon fichier”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Dès lors le fichier est dans l’état “stage” et peut être commité.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Une fois le fichier référencé dans Git, un commit permet de stocker l’ensemble des modifications et créer une version unique.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 i="1"/>
              <a:t>git commit -m “Mon message de commit”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Afin d’envoyer un ensemble de commit vers un serveur distant, il faut push les commits.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 i="1"/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Récupérer des modifications distants vers .git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fetch origin master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>
              <a:spcBef>
                <a:spcPts val="0"/>
              </a:spcBef>
              <a:buNone/>
            </a:pPr>
            <a:r>
              <a:rPr lang="fr"/>
              <a:t>Les commits distants sont récupérés mais ne sont pas appliqués sur le code.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 merge effectue une mise à jour OU une fusion.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merge origin/master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>
              <a:spcBef>
                <a:spcPts val="0"/>
              </a:spcBef>
              <a:buNone/>
            </a:pPr>
            <a:r>
              <a:rPr lang="fr"/>
              <a:t>Applique l’ensemble des commits à votre code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Afin de faciliter la récupération de commit, la commande pull effectue un fetch / merge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pull origin master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				=</a:t>
            </a:r>
          </a:p>
          <a:p>
            <a:pPr rtl="0">
              <a:spcBef>
                <a:spcPts val="0"/>
              </a:spcBef>
              <a:buNone/>
            </a:pPr>
            <a:r>
              <a:rPr lang="fr" i="1"/>
              <a:t>git fetch origin master</a:t>
            </a:r>
          </a:p>
          <a:p>
            <a:pPr>
              <a:spcBef>
                <a:spcPts val="0"/>
              </a:spcBef>
              <a:buNone/>
            </a:pPr>
            <a:r>
              <a:rPr lang="fr" i="1"/>
              <a:t>git merge origin/master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remote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Chaque serveur distant est identifié par un nom unique.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remote add origin &lt;ip&gt;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>
              <a:spcBef>
                <a:spcPts val="0"/>
              </a:spcBef>
              <a:buNone/>
            </a:pPr>
            <a:r>
              <a:rPr lang="fr"/>
              <a:t>Lors d’un push vous choisissez le serveur que vous désirez.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Qu’est-ce qu’un gestionnaire de versions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Vue globale</a:t>
            </a:r>
          </a:p>
        </p:txBody>
      </p:sp>
      <p:sp>
        <p:nvSpPr>
          <p:cNvPr id="159" name="Shape 159"/>
          <p:cNvSpPr/>
          <p:nvPr/>
        </p:nvSpPr>
        <p:spPr>
          <a:xfrm>
            <a:off y="1397900" x="528200"/>
            <a:ext cy="782699" cx="177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y="1498250" x="611900"/>
            <a:ext cy="582000" cx="161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Utilisateur A</a:t>
            </a:r>
          </a:p>
        </p:txBody>
      </p:sp>
      <p:sp>
        <p:nvSpPr>
          <p:cNvPr id="161" name="Shape 161"/>
          <p:cNvSpPr/>
          <p:nvPr/>
        </p:nvSpPr>
        <p:spPr>
          <a:xfrm>
            <a:off y="4006425" x="528200"/>
            <a:ext cy="782699" cx="177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y="4106775" x="611900"/>
            <a:ext cy="582000" cx="161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Utilisateur B</a:t>
            </a:r>
          </a:p>
        </p:txBody>
      </p:sp>
      <p:sp>
        <p:nvSpPr>
          <p:cNvPr id="163" name="Shape 163"/>
          <p:cNvSpPr/>
          <p:nvPr/>
        </p:nvSpPr>
        <p:spPr>
          <a:xfrm>
            <a:off y="2647225" x="6907500"/>
            <a:ext cy="782699" cx="177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y="1397900" x="3460175"/>
            <a:ext cy="782699" cx="177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y="4006425" x="4563775"/>
            <a:ext cy="782699" cx="1779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y="1471475" x="3538250"/>
            <a:ext cy="608700" cx="164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4093425" x="4630737"/>
            <a:ext cy="608700" cx="164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.git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y="2734225" x="6974400"/>
            <a:ext cy="608700" cx="164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serveur distant</a:t>
            </a:r>
          </a:p>
        </p:txBody>
      </p:sp>
      <p:cxnSp>
        <p:nvCxnSpPr>
          <p:cNvPr id="169" name="Shape 169"/>
          <p:cNvCxnSpPr>
            <a:stCxn id="159" idx="3"/>
            <a:endCxn id="164" idx="1"/>
          </p:cNvCxnSpPr>
          <p:nvPr/>
        </p:nvCxnSpPr>
        <p:spPr>
          <a:xfrm>
            <a:off y="1789249" x="2307500"/>
            <a:ext cy="0" cx="1152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0" name="Shape 170"/>
          <p:cNvCxnSpPr>
            <a:stCxn id="164" idx="3"/>
            <a:endCxn id="163" idx="1"/>
          </p:cNvCxnSpPr>
          <p:nvPr/>
        </p:nvCxnSpPr>
        <p:spPr>
          <a:xfrm>
            <a:off y="1789249" x="5239475"/>
            <a:ext cy="1249200" cx="166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1" name="Shape 171"/>
          <p:cNvCxnSpPr>
            <a:stCxn id="163" idx="1"/>
            <a:endCxn id="165" idx="3"/>
          </p:cNvCxnSpPr>
          <p:nvPr/>
        </p:nvCxnSpPr>
        <p:spPr>
          <a:xfrm flipH="1">
            <a:off y="3038574" x="6343200"/>
            <a:ext cy="1359300" cx="564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2" name="Shape 172"/>
          <p:cNvCxnSpPr>
            <a:stCxn id="165" idx="1"/>
            <a:endCxn id="161" idx="3"/>
          </p:cNvCxnSpPr>
          <p:nvPr/>
        </p:nvCxnSpPr>
        <p:spPr>
          <a:xfrm rot="10800000">
            <a:off y="4397774" x="2307475"/>
            <a:ext cy="0" cx="2256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3" name="Shape 173"/>
          <p:cNvCxnSpPr>
            <a:stCxn id="163" idx="1"/>
            <a:endCxn id="161" idx="3"/>
          </p:cNvCxnSpPr>
          <p:nvPr/>
        </p:nvCxnSpPr>
        <p:spPr>
          <a:xfrm flipH="1">
            <a:off y="3038574" x="2307600"/>
            <a:ext cy="1359300" cx="4599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4" name="Shape 174"/>
          <p:cNvSpPr txBox="1"/>
          <p:nvPr/>
        </p:nvSpPr>
        <p:spPr>
          <a:xfrm>
            <a:off y="1417975" x="2434625"/>
            <a:ext cy="2741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commit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1913875" x="5877775"/>
            <a:ext cy="2741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push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y="4514925" x="3061425"/>
            <a:ext cy="2741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merge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y="3228650" x="4336525"/>
            <a:ext cy="2741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pull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3819225" x="6742975"/>
            <a:ext cy="2741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fetch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Une branche est une sous-partie du graphe des commits.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Un développement précis = une branche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Les branches peuvent être fusionnées entre elles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La branche par défaut s’appelle master.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checkout &lt;ma_branche&gt;</a:t>
            </a:r>
            <a:r>
              <a:rPr lang="fr"/>
              <a:t> → Se déplacer vers une branche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 i="1"/>
              <a:t>git checkout -b &lt;ma_branche&gt;</a:t>
            </a:r>
            <a:r>
              <a:rPr lang="fr"/>
              <a:t> → Créer une nouvelle branche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Branches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Fusionner des branches se résument à donner le nom de la branche à merger.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 i="1"/>
              <a:t>git merge sprint25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>
              <a:spcBef>
                <a:spcPts val="0"/>
              </a:spcBef>
              <a:buNone/>
            </a:pPr>
            <a:r>
              <a:rPr lang="fr"/>
              <a:t>Applique les commits de sprint25 dans la branche courante.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Workflow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Créer son environment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echo “bonjour” &gt; README.md</a:t>
            </a:r>
            <a:b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b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README.md</a:t>
            </a:r>
            <a:b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"Add REAMDE.md"</a:t>
            </a:r>
            <a:b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remote add origin https://github.com/olivier-pitton/dant.git</a:t>
            </a:r>
            <a:b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Développement standard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file1.java file2.java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"Mes modifications de fichiers"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Fusion de branches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checkout -b dant121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add file1.java file2.java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commit -m "Mes modifications de fichiers"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fetch origin 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origin/master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merge dant121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fr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SVN vs Git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SVN vs Git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SVN est centralisé.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SVN conserve un état cohérent des versions mais nécessite de réappliquer tous les patchs précédents 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Qu’est-ce qu’un gestionnaire de versions (VCS)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2400" lang="fr"/>
              <a:t> → Conserver des versions de fichiers et leurs arborescences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fr"/>
              <a:t> → Identifier une arborescence de versions de fichiers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rPr sz="2400" lang="fr"/>
              <a:t> → Fournir les outils de gestion associés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SVN</a:t>
            </a:r>
          </a:p>
        </p:txBody>
      </p:sp>
      <p:sp>
        <p:nvSpPr>
          <p:cNvPr id="236" name="Shape 236"/>
          <p:cNvSpPr/>
          <p:nvPr/>
        </p:nvSpPr>
        <p:spPr>
          <a:xfrm>
            <a:off y="1478200" x="4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y="1478200" x="55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y="1478200" x="39080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y="1478200" x="22588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y="2436600" x="55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y="3395000" x="22588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y="3395000" x="4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y="2436600" x="454875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y="2436600" x="3913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y="3395000" x="55676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y="2523000" x="56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A2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y="1548837" x="51502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1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y="2523000" x="39805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A1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y="1548837" x="56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4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y="2549575" x="5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1564600" x="397047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3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3494250" x="51502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File B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3481400" x="23189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y="3497150" x="56277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B2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y="1548837" x="23189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2</a:t>
            </a:r>
          </a:p>
        </p:txBody>
      </p:sp>
      <p:cxnSp>
        <p:nvCxnSpPr>
          <p:cNvPr id="256" name="Shape 256"/>
          <p:cNvCxnSpPr>
            <a:endCxn id="244" idx="1"/>
          </p:cNvCxnSpPr>
          <p:nvPr/>
        </p:nvCxnSpPr>
        <p:spPr>
          <a:xfrm>
            <a:off y="2685749" x="1782000"/>
            <a:ext cy="38400" cx="213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7" name="Shape 257"/>
          <p:cNvCxnSpPr>
            <a:endCxn id="240" idx="1"/>
          </p:cNvCxnSpPr>
          <p:nvPr/>
        </p:nvCxnSpPr>
        <p:spPr>
          <a:xfrm>
            <a:off y="2724149" x="5230799"/>
            <a:ext cy="0" cx="326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8" name="Shape 258"/>
          <p:cNvCxnSpPr>
            <a:stCxn id="242" idx="3"/>
            <a:endCxn id="241" idx="1"/>
          </p:cNvCxnSpPr>
          <p:nvPr/>
        </p:nvCxnSpPr>
        <p:spPr>
          <a:xfrm>
            <a:off y="3682549" x="1774800"/>
            <a:ext cy="0" cx="48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9" name="Shape 259"/>
          <p:cNvCxnSpPr>
            <a:endCxn id="245" idx="1"/>
          </p:cNvCxnSpPr>
          <p:nvPr/>
        </p:nvCxnSpPr>
        <p:spPr>
          <a:xfrm>
            <a:off y="3682549" x="3576199"/>
            <a:ext cy="0" cx="199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265" name="Shape 265"/>
          <p:cNvSpPr/>
          <p:nvPr/>
        </p:nvSpPr>
        <p:spPr>
          <a:xfrm>
            <a:off y="1478200" x="4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y="1478200" x="55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y="1478200" x="39080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y="1478200" x="22588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y="2436600" x="55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y="3395000" x="3913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y="3395000" x="22588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y="3395000" x="4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y="2436600" x="4572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y="2436600" x="22588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dot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y="2436600" x="39080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y="3395000" x="5567600"/>
            <a:ext cy="575099" cx="13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y="3481400" x="3973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2523000" x="56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A2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1548837" x="51502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y="2523000" x="39681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A1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y="2523000" x="23189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y="1548837" x="56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4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y="2549575" x="5173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File A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y="1564600" x="397047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3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y="3494250" x="515025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File B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3481400" x="23189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B1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y="3497150" x="56277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B2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y="1548837" x="2318950"/>
            <a:ext cy="402300" cx="11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fr"/>
              <a:t>Version 2</a:t>
            </a:r>
          </a:p>
        </p:txBody>
      </p:sp>
      <p:cxnSp>
        <p:nvCxnSpPr>
          <p:cNvPr id="289" name="Shape 289"/>
          <p:cNvCxnSpPr>
            <a:endCxn id="274" idx="1"/>
          </p:cNvCxnSpPr>
          <p:nvPr/>
        </p:nvCxnSpPr>
        <p:spPr>
          <a:xfrm>
            <a:off y="2724149" x="1774899"/>
            <a:ext cy="0" cx="48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0" name="Shape 290"/>
          <p:cNvCxnSpPr>
            <a:stCxn id="274" idx="3"/>
            <a:endCxn id="275" idx="1"/>
          </p:cNvCxnSpPr>
          <p:nvPr/>
        </p:nvCxnSpPr>
        <p:spPr>
          <a:xfrm>
            <a:off y="2724149" x="3576400"/>
            <a:ext cy="0" cx="33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1" name="Shape 291"/>
          <p:cNvCxnSpPr>
            <a:endCxn id="269" idx="1"/>
          </p:cNvCxnSpPr>
          <p:nvPr/>
        </p:nvCxnSpPr>
        <p:spPr>
          <a:xfrm>
            <a:off y="2724149" x="5225699"/>
            <a:ext cy="0" cx="33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2" name="Shape 292"/>
          <p:cNvCxnSpPr>
            <a:stCxn id="272" idx="3"/>
            <a:endCxn id="271" idx="1"/>
          </p:cNvCxnSpPr>
          <p:nvPr/>
        </p:nvCxnSpPr>
        <p:spPr>
          <a:xfrm>
            <a:off y="3682549" x="1774800"/>
            <a:ext cy="0" cx="48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3" name="Shape 293"/>
          <p:cNvCxnSpPr>
            <a:stCxn id="271" idx="3"/>
            <a:endCxn id="270" idx="1"/>
          </p:cNvCxnSpPr>
          <p:nvPr/>
        </p:nvCxnSpPr>
        <p:spPr>
          <a:xfrm>
            <a:off y="3682549" x="3576400"/>
            <a:ext cy="0" cx="33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4" name="Shape 294"/>
          <p:cNvCxnSpPr>
            <a:stCxn id="270" idx="3"/>
            <a:endCxn id="276" idx="1"/>
          </p:cNvCxnSpPr>
          <p:nvPr/>
        </p:nvCxnSpPr>
        <p:spPr>
          <a:xfrm>
            <a:off y="3682549" x="5230800"/>
            <a:ext cy="0" cx="33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Git est utilisé dans toutes les entreprises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Facilite le développement logiciel (contrairement à SVN)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fr"/>
              <a:t>Obligatoire à utiliser, via GitHub, pour le projet 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Qu’est-ce que Git 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Qu’est-ce que Git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fr"/>
              <a:t>Git est un gestionnaire de versions décentralisé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 gestionnaire de versions décentralisé (DCVS) permet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 → Calculer les différences entre deux versions (diff / patch)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→ Un gestionnaire d’historiques des diff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Git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Créé par Linux Torvalds pour versionné le noyau Linux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Devenu le VCS le plus populaire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fr"/>
              <a:t>Utilisé par toutes les plateformes (GitHub, Bitbucket, … 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Il existe 3 versions d’un même fichier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lang="fr"/>
              <a:t>locale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lang="fr"/>
              <a:t>commit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-"/>
            </a:pPr>
            <a:r>
              <a:rPr lang="fr"/>
              <a:t>remote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