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6858000" cx="9144000"/>
  <p:notesSz cx="6858000" cy="9144000"/>
  <p:embeddedFontLst>
    <p:embeddedFont>
      <p:font typeface="Ubuntu"/>
      <p:regular r:id="rId70"/>
      <p:bold r:id="rId71"/>
      <p:italic r:id="rId72"/>
      <p:boldItalic r:id="rId73"/>
    </p:embeddedFont>
    <p:embeddedFont>
      <p:font typeface="Proxima Nova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Ubuntu-boldItalic.fntdata"/><Relationship Id="rId72" Type="http://schemas.openxmlformats.org/officeDocument/2006/relationships/font" Target="fonts/Ubuntu-italic.fntdata"/><Relationship Id="rId31" Type="http://schemas.openxmlformats.org/officeDocument/2006/relationships/slide" Target="slides/slide27.xml"/><Relationship Id="rId75" Type="http://schemas.openxmlformats.org/officeDocument/2006/relationships/font" Target="fonts/ProximaNova-bold.fntdata"/><Relationship Id="rId30" Type="http://schemas.openxmlformats.org/officeDocument/2006/relationships/slide" Target="slides/slide26.xml"/><Relationship Id="rId74" Type="http://schemas.openxmlformats.org/officeDocument/2006/relationships/font" Target="fonts/ProximaNova-regular.fntdata"/><Relationship Id="rId33" Type="http://schemas.openxmlformats.org/officeDocument/2006/relationships/slide" Target="slides/slide29.xml"/><Relationship Id="rId77" Type="http://schemas.openxmlformats.org/officeDocument/2006/relationships/font" Target="fonts/ProximaNova-boldItalic.fntdata"/><Relationship Id="rId32" Type="http://schemas.openxmlformats.org/officeDocument/2006/relationships/slide" Target="slides/slide28.xml"/><Relationship Id="rId76" Type="http://schemas.openxmlformats.org/officeDocument/2006/relationships/font" Target="fonts/ProximaNova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Ubuntu-bold.fntdata"/><Relationship Id="rId70" Type="http://schemas.openxmlformats.org/officeDocument/2006/relationships/font" Target="fonts/Ubuntu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mongodb.github.io/morphia/1.3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Not Only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est orienté document. Qu’est-ce qu’un document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 document est la représentation d'une donnée en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BSON = </a:t>
            </a:r>
            <a:r>
              <a:rPr i="1"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JSON. </a:t>
            </a: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Extension du JSON (support officiel du type Date, ... 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Exemple :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"name"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"MongoDB"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"type"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"database"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"count"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fr" sz="2400">
                <a:solidFill>
                  <a:srgbClr val="4070A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"info"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{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            x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203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            y </a:t>
            </a:r>
            <a:r>
              <a:rPr lang="fr" sz="2400">
                <a:solidFill>
                  <a:srgbClr val="666666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2400">
                <a:solidFill>
                  <a:srgbClr val="208050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102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             }</a:t>
            </a:r>
            <a:b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fr" sz="2400">
                <a:solidFill>
                  <a:srgbClr val="222222"/>
                </a:solidFill>
                <a:highlight>
                  <a:srgbClr val="F5F5F5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Organisation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Un serveur MongoDB est composé de bases de données.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Une base de données contient des collections.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Les collections possèdent les documents.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Chaque document possède un identifiant unique généré par MongoDB, le champ _id.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Démarrage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vient avec un shell : bin/mongo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Démarrage avec : bin/mongod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Quelques arguments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--dbpath &lt;path&gt; : Chemin de stockage des données.</a:t>
            </a:r>
          </a:p>
          <a:p>
            <a:pPr indent="-3810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--port &lt;port&gt; : Port du serveur</a:t>
            </a:r>
          </a:p>
          <a:p>
            <a:pPr indent="-3810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--replSet &lt;nom&gt; : Introduire le serveur dans un cluster de réplicas.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Développement en Java avec Morphia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Driver MongoDB / Morphia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vient avec son propre driver 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Morphia est une bibliothèque haut niveau pour MongoDB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Développement proche des 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Initialisation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une connexion au serveur :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MongoClient m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MongoClient(“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127.0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”, 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27017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et/ou récupérer une base de données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Morphia(Employee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createDatastore(m, “db”);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 Datastore est l’interface pour communiquer avec MongoDB.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DBObject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L'interface DBObject représente un document.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Très utilisée dans le driver MongoDB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Heureusement Morphia nous évite de l’utiliser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Entity Morphia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"employees"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@Indexes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fields =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@Field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"salary"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Employee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ObjectId id;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@Reference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 manager;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@Reference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List&lt;Employee&gt; directReports;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@Property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"wage"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fr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Double salary;</a:t>
            </a:r>
            <a:b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Insertion / Mise à jour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save de la classe Datastore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Employee employee </a:t>
            </a:r>
            <a:r>
              <a:rPr lang="fr" sz="18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fr" sz="18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"Alain"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save(employe);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Cette méthode est surchargée et possède plusieurs variantes pour insérer. Le champ @Id est enregistré automatiquement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NoSQL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Compter le nombre de documents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getCount() de la classe Datastore.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getCount(Employee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Retourne le nombre de documents de la 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Récupérer tous les documents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createQuery() de la classe Datastore.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createQuery(Employee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asList();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Retourne l'ensemble des documents de la collection.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Effectuer des requêtes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createQuery() de la classe Datastore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createQuery(Employee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</a:p>
          <a:p>
            <a:pPr lv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filter(“age”, 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asList();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Retourne l'ensemble des documents de la collection dont le champ "age</a:t>
            </a: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égal 25.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Suppression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Méthode delete de la classe Datastore.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Query&lt;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datastore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createQuery(Employee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filter(“i”, </a:t>
            </a:r>
            <a:r>
              <a:rPr lang="fr" sz="18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delete(q);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Employee employee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fr" sz="18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"Alain"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delete(employee);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Libération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Comme toutes les ressources persistantes, il faut toujours les libérer pour éviter les fuites.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On peut récupérer la connexion via le Datastore.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MongoClient m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MongoClient(“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127.0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”, 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27017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close();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87525" y="1998900"/>
            <a:ext cx="81744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Pour une utilisation simple de MongoDB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vos entités avec un @Id de type ObjectId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Lisez la documentation : </a:t>
            </a:r>
            <a:r>
              <a:rPr lang="fr" sz="2400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http://mongodb.github.io/morphia/1.3/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Indexation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Très similaire aux SGBDR, l'indexation dans MongoDB se fait sur un ou plusieurs champs.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Permet d'améliorer les performances de recherche.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Cela améliore t'il toujours les performances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Les indexes sont stockés au niveau des collections.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Apporte une surcharge pour les opérations d'écriture.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Le fonctionnement interne est très proche de ce que l’on trouve dans les SGBD actuels.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Quel est le type d'index dans MongoDB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Catégorie de SGBD s'affranchissant du modèle relationnel des SGBDR. Mouvance apparue par le biais des "grands du Web", popularisée en 2010.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Quel est le type d'index dans MongoDB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 - B-Tree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 - Hash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index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Créer un index se résume à annoter votre entité avec @Index et la paramétrer.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 datastore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Morphia(Employee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createDatastore(m, “db”);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datastore</a:t>
            </a:r>
            <a:r>
              <a:rPr lang="fr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ensureIndexes();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985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highlight>
                <a:srgbClr val="F5F5F5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84800" y="1955025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Penser à utiliser les indexes de manière efficace. 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Un champ peu requêté n'a aucun intérêt à être indexé</a:t>
            </a: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Bien que l'on parle de NoSQL, le fonctionnement des indexes est similaire au monde SQL.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Mongo Shell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Le meilleur moyen d'interroger MongoDB est d'utiliser le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Les commandes s'effectuent en JavaScript et les données sont en BSON.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Le shell possède l'autocomplétion.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Afficher la base de données courante : 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Afficher la liste des bases de données : show dbs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Sélectionner une base de données : use &lt;name&gt;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Proxima Nova"/>
                <a:ea typeface="Proxima Nova"/>
                <a:cs typeface="Proxima Nova"/>
                <a:sym typeface="Proxima Nova"/>
              </a:rPr>
              <a:t>Afficher les collections : show collections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Les commandes ont la syntaxe suivante :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db.&lt;collection&gt;.&lt;methode&gt;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Exemple :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db.inventory.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{ qty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$gt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} 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db.students.</a:t>
            </a:r>
            <a:r>
              <a:rPr lang="fr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"Olivier"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"etude"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"Master"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Shell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Toute l'administration de MongoDB se fait grâce au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La documentation et les exemples donnés par le site sont en JavaScript, autrement dit pour le shell.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shell MongoDB est très simple à utiliser.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Réplication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Qu'apporte la réplication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Pourquoi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Qu'apporte la réplication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Redondance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Simplification de tâches (backups, ...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Augmentation de la capacité de lecture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un cluster d'instances MongoDB.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Stratégie maître / esclaves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Il doit TOUJOURS y avoir un unique maître.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clients effectuent les écritures sur l'instance ... 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réplication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du maître vers les esclaves est asynchrone.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Quels sont les avantages et inconvénients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réplication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du maître vers les esclaves est asynchrone. Quels sont les avantages et inconvénients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Synchrone : Bloquant / Coûteux / Forte cohérence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Asynchrone : Non bloquant / Rafraîchissement des données obligatoires.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Tolérance aux pannes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 </a:t>
            </a:r>
            <a:r>
              <a:rPr i="1" lang="fr" sz="2400"/>
              <a:t>replica set</a:t>
            </a:r>
            <a:r>
              <a:rPr lang="fr" sz="2400"/>
              <a:t> est tolérant aux pannes.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Si le noeud primaire tombe, les noeuds secondaires peuvent élire un nouveau noeud primaire.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rendre l'élection automatique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Tolérance aux pannes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Comment rendre l'élection automatique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Détection de la mort du noeud primaire (ping / heartbeat)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Lancement d'une élection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Le noeud ayant reçu une majorité de vote devient le noeud primaire, grâce à une </a:t>
            </a:r>
            <a:r>
              <a:rPr b="1" lang="fr" sz="2400"/>
              <a:t>priorité</a:t>
            </a:r>
            <a:r>
              <a:rPr lang="fr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Que se passe t'il si un noeud primaire accepte une écriture et tombe en panne avant la réplication de l'écriture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On perd la donnée, et le </a:t>
            </a:r>
            <a:r>
              <a:rPr i="1" lang="fr" sz="2400"/>
              <a:t>replica set</a:t>
            </a:r>
            <a:r>
              <a:rPr lang="fr" sz="2400"/>
              <a:t> devient inconsistent.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corriger ce problème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Comment corriger cela 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Idée inspirée des SGBDR : Le rollback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noeud primaire écrit en local les opérations demandées lorsqu'il accepte une 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Lors de son retour, soit il relance les opérations, soit il les annule (les rollback).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Préoccupations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Lors de la mise en place d'un </a:t>
            </a:r>
            <a:r>
              <a:rPr i="1" lang="fr" sz="2400"/>
              <a:t>replica set</a:t>
            </a:r>
            <a:r>
              <a:rPr lang="fr" sz="2400"/>
              <a:t>, deux paramètres sont à prendre en compte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Write Concern : Message envoyé pour vérifier la validité d'une opération.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Read Preferences : Favoriser les lectures sur les noeuds secondaires.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Write Concern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Qualité de chaque opération d'écriture et décrit le montant de préoccupation d'une application pour l'écriture.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Plus la préoccupation augmente, plus les performances augmentent, plus la cohérence diminue.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Pourquoi NoSQL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Licence des SGBDR très chère (Oracle, ...).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Le SQL a un schéma fermé.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Ubuntu"/>
                <a:ea typeface="Ubuntu"/>
                <a:cs typeface="Ubuntu"/>
                <a:sym typeface="Ubuntu"/>
              </a:rPr>
              <a:t> - Performances faibles, sur de gros volumes de données, comparées au NoSQL.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 de Write Concern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000"/>
              <a:t>Erreurs ignorés : Pas de notification d'erreurs (réseau,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fr" sz="2000"/>
              <a:t>Sans acquittement : Opérations non acquittées.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Acquittement : Opérations acquittées. Ne résiste pas au failover.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Journalisé : Opérations valides si acquittées et écrites dans le journal.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Acquittement du réplica : Tous les noeuds secondaires acquittent les opérations.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Read Preferences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Par défaut, les opérations de lecture sont envoyées au noeud primaire.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lectures sur le noeud primaire garantissent d'obtenir toujours les données les plus fraîches.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Les lectures sur les noeuds secondaires améliorent le débit de lecture en distribuant les lectures.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Read Preferences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Penser à modifier cela lorsque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Opérations n'affectant pas le front-end (backup, reporting, ...).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 Application distribuée géographiquement. On envoie le client sur le noeud secondaire le plus proche.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Types de Read Preferences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</a:rPr>
              <a:t>Les différents type de read preferences sont : 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1400">
                <a:solidFill>
                  <a:srgbClr val="000000"/>
                </a:solidFill>
                <a:highlight>
                  <a:srgbClr val="FFFFFF"/>
                </a:highlight>
              </a:rPr>
              <a:t>primary</a:t>
            </a:r>
            <a:r>
              <a:rPr lang="fr" sz="1400">
                <a:solidFill>
                  <a:srgbClr val="000000"/>
                </a:solidFill>
                <a:highlight>
                  <a:srgbClr val="FFFFFF"/>
                </a:highlight>
              </a:rPr>
              <a:t> : Toujours utiliser le noeud primaire. Exception si pas de noeud primaire.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1400">
                <a:solidFill>
                  <a:srgbClr val="000000"/>
                </a:solidFill>
                <a:highlight>
                  <a:srgbClr val="FFFFFF"/>
                </a:highlight>
              </a:rPr>
              <a:t>primaryPreferred</a:t>
            </a:r>
            <a:r>
              <a:rPr lang="fr" sz="1400">
                <a:solidFill>
                  <a:srgbClr val="000000"/>
                </a:solidFill>
                <a:highlight>
                  <a:srgbClr val="FFFFFF"/>
                </a:highlight>
              </a:rPr>
              <a:t> : Toujours utiliser le noeud primaire. On utilise les noeuds secondaires si pas de noeud primaire.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1400">
                <a:solidFill>
                  <a:srgbClr val="000000"/>
                </a:solidFill>
                <a:highlight>
                  <a:srgbClr val="FFFFFF"/>
                </a:highlight>
              </a:rPr>
              <a:t>secondary</a:t>
            </a:r>
            <a:r>
              <a:rPr lang="fr" sz="1400">
                <a:solidFill>
                  <a:srgbClr val="000000"/>
                </a:solidFill>
                <a:highlight>
                  <a:srgbClr val="FFFFFF"/>
                </a:highlight>
              </a:rPr>
              <a:t> : Toujours les noeuds secondaires. Exception si pas de noeuds secondaires.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1400">
                <a:solidFill>
                  <a:srgbClr val="000000"/>
                </a:solidFill>
                <a:highlight>
                  <a:srgbClr val="FFFFFF"/>
                </a:highlight>
              </a:rPr>
              <a:t>secondaryPreferred</a:t>
            </a:r>
            <a:r>
              <a:rPr lang="fr" sz="1400">
                <a:solidFill>
                  <a:srgbClr val="000000"/>
                </a:solidFill>
                <a:highlight>
                  <a:srgbClr val="FFFFFF"/>
                </a:highlight>
              </a:rPr>
              <a:t> : Toujours les noeuds secondaires. On utilise le noeud primaire si pas de noeuds secondaires.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fr" sz="1400">
                <a:solidFill>
                  <a:srgbClr val="000000"/>
                </a:solidFill>
                <a:highlight>
                  <a:srgbClr val="FFFFFF"/>
                </a:highlight>
              </a:rPr>
              <a:t>nearest</a:t>
            </a:r>
            <a:r>
              <a:rPr lang="fr" sz="1400">
                <a:solidFill>
                  <a:srgbClr val="000000"/>
                </a:solidFill>
                <a:highlight>
                  <a:srgbClr val="FFFFFF"/>
                </a:highlight>
              </a:rPr>
              <a:t> : On prend le noeud le plus proche, selon le choix fait par l'utilisateur.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La réplication est l'un des fondements du NoSQL.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De fait, il est important d'en connaître le fonctionnement interne et les implications : élection, tolérance aux pannes, cohérence, 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Notions supplémentaires :</a:t>
            </a:r>
            <a:r>
              <a:rPr lang="fr" sz="2400"/>
              <a:t> Arbitres,</a:t>
            </a:r>
            <a:r>
              <a:rPr lang="fr" sz="2400"/>
              <a:t> ...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MapReduce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MapReduce 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Qu'est-ce que le MapReduce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highlight>
                  <a:srgbClr val="FFFFFF"/>
                </a:highlight>
              </a:rPr>
              <a:t>MapReduce est un patron d'architecture de développement informatique, popularisé (et non inventé) par Google, dans lequel sont effectués des calculs parallèles, et souvent distribués, de données potentiellement très volumineuses.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Utilisé dans tous les systèmes à forte volumétrie (NoSQL, BigData, ... ).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tâche MapReduce s'effectue en deux temps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- Map : Analyse d'un problème, découpé en sous-problèmes (peut être récursif).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 - Reduce : Remontée des résultats au noeud parent l'ayant sollicité.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: Hadoop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83" y="1527350"/>
            <a:ext cx="7226033" cy="53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Le NoSQL vise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 sz="2400"/>
              <a:t>Gestion d'énormes quantités de données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 sz="2400"/>
              <a:t>Structuration faible du modèle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9144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 sz="2400"/>
              <a:t>Montée en charge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tâche MapReduce dans MongoDB réalise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fr"/>
              <a:t> →  Lecture depuis la collection donnée en entrée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  <a:r>
              <a:rPr lang="fr"/>
              <a:t>→  </a:t>
            </a:r>
            <a:r>
              <a:rPr lang="fr"/>
              <a:t>Map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→ </a:t>
            </a:r>
            <a:r>
              <a:rPr lang="fr"/>
              <a:t> Reduce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  <a:r>
              <a:rPr lang="fr"/>
              <a:t>→ </a:t>
            </a:r>
            <a:r>
              <a:rPr lang="fr"/>
              <a:t> Écriture dans la collection de sortie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On utilise donc une collection temporaire pour faire les opérations.</a:t>
            </a: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MongoDB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Consistance dans une opération MapReduce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 - La phase de lecture consomme un verrou partagé. Libéré tous les 100 documents.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- L'insertion dans la collection temporaire consomme un verrou exclusif pour chaque écriture.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- Si la collection de sortie n'existe pas, la création consomme un verrou exclusif.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- Si la collection de sortie existe, les actions de sorties consomme un verrou exclusif.</a:t>
            </a:r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MongoDB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Création de l'opération Map</a:t>
            </a:r>
            <a:r>
              <a:rPr lang="fr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mapFunction1 </a:t>
            </a:r>
            <a:r>
              <a:rPr lang="fr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() {emit(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.cust_id,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.price);};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000000"/>
                </a:solidFill>
              </a:rPr>
              <a:t>Création de l'opération Reduce 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reduceFunction1 </a:t>
            </a:r>
            <a:r>
              <a:rPr lang="fr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(keyCustId, valuesPrices) {</a:t>
            </a:r>
            <a:b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</a:t>
            </a:r>
            <a:r>
              <a:rPr b="1"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.sum(valuesPrices);</a:t>
            </a:r>
            <a:b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};</a:t>
            </a:r>
          </a:p>
          <a:p>
            <a:pPr indent="-6985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000000"/>
                </a:solidFill>
              </a:rPr>
              <a:t>Lancement de l'opération MapReduce</a:t>
            </a:r>
          </a:p>
          <a:p>
            <a:pPr indent="0" lvl="0" marL="190500" marR="190500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db.orders.mapReduce(mapFunction1,reduceFunction1,{ out</a:t>
            </a:r>
            <a:r>
              <a:rPr lang="fr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" sz="1800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"map_reduce_example"</a:t>
            </a:r>
            <a:r>
              <a:rPr lang="fr"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})</a:t>
            </a: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L'objectif du MapReduce est de gérer de gros volumes de données. C'est inutile dès lors que vous en avez peu.</a:t>
            </a:r>
            <a:r>
              <a:rPr b="1" lang="fr" sz="24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Pour cela, vous pouvez utiliser </a:t>
            </a:r>
            <a:r>
              <a:rPr i="1" lang="fr" sz="2400"/>
              <a:t>Aggregation Framework</a:t>
            </a:r>
            <a:r>
              <a:rPr lang="fr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Avec l'avènement du BigData, le MapReduce a le vent en poupe. Il est donc primordial de le connaître.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MongoDB est l'un des plus importants SGBD NoSQL actuel.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Cette technologie est jeune et contient d'importants pièges ! Ne vous fiez pas à 100% à cette tendance.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Il est néanmoins </a:t>
            </a:r>
            <a:r>
              <a:rPr lang="fr" sz="2400"/>
              <a:t>sûr</a:t>
            </a:r>
            <a:r>
              <a:rPr lang="fr" sz="2400"/>
              <a:t> qu'elle sera présente dans les prochaines années à venir.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Il existe quatre types de SGBD NoSQL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/>
              <a:t>Orienté document (MongoDB,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/>
              <a:t>Clé / valeur (Redis,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/>
              <a:t>Orienté colonne (Cassandra,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AutoNum type="arabicPeriod"/>
            </a:pPr>
            <a:r>
              <a:rPr lang="fr"/>
              <a:t>Orienté graphe (Neo4J,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Présentation de MongoDB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Documents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87525" y="1998900"/>
            <a:ext cx="8174400" cy="43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MongoDB est orienté document. Qu’est-ce qu’un document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