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</p:sldIdLst>
  <p:sldSz cy="6858000" cx="9144000"/>
  <p:notesSz cx="6858000" cy="9144000"/>
  <p:embeddedFontLst>
    <p:embeddedFont>
      <p:font typeface="Ubuntu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Ubuntu-italic.fntdata"/><Relationship Id="rId81" Type="http://schemas.openxmlformats.org/officeDocument/2006/relationships/font" Target="fonts/Ubuntu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font" Target="fonts/Ubuntu-bold.fntdata"/><Relationship Id="rId34" Type="http://schemas.openxmlformats.org/officeDocument/2006/relationships/slide" Target="slides/slide30.xml"/><Relationship Id="rId78" Type="http://schemas.openxmlformats.org/officeDocument/2006/relationships/font" Target="fonts/Ubuntu-regular.fntdata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980098"/>
            <a:ext cx="9144000" cy="28778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3190900"/>
            <a:ext cx="4617300" cy="787200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 flipH="1" rot="10800000">
            <a:off x="0" y="3978670"/>
            <a:ext cx="4617300" cy="761400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45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2329189"/>
            <a:ext cx="77724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 flipH="1" rot="10800000">
            <a:off x="0" y="1550698"/>
            <a:ext cx="9144000" cy="53072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 flipH="1">
            <a:off x="4526699" y="761798"/>
            <a:ext cx="4617300" cy="787200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 rot="10800000">
            <a:off x="4526699" y="1549569"/>
            <a:ext cx="4617300" cy="761400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45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 flipH="1" rot="10800000">
            <a:off x="0" y="1550698"/>
            <a:ext cx="9144000" cy="53072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 rot="10800000">
            <a:off x="4526699" y="1549569"/>
            <a:ext cx="4617300" cy="761400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45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5" name="Shape 25"/>
          <p:cNvSpPr/>
          <p:nvPr/>
        </p:nvSpPr>
        <p:spPr>
          <a:xfrm flipH="1">
            <a:off x="4526699" y="761798"/>
            <a:ext cx="4617300" cy="787200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 flipH="1" rot="10800000">
            <a:off x="0" y="1550698"/>
            <a:ext cx="9144000" cy="53072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 flipH="1">
            <a:off x="4526699" y="761798"/>
            <a:ext cx="4617300" cy="787200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1" name="Shape 31"/>
          <p:cNvSpPr/>
          <p:nvPr/>
        </p:nvSpPr>
        <p:spPr>
          <a:xfrm rot="10800000">
            <a:off x="4526699" y="1549569"/>
            <a:ext cx="4617300" cy="761400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45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 rot="10800000">
            <a:off x="0" y="5883597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 flipH="1">
            <a:off x="4526699" y="5094445"/>
            <a:ext cx="4617300" cy="787200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 rot="10800000">
            <a:off x="4526699" y="5882216"/>
            <a:ext cx="4617300" cy="761400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45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5895634"/>
            <a:ext cx="82296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676" y="101674"/>
            <a:ext cx="9134099" cy="6739799"/>
          </a:xfrm>
          <a:custGeom>
            <a:pathLst>
              <a:path extrusionOk="0" h="120000" w="120000">
                <a:moveTo>
                  <a:pt x="21" y="0"/>
                </a:moveTo>
                <a:lnTo>
                  <a:pt x="120000" y="77290"/>
                </a:lnTo>
                <a:lnTo>
                  <a:pt x="20" y="120000"/>
                </a:lnTo>
                <a:cubicBezTo>
                  <a:pt x="-51" y="91231"/>
                  <a:pt x="93" y="28768"/>
                  <a:pt x="21" y="0"/>
                </a:cubicBezTo>
                <a:close/>
              </a:path>
            </a:pathLst>
          </a:custGeom>
          <a:solidFill>
            <a:srgbClr val="FFFFFF">
              <a:alpha val="627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mongodb.github.io/morphia/1.3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0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685800" y="2329189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Not Only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Documents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MongoDB est orienté document. Qu'est ce qu'un document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Un document est la représentation d'une donnée en BSON.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BSON = </a:t>
            </a:r>
            <a:r>
              <a:rPr i="1" lang="fr" sz="2400">
                <a:latin typeface="Ubuntu"/>
                <a:ea typeface="Ubuntu"/>
                <a:cs typeface="Ubuntu"/>
                <a:sym typeface="Ubuntu"/>
              </a:rPr>
              <a:t>Binary JSON. 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Extension du JSON (support officiel du type Date, ... 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Documents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000"/>
              <a:t>Exemple : </a:t>
            </a: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{</a:t>
            </a:r>
            <a:b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</a:b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  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</a:rPr>
              <a:t>"name"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</a:rPr>
              <a:t>: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</a:rPr>
              <a:t>"MongoDB"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,</a:t>
            </a:r>
            <a:b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</a:b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  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</a:rPr>
              <a:t>"type"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</a:rPr>
              <a:t>: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</a:rPr>
              <a:t>"database"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,</a:t>
            </a:r>
            <a:b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</a:b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  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</a:rPr>
              <a:t>"count"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</a:rPr>
              <a:t>: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</a:t>
            </a:r>
            <a:r>
              <a:rPr lang="fr" sz="2400">
                <a:solidFill>
                  <a:srgbClr val="208050"/>
                </a:solidFill>
                <a:highlight>
                  <a:srgbClr val="F5F5F5"/>
                </a:highlight>
              </a:rPr>
              <a:t>1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,</a:t>
            </a:r>
            <a:b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</a:b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  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</a:rPr>
              <a:t>"info"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</a:rPr>
              <a:t>: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{</a:t>
            </a:r>
            <a:b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</a:b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              x 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</a:rPr>
              <a:t>: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</a:t>
            </a:r>
            <a:r>
              <a:rPr lang="fr" sz="2400">
                <a:solidFill>
                  <a:srgbClr val="208050"/>
                </a:solidFill>
                <a:highlight>
                  <a:srgbClr val="F5F5F5"/>
                </a:highlight>
              </a:rPr>
              <a:t>203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,</a:t>
            </a:r>
            <a:b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</a:b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              y 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</a:rPr>
              <a:t>: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</a:t>
            </a:r>
            <a:r>
              <a:rPr lang="fr" sz="2400">
                <a:solidFill>
                  <a:srgbClr val="208050"/>
                </a:solidFill>
                <a:highlight>
                  <a:srgbClr val="F5F5F5"/>
                </a:highlight>
              </a:rPr>
              <a:t>102</a:t>
            </a:r>
            <a:b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</a:b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             }</a:t>
            </a:r>
            <a:b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</a:b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Organisation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/>
              <a:t>Un serveur MongoDB est composé de bases de données.</a:t>
            </a: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3000"/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highlight>
                  <a:srgbClr val="F5F5F5"/>
                </a:highlight>
              </a:rPr>
              <a:t>Une base de données contient des collections.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highlight>
                  <a:srgbClr val="F5F5F5"/>
                </a:highlight>
              </a:rPr>
              <a:t>  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highlight>
                  <a:srgbClr val="F5F5F5"/>
                </a:highlight>
              </a:rPr>
              <a:t>Les collections possèdent les documents.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400"/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/>
              <a:t>Chaque document possède un identifiant unique généré par MongoDB, le champ _id.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Démarrage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MongoDB vient avec un shell : bin/mongo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Démarrage avec : bin/mongod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Quelques arguments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fr" sz="2400"/>
              <a:t>--dbpath &lt;path&gt; : Chemin de stockage des données.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fr" sz="2400"/>
              <a:t>--port &lt;port&gt; : Port du serveur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fr" sz="2400"/>
              <a:t>--replSet &lt;nom&gt; : Introduire le serveur dans un cluster de réplicas.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685800" y="2329189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Développement en Java avec Morphia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Driver MongoDB / Morphia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/>
              <a:t>MongoDB vient avec son propre driver Java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fr" sz="2400"/>
              <a:t>Morphia est une bibliothèque haut niveau pour MongoDB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Développement proche des ORM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Initialisation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487525" y="1998900"/>
            <a:ext cx="81744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Créer une connexion au serveur :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  </a:t>
            </a:r>
            <a:r>
              <a:rPr lang="fr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MongoClient 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m = </a:t>
            </a:r>
            <a:r>
              <a:rPr lang="fr" sz="2400">
                <a:solidFill>
                  <a:srgbClr val="66000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 MongoClient(</a:t>
            </a:r>
            <a:r>
              <a:rPr lang="fr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“</a:t>
            </a:r>
            <a:r>
              <a:rPr lang="fr" sz="2400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</a:rPr>
              <a:t>127.0.0.1</a:t>
            </a:r>
            <a:r>
              <a:rPr lang="fr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”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, 27017);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Créer et/ou récupérer une base de données 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  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new Morphia(Employee.class).createDatastore(m, “</a:t>
            </a:r>
            <a:r>
              <a:rPr lang="fr" sz="2400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</a:rPr>
              <a:t>db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”);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Le datastore est l’interface pour communiquer avec MongoDB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DBObject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87525" y="1998900"/>
            <a:ext cx="81744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/>
              <a:t>L'interface 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DBObject</a:t>
            </a:r>
            <a:r>
              <a:rPr lang="fr" sz="2400"/>
              <a:t> représente un document.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fr" sz="2400"/>
              <a:t>Très utilisée dans le driver MongoDB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Heureusement Morphia nous évite de l’utiliser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Entity Morphia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fr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"employees"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@Indexes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@Index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(value = </a:t>
            </a:r>
            <a:r>
              <a:rPr b="1" lang="fr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"salary"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fields = </a:t>
            </a: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@Field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fr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"salary"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fr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Employee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fr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ObjectId id;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fr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String name;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@Reference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fr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Employee manager;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@Reference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fr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List&lt;Employee&gt; directReports;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@Property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fr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"wage"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fr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Double salary;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Insertion / Mise à jour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highlight>
                  <a:srgbClr val="F5F5F5"/>
                </a:highlight>
              </a:rPr>
              <a:t>Méthode save de la classe Datastore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Employee employe = ...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datastore.save(employe);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highlight>
                  <a:srgbClr val="F5F5F5"/>
                </a:highlight>
              </a:rPr>
              <a:t>Cette méthode est surchargée et possède plusieurs variantes pour insérer. Le champ @Id est enregistré automatiquement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NoSQL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Qu'est-ce que le NoSQL 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Compter le nombre de documents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highlight>
                  <a:srgbClr val="F5F5F5"/>
                </a:highlight>
              </a:rPr>
              <a:t>Méthode getCount() de la classe Datastore.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5F5F5"/>
              </a:highlight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5F5F5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System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out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println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datastore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getCount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(Employee.class))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highlight>
                <a:srgbClr val="F5F5F5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highlight>
                  <a:srgbClr val="F5F5F5"/>
                </a:highlight>
              </a:rPr>
              <a:t>Retourne le nombre de documents de la collection.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Récupérer tous les documents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highlight>
                  <a:srgbClr val="F5F5F5"/>
                </a:highlight>
              </a:rPr>
              <a:t>Méthode find() de la classe Datastore.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5F5F5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5F5F5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return datastore.createQuery(Employee.class).asList();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5F5F5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5F5F5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highlight>
                  <a:srgbClr val="F5F5F5"/>
                </a:highlight>
              </a:rPr>
              <a:t>Retourne l'ensemble des documents de la collection.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Effectuer des requêtes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highlight>
                  <a:srgbClr val="F5F5F5"/>
                </a:highlight>
              </a:rPr>
              <a:t>Méthode find(DBObject db) de la classe DBCollection.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5F5F5"/>
              </a:highlight>
              <a:latin typeface="Ubuntu"/>
              <a:ea typeface="Ubuntu"/>
              <a:cs typeface="Ubuntu"/>
              <a:sym typeface="Ubuntu"/>
            </a:endParaRPr>
          </a:p>
          <a:p>
            <a:pPr lv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return datastore.createQuery(Employee.class)</a:t>
            </a:r>
          </a:p>
          <a:p>
            <a:pPr lv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.filter(“age”, 25)</a:t>
            </a:r>
          </a:p>
          <a:p>
            <a:pPr lv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.asList();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5F5F5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highlight>
                  <a:srgbClr val="F5F5F5"/>
                </a:highlight>
              </a:rPr>
              <a:t>Retourne l'ensemble des documents de la collection dont le champ "age</a:t>
            </a:r>
            <a:r>
              <a:rPr lang="fr" sz="2400">
                <a:highlight>
                  <a:srgbClr val="F5F5F5"/>
                </a:highlight>
              </a:rPr>
              <a:t>"</a:t>
            </a:r>
            <a:r>
              <a:rPr lang="fr" sz="2400">
                <a:highlight>
                  <a:srgbClr val="F5F5F5"/>
                </a:highlight>
              </a:rPr>
              <a:t> égal 25.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Suppression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highlight>
                  <a:srgbClr val="F5F5F5"/>
                </a:highlight>
              </a:rPr>
              <a:t>Méthode delete de la classe Datastore.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5F5F5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1800"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Query&lt;Employee&gt; q = datastore.createQuery(Employee.class).filter(“i”, 7);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datastore.delete(q);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5F5F5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Employee employee = ..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datastore.delete(employee);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Libération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/>
              <a:t>Comme toutes les ressources persistantes, il faut toujours les libérer pour éviter les fuites.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On peut récupérer la connexion via le Datastore.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MongoClient m = ...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m.close();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Java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487525" y="1998900"/>
            <a:ext cx="81744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highlight>
                  <a:srgbClr val="F5F5F5"/>
                </a:highlight>
              </a:rPr>
              <a:t>Pour une utilisation simple de MongoDB 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highlight>
                <a:srgbClr val="F5F5F5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highlight>
                <a:srgbClr val="F5F5F5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fr" sz="2400">
                <a:highlight>
                  <a:srgbClr val="F5F5F5"/>
                </a:highlight>
              </a:rPr>
              <a:t>Créer vos entités avec un @Id de type ObjectId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highlight>
                <a:srgbClr val="F5F5F5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highlight>
                <a:srgbClr val="F5F5F5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highlight>
                  <a:srgbClr val="F5F5F5"/>
                </a:highlight>
              </a:rPr>
              <a:t>Lisez la documentation : </a:t>
            </a:r>
            <a:r>
              <a:rPr lang="fr" sz="2400" u="sng">
                <a:solidFill>
                  <a:schemeClr val="hlink"/>
                </a:solidFill>
                <a:highlight>
                  <a:srgbClr val="F5F5F5"/>
                </a:highlight>
                <a:hlinkClick r:id="rId3"/>
              </a:rPr>
              <a:t>http://mongodb.github.io/morphia/1.3/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ctrTitle"/>
          </p:nvPr>
        </p:nvSpPr>
        <p:spPr>
          <a:xfrm>
            <a:off x="685800" y="2329189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Indexation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Très similaire aux SGBDR, l'indexation dans MongoDB se fait sur un ou plusieurs champs.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Permet d'améliorer les performances de recherche.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Cela améliore t'il toujours les performances 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Présentation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Les indexes sont stockés au niveau des collections.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Apporte une surcharge pour les opérations d'écriture.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Le fonctionnement interne est très proche de ce que l’on trouve dans les SGBD actuels.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Présentation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Quel est le type d'index dans MongoDB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NoSQL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Qu'est-ce que le NoSQL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i="1" lang="fr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Catégorie de SGBD s'affranchissant du modèle relationnel des SGBDR. Mouvance apparue par le biais des "grands du Web", popularisée en 2010.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Présentation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Quel est le type d'index dans MongoDB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 - B-Tree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 - Hash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Créer un index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Créer un index se résume à 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Annoter votre entité. Tout le paramétrage se fait dans l’annotation (index unique, hash 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...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 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// Créer les index, s’il n’existe pas</a:t>
            </a:r>
          </a:p>
          <a:p>
            <a:pPr lv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Datastore datastore = ...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datastore.ensureIndexes();</a:t>
            </a:r>
          </a:p>
          <a:p>
            <a:pPr indent="-6985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highlight>
                <a:srgbClr val="F5F5F5"/>
              </a:highlight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484800" y="1955025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Penser à utiliser les indexes de manière efficace. 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Un champ peu requêté n'a aucun intérêt à être indexé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Bien que l'on parle de NoSQL, le fonctionnement des indexes est similaire au monde SQL.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ctrTitle"/>
          </p:nvPr>
        </p:nvSpPr>
        <p:spPr>
          <a:xfrm>
            <a:off x="685800" y="2329189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Mongo Shell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Shell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highlight>
                  <a:srgbClr val="F5F5F5"/>
                </a:highlight>
              </a:rPr>
              <a:t>Le meilleur moyen d'interroger MongoDB est d'utiliser le shell.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highlight>
                <a:srgbClr val="F5F5F5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highlight>
                <a:srgbClr val="F5F5F5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highlight>
                  <a:srgbClr val="F5F5F5"/>
                </a:highlight>
              </a:rPr>
              <a:t>Les commandes s'effectuent en JavaScript et les données sont en BSON.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Le shell possède l'autocomplétion.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Shell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highlight>
                  <a:srgbClr val="F5F5F5"/>
                </a:highlight>
              </a:rPr>
              <a:t>Afficher la base de données courante : </a:t>
            </a:r>
            <a:r>
              <a:rPr lang="fr" sz="2400"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db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Afficher la liste des bases de données : 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show dbs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Sélectionner une base de données : 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use &lt;name&gt;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Afficher les collections : 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show collections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Shell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4952"/>
            <a:ext cx="9176992" cy="5418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Shell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Les commandes d'accès aux données sont </a:t>
            </a:r>
            <a:r>
              <a:rPr b="1" lang="fr" sz="2400"/>
              <a:t>les mêmes</a:t>
            </a:r>
            <a:r>
              <a:rPr lang="fr" sz="2400"/>
              <a:t> que celles vues pour le driver Java.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Les commandes ont la syntaxe suivante : 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db.&lt;collection&gt;.&lt;methode&gt;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Exemple : 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solidFill>
                  <a:srgbClr val="00000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db.inventory.find( { qty: { $gt: 20 } } )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db.val.insert({"name": "Olivier", "etude" : "Master"})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Shell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Toute l'administration de MongoDB se fait grâce au shell.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La documentation et les exemples donnés par le site sont en JavaScript, autrement dit pour le shell.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Le shell MongoDB est très simple à utiliser.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ctrTitle"/>
          </p:nvPr>
        </p:nvSpPr>
        <p:spPr>
          <a:xfrm>
            <a:off x="685800" y="2329189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GridFS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NoSQL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Pourquoi NoSQL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Présentation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GridFS est une spécification pour stocker et retrouver des fichiers de plus de 16 MB.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Les fichiers sont splittés en chunks et stockés dans différents documents.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fr" sz="2400"/>
              <a:t>Deux collections sont utilisées pour stocker d'un côté les chunks et de l'autre les méta-données.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Pas de support dans Morphia pour le moment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Use case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Quand faut-il utiliser GridFS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Use case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Quand faut-il utiliser GridFS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Si le filesystem limite le nombre de fichiers dans un répertoire.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Lorsque l'on veut garder les fichiers synchronisés entre différentes instances de MongoDB, par le biais de la ...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Lorsque l'on veut accéder à des portions de fichiers sans charger la totalité en mémoire.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Java GridFS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Connexion à GridFS :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GridFSBucket gridfs = ... GridFSBuckets.create(m.getDatabase(“ntw”));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2400"/>
              <a:t>Créer un fichier pour GridFS :</a:t>
            </a:r>
          </a:p>
          <a:p>
            <a:pPr lv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InputStream stream = …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GridFSUploadOptions options = ...</a:t>
            </a:r>
          </a:p>
          <a:p>
            <a:pPr lv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gridfs.uploadFromStream(“monfichier”, stream, options);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2400"/>
              <a:t>Télécharger un fichier :</a:t>
            </a:r>
          </a:p>
          <a:p>
            <a:pPr lv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ObjectId id = …</a:t>
            </a:r>
          </a:p>
          <a:p>
            <a:pPr lv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OutputStream stream = ...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gridfs.downloadToStream(id, stream);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Java GridFS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Ajouter des métadonnées à la création: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gridFSUploadOptions.metadata(new Document(“name”, “monfichier”));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Supprimer des fichiers : 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ObjectId id = ...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gridfs.delete(id);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Rechercher un fichier grâce aux métadonnées :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gridfs.find(eq(“metadata.name”, “monfichier”)).iterator();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ctrTitle"/>
          </p:nvPr>
        </p:nvSpPr>
        <p:spPr>
          <a:xfrm>
            <a:off x="685800" y="2329189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Réplication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Qu'apporte la réplication 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Qu'apporte la réplication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- Redondance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- Simplification de tâches (backups, ...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- Augmentation de la capacité de lecture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Un </a:t>
            </a:r>
            <a:r>
              <a:rPr i="1" lang="fr" sz="2400"/>
              <a:t>replica set</a:t>
            </a:r>
            <a:r>
              <a:rPr lang="fr" sz="2400"/>
              <a:t> est un cluster d'instances MongoDB.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Stratégie maître / esclaves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Il doit TOUJOURS y avoir un unique maître.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Les clients effectuent les écritures sur l'instance ... ?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Type de réplication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La réplication du maître vers les esclaves est asynchrone.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Quels sont les avantages et inconvénients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NoSQL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Pourquoi NoSQL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400"/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 - Licence des SGBDR très chère (Oracle, ...).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 - Le SQL a un schéma fermé.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 - Performances faibles, sur de gros volumes de données, comparées au NoSQL.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Type de réplication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La réplication du maître vers les esclaves est asynchrone.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Quels sont les avantages et inconvénients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Synchrone : Bloquant / Coûteux / Forte cohérence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Asynchrone : Non bloquant / Rafraîchissement des données obligatoires.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Tolérance aux pannes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Un </a:t>
            </a:r>
            <a:r>
              <a:rPr i="1" lang="fr" sz="2400"/>
              <a:t>replica set</a:t>
            </a:r>
            <a:r>
              <a:rPr lang="fr" sz="2400"/>
              <a:t> est tolérant aux pannes.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Si le noeud primaire tombe, les noeuds secondaires peuvent élire un nouveau noeud primaire.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Comment rendre l'élection automatique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Tolérance aux pannes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Comment rendre l'élection automatique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- Détection de la mort du noeud primaire (ping / heartbeat)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- Lancement d'une élection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- Le noeud ayant reçu une majorité de vote devient le noeud primaire, grâce à une </a:t>
            </a:r>
            <a:r>
              <a:rPr b="1" lang="fr" sz="2400">
                <a:latin typeface="Ubuntu"/>
                <a:ea typeface="Ubuntu"/>
                <a:cs typeface="Ubuntu"/>
                <a:sym typeface="Ubuntu"/>
              </a:rPr>
              <a:t>priorité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Consistance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Que se passe t'il si un noeud primaire accepte une écriture et tombe en panne avant la réplication de l'écriture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On perd la donnée, et le </a:t>
            </a:r>
            <a:r>
              <a:rPr i="1" lang="fr" sz="2400"/>
              <a:t>replica set</a:t>
            </a:r>
            <a:r>
              <a:rPr lang="fr" sz="2400"/>
              <a:t> devient inconsistent.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Peut arrivé lors d'une partition du réseau, avec un lag, par exemple.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Comment corriger cela ?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Consistance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Idée inspirée des SGBDR : Le rollback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Le noeud primaire écrit en local les opérations demandées lorsqu'il accepte une écriture.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Lors de son retour, soit il relance les opérations, soit il les annule (les rollback).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Préoccupations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Lors de la mise en place d'un </a:t>
            </a:r>
            <a:r>
              <a:rPr i="1" lang="fr" sz="2400"/>
              <a:t>replica set</a:t>
            </a:r>
            <a:r>
              <a:rPr lang="fr" sz="2400"/>
              <a:t>, deux paramètres sont à prendre en compte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- Write Concern : Message envoyé pour vérifier la validité d'une opération.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- Read Preferences : Favoriser les lectures sur les noeuds secondaires.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Write Concern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Qualité de chaque opération d'écriture et décrit le montant de préoccupation d'une application pour l'écriture.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Plus la préoccupation augmente, plus les performances augmentent, plus la cohérence diminue.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Type de Write Concern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000">
                <a:latin typeface="Ubuntu"/>
                <a:ea typeface="Ubuntu"/>
                <a:cs typeface="Ubuntu"/>
                <a:sym typeface="Ubuntu"/>
              </a:rPr>
              <a:t>Erreurs ignorés : Opérations non acquittées. Pas de notification d'erreurs (réseau, ...)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000">
                <a:latin typeface="Ubuntu"/>
                <a:ea typeface="Ubuntu"/>
                <a:cs typeface="Ubuntu"/>
                <a:sym typeface="Ubuntu"/>
              </a:rPr>
              <a:t>Sans acquittement : Opérations non acquittées. Au courant des erreurs réseaux.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000">
                <a:latin typeface="Ubuntu"/>
                <a:ea typeface="Ubuntu"/>
                <a:cs typeface="Ubuntu"/>
                <a:sym typeface="Ubuntu"/>
              </a:rPr>
              <a:t>Acquittement : Opérations acquittées. Ne résiste pas au failover.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000">
                <a:latin typeface="Ubuntu"/>
                <a:ea typeface="Ubuntu"/>
                <a:cs typeface="Ubuntu"/>
                <a:sym typeface="Ubuntu"/>
              </a:rPr>
              <a:t>Journalisé : Opérations valides si acquittées et écrites dans le journal.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000">
                <a:latin typeface="Ubuntu"/>
                <a:ea typeface="Ubuntu"/>
                <a:cs typeface="Ubuntu"/>
                <a:sym typeface="Ubuntu"/>
              </a:rPr>
              <a:t>Acquittement du réplica : Tous les noeuds secondaires acquittent les opérations.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Read Preferences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Par défaut, les opérations de lecture sont envoyées au noeud primaire.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Les lectures sur le noeud primaire garantissent d'obtenir toujours les données les plus fraîches.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Les lectures sur les noeuds secondaires améliorent le débit de lecture en distribuant les lectures.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Read Preferences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Penser à modifier cela lorsque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- Opérations n'affectant pas le front-end (backup, reporting, ...).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- Application distribuée géographiquement. On envoie le client sur le noeud secondaire le plus proche.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Le NoSQL vise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9144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Gestion d'énormes quantités de données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381000" lvl="0" marL="9144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Structuration faible du modèle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381000" lvl="0" marL="9144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Montée en charge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400"/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NoSQL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Types de Read Preferences</a:t>
            </a: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buNone/>
            </a:pPr>
            <a:r>
              <a:rPr lang="fr" sz="24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Les différents type de read preferences sont : 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None/>
            </a:pPr>
            <a:r>
              <a:rPr b="1" lang="fr" sz="20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primary</a:t>
            </a:r>
            <a:r>
              <a:rPr lang="fr" sz="20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: Toujours utiliser le noeud primaire. Exception si pas de 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None/>
            </a:pPr>
            <a:r>
              <a:rPr lang="fr" sz="20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noeud primaire.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None/>
            </a:pPr>
            <a:r>
              <a:rPr b="1" lang="fr" sz="20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primaryPreferred</a:t>
            </a:r>
            <a:r>
              <a:rPr lang="fr" sz="20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: Toujours utiliser le noeud primaire. On utilise les noeuds secondaires si pas de noeud primaire.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None/>
            </a:pPr>
            <a:r>
              <a:rPr b="1" lang="fr" sz="20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secondary</a:t>
            </a:r>
            <a:r>
              <a:rPr lang="fr" sz="20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: Toujours les noeuds secondaires. Exception si pas de noeuds secondaires.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None/>
            </a:pPr>
            <a:r>
              <a:rPr b="1" lang="fr" sz="20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secondaryPreferred</a:t>
            </a:r>
            <a:r>
              <a:rPr lang="fr" sz="20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: Toujours les noeuds secondaires. On utilise le noeud primaire si pas de noeuds secondaires.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None/>
            </a:pPr>
            <a:r>
              <a:rPr b="1" lang="fr" sz="20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nearest</a:t>
            </a:r>
            <a:r>
              <a:rPr lang="fr" sz="20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: On prend le noeud le plus proche, selon le choix fait par l'utilisateur.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La réplication est l'un des fondements du NoSQL.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De fait, il est important d'en connaître le fonctionnement interne et les implications : élection, tolérance aux pannes, cohérence, ...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fr" sz="2400"/>
              <a:t>Notions supplémentaires : Arbitres, membres cachés, ...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ctrTitle"/>
          </p:nvPr>
        </p:nvSpPr>
        <p:spPr>
          <a:xfrm>
            <a:off x="685800" y="2329189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MapReduce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Qu'est-ce que le MapReduce ?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Qu'est-ce que le MapReduce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MapReduce est un patron d'architecture de développement informatique, popularisé (et non inventé) par Google, dans lequel sont effectués des calculs parallèles, et souvent distribués, de données potentiellement très volumineuses.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Utilisé dans tous les systèmes à forte volumétrie (NoSQL, BigData, ... ).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Présentation</a:t>
            </a: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Une tâche MapReduce s'effectue en deux temps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 - Map : Analyse d'un problème, découpé en sous-problèmes (peut être récursif).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 - Reduce : Remontée des résultats au noeud parent l'ayant sollicité.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Exemple : Hadoop</a:t>
            </a:r>
          </a:p>
        </p:txBody>
      </p:sp>
      <p:pic>
        <p:nvPicPr>
          <p:cNvPr id="426" name="Shape 4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983" y="1527350"/>
            <a:ext cx="7226033" cy="533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Une tâche MapReduce dans MongoDB réalise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2200">
                <a:latin typeface="Ubuntu"/>
                <a:ea typeface="Ubuntu"/>
                <a:cs typeface="Ubuntu"/>
                <a:sym typeface="Ubuntu"/>
              </a:rPr>
              <a:t>- Lecture depuis la collection donnée en entrée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200">
                <a:latin typeface="Ubuntu"/>
                <a:ea typeface="Ubuntu"/>
                <a:cs typeface="Ubuntu"/>
                <a:sym typeface="Ubuntu"/>
              </a:rPr>
              <a:t> - Map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200">
                <a:latin typeface="Ubuntu"/>
                <a:ea typeface="Ubuntu"/>
                <a:cs typeface="Ubuntu"/>
                <a:sym typeface="Ubuntu"/>
              </a:rPr>
              <a:t> - Reduce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200">
                <a:latin typeface="Ubuntu"/>
                <a:ea typeface="Ubuntu"/>
                <a:cs typeface="Ubuntu"/>
                <a:sym typeface="Ubuntu"/>
              </a:rPr>
              <a:t> - Écriture dans la collection de sortie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200">
                <a:latin typeface="Ubuntu"/>
                <a:ea typeface="Ubuntu"/>
                <a:cs typeface="Ubuntu"/>
                <a:sym typeface="Ubuntu"/>
              </a:rPr>
              <a:t>On utilise donc une collection temporaire pour faire les opérations.</a:t>
            </a:r>
          </a:p>
        </p:txBody>
      </p:sp>
      <p:sp>
        <p:nvSpPr>
          <p:cNvPr id="432" name="Shape 43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Dans MongoDB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Consistance dans une opération MapReduce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200">
                <a:latin typeface="Ubuntu"/>
                <a:ea typeface="Ubuntu"/>
                <a:cs typeface="Ubuntu"/>
                <a:sym typeface="Ubuntu"/>
              </a:rPr>
              <a:t> - </a:t>
            </a:r>
            <a:r>
              <a:rPr lang="fr" sz="2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La phase de lecture consomme un verrou partagé. Libéré tous le</a:t>
            </a:r>
            <a:r>
              <a:rPr lang="fr" sz="2200">
                <a:latin typeface="Ubuntu"/>
                <a:ea typeface="Ubuntu"/>
                <a:cs typeface="Ubuntu"/>
                <a:sym typeface="Ubuntu"/>
              </a:rPr>
              <a:t>s 100 documents.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200">
                <a:latin typeface="Ubuntu"/>
                <a:ea typeface="Ubuntu"/>
                <a:cs typeface="Ubuntu"/>
                <a:sym typeface="Ubuntu"/>
              </a:rPr>
              <a:t> - L'insertion dans la collection temporaire consomme un verrou exclusif pour chaque écriture.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200">
                <a:latin typeface="Ubuntu"/>
                <a:ea typeface="Ubuntu"/>
                <a:cs typeface="Ubuntu"/>
                <a:sym typeface="Ubuntu"/>
              </a:rPr>
              <a:t> - Si la collection de sortie n'existe pas, la création consomme un verrou exclusif.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200">
                <a:latin typeface="Ubuntu"/>
                <a:ea typeface="Ubuntu"/>
                <a:cs typeface="Ubuntu"/>
                <a:sym typeface="Ubuntu"/>
              </a:rPr>
              <a:t>- Si la collection de sortie existe, les actions de sorties consomme un verrou exclusif.</a:t>
            </a:r>
          </a:p>
        </p:txBody>
      </p:sp>
      <p:sp>
        <p:nvSpPr>
          <p:cNvPr id="438" name="Shape 43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Dans MongoDB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solidFill>
                  <a:srgbClr val="00000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Création de l'opération Map </a:t>
            </a: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var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mapFunction1 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function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() {emit(</a:t>
            </a:r>
            <a:r>
              <a:rPr b="1"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this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.cust_id, </a:t>
            </a:r>
            <a:r>
              <a:rPr b="1"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this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.price);};</a:t>
            </a:r>
          </a:p>
          <a:p>
            <a:pPr indent="-6985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fr" sz="2400">
                <a:solidFill>
                  <a:srgbClr val="00000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Création de l'opération Reduce </a:t>
            </a: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var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reduceFunction1 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function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(keyCustId, valuesPrices) {</a:t>
            </a:r>
            <a:b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                         </a:t>
            </a:r>
            <a:r>
              <a:rPr b="1"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return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00702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Array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.sum(valuesPrices);</a:t>
            </a:r>
            <a:b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};</a:t>
            </a:r>
          </a:p>
          <a:p>
            <a:pPr indent="-6985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fr" sz="2400">
                <a:solidFill>
                  <a:srgbClr val="00000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Lancement de l'opération MapReduce</a:t>
            </a: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db.orders.mapReduce(mapFunction1,reduceFunction1,{ out</a:t>
            </a:r>
            <a:r>
              <a:rPr lang="fr" sz="1800">
                <a:solidFill>
                  <a:srgbClr val="66666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: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4070A0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"map_reduce_example"</a:t>
            </a:r>
            <a:r>
              <a:rPr lang="fr" sz="1800">
                <a:solidFill>
                  <a:srgbClr val="222222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})</a:t>
            </a:r>
          </a:p>
        </p:txBody>
      </p:sp>
      <p:sp>
        <p:nvSpPr>
          <p:cNvPr id="444" name="Shape 44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Exemple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Il existe quatre types de SGBD NoSQL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Orienté document (MongoDB, ...)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Clé / valeur (Redis, ...)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Orienté colonne (Cassandra, ...)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Orienté graphe (Neo4J, ...)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400"/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NoSQL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Exemple</a:t>
            </a:r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 sz="1800">
                <a:latin typeface="Ubuntu"/>
                <a:ea typeface="Ubuntu"/>
                <a:cs typeface="Ubuntu"/>
                <a:sym typeface="Ubuntu"/>
              </a:rPr>
              <a:t>   String map</a:t>
            </a:r>
            <a:r>
              <a:rPr lang="fr" sz="1800">
                <a:latin typeface="Ubuntu"/>
                <a:ea typeface="Ubuntu"/>
                <a:cs typeface="Ubuntu"/>
                <a:sym typeface="Ubuntu"/>
              </a:rPr>
              <a:t> = </a:t>
            </a:r>
            <a:r>
              <a:rPr lang="fr" sz="1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"function() { var category; if ( this.pages &gt;= 250 ) category = 'Big Books'; else category = 'Small Books'; emit(category, {name: this.name});}"</a:t>
            </a:r>
            <a:r>
              <a:rPr lang="fr" sz="1800">
                <a:latin typeface="Ubuntu"/>
                <a:ea typeface="Ubuntu"/>
                <a:cs typeface="Ubuntu"/>
                <a:sym typeface="Ubuntu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b="1" lang="fr" sz="1800">
                <a:latin typeface="Ubuntu"/>
                <a:ea typeface="Ubuntu"/>
                <a:cs typeface="Ubuntu"/>
                <a:sym typeface="Ubuntu"/>
              </a:rPr>
              <a:t>String reduce</a:t>
            </a:r>
            <a:r>
              <a:rPr lang="fr" sz="1800">
                <a:latin typeface="Ubuntu"/>
                <a:ea typeface="Ubuntu"/>
                <a:cs typeface="Ubuntu"/>
                <a:sym typeface="Ubuntu"/>
              </a:rPr>
              <a:t> = </a:t>
            </a:r>
            <a:r>
              <a:rPr lang="fr" sz="1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"function(key, values) { var sum = 0; " + "values.forEach(function(doc) {  sum += 1;}); return {books: sum};} "</a:t>
            </a:r>
            <a:r>
              <a:rPr lang="fr" sz="1800">
                <a:latin typeface="Ubuntu"/>
                <a:ea typeface="Ubuntu"/>
                <a:cs typeface="Ubuntu"/>
                <a:sym typeface="Ubuntu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fr" sz="1800"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b="1" lang="fr" sz="1800">
                <a:latin typeface="Ubuntu"/>
                <a:ea typeface="Ubuntu"/>
                <a:cs typeface="Ubuntu"/>
                <a:sym typeface="Ubuntu"/>
              </a:rPr>
              <a:t>MapReduceCommand cmd</a:t>
            </a:r>
            <a:r>
              <a:rPr lang="fr" sz="1800">
                <a:latin typeface="Ubuntu"/>
                <a:ea typeface="Ubuntu"/>
                <a:cs typeface="Ubuntu"/>
                <a:sym typeface="Ubuntu"/>
              </a:rPr>
              <a:t> = </a:t>
            </a:r>
            <a:r>
              <a:rPr lang="fr" sz="1800">
                <a:solidFill>
                  <a:srgbClr val="5B0F0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lang="fr" sz="1800">
                <a:latin typeface="Ubuntu"/>
                <a:ea typeface="Ubuntu"/>
                <a:cs typeface="Ubuntu"/>
                <a:sym typeface="Ubuntu"/>
              </a:rPr>
              <a:t> MapReduceCommand(books, map, reduce, null, MapReduceCommand.OutputType.INLINE, null);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fr" sz="1800"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b="1" lang="fr" sz="1800">
                <a:latin typeface="Ubuntu"/>
                <a:ea typeface="Ubuntu"/>
                <a:cs typeface="Ubuntu"/>
                <a:sym typeface="Ubuntu"/>
              </a:rPr>
              <a:t>MapReduceOutput out</a:t>
            </a:r>
            <a:r>
              <a:rPr lang="fr" sz="1800">
                <a:latin typeface="Ubuntu"/>
                <a:ea typeface="Ubuntu"/>
                <a:cs typeface="Ubuntu"/>
                <a:sym typeface="Ubuntu"/>
              </a:rPr>
              <a:t> = books.mapReduce(cmd);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fr" sz="1800">
                <a:latin typeface="Ubuntu"/>
                <a:ea typeface="Ubuntu"/>
                <a:cs typeface="Ubuntu"/>
                <a:sym typeface="Ubuntu"/>
              </a:rPr>
              <a:t>   for (</a:t>
            </a:r>
            <a:r>
              <a:rPr b="1" lang="fr" sz="1800">
                <a:latin typeface="Ubuntu"/>
                <a:ea typeface="Ubuntu"/>
                <a:cs typeface="Ubuntu"/>
                <a:sym typeface="Ubuntu"/>
              </a:rPr>
              <a:t>DBObject o</a:t>
            </a:r>
            <a:r>
              <a:rPr lang="fr" sz="1800">
                <a:latin typeface="Ubuntu"/>
                <a:ea typeface="Ubuntu"/>
                <a:cs typeface="Ubuntu"/>
                <a:sym typeface="Ubuntu"/>
              </a:rPr>
              <a:t> : out.results())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fr" sz="1800">
                <a:latin typeface="Ubuntu"/>
                <a:ea typeface="Ubuntu"/>
                <a:cs typeface="Ubuntu"/>
                <a:sym typeface="Ubuntu"/>
              </a:rPr>
              <a:t>    System.out.println(o.toString());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fr" sz="1800">
                <a:latin typeface="Ubuntu"/>
                <a:ea typeface="Ubuntu"/>
                <a:cs typeface="Ubuntu"/>
                <a:sym typeface="Ubuntu"/>
              </a:rPr>
              <a:t>   }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L'objectif du MapReduce est de gérer de gros volumes de données. C'est inutile dès lors que vous en avez peu.</a:t>
            </a:r>
            <a:r>
              <a:rPr b="1" lang="fr" sz="2400">
                <a:latin typeface="Ubuntu"/>
                <a:ea typeface="Ubuntu"/>
                <a:cs typeface="Ubuntu"/>
                <a:sym typeface="Ubuntu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Pour cela, vous pouvez utiliser </a:t>
            </a:r>
            <a:r>
              <a:rPr i="1" lang="fr" sz="2400">
                <a:latin typeface="Ubuntu"/>
                <a:ea typeface="Ubuntu"/>
                <a:cs typeface="Ubuntu"/>
                <a:sym typeface="Ubuntu"/>
              </a:rPr>
              <a:t>Aggregation Framework</a:t>
            </a:r>
            <a:r>
              <a:rPr lang="fr" sz="2400"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Avec l'avènement du BigData, le MapReduce a le vent en poupe. Il est donc primordial de le connaître.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ctrTitle"/>
          </p:nvPr>
        </p:nvSpPr>
        <p:spPr>
          <a:xfrm>
            <a:off x="685800" y="2329189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MongoDB est l'un des plus importants SGBD NoSQL actuel.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Cette technologie est jeune et contient d'importants pièges ! Ne vous fiez pas à 100% à cette tendance.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Il est néanmoins sur qu'elle sera présente dans les prochaines années à venir.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2329189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Présentation de MongoDB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Documents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/>
              <a:t>MongoDB est orienté document. Qu'est ce qu'un document 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