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5143500" cx="9144000"/>
  <p:notesSz cx="6858000" cy="9144000"/>
  <p:embeddedFontLst>
    <p:embeddedFont>
      <p:font typeface="Proxima Nova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ProximaNova-regular.fntdata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ProximaNova-italic.fntdata"/><Relationship Id="rId21" Type="http://schemas.openxmlformats.org/officeDocument/2006/relationships/slide" Target="slides/slide17.xml"/><Relationship Id="rId43" Type="http://schemas.openxmlformats.org/officeDocument/2006/relationships/font" Target="fonts/ProximaNova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Cloud Computing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Montée en charge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Deux types de scaling 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Vertical : Améliorer les serveurs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Horizontal : Ajouter des serveurs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Fournisseurs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Google Cloud Platform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Amazon Web Services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Microsoft Azure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Inconvénients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client devient dépendant du fournisseur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Que deviennent les données hébergées ?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Impact sur l’environnement 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Cloud est à la mode et se vend très bien !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Pratique pour les PME / TPE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L’effet </a:t>
            </a:r>
            <a:r>
              <a:rPr lang="fr"/>
              <a:t>boîte</a:t>
            </a:r>
            <a:r>
              <a:rPr lang="fr"/>
              <a:t> noire est le principal inconvénient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Monolithe et </a:t>
            </a:r>
            <a:r>
              <a:rPr lang="fr"/>
              <a:t>Microservices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Quelle serait l’architecture classique d’une société comme Uber 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325" y="0"/>
            <a:ext cx="49113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600" y="0"/>
            <a:ext cx="48967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400" y="42625"/>
            <a:ext cx="6691200" cy="50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100" y="152400"/>
            <a:ext cx="696380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Entreprise A</a:t>
            </a:r>
            <a:r>
              <a:rPr lang="fr"/>
              <a:t> veut développer et déployer ses applications.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Que lui faut-il 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Inconvénients Monolithe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Plus le temps passe, plus le code grossit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→ Maîtriser la totalité du code est impossible pour une personne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→ Plus de code = start-up time plus long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→ Déployer régulièrement fait peur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→ Scaler est difficile (parties I/O - CPU bound)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→ Un bug affecte tout le système (memory leak </a:t>
            </a:r>
            <a:r>
              <a:rPr lang="fr"/>
              <a:t>...</a:t>
            </a:r>
            <a:r>
              <a:rPr lang="fr"/>
              <a:t> 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Inconvénients </a:t>
            </a:r>
            <a:r>
              <a:rPr lang="fr"/>
              <a:t>Microservices</a:t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Plus le temps passe, plus le nombre de service augmente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→ Beaucoup de services à gérer (DevOps, … 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→ RPC entre services / failover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→ Bases de données séparées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→ Un changement sur plusieurs services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Communication</a:t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Synchrone : Bloquant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Pub / Sub : Non bloquant, sans réponse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Pub / Async : Non bloquant, avec réponse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Communication synchrone - avantages</a:t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Utiliser REST !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Simple, facile à tester, a les verbs / response status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Supporte request/response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Les firewalls le supporte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Aucun </a:t>
            </a:r>
            <a:r>
              <a:rPr lang="fr"/>
              <a:t>intermédiaire</a:t>
            </a:r>
            <a:r>
              <a:rPr lang="fr"/>
              <a:t> (broker, </a:t>
            </a:r>
            <a:r>
              <a:rPr lang="fr"/>
              <a:t>...</a:t>
            </a:r>
            <a:r>
              <a:rPr lang="fr"/>
              <a:t> 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Inconvénients ?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Communication synchrone - inconvénients</a:t>
            </a:r>
            <a:endParaRPr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Doit connaître l’URL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Uniquement request/reponse (pas de notification)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Timeout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Communication asynchrone</a:t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client envoie des messages à un channel &lt;name&gt;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1 consumer récupère le message : point-to-point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N consumers récupèrent le message : publish-subscribe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Communication asynchrone - avantages</a:t>
            </a:r>
            <a:endParaRPr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Découpe client / service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Client / server n’ont pas à être opérationnels au même moment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Flexibilité des messages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Inconvénients 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Communication asynchrone - inconvénients</a:t>
            </a:r>
            <a:endParaRPr/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Nécessite un broker intermédiaire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Complexité</a:t>
            </a:r>
            <a:r>
              <a:rPr lang="fr"/>
              <a:t> pour faire request / response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988" y="152400"/>
            <a:ext cx="775403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00" y="152400"/>
            <a:ext cx="81360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Acheter, déployer et maintenir des serveurs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/>
              <a:t>Des employés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/>
              <a:t>Attendre le retour sur investissement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/>
              <a:t>Installer et gérer les OS des serveurs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/>
              <a:t>Installer et déployer la pile logicielle (git, java, … )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/>
              <a:t>Développer et déployer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/>
              <a:t>Manuellement ou automatiquement gérer la montée en charge des instances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Gateway</a:t>
            </a:r>
            <a:endParaRPr/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Pourquoi utiliser une gateway 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Quelles sont les autres possibilités 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950" y="285750"/>
            <a:ext cx="46101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Gateway</a:t>
            </a:r>
            <a:endParaRPr/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Agrégation</a:t>
            </a:r>
            <a:r>
              <a:rPr lang="fr"/>
              <a:t> de résultat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Une seule entrée pour tous les clients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Quels sont les inconvénients 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Gateway : Service Invocation</a:t>
            </a:r>
            <a:endParaRPr/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Quels sont les moyens de communication entre la gateway et les services 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Gateway : Service Discovery</a:t>
            </a:r>
            <a:endParaRPr/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Comment déterminer où sont situés les services 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Gateway : Handling failures</a:t>
            </a:r>
            <a:endParaRPr/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Que faire si un service n’est pas disponible 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Gateway : Handling failures</a:t>
            </a:r>
            <a:endParaRPr/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Network timeout : ne jamais bloquer indéfiniment. Utiliser un timeout.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Rate limit : Imposer un nombre de requêtes / client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Circuit breaker pattern : Après N fails, on considère le service down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Fallbacks : Renvoyer des données en cache / valeur par défaut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Communication : Versioning</a:t>
            </a:r>
            <a:endParaRPr/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clients ne se mettent pas à jour.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Le versioning de services garde un état pour chaque version de l’appli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Comment s’y prendre 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Cloud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cloud permet d’accéder à distance à une large variété de ressources.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Ces ressources peuvent être matérielles ou logicielles.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Location de machines virtuelles, bases de données, files de messages …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Cloud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Disponibilité des ressources : Changement de la capacité de stockage, la puissance requise …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Paiement à l’usage : Uniquement ce qu’on utilise !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Ouverture : Utilisable via Internet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</a:t>
            </a:r>
            <a:endParaRPr/>
          </a:p>
        </p:txBody>
      </p:sp>
      <p:cxnSp>
        <p:nvCxnSpPr>
          <p:cNvPr id="89" name="Shape 89"/>
          <p:cNvCxnSpPr/>
          <p:nvPr/>
        </p:nvCxnSpPr>
        <p:spPr>
          <a:xfrm rot="10800000">
            <a:off x="457200" y="1391150"/>
            <a:ext cx="6600" cy="389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Shape 90"/>
          <p:cNvSpPr txBox="1"/>
          <p:nvPr/>
        </p:nvSpPr>
        <p:spPr>
          <a:xfrm>
            <a:off x="642100" y="15183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Software as a Service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Offre des logiciels ready-to-use</a:t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642100" y="2411250"/>
            <a:ext cx="8474400" cy="15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Platform as a Service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Offre l’environnement technique pour déployer des applications.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642100" y="3958175"/>
            <a:ext cx="84744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Infrastructure as a Service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Offre des machines virtuelles d’instances configurables.</a:t>
            </a:r>
            <a:endParaRPr/>
          </a:p>
        </p:txBody>
      </p:sp>
      <p:cxnSp>
        <p:nvCxnSpPr>
          <p:cNvPr id="93" name="Shape 93"/>
          <p:cNvCxnSpPr/>
          <p:nvPr/>
        </p:nvCxnSpPr>
        <p:spPr>
          <a:xfrm>
            <a:off x="-19800" y="2411175"/>
            <a:ext cx="9183600" cy="2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Shape 94"/>
          <p:cNvCxnSpPr/>
          <p:nvPr/>
        </p:nvCxnSpPr>
        <p:spPr>
          <a:xfrm>
            <a:off x="-39600" y="3938075"/>
            <a:ext cx="9183600" cy="2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IaaS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/>
              <a:t>Des employés</a:t>
            </a:r>
            <a:endParaRPr sz="1800" strike="sngStrike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/>
              <a:t>Développer et déployer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/>
              <a:t>Installer et déployer la pile logicielle (git, java, … )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/>
              <a:t>Installer et gérer les OS des serveurs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 strike="sngStrike"/>
              <a:t>Acheter, déployer et maintenir des serveurs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 strike="sngStrike"/>
              <a:t>Attendre le retour sur investissement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 strike="sngStrike"/>
              <a:t>Manuellement ou automatiquement gérer la montée en charge des instances</a:t>
            </a:r>
            <a:endParaRPr sz="1800" strike="sngStrike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PaaS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Des employés</a:t>
            </a:r>
            <a:endParaRPr sz="1800" strike="sngStrike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/>
              <a:t>Développer et déployer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 strike="sngStrike"/>
              <a:t>Installer et déployer la pile logicielle (git, java, … )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 strike="sngStrike"/>
              <a:t>Installer et gérer les OS des serveurs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 strike="sngStrike"/>
              <a:t>Acheter, déployer et maintenir des serveurs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 strike="sngStrike"/>
              <a:t>Attendre le retour sur investissement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 strike="sngStrike"/>
              <a:t>Manuellement ou automatiquement gérer la montée en charge des instances</a:t>
            </a:r>
            <a:endParaRPr sz="1800" strike="sngStrike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SaaS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Des employés</a:t>
            </a:r>
            <a:endParaRPr sz="1800" strike="sngStrike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 strike="sngStrike"/>
              <a:t>Développer et déployer</a:t>
            </a:r>
            <a:endParaRPr sz="1800" strike="sngStrike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 strike="sngStrike"/>
              <a:t>Installer et déployer la pile logicielle (git, java, … )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 strike="sngStrike"/>
              <a:t>Installer et gérer les OS des serveurs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 strike="sngStrike"/>
              <a:t>Acheter, déployer et maintenir des serveurs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 strike="sngStrike"/>
              <a:t>Attendre le retour sur investissement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800" strike="sngStrike"/>
              <a:t>Manuellement ou automatiquement gérer la montée en charge des instances</a:t>
            </a:r>
            <a:endParaRPr sz="1800" strike="sngStrike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