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5"/>
    <p:sldMasterId id="2147483683" r:id="rId6"/>
    <p:sldMasterId id="214748368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D66D3D-EB1F-4A4B-B800-6C4A08939358}">
  <a:tblStyle styleId="{67D66D3D-EB1F-4A4B-B800-6C4A0893935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22" Type="http://schemas.openxmlformats.org/officeDocument/2006/relationships/slide" Target="slides/slide14.xml"/><Relationship Id="rId44" Type="http://schemas.openxmlformats.org/officeDocument/2006/relationships/slide" Target="slides/slide36.xml"/><Relationship Id="rId21" Type="http://schemas.openxmlformats.org/officeDocument/2006/relationships/slide" Target="slides/slide13.xml"/><Relationship Id="rId43" Type="http://schemas.openxmlformats.org/officeDocument/2006/relationships/slide" Target="slides/slide35.xml"/><Relationship Id="rId24" Type="http://schemas.openxmlformats.org/officeDocument/2006/relationships/slide" Target="slides/slide16.xml"/><Relationship Id="rId46" Type="http://schemas.openxmlformats.org/officeDocument/2006/relationships/font" Target="fonts/Roboto-bold.fntdata"/><Relationship Id="rId23" Type="http://schemas.openxmlformats.org/officeDocument/2006/relationships/slide" Target="slides/slide15.xml"/><Relationship Id="rId45" Type="http://schemas.openxmlformats.org/officeDocument/2006/relationships/font" Target="fonts/Roboto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48" Type="http://schemas.openxmlformats.org/officeDocument/2006/relationships/font" Target="fonts/Roboto-boldItalic.fntdata"/><Relationship Id="rId25" Type="http://schemas.openxmlformats.org/officeDocument/2006/relationships/slide" Target="slides/slide17.xml"/><Relationship Id="rId47" Type="http://schemas.openxmlformats.org/officeDocument/2006/relationships/font" Target="fonts/Roboto-italic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6cac0ae4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6cac0ae4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c327721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c327721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6cac0ae4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6cac0ae4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6cac0ae4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f6cac0ae4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6cac0ae4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6cac0ae4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6cac0ae4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6cac0ae4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6cac0ae4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6cac0ae4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f6cac0ae4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f6cac0ae4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6cac0ae4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f6cac0ae4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f6cac0ae4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f6cac0ae4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6cac0ae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6cac0ae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f6cac0ae4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f6cac0ae4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7b9cd0e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7b9cd0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6cac0ae4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6cac0ae4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f6cac0ae4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f6cac0ae4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f6cac0ae4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f6cac0ae4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f6cac0ae4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f6cac0ae4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f6cac0ae4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f6cac0ae4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f6cac0ae4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f6cac0ae4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f6cac0ae4e_0_45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30" name="Google Shape;330;g1f6cac0ae4e_0_451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f6cac0ae4e_0_457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1f6cac0ae4e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6cac0ae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6cac0ae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f6cac0ae4e_0_464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1f6cac0ae4e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f6cac0ae4e_0_472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f6cac0ae4e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f6cac0ae4e_0_478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1f6cac0ae4e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f6cac0ae4e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f6cac0ae4e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f6cac0ae4e_0_704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1f6cac0ae4e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f6cac0ae4e_0_649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1f6cac0ae4e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f6cac0ae4e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f6cac0ae4e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6cac0ae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6cac0ae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6cac0ae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6cac0ae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6cac0ae4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6cac0ae4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7b9cd0e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7b9cd0e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6cac0ae4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6cac0ae4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6cac0ae4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6cac0ae4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311760" y="1152360"/>
            <a:ext cx="85197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311760" y="1152360"/>
            <a:ext cx="85197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311760" y="1152360"/>
            <a:ext cx="41574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4677120" y="1152360"/>
            <a:ext cx="41574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idx="1" type="subTitle"/>
          </p:nvPr>
        </p:nvSpPr>
        <p:spPr>
          <a:xfrm>
            <a:off x="311760" y="444960"/>
            <a:ext cx="8519700" cy="26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311760" y="1152360"/>
            <a:ext cx="4157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311760" y="2936520"/>
            <a:ext cx="4157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20"/>
          <p:cNvSpPr txBox="1"/>
          <p:nvPr>
            <p:ph idx="3" type="body"/>
          </p:nvPr>
        </p:nvSpPr>
        <p:spPr>
          <a:xfrm>
            <a:off x="4677120" y="1152360"/>
            <a:ext cx="41574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311760" y="1152360"/>
            <a:ext cx="41574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4677120" y="1152360"/>
            <a:ext cx="4157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21"/>
          <p:cNvSpPr txBox="1"/>
          <p:nvPr>
            <p:ph idx="3" type="body"/>
          </p:nvPr>
        </p:nvSpPr>
        <p:spPr>
          <a:xfrm>
            <a:off x="4677120" y="2936520"/>
            <a:ext cx="4157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311760" y="1152360"/>
            <a:ext cx="4157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Google Shape;81;p22"/>
          <p:cNvSpPr txBox="1"/>
          <p:nvPr>
            <p:ph idx="2" type="body"/>
          </p:nvPr>
        </p:nvSpPr>
        <p:spPr>
          <a:xfrm>
            <a:off x="4677120" y="1152360"/>
            <a:ext cx="4157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Google Shape;82;p22"/>
          <p:cNvSpPr txBox="1"/>
          <p:nvPr>
            <p:ph idx="3" type="body"/>
          </p:nvPr>
        </p:nvSpPr>
        <p:spPr>
          <a:xfrm>
            <a:off x="311760" y="2936520"/>
            <a:ext cx="85197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311760" y="1152360"/>
            <a:ext cx="85197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Google Shape;86;p23"/>
          <p:cNvSpPr txBox="1"/>
          <p:nvPr>
            <p:ph idx="2" type="body"/>
          </p:nvPr>
        </p:nvSpPr>
        <p:spPr>
          <a:xfrm>
            <a:off x="311760" y="2936520"/>
            <a:ext cx="85197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311760" y="1152360"/>
            <a:ext cx="4157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Google Shape;90;p24"/>
          <p:cNvSpPr txBox="1"/>
          <p:nvPr>
            <p:ph idx="2" type="body"/>
          </p:nvPr>
        </p:nvSpPr>
        <p:spPr>
          <a:xfrm>
            <a:off x="4677120" y="1152360"/>
            <a:ext cx="4157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Google Shape;91;p24"/>
          <p:cNvSpPr txBox="1"/>
          <p:nvPr>
            <p:ph idx="3" type="body"/>
          </p:nvPr>
        </p:nvSpPr>
        <p:spPr>
          <a:xfrm>
            <a:off x="4677120" y="2936520"/>
            <a:ext cx="4157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24"/>
          <p:cNvSpPr txBox="1"/>
          <p:nvPr>
            <p:ph idx="4" type="body"/>
          </p:nvPr>
        </p:nvSpPr>
        <p:spPr>
          <a:xfrm>
            <a:off x="311760" y="2936520"/>
            <a:ext cx="41574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311760" y="1152360"/>
            <a:ext cx="85197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311760" y="1152360"/>
            <a:ext cx="85197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97" name="Google Shape;9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9" name="Google Shape;109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7" name="Google Shape;117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0" name="Google Shape;140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60" y="1152360"/>
            <a:ext cx="85197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Ox7FFFFFFF/Wireless-Lab1" TargetMode="External"/><Relationship Id="rId4" Type="http://schemas.openxmlformats.org/officeDocument/2006/relationships/hyperlink" Target="https://github.com/Ox7FFFFFFF/Wireless-Lab1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hyperlink" Target="https://zh.wikipedia.org/wiki/%E5%AD%97%E8%8A%82%E5%BA%8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microsoft.com/zh-tw/p/mqttbox/9nblggh55jzg?activetab=pivot:overviewtab" TargetMode="External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hyperlink" Target="https://docs.loraserver.io/lora-app-server/integrate/data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Relationship Id="rId4" Type="http://schemas.openxmlformats.org/officeDocument/2006/relationships/hyperlink" Target="https://www.base64decode.org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eroennijhof/LoRaWA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實驗一</a:t>
            </a:r>
            <a:endParaRPr/>
          </a:p>
        </p:txBody>
      </p:sp>
      <p:sp>
        <p:nvSpPr>
          <p:cNvPr id="149" name="Google Shape;149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網路(WPA2) 設定</a:t>
            </a:r>
            <a:endParaRPr/>
          </a:p>
        </p:txBody>
      </p:sp>
      <p:sp>
        <p:nvSpPr>
          <p:cNvPr id="210" name="Google Shape;21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查看目前無線網路設定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    指令 : iwconfig wlan0</a:t>
            </a:r>
            <a:endParaRPr/>
          </a:p>
        </p:txBody>
      </p:sp>
      <p:pic>
        <p:nvPicPr>
          <p:cNvPr id="211" name="Google Shape;2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00" y="2162000"/>
            <a:ext cx="8151801" cy="26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安裝相關套件</a:t>
            </a:r>
            <a:endParaRPr/>
          </a:p>
        </p:txBody>
      </p:sp>
      <p:sp>
        <p:nvSpPr>
          <p:cNvPr id="217" name="Google Shape;217;p4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SSH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</a:t>
            </a:r>
            <a:r>
              <a:rPr lang="zh-TW" sz="1400">
                <a:solidFill>
                  <a:schemeClr val="dk1"/>
                </a:solidFill>
              </a:rPr>
              <a:t>$ sudo raspi-config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400">
                <a:solidFill>
                  <a:schemeClr val="dk1"/>
                </a:solidFill>
              </a:rPr>
              <a:t>Interfacing Options/SSH enable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8" name="Google Shape;21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75" y="2525925"/>
            <a:ext cx="63912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安裝相關套件</a:t>
            </a:r>
            <a:endParaRPr/>
          </a:p>
        </p:txBody>
      </p:sp>
      <p:sp>
        <p:nvSpPr>
          <p:cNvPr id="224" name="Google Shape;224;p4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SPI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</a:t>
            </a:r>
            <a:r>
              <a:rPr lang="zh-TW" sz="1400">
                <a:solidFill>
                  <a:schemeClr val="dk1"/>
                </a:solidFill>
              </a:rPr>
              <a:t>$ sudo raspi-config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400">
                <a:solidFill>
                  <a:schemeClr val="dk1"/>
                </a:solidFill>
              </a:rPr>
              <a:t>Interfacing Options/SPI enable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5" name="Google Shape;22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75" y="2525925"/>
            <a:ext cx="63912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安裝相關套件</a:t>
            </a:r>
            <a:endParaRPr/>
          </a:p>
        </p:txBody>
      </p:sp>
      <p:sp>
        <p:nvSpPr>
          <p:cNvPr id="231" name="Google Shape;23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安裝python3跟相關套件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$ sudo apt-get update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$ sudo apt-get install -y python3 python3-pip python3-dev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$ sudo pip3 install spidev numpy pyserial paho-mqtt simplejson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$ sudo pip install pycrypto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LoRa </a:t>
            </a:r>
            <a:r>
              <a:rPr lang="zh-TW"/>
              <a:t>晶片接法</a:t>
            </a:r>
            <a:endParaRPr/>
          </a:p>
        </p:txBody>
      </p:sp>
      <p:sp>
        <p:nvSpPr>
          <p:cNvPr id="237" name="Google Shape;23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849" y="1725900"/>
            <a:ext cx="3861150" cy="19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54001"/>
            <a:ext cx="5282850" cy="329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zh-TW" sz="2255"/>
              <a:t>Device activation</a:t>
            </a:r>
            <a:endParaRPr sz="3355"/>
          </a:p>
        </p:txBody>
      </p:sp>
      <p:sp>
        <p:nvSpPr>
          <p:cNvPr id="245" name="Google Shape;245;p52"/>
          <p:cNvSpPr txBox="1"/>
          <p:nvPr>
            <p:ph idx="1" type="body"/>
          </p:nvPr>
        </p:nvSpPr>
        <p:spPr>
          <a:xfrm>
            <a:off x="311700" y="1152475"/>
            <a:ext cx="805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要加入LoRaWAN的方式有兩種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第一種是透過OTA的方式加入網路，稱為OTAA(Over the air activiateion)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第二種是網路事先就規劃好，稱為ABP(Activation by personlization)。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zh-TW" sz="2000"/>
              <a:t>OTAA (Over the air activiateion)</a:t>
            </a:r>
            <a:endParaRPr sz="3500"/>
          </a:p>
        </p:txBody>
      </p:sp>
      <p:sp>
        <p:nvSpPr>
          <p:cNvPr id="251" name="Google Shape;251;p53"/>
          <p:cNvSpPr txBox="1"/>
          <p:nvPr>
            <p:ph idx="1" type="body"/>
          </p:nvPr>
        </p:nvSpPr>
        <p:spPr>
          <a:xfrm>
            <a:off x="311700" y="934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裝置會像網路伺服器請求加入網路，需要有Join Procedure。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8350"/>
            <a:ext cx="6173974" cy="28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53"/>
          <p:cNvSpPr txBox="1"/>
          <p:nvPr/>
        </p:nvSpPr>
        <p:spPr>
          <a:xfrm>
            <a:off x="6173975" y="1463488"/>
            <a:ext cx="30000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/>
              <a:t>AppEUI : 寫在裝置中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/>
              <a:t>DevEUI : 寫在裝置中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/>
              <a:t>DevNonce : 隨機任意數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 Nonce是一個在加密通訊只能使用一次的數字。在認證協定中，它往往是一個隨機或偽隨機數，以避免重送攻擊。</a:t>
            </a:r>
            <a:br>
              <a:rPr lang="zh-TW"/>
            </a:br>
            <a:br>
              <a:rPr lang="zh-TW"/>
            </a:b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3200"/>
            <a:ext cx="4868575" cy="38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4"/>
          <p:cNvSpPr txBox="1"/>
          <p:nvPr>
            <p:ph type="title"/>
          </p:nvPr>
        </p:nvSpPr>
        <p:spPr>
          <a:xfrm>
            <a:off x="242975" y="11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zh-TW" sz="2000"/>
              <a:t>ABP (Activation by personlization)</a:t>
            </a:r>
            <a:endParaRPr sz="3500"/>
          </a:p>
        </p:txBody>
      </p:sp>
      <p:sp>
        <p:nvSpPr>
          <p:cNvPr id="260" name="Google Shape;260;p54"/>
          <p:cNvSpPr txBox="1"/>
          <p:nvPr>
            <p:ph idx="1" type="body"/>
          </p:nvPr>
        </p:nvSpPr>
        <p:spPr>
          <a:xfrm>
            <a:off x="311700" y="52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這個加入網路的模式</a:t>
            </a:r>
            <a:r>
              <a:rPr b="1" lang="zh-TW" sz="1600">
                <a:solidFill>
                  <a:schemeClr val="dk1"/>
                </a:solidFill>
              </a:rPr>
              <a:t>不需要通過Join Procedure</a:t>
            </a:r>
            <a:r>
              <a:rPr lang="zh-TW" sz="1600">
                <a:solidFill>
                  <a:schemeClr val="dk1"/>
                </a:solidFill>
              </a:rPr>
              <a:t>，其中的DevAddr,NwkSKey,AppSKey都是預先分配好，並儲存在裝置上的，只要將DevAddr,NwkSKey,AppSKey三個參數跟要傳輸的資料打包後就可以送出。</a:t>
            </a:r>
            <a:endParaRPr sz="2300"/>
          </a:p>
        </p:txBody>
      </p:sp>
      <p:sp>
        <p:nvSpPr>
          <p:cNvPr id="261" name="Google Shape;261;p54"/>
          <p:cNvSpPr txBox="1"/>
          <p:nvPr/>
        </p:nvSpPr>
        <p:spPr>
          <a:xfrm>
            <a:off x="5143500" y="2382700"/>
            <a:ext cx="36888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其中Uplink Data可分為兩類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/>
              <a:t>Confirm Data : 回傳需要包含ACK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/>
              <a:t>Unconfirm Data : 回傳不需要包含ACK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zh-TW" sz="2000"/>
              <a:t>ABP模式送出 (send_ttn.py)</a:t>
            </a:r>
            <a:endParaRPr sz="2311"/>
          </a:p>
        </p:txBody>
      </p:sp>
      <p:sp>
        <p:nvSpPr>
          <p:cNvPr id="267" name="Google Shape;26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將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實驗程式碼</a:t>
            </a:r>
            <a:r>
              <a:rPr lang="zh-TW" sz="1600">
                <a:solidFill>
                  <a:schemeClr val="dk1"/>
                </a:solidFill>
              </a:rPr>
              <a:t>載下來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	$ git clone </a:t>
            </a:r>
            <a:r>
              <a:rPr lang="zh-TW" sz="1600" u="sng">
                <a:solidFill>
                  <a:schemeClr val="hlink"/>
                </a:solidFill>
                <a:hlinkClick r:id="rId4"/>
              </a:rPr>
              <a:t>https://github.com/Ox7FFFFFFF/Wireless-Lab1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 sz="1600">
                <a:solidFill>
                  <a:schemeClr val="dk1"/>
                </a:solidFill>
              </a:rPr>
              <a:t>程式資料夾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 LoRaWAN - 與LoRaWAN相關的程式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 SX127x - 控制晶片的SPI程式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 send_ttn.py - 資料送出 (主程式)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 config.json - Activated [DevAddr, NwkSKey, AppSKey]配置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6"/>
          <p:cNvSpPr txBox="1"/>
          <p:nvPr>
            <p:ph type="title"/>
          </p:nvPr>
        </p:nvSpPr>
        <p:spPr>
          <a:xfrm>
            <a:off x="220050" y="13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zh-TW" sz="2120"/>
              <a:t>程式流程</a:t>
            </a:r>
            <a:endParaRPr sz="2520"/>
          </a:p>
        </p:txBody>
      </p:sp>
      <p:pic>
        <p:nvPicPr>
          <p:cNvPr id="273" name="Google Shape;2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363" y="702775"/>
            <a:ext cx="6653275" cy="44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實驗目標</a:t>
            </a:r>
            <a:endParaRPr/>
          </a:p>
        </p:txBody>
      </p:sp>
      <p:sp>
        <p:nvSpPr>
          <p:cNvPr id="155" name="Google Shape;15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熟悉lora使用環境和相關工具的使用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使用ABP模式傳輸資料 並用MQTT取得資料後解碼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8529"/>
              <a:buFont typeface="Arial"/>
              <a:buNone/>
            </a:pPr>
            <a:r>
              <a:rPr lang="zh-TW" sz="2266"/>
              <a:t>1. 配置 </a:t>
            </a:r>
            <a:r>
              <a:rPr lang="zh-TW" sz="2266"/>
              <a:t>DevAddr,NwkSKey,AppSKey</a:t>
            </a:r>
            <a:endParaRPr sz="3466"/>
          </a:p>
        </p:txBody>
      </p:sp>
      <p:sp>
        <p:nvSpPr>
          <p:cNvPr id="279" name="Google Shape;279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將devAddr,nwkSKey,appSKey填入config.json中</a:t>
            </a:r>
            <a:endParaRPr sz="2100"/>
          </a:p>
        </p:txBody>
      </p:sp>
      <p:pic>
        <p:nvPicPr>
          <p:cNvPr id="280" name="Google Shape;28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1890175"/>
            <a:ext cx="72199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各組別的key</a:t>
            </a:r>
            <a:endParaRPr/>
          </a:p>
        </p:txBody>
      </p:sp>
      <p:graphicFrame>
        <p:nvGraphicFramePr>
          <p:cNvPr id="286" name="Google Shape;286;p58"/>
          <p:cNvGraphicFramePr/>
          <p:nvPr/>
        </p:nvGraphicFramePr>
        <p:xfrm>
          <a:off x="17621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{67D66D3D-EB1F-4A4B-B800-6C4A08939358}</a:tableStyleId>
              </a:tblPr>
              <a:tblGrid>
                <a:gridCol w="419100"/>
                <a:gridCol w="628650"/>
                <a:gridCol w="2295525"/>
                <a:gridCol w="22764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DevAddr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9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NwkSKey</a:t>
                      </a:r>
                      <a:endParaRPr sz="9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9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AppSKey</a:t>
                      </a:r>
                      <a:endParaRPr sz="9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abp01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066eef34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b92232594bf83ccdc69f48da4fe5d57d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2b48e408623c88906788d3f16ed5519f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abp02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07a8201a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e7158a3dbcdc7577359ab68ac61cd6ae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b20a65c73cf7970b431288d34d3920db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abp03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06529fa8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fe3df284d8af1e9decca74dd861ffe0e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6315fa56b242fac873af22a23716c4d7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abp04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07622a2f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cfe47e227df2bde8415f79b4226cfd23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4ac5f978b22621e5002c064abb471511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abp05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0666f1a6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a43c76ea7bcbf40a98e88ddac96d486e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00eacb1bc50512551fea754e0cf1cf9b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abp06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074e0679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2c269aa6a4ecb3d52c0d8306865c636a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/>
                        <a:t>e393f75a8a5f81ba2f5f9c2949412c68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調整send_ttn.py主要參數</a:t>
            </a:r>
            <a:endParaRPr/>
          </a:p>
        </p:txBody>
      </p:sp>
      <p:sp>
        <p:nvSpPr>
          <p:cNvPr id="292" name="Google Shape;292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zh-TW" sz="1600"/>
              <a:t>Frequency</a:t>
            </a:r>
            <a:endParaRPr sz="16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zh-TW" sz="1600"/>
              <a:t>Spreading Factor</a:t>
            </a:r>
            <a:endParaRPr sz="16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zh-TW" sz="1600"/>
              <a:t>Bandwidth</a:t>
            </a:r>
            <a:endParaRPr sz="1600"/>
          </a:p>
        </p:txBody>
      </p:sp>
      <p:pic>
        <p:nvPicPr>
          <p:cNvPr id="293" name="Google Shape;29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63" y="2149525"/>
            <a:ext cx="72294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fCnt</a:t>
            </a:r>
            <a:endParaRPr/>
          </a:p>
        </p:txBody>
      </p:sp>
      <p:sp>
        <p:nvSpPr>
          <p:cNvPr id="299" name="Google Shape;299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fCnt 要隨著傳輸次數增加，Server端收到小於目前記錄的fCnt將會丟棄封包不處理。</a:t>
            </a:r>
            <a:endParaRPr sz="1600"/>
          </a:p>
        </p:txBody>
      </p:sp>
      <p:pic>
        <p:nvPicPr>
          <p:cNvPr id="300" name="Google Shape;30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38" y="1724263"/>
            <a:ext cx="72485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 </a:t>
            </a:r>
            <a:r>
              <a:rPr lang="zh-TW"/>
              <a:t>uplink</a:t>
            </a:r>
            <a:endParaRPr/>
          </a:p>
        </p:txBody>
      </p:sp>
      <p:sp>
        <p:nvSpPr>
          <p:cNvPr id="306" name="Google Shape;30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當切換到MODE.TX時,</a:t>
            </a:r>
            <a:r>
              <a:rPr lang="zh-TW" sz="1600"/>
              <a:t>送出uplink之後會跳到on_tx_done</a:t>
            </a:r>
            <a:endParaRPr sz="1600"/>
          </a:p>
        </p:txBody>
      </p:sp>
      <p:pic>
        <p:nvPicPr>
          <p:cNvPr id="307" name="Google Shape;30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1588763"/>
            <a:ext cx="72199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2"/>
          <p:cNvSpPr txBox="1"/>
          <p:nvPr>
            <p:ph type="title"/>
          </p:nvPr>
        </p:nvSpPr>
        <p:spPr>
          <a:xfrm>
            <a:off x="311700" y="7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 downlink</a:t>
            </a:r>
            <a:endParaRPr/>
          </a:p>
        </p:txBody>
      </p:sp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591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當接收到downlink時，會跳到on_rx_done</a:t>
            </a:r>
            <a:endParaRPr sz="1600"/>
          </a:p>
        </p:txBody>
      </p:sp>
      <p:pic>
        <p:nvPicPr>
          <p:cNvPr id="314" name="Google Shape;31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523" y="1003573"/>
            <a:ext cx="6220951" cy="40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6. </a:t>
            </a:r>
            <a:r>
              <a:rPr lang="zh-TW"/>
              <a:t>執行send_ttn.py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/>
              <a:t>$ python3 send_ttn.py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27" y="1574200"/>
            <a:ext cx="5507363" cy="30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3"/>
          <p:cNvSpPr txBox="1"/>
          <p:nvPr/>
        </p:nvSpPr>
        <p:spPr>
          <a:xfrm>
            <a:off x="5739300" y="346050"/>
            <a:ext cx="3404700" cy="4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MIC(Message Integrity Check):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用來確認這個資料是不是自己的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ACK(Acknowledge):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因為傳送的資料格式是MHDR.CONF_DATA_UP，所以Downlink中會有ACK回應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Direction: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Uplink : 0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Downlink :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devaddr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也可以確認一下devaddr看是不是自己的，採用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Little-Endian</a:t>
            </a:r>
            <a:r>
              <a:rPr lang="zh-TW">
                <a:solidFill>
                  <a:schemeClr val="dk1"/>
                </a:solidFill>
              </a:rPr>
              <a:t>，比對的時候要倒過來看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4"/>
          <p:cNvSpPr txBox="1"/>
          <p:nvPr>
            <p:ph type="title"/>
          </p:nvPr>
        </p:nvSpPr>
        <p:spPr>
          <a:xfrm>
            <a:off x="2171700" y="2140450"/>
            <a:ext cx="480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zh-TW" sz="2366"/>
              <a:t>使用MQTT查看傳輸到Server的資料</a:t>
            </a:r>
            <a:endParaRPr sz="3466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/>
          <p:nvPr/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5"/>
          <p:cNvSpPr/>
          <p:nvPr/>
        </p:nvSpPr>
        <p:spPr>
          <a:xfrm>
            <a:off x="5778360" y="1205640"/>
            <a:ext cx="29595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現在已經上傳成功了那要怎麼樣確認有沒有上傳成功？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使用MQTT box查看結果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010" y="1205640"/>
            <a:ext cx="5155201" cy="3174481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 sz="3600"/>
              <a:t>MQTTBox</a:t>
            </a:r>
            <a:endParaRPr b="1" sz="3600"/>
          </a:p>
        </p:txBody>
      </p:sp>
      <p:sp>
        <p:nvSpPr>
          <p:cNvPr id="340" name="Google Shape;340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進入此連結，安裝MQTTBox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https://www.microsoft.com/zh-tw/p/mqttbox/9nblggh55jzg?activetab=pivot:overviewtab</a:t>
            </a:r>
            <a:r>
              <a:rPr lang="zh-TW" sz="2400"/>
              <a:t> </a:t>
            </a:r>
            <a:endParaRPr sz="2400"/>
          </a:p>
        </p:txBody>
      </p:sp>
      <p:sp>
        <p:nvSpPr>
          <p:cNvPr id="341" name="Google Shape;341;p66"/>
          <p:cNvSpPr txBox="1"/>
          <p:nvPr>
            <p:ph idx="12" type="sldNum"/>
          </p:nvPr>
        </p:nvSpPr>
        <p:spPr>
          <a:xfrm>
            <a:off x="8344583" y="47036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42" name="Google Shape;342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87611"/>
            <a:ext cx="9144000" cy="2073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實驗器材</a:t>
            </a:r>
            <a:endParaRPr/>
          </a:p>
        </p:txBody>
      </p:sp>
      <p:pic>
        <p:nvPicPr>
          <p:cNvPr id="161" name="Google Shape;1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105925"/>
            <a:ext cx="2489325" cy="19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0"/>
          <p:cNvSpPr txBox="1"/>
          <p:nvPr/>
        </p:nvSpPr>
        <p:spPr>
          <a:xfrm>
            <a:off x="247309" y="3210675"/>
            <a:ext cx="199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Rasbperry Pi 3B+</a:t>
            </a:r>
            <a:endParaRPr sz="1800"/>
          </a:p>
        </p:txBody>
      </p:sp>
      <p:pic>
        <p:nvPicPr>
          <p:cNvPr id="163" name="Google Shape;16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422" y="1246925"/>
            <a:ext cx="2156525" cy="13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40"/>
          <p:cNvSpPr txBox="1"/>
          <p:nvPr/>
        </p:nvSpPr>
        <p:spPr>
          <a:xfrm>
            <a:off x="2489325" y="3241025"/>
            <a:ext cx="24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LoRa SX1276晶片</a:t>
            </a:r>
            <a:endParaRPr sz="1800"/>
          </a:p>
        </p:txBody>
      </p:sp>
      <p:pic>
        <p:nvPicPr>
          <p:cNvPr id="165" name="Google Shape;16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948" y="1246925"/>
            <a:ext cx="2293925" cy="14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0"/>
          <p:cNvSpPr txBox="1"/>
          <p:nvPr/>
        </p:nvSpPr>
        <p:spPr>
          <a:xfrm>
            <a:off x="5087113" y="3241025"/>
            <a:ext cx="15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TTL轉USB線</a:t>
            </a:r>
            <a:endParaRPr sz="1800"/>
          </a:p>
        </p:txBody>
      </p:sp>
      <p:pic>
        <p:nvPicPr>
          <p:cNvPr id="167" name="Google Shape;16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0883" y="1212876"/>
            <a:ext cx="2064967" cy="17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0"/>
          <p:cNvSpPr txBox="1"/>
          <p:nvPr/>
        </p:nvSpPr>
        <p:spPr>
          <a:xfrm>
            <a:off x="7511213" y="3271775"/>
            <a:ext cx="104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電源線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7"/>
          <p:cNvSpPr txBox="1"/>
          <p:nvPr>
            <p:ph type="title"/>
          </p:nvPr>
        </p:nvSpPr>
        <p:spPr>
          <a:xfrm>
            <a:off x="311700" y="283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 sz="3600"/>
              <a:t>新增 MQTT</a:t>
            </a:r>
            <a:endParaRPr b="1" sz="3600"/>
          </a:p>
        </p:txBody>
      </p:sp>
      <p:pic>
        <p:nvPicPr>
          <p:cNvPr id="348" name="Google Shape;34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213" y="1112297"/>
            <a:ext cx="5743575" cy="392191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67"/>
          <p:cNvSpPr txBox="1"/>
          <p:nvPr/>
        </p:nvSpPr>
        <p:spPr>
          <a:xfrm>
            <a:off x="4422425" y="2567681"/>
            <a:ext cx="22395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zh-TW" sz="3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點選新增</a:t>
            </a:r>
            <a:endParaRPr b="1" i="0" sz="36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0" name="Google Shape;350;p67"/>
          <p:cNvSpPr/>
          <p:nvPr/>
        </p:nvSpPr>
        <p:spPr>
          <a:xfrm>
            <a:off x="5234250" y="2186281"/>
            <a:ext cx="427800" cy="300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7"/>
          <p:cNvSpPr txBox="1"/>
          <p:nvPr>
            <p:ph idx="12" type="sldNum"/>
          </p:nvPr>
        </p:nvSpPr>
        <p:spPr>
          <a:xfrm>
            <a:off x="8344583" y="47036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3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請在以下位置填入對應的內容後</a:t>
            </a:r>
            <a:r>
              <a:rPr b="1" lang="zh-TW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</a:t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7" name="Google Shape;357;p68"/>
          <p:cNvSpPr txBox="1"/>
          <p:nvPr>
            <p:ph idx="12" type="sldNum"/>
          </p:nvPr>
        </p:nvSpPr>
        <p:spPr>
          <a:xfrm>
            <a:off x="8344583" y="47036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58" name="Google Shape;35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75" y="1186731"/>
            <a:ext cx="9143999" cy="373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25" y="903125"/>
            <a:ext cx="8239351" cy="385892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9"/>
          <p:cNvSpPr txBox="1"/>
          <p:nvPr>
            <p:ph type="title"/>
          </p:nvPr>
        </p:nvSpPr>
        <p:spPr>
          <a:xfrm>
            <a:off x="311700" y="241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修改</a:t>
            </a:r>
            <a:r>
              <a:rPr b="1" lang="zh-TW" sz="3600">
                <a:solidFill>
                  <a:srgbClr val="333333"/>
                </a:solidFill>
                <a:highlight>
                  <a:srgbClr val="FFFFFF"/>
                </a:highlight>
              </a:rPr>
              <a:t>subscribe</a:t>
            </a:r>
            <a:endParaRPr b="1" sz="3600"/>
          </a:p>
        </p:txBody>
      </p:sp>
      <p:sp>
        <p:nvSpPr>
          <p:cNvPr id="365" name="Google Shape;365;p69"/>
          <p:cNvSpPr/>
          <p:nvPr/>
        </p:nvSpPr>
        <p:spPr>
          <a:xfrm>
            <a:off x="4652200" y="1574369"/>
            <a:ext cx="909000" cy="2406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9"/>
          <p:cNvSpPr txBox="1"/>
          <p:nvPr/>
        </p:nvSpPr>
        <p:spPr>
          <a:xfrm>
            <a:off x="6163850" y="1438011"/>
            <a:ext cx="29802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TW" sz="1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application/[applicationID]/device/[devEUI]/rx</a:t>
            </a:r>
            <a:endParaRPr b="1" i="0" sz="1800" u="none" cap="none" strike="noStrike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&lt;ex&gt; application/#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(#:接收所有訊息)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&lt;ex&gt;application/1/device/008000000000c09d/rx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application ID為2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devEUI記得小寫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設定完成按下Subscribe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69"/>
          <p:cNvSpPr/>
          <p:nvPr/>
        </p:nvSpPr>
        <p:spPr>
          <a:xfrm rot="-5400000">
            <a:off x="5702025" y="1494006"/>
            <a:ext cx="321000" cy="401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9"/>
          <p:cNvSpPr txBox="1"/>
          <p:nvPr>
            <p:ph idx="12" type="sldNum"/>
          </p:nvPr>
        </p:nvSpPr>
        <p:spPr>
          <a:xfrm>
            <a:off x="8344583" y="47036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69" name="Google Shape;369;p69"/>
          <p:cNvSpPr/>
          <p:nvPr/>
        </p:nvSpPr>
        <p:spPr>
          <a:xfrm>
            <a:off x="4729813" y="1992031"/>
            <a:ext cx="1511700" cy="2406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9"/>
          <p:cNvSpPr/>
          <p:nvPr/>
        </p:nvSpPr>
        <p:spPr>
          <a:xfrm rot="5403213">
            <a:off x="4231058" y="1952227"/>
            <a:ext cx="321000" cy="401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9"/>
          <p:cNvSpPr txBox="1"/>
          <p:nvPr/>
        </p:nvSpPr>
        <p:spPr>
          <a:xfrm>
            <a:off x="2490688" y="1951869"/>
            <a:ext cx="1843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TW" sz="1800" u="none" cap="none" strike="noStrike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2-Exactly Once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9"/>
          <p:cNvSpPr txBox="1"/>
          <p:nvPr/>
        </p:nvSpPr>
        <p:spPr>
          <a:xfrm>
            <a:off x="826438" y="5302056"/>
            <a:ext cx="736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參考網址：</a:t>
            </a:r>
            <a:r>
              <a:rPr b="0" i="0" lang="zh-TW" sz="18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https://docs.loraserver.io/lora-app-server/integrate/data/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13" y="331450"/>
            <a:ext cx="7653024" cy="2635843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70"/>
          <p:cNvSpPr txBox="1"/>
          <p:nvPr/>
        </p:nvSpPr>
        <p:spPr>
          <a:xfrm>
            <a:off x="1053925" y="3058600"/>
            <a:ext cx="6910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TW" sz="1800"/>
              <a:t>主要格式為application/[applicationID]/device/[devEUI]/rx</a:t>
            </a:r>
            <a:endParaRPr sz="18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TW" sz="1800"/>
              <a:t>applicationID : 3</a:t>
            </a:r>
            <a:endParaRPr sz="18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TW" sz="1800"/>
              <a:t>devEUI : 就是分配到的EUI</a:t>
            </a:r>
            <a:endParaRPr sz="18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TW" sz="1800"/>
              <a:t>rx : server端收到的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501" y="1171025"/>
            <a:ext cx="6432549" cy="190472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MQTT接收訊息</a:t>
            </a:r>
            <a:endParaRPr b="1"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6" name="Google Shape;386;p71"/>
          <p:cNvSpPr/>
          <p:nvPr/>
        </p:nvSpPr>
        <p:spPr>
          <a:xfrm>
            <a:off x="3949494" y="2722054"/>
            <a:ext cx="1865100" cy="35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71"/>
          <p:cNvSpPr/>
          <p:nvPr/>
        </p:nvSpPr>
        <p:spPr>
          <a:xfrm rot="-5400000">
            <a:off x="5966703" y="2746350"/>
            <a:ext cx="401100" cy="440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71"/>
          <p:cNvSpPr txBox="1"/>
          <p:nvPr/>
        </p:nvSpPr>
        <p:spPr>
          <a:xfrm>
            <a:off x="6519900" y="2825088"/>
            <a:ext cx="1509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收到的訊息</a:t>
            </a:r>
            <a:endParaRPr b="1" i="0" sz="16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2"/>
          <p:cNvSpPr txBox="1"/>
          <p:nvPr>
            <p:ph type="title"/>
          </p:nvPr>
        </p:nvSpPr>
        <p:spPr>
          <a:xfrm>
            <a:off x="311688" y="219194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解碼訊息</a:t>
            </a:r>
            <a:endParaRPr b="1"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4" name="Google Shape;394;p72"/>
          <p:cNvSpPr txBox="1"/>
          <p:nvPr>
            <p:ph idx="12" type="sldNum"/>
          </p:nvPr>
        </p:nvSpPr>
        <p:spPr>
          <a:xfrm>
            <a:off x="8344583" y="47036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95" name="Google Shape;39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37" y="875025"/>
            <a:ext cx="5585125" cy="40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72"/>
          <p:cNvSpPr txBox="1"/>
          <p:nvPr/>
        </p:nvSpPr>
        <p:spPr>
          <a:xfrm>
            <a:off x="6431475" y="4430975"/>
            <a:ext cx="19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base64 decode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</a:t>
            </a:r>
            <a:endParaRPr/>
          </a:p>
        </p:txBody>
      </p:sp>
      <p:sp>
        <p:nvSpPr>
          <p:cNvPr id="402" name="Google Shape;402;p73"/>
          <p:cNvSpPr txBox="1"/>
          <p:nvPr>
            <p:ph idx="1" type="body"/>
          </p:nvPr>
        </p:nvSpPr>
        <p:spPr>
          <a:xfrm>
            <a:off x="311700" y="1221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跑完ABP傳輸模式的流程，傳輸資料時分別使用Confirm Data和Unconfirm Data，截圖樹莓派上的結果，應該會有一個是有ACK一個是沒有ACK的。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傳輸資料後用MQTT查看，並用base64解密截圖。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zh-TW" sz="1600">
                <a:solidFill>
                  <a:schemeClr val="dk1"/>
                </a:solidFill>
              </a:rPr>
              <a:t>以組為單位(一個人上傳即可)</a:t>
            </a:r>
            <a:r>
              <a:rPr lang="zh-TW" sz="1600">
                <a:solidFill>
                  <a:schemeClr val="dk1"/>
                </a:solidFill>
              </a:rPr>
              <a:t>，將這些截圖結果貼成一個pdf檔案，命名為wireless-lab1-groupxx.pdf，並上傳到繳交區。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實驗工具</a:t>
            </a:r>
            <a:endParaRPr/>
          </a:p>
        </p:txBody>
      </p:sp>
      <p:sp>
        <p:nvSpPr>
          <p:cNvPr id="174" name="Google Shape;17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Rasbperry Pi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putty</a:t>
            </a:r>
            <a:endParaRPr sz="20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修改來自 </a:t>
            </a:r>
            <a:r>
              <a:rPr lang="zh-TW" sz="2000" u="sng">
                <a:solidFill>
                  <a:schemeClr val="hlink"/>
                </a:solidFill>
                <a:hlinkClick r:id="rId3"/>
              </a:rPr>
              <a:t>jeroennijhof</a:t>
            </a:r>
            <a:r>
              <a:rPr lang="zh-TW" sz="2000">
                <a:solidFill>
                  <a:schemeClr val="dk1"/>
                </a:solidFill>
              </a:rPr>
              <a:t>  的程式碼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實驗步驟</a:t>
            </a:r>
            <a:endParaRPr/>
          </a:p>
        </p:txBody>
      </p:sp>
      <p:sp>
        <p:nvSpPr>
          <p:cNvPr id="180" name="Google Shape;18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實驗環境配置</a:t>
            </a:r>
            <a:endParaRPr sz="20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寫出一支程式碼能夠將資料傳送至server</a:t>
            </a:r>
            <a:endParaRPr sz="20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利用MQTT上server看資料是否有上傳成功,將查到的資料解碼檢查是否正確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上傳實驗結果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3"/>
          <p:cNvSpPr txBox="1"/>
          <p:nvPr>
            <p:ph type="title"/>
          </p:nvPr>
        </p:nvSpPr>
        <p:spPr>
          <a:xfrm>
            <a:off x="3417300" y="2148975"/>
            <a:ext cx="23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實驗環境配置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燒錄樹莓派</a:t>
            </a:r>
            <a:endParaRPr/>
          </a:p>
        </p:txBody>
      </p:sp>
      <p:sp>
        <p:nvSpPr>
          <p:cNvPr id="191" name="Google Shape;19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44"/>
          <p:cNvPicPr preferRelativeResize="0"/>
          <p:nvPr/>
        </p:nvPicPr>
        <p:blipFill rotWithShape="1">
          <a:blip r:embed="rId3">
            <a:alphaModFix/>
          </a:blip>
          <a:srcRect b="921" l="0" r="566" t="0"/>
          <a:stretch/>
        </p:blipFill>
        <p:spPr>
          <a:xfrm>
            <a:off x="1643900" y="1152475"/>
            <a:ext cx="5876737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網路(WPA2) 設定</a:t>
            </a:r>
            <a:endParaRPr/>
          </a:p>
        </p:txBody>
      </p:sp>
      <p:sp>
        <p:nvSpPr>
          <p:cNvPr id="198" name="Google Shape;19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修改 /etc/wpa_supplicant/wpa_supplicant.conf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指令 : sudo nano /etc/wpa_supplicant/wpa_supplicant.conf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對應設定檔如下 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 network={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      ssid="LAB"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      psk="hscchscc"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      key_mgmt=WPA-PSK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     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網路(WPA2) 設定</a:t>
            </a:r>
            <a:endParaRPr/>
          </a:p>
        </p:txBody>
      </p:sp>
      <p:sp>
        <p:nvSpPr>
          <p:cNvPr id="204" name="Google Shape;204;p46"/>
          <p:cNvSpPr txBox="1"/>
          <p:nvPr>
            <p:ph idx="1" type="body"/>
          </p:nvPr>
        </p:nvSpPr>
        <p:spPr>
          <a:xfrm>
            <a:off x="311700" y="1152475"/>
            <a:ext cx="872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	啟用 wlan0 網卡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    指令 : sudo ifconfig wlan0 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3.    殺掉舊的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    指令 : sudo kill -9 $(ps -ef | grep wpa | awk '{print $2}')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4. 	重新執行 wpa_supplicant，並讀取 wpa_supplicant.conf 設定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    指令 : </a:t>
            </a:r>
            <a:r>
              <a:rPr lang="zh-TW" sz="1600"/>
              <a:t>sudo wpa_supplicant -B -i wlan0 -c /etc/wpa_supplicant/wpa_supplicant.conf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