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  <p:sldMasterId id="2147483673" r:id="rId6"/>
    <p:sldMasterId id="214748368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Roboto Mon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5" roundtripDataSignature="AMtx7mjj2iPSoD2X++wWJp99aDcwQQiD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2.xml"/><Relationship Id="rId42" Type="http://schemas.openxmlformats.org/officeDocument/2006/relationships/font" Target="fonts/RobotoMono-bold.fntdata"/><Relationship Id="rId41" Type="http://schemas.openxmlformats.org/officeDocument/2006/relationships/font" Target="fonts/RobotoMono-regular.fntdata"/><Relationship Id="rId22" Type="http://schemas.openxmlformats.org/officeDocument/2006/relationships/slide" Target="slides/slide14.xml"/><Relationship Id="rId44" Type="http://schemas.openxmlformats.org/officeDocument/2006/relationships/font" Target="fonts/RobotoMono-boldItalic.fntdata"/><Relationship Id="rId21" Type="http://schemas.openxmlformats.org/officeDocument/2006/relationships/slide" Target="slides/slide13.xml"/><Relationship Id="rId43" Type="http://schemas.openxmlformats.org/officeDocument/2006/relationships/font" Target="fonts/RobotoMono-italic.fntdata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45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font" Target="fonts/Roboto-regular.fntdata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39" Type="http://schemas.openxmlformats.org/officeDocument/2006/relationships/font" Target="fonts/Roboto-italic.fntdata"/><Relationship Id="rId16" Type="http://schemas.openxmlformats.org/officeDocument/2006/relationships/slide" Target="slides/slide8.xml"/><Relationship Id="rId38" Type="http://schemas.openxmlformats.org/officeDocument/2006/relationships/font" Target="fonts/Roboto-bold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1ffc1b585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21ffc1b585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1ffc1b585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21ffc1b585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1ffc1b585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21ffc1b585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320" name="Google Shape;320;p31:notes"/>
          <p:cNvSpPr/>
          <p:nvPr>
            <p:ph idx="2" type="sldImg"/>
          </p:nvPr>
        </p:nvSpPr>
        <p:spPr>
          <a:xfrm>
            <a:off x="197301" y="685632"/>
            <a:ext cx="64647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:notes"/>
          <p:cNvSpPr/>
          <p:nvPr>
            <p:ph idx="2" type="sldImg"/>
          </p:nvPr>
        </p:nvSpPr>
        <p:spPr>
          <a:xfrm>
            <a:off x="197301" y="685632"/>
            <a:ext cx="64647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:notes"/>
          <p:cNvSpPr/>
          <p:nvPr>
            <p:ph idx="2" type="sldImg"/>
          </p:nvPr>
        </p:nvSpPr>
        <p:spPr>
          <a:xfrm>
            <a:off x="197301" y="685632"/>
            <a:ext cx="64647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:notes"/>
          <p:cNvSpPr/>
          <p:nvPr>
            <p:ph idx="2" type="sldImg"/>
          </p:nvPr>
        </p:nvSpPr>
        <p:spPr>
          <a:xfrm>
            <a:off x="197301" y="685632"/>
            <a:ext cx="64647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:notes"/>
          <p:cNvSpPr/>
          <p:nvPr>
            <p:ph idx="2" type="sldImg"/>
          </p:nvPr>
        </p:nvSpPr>
        <p:spPr>
          <a:xfrm>
            <a:off x="197301" y="685632"/>
            <a:ext cx="64647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7:notes"/>
          <p:cNvSpPr/>
          <p:nvPr>
            <p:ph idx="2" type="sldImg"/>
          </p:nvPr>
        </p:nvSpPr>
        <p:spPr>
          <a:xfrm>
            <a:off x="197301" y="685632"/>
            <a:ext cx="64647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8:notes"/>
          <p:cNvSpPr/>
          <p:nvPr>
            <p:ph idx="2" type="sldImg"/>
          </p:nvPr>
        </p:nvSpPr>
        <p:spPr>
          <a:xfrm>
            <a:off x="197301" y="685632"/>
            <a:ext cx="64647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1ffc1b585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1ffc1b585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6"/>
          <p:cNvSpPr txBox="1"/>
          <p:nvPr>
            <p:ph type="title"/>
          </p:nvPr>
        </p:nvSpPr>
        <p:spPr>
          <a:xfrm>
            <a:off x="311760" y="444960"/>
            <a:ext cx="8519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Google Shape;56;p56"/>
          <p:cNvSpPr txBox="1"/>
          <p:nvPr>
            <p:ph idx="1" type="subTitle"/>
          </p:nvPr>
        </p:nvSpPr>
        <p:spPr>
          <a:xfrm>
            <a:off x="311760" y="1152360"/>
            <a:ext cx="8519700" cy="34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7"/>
          <p:cNvSpPr txBox="1"/>
          <p:nvPr>
            <p:ph type="title"/>
          </p:nvPr>
        </p:nvSpPr>
        <p:spPr>
          <a:xfrm>
            <a:off x="311760" y="444960"/>
            <a:ext cx="8519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57"/>
          <p:cNvSpPr txBox="1"/>
          <p:nvPr>
            <p:ph idx="1" type="body"/>
          </p:nvPr>
        </p:nvSpPr>
        <p:spPr>
          <a:xfrm>
            <a:off x="311760" y="1152360"/>
            <a:ext cx="8519700" cy="3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8"/>
          <p:cNvSpPr txBox="1"/>
          <p:nvPr>
            <p:ph type="title"/>
          </p:nvPr>
        </p:nvSpPr>
        <p:spPr>
          <a:xfrm>
            <a:off x="311760" y="444960"/>
            <a:ext cx="8519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58"/>
          <p:cNvSpPr txBox="1"/>
          <p:nvPr>
            <p:ph idx="1" type="body"/>
          </p:nvPr>
        </p:nvSpPr>
        <p:spPr>
          <a:xfrm>
            <a:off x="311760" y="1152360"/>
            <a:ext cx="4157400" cy="3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58"/>
          <p:cNvSpPr txBox="1"/>
          <p:nvPr>
            <p:ph idx="2" type="body"/>
          </p:nvPr>
        </p:nvSpPr>
        <p:spPr>
          <a:xfrm>
            <a:off x="4677120" y="1152360"/>
            <a:ext cx="4157400" cy="3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9"/>
          <p:cNvSpPr txBox="1"/>
          <p:nvPr>
            <p:ph type="title"/>
          </p:nvPr>
        </p:nvSpPr>
        <p:spPr>
          <a:xfrm>
            <a:off x="311760" y="444960"/>
            <a:ext cx="8519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0"/>
          <p:cNvSpPr txBox="1"/>
          <p:nvPr>
            <p:ph idx="1" type="subTitle"/>
          </p:nvPr>
        </p:nvSpPr>
        <p:spPr>
          <a:xfrm>
            <a:off x="311760" y="444960"/>
            <a:ext cx="8519700" cy="26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1"/>
          <p:cNvSpPr txBox="1"/>
          <p:nvPr>
            <p:ph type="title"/>
          </p:nvPr>
        </p:nvSpPr>
        <p:spPr>
          <a:xfrm>
            <a:off x="311760" y="444960"/>
            <a:ext cx="8519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0" name="Google Shape;70;p61"/>
          <p:cNvSpPr txBox="1"/>
          <p:nvPr>
            <p:ph idx="1" type="body"/>
          </p:nvPr>
        </p:nvSpPr>
        <p:spPr>
          <a:xfrm>
            <a:off x="311760" y="1152360"/>
            <a:ext cx="41574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1" name="Google Shape;71;p61"/>
          <p:cNvSpPr txBox="1"/>
          <p:nvPr>
            <p:ph idx="2" type="body"/>
          </p:nvPr>
        </p:nvSpPr>
        <p:spPr>
          <a:xfrm>
            <a:off x="311760" y="2936520"/>
            <a:ext cx="41574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2" name="Google Shape;72;p61"/>
          <p:cNvSpPr txBox="1"/>
          <p:nvPr>
            <p:ph idx="3" type="body"/>
          </p:nvPr>
        </p:nvSpPr>
        <p:spPr>
          <a:xfrm>
            <a:off x="4677120" y="1152360"/>
            <a:ext cx="4157400" cy="3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2"/>
          <p:cNvSpPr txBox="1"/>
          <p:nvPr>
            <p:ph type="title"/>
          </p:nvPr>
        </p:nvSpPr>
        <p:spPr>
          <a:xfrm>
            <a:off x="311760" y="444960"/>
            <a:ext cx="8519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5" name="Google Shape;75;p62"/>
          <p:cNvSpPr txBox="1"/>
          <p:nvPr>
            <p:ph idx="1" type="body"/>
          </p:nvPr>
        </p:nvSpPr>
        <p:spPr>
          <a:xfrm>
            <a:off x="311760" y="1152360"/>
            <a:ext cx="4157400" cy="3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6" name="Google Shape;76;p62"/>
          <p:cNvSpPr txBox="1"/>
          <p:nvPr>
            <p:ph idx="2" type="body"/>
          </p:nvPr>
        </p:nvSpPr>
        <p:spPr>
          <a:xfrm>
            <a:off x="4677120" y="1152360"/>
            <a:ext cx="41574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7" name="Google Shape;77;p62"/>
          <p:cNvSpPr txBox="1"/>
          <p:nvPr>
            <p:ph idx="3" type="body"/>
          </p:nvPr>
        </p:nvSpPr>
        <p:spPr>
          <a:xfrm>
            <a:off x="4677120" y="2936520"/>
            <a:ext cx="41574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3"/>
          <p:cNvSpPr txBox="1"/>
          <p:nvPr>
            <p:ph type="title"/>
          </p:nvPr>
        </p:nvSpPr>
        <p:spPr>
          <a:xfrm>
            <a:off x="311760" y="444960"/>
            <a:ext cx="8519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0" name="Google Shape;80;p63"/>
          <p:cNvSpPr txBox="1"/>
          <p:nvPr>
            <p:ph idx="1" type="body"/>
          </p:nvPr>
        </p:nvSpPr>
        <p:spPr>
          <a:xfrm>
            <a:off x="311760" y="1152360"/>
            <a:ext cx="41574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1" name="Google Shape;81;p63"/>
          <p:cNvSpPr txBox="1"/>
          <p:nvPr>
            <p:ph idx="2" type="body"/>
          </p:nvPr>
        </p:nvSpPr>
        <p:spPr>
          <a:xfrm>
            <a:off x="4677120" y="1152360"/>
            <a:ext cx="41574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2" name="Google Shape;82;p63"/>
          <p:cNvSpPr txBox="1"/>
          <p:nvPr>
            <p:ph idx="3" type="body"/>
          </p:nvPr>
        </p:nvSpPr>
        <p:spPr>
          <a:xfrm>
            <a:off x="311760" y="2936520"/>
            <a:ext cx="85197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4"/>
          <p:cNvSpPr txBox="1"/>
          <p:nvPr>
            <p:ph type="title"/>
          </p:nvPr>
        </p:nvSpPr>
        <p:spPr>
          <a:xfrm>
            <a:off x="311760" y="444960"/>
            <a:ext cx="8519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5" name="Google Shape;85;p64"/>
          <p:cNvSpPr txBox="1"/>
          <p:nvPr>
            <p:ph idx="1" type="body"/>
          </p:nvPr>
        </p:nvSpPr>
        <p:spPr>
          <a:xfrm>
            <a:off x="311760" y="1152360"/>
            <a:ext cx="85197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6" name="Google Shape;86;p64"/>
          <p:cNvSpPr txBox="1"/>
          <p:nvPr>
            <p:ph idx="2" type="body"/>
          </p:nvPr>
        </p:nvSpPr>
        <p:spPr>
          <a:xfrm>
            <a:off x="311760" y="2936520"/>
            <a:ext cx="85197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5"/>
          <p:cNvSpPr txBox="1"/>
          <p:nvPr>
            <p:ph type="title"/>
          </p:nvPr>
        </p:nvSpPr>
        <p:spPr>
          <a:xfrm>
            <a:off x="311760" y="444960"/>
            <a:ext cx="8519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9" name="Google Shape;89;p65"/>
          <p:cNvSpPr txBox="1"/>
          <p:nvPr>
            <p:ph idx="1" type="body"/>
          </p:nvPr>
        </p:nvSpPr>
        <p:spPr>
          <a:xfrm>
            <a:off x="311760" y="1152360"/>
            <a:ext cx="41574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0" name="Google Shape;90;p65"/>
          <p:cNvSpPr txBox="1"/>
          <p:nvPr>
            <p:ph idx="2" type="body"/>
          </p:nvPr>
        </p:nvSpPr>
        <p:spPr>
          <a:xfrm>
            <a:off x="4677120" y="1152360"/>
            <a:ext cx="41574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1" name="Google Shape;91;p65"/>
          <p:cNvSpPr txBox="1"/>
          <p:nvPr>
            <p:ph idx="3" type="body"/>
          </p:nvPr>
        </p:nvSpPr>
        <p:spPr>
          <a:xfrm>
            <a:off x="4677120" y="2936520"/>
            <a:ext cx="41574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2" name="Google Shape;92;p65"/>
          <p:cNvSpPr txBox="1"/>
          <p:nvPr>
            <p:ph idx="4" type="body"/>
          </p:nvPr>
        </p:nvSpPr>
        <p:spPr>
          <a:xfrm>
            <a:off x="311760" y="2936520"/>
            <a:ext cx="41574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6"/>
          <p:cNvSpPr txBox="1"/>
          <p:nvPr>
            <p:ph type="title"/>
          </p:nvPr>
        </p:nvSpPr>
        <p:spPr>
          <a:xfrm>
            <a:off x="311760" y="444960"/>
            <a:ext cx="8519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5" name="Google Shape;95;p66"/>
          <p:cNvSpPr txBox="1"/>
          <p:nvPr>
            <p:ph idx="1" type="body"/>
          </p:nvPr>
        </p:nvSpPr>
        <p:spPr>
          <a:xfrm>
            <a:off x="311760" y="1152360"/>
            <a:ext cx="8519700" cy="3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Google Shape;96;p66"/>
          <p:cNvSpPr txBox="1"/>
          <p:nvPr>
            <p:ph idx="2" type="body"/>
          </p:nvPr>
        </p:nvSpPr>
        <p:spPr>
          <a:xfrm>
            <a:off x="311760" y="1152360"/>
            <a:ext cx="8519700" cy="3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97" name="Google Shape;97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9" name="Google Shape;109;p6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0" name="Google Shape;110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3" name="Google Shape;113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6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7" name="Google Shape;117;p6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4" name="Google Shape;124;p7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5" name="Google Shape;125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8" name="Google Shape;128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2" name="Google Shape;132;p7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7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37" name="Google Shape;137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0" name="Google Shape;140;p7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ffc1b585b_0_10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0" name="Google Shape;150;g21ffc1b585b_0_10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1" name="Google Shape;151;g21ffc1b585b_0_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1ffc1b585b_0_10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4" name="Google Shape;154;g21ffc1b585b_0_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ffc1b585b_0_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g21ffc1b585b_0_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8" name="Google Shape;158;g21ffc1b585b_0_1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ffc1b585b_0_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1" name="Google Shape;161;g21ffc1b585b_0_1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2" name="Google Shape;162;g21ffc1b585b_0_1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g21ffc1b585b_0_1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ffc1b585b_0_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g21ffc1b585b_0_1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4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ffc1b585b_0_1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9" name="Google Shape;169;g21ffc1b585b_0_1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0" name="Google Shape;170;g21ffc1b585b_0_1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1ffc1b585b_0_1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3" name="Google Shape;173;g21ffc1b585b_0_1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ffc1b585b_0_1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1ffc1b585b_0_1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7" name="Google Shape;177;g21ffc1b585b_0_1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8" name="Google Shape;178;g21ffc1b585b_0_1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g21ffc1b585b_0_1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ffc1b585b_0_1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82" name="Google Shape;182;g21ffc1b585b_0_1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ffc1b585b_0_1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5" name="Google Shape;185;g21ffc1b585b_0_1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6" name="Google Shape;186;g21ffc1b585b_0_1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ffc1b585b_0_1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5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5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3"/>
          <p:cNvSpPr txBox="1"/>
          <p:nvPr>
            <p:ph type="title"/>
          </p:nvPr>
        </p:nvSpPr>
        <p:spPr>
          <a:xfrm>
            <a:off x="311760" y="444960"/>
            <a:ext cx="8519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43"/>
          <p:cNvSpPr txBox="1"/>
          <p:nvPr>
            <p:ph idx="1" type="body"/>
          </p:nvPr>
        </p:nvSpPr>
        <p:spPr>
          <a:xfrm>
            <a:off x="311760" y="1152360"/>
            <a:ext cx="8519700" cy="3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ffc1b585b_0_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g21ffc1b585b_0_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7" name="Google Shape;147;g21ffc1b585b_0_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Ox7FFFFFFF/Wireless-Lab2" TargetMode="External"/><Relationship Id="rId4" Type="http://schemas.openxmlformats.org/officeDocument/2006/relationships/hyperlink" Target="https://github.com/Ox7FFFFFFF/Wireless-Lab2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microsoft.com/zh-tw/p/mqttbox/9nblggh55jzg?activetab=pivot:overviewtab" TargetMode="External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hyperlink" Target="https://docs.loraserver.io/lora-app-server/integrate/data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base64decode.org/" TargetMode="External"/><Relationship Id="rId4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jeroennijhof/LoRaWA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TW"/>
              <a:t>實驗二</a:t>
            </a:r>
            <a:endParaRPr/>
          </a:p>
        </p:txBody>
      </p:sp>
      <p:sp>
        <p:nvSpPr>
          <p:cNvPr id="194" name="Google Shape;194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ts val="2800"/>
              <a:buNone/>
            </a:pPr>
            <a:r>
              <a:rPr b="1" lang="zh-TW" sz="2000"/>
              <a:t>OTAA</a:t>
            </a:r>
            <a:r>
              <a:rPr b="1" lang="zh-TW" sz="2000"/>
              <a:t>模式送出 (join_ttn.py)</a:t>
            </a:r>
            <a:endParaRPr sz="2311"/>
          </a:p>
        </p:txBody>
      </p:sp>
      <p:sp>
        <p:nvSpPr>
          <p:cNvPr id="261" name="Google Shape;26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1600">
                <a:solidFill>
                  <a:schemeClr val="dk1"/>
                </a:solidFill>
              </a:rPr>
              <a:t>將</a:t>
            </a:r>
            <a:r>
              <a:rPr lang="zh-TW" sz="1600" u="sng">
                <a:solidFill>
                  <a:schemeClr val="hlink"/>
                </a:solidFill>
                <a:hlinkClick r:id="rId3"/>
              </a:rPr>
              <a:t>實驗程式碼</a:t>
            </a:r>
            <a:r>
              <a:rPr lang="zh-TW" sz="1600">
                <a:solidFill>
                  <a:schemeClr val="dk1"/>
                </a:solidFill>
              </a:rPr>
              <a:t>載下來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1600">
                <a:solidFill>
                  <a:schemeClr val="dk1"/>
                </a:solidFill>
              </a:rPr>
              <a:t>	$ git clone </a:t>
            </a:r>
            <a:r>
              <a:rPr lang="zh-TW" sz="1600" u="sng">
                <a:solidFill>
                  <a:schemeClr val="hlink"/>
                </a:solidFill>
                <a:hlinkClick r:id="rId4"/>
              </a:rPr>
              <a:t>https://github.com/Ox7FFFFFFF/Wireless-Lab2</a:t>
            </a:r>
            <a:endParaRPr sz="16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TW" sz="1600">
                <a:solidFill>
                  <a:schemeClr val="dk1"/>
                </a:solidFill>
              </a:rPr>
              <a:t>程式資料夾</a:t>
            </a:r>
            <a:br>
              <a:rPr lang="zh-TW" sz="1600">
                <a:solidFill>
                  <a:schemeClr val="dk1"/>
                </a:solidFill>
              </a:rPr>
            </a:br>
            <a:r>
              <a:rPr lang="zh-TW" sz="1600">
                <a:solidFill>
                  <a:schemeClr val="dk1"/>
                </a:solidFill>
              </a:rPr>
              <a:t>LoRaWAN - 與LoRaWAN相關的程式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SX127x - 控制晶片的SPI程式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send_ttn.py - 資料送出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join_ttn.py - 送出Join封包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config.json - Activated [DevAddr, NwkSKey, AppSKey]配置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000"/>
              <a:t>1. </a:t>
            </a:r>
            <a:r>
              <a:rPr b="1" lang="zh-TW" sz="2000"/>
              <a:t>在</a:t>
            </a:r>
            <a:r>
              <a:rPr b="1" lang="zh-TW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join_ttn.py</a:t>
            </a:r>
            <a:r>
              <a:rPr b="1" lang="zh-TW" sz="2000"/>
              <a:t>填入deveui,appeui,appkey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66"/>
          </a:p>
        </p:txBody>
      </p:sp>
      <p:sp>
        <p:nvSpPr>
          <p:cNvPr id="267" name="Google Shape;26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zh-TW" sz="1600"/>
              <a:t>DEV_EUI : 000000000000001x (x=組別)</a:t>
            </a:r>
            <a:endParaRPr sz="1600"/>
          </a:p>
        </p:txBody>
      </p:sp>
      <p:pic>
        <p:nvPicPr>
          <p:cNvPr id="268" name="Google Shape;2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1819275"/>
            <a:ext cx="809625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2. </a:t>
            </a:r>
            <a:r>
              <a:rPr lang="zh-TW"/>
              <a:t>發送Join Request</a:t>
            </a:r>
            <a:endParaRPr/>
          </a:p>
        </p:txBody>
      </p:sp>
      <p:sp>
        <p:nvSpPr>
          <p:cNvPr id="274" name="Google Shape;27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zh-TW" sz="1600"/>
              <a:t>Join Request 中，會帶入deveui,appeui,devnonce</a:t>
            </a:r>
            <a:endParaRPr sz="1600"/>
          </a:p>
        </p:txBody>
      </p:sp>
      <p:pic>
        <p:nvPicPr>
          <p:cNvPr id="275" name="Google Shape;2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63" y="1685925"/>
            <a:ext cx="822007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3. </a:t>
            </a:r>
            <a:r>
              <a:rPr lang="zh-TW"/>
              <a:t>送出Uplink，跳到on_tx_done</a:t>
            </a:r>
            <a:endParaRPr/>
          </a:p>
        </p:txBody>
      </p:sp>
      <p:pic>
        <p:nvPicPr>
          <p:cNvPr id="281" name="Google Shape;2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13" y="1461100"/>
            <a:ext cx="810577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4.</a:t>
            </a:r>
            <a:r>
              <a:rPr lang="zh-TW"/>
              <a:t>送出Downlink，跳到on_rx_done</a:t>
            </a:r>
            <a:r>
              <a:rPr lang="zh-TW"/>
              <a:t> </a:t>
            </a:r>
            <a:endParaRPr/>
          </a:p>
        </p:txBody>
      </p:sp>
      <p:pic>
        <p:nvPicPr>
          <p:cNvPr id="287" name="Google Shape;2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250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1ffc1b585b_0_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4.送出Downlink，跳到on_rx_done </a:t>
            </a:r>
            <a:endParaRPr/>
          </a:p>
        </p:txBody>
      </p:sp>
      <p:pic>
        <p:nvPicPr>
          <p:cNvPr id="293" name="Google Shape;293;g21ffc1b585b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613" y="1178675"/>
            <a:ext cx="762278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g21ffc1b585b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7488" y="152400"/>
            <a:ext cx="488901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6. 執行join_ttn.py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04" name="Google Shape;304;p29"/>
          <p:cNvSpPr txBox="1"/>
          <p:nvPr/>
        </p:nvSpPr>
        <p:spPr>
          <a:xfrm>
            <a:off x="487825" y="975650"/>
            <a:ext cx="635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Join成功會取得devaddr,nwkskey,appskey，並寫到</a:t>
            </a:r>
            <a:r>
              <a:rPr lang="zh-TW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config.json</a:t>
            </a:r>
            <a:r>
              <a:rPr lang="zh-TW" sz="1600">
                <a:solidFill>
                  <a:schemeClr val="dk1"/>
                </a:solidFill>
              </a:rPr>
              <a:t>中</a:t>
            </a:r>
            <a:endParaRPr sz="1600"/>
          </a:p>
        </p:txBody>
      </p:sp>
      <p:pic>
        <p:nvPicPr>
          <p:cNvPr id="305" name="Google Shape;3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288" y="1764411"/>
            <a:ext cx="8075425" cy="19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1ffc1b585b_0_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7</a:t>
            </a:r>
            <a:r>
              <a:rPr lang="zh-TW"/>
              <a:t>. 執行send_ttn.py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11" name="Google Shape;311;g21ffc1b585b_0_28"/>
          <p:cNvSpPr txBox="1"/>
          <p:nvPr/>
        </p:nvSpPr>
        <p:spPr>
          <a:xfrm>
            <a:off x="487825" y="975650"/>
            <a:ext cx="635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使用上次的</a:t>
            </a:r>
            <a:r>
              <a:rPr lang="zh-TW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send_ttn.py</a:t>
            </a:r>
            <a:r>
              <a:rPr lang="zh-TW" sz="1600">
                <a:solidFill>
                  <a:schemeClr val="dk1"/>
                </a:solidFill>
              </a:rPr>
              <a:t>傳輸資料</a:t>
            </a:r>
            <a:endParaRPr sz="1600"/>
          </a:p>
        </p:txBody>
      </p:sp>
      <p:pic>
        <p:nvPicPr>
          <p:cNvPr id="312" name="Google Shape;312;g21ffc1b585b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464" y="1406750"/>
            <a:ext cx="6669075" cy="35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/>
          <p:nvPr>
            <p:ph type="title"/>
          </p:nvPr>
        </p:nvSpPr>
        <p:spPr>
          <a:xfrm>
            <a:off x="2171700" y="2140450"/>
            <a:ext cx="480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ct val="131492"/>
              <a:buNone/>
            </a:pPr>
            <a:r>
              <a:rPr b="1" lang="zh-TW" sz="2366"/>
              <a:t>使用MQTT查看傳輸到Server的資料</a:t>
            </a:r>
            <a:endParaRPr sz="3466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實驗器材</a:t>
            </a:r>
            <a:endParaRPr/>
          </a:p>
        </p:txBody>
      </p:sp>
      <p:pic>
        <p:nvPicPr>
          <p:cNvPr id="200" name="Google Shape;2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105925"/>
            <a:ext cx="2489325" cy="19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"/>
          <p:cNvSpPr txBox="1"/>
          <p:nvPr/>
        </p:nvSpPr>
        <p:spPr>
          <a:xfrm>
            <a:off x="247309" y="3210675"/>
            <a:ext cx="199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Rasbperry Pi 3B+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0422" y="1246925"/>
            <a:ext cx="2156525" cy="132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"/>
          <p:cNvSpPr txBox="1"/>
          <p:nvPr/>
        </p:nvSpPr>
        <p:spPr>
          <a:xfrm>
            <a:off x="2489325" y="3241025"/>
            <a:ext cx="248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LoRa SX1276晶片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06948" y="1246925"/>
            <a:ext cx="2293925" cy="149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"/>
          <p:cNvSpPr txBox="1"/>
          <p:nvPr/>
        </p:nvSpPr>
        <p:spPr>
          <a:xfrm>
            <a:off x="5087113" y="3241025"/>
            <a:ext cx="153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TTL轉USB線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00883" y="1212876"/>
            <a:ext cx="2064967" cy="17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"/>
          <p:cNvSpPr txBox="1"/>
          <p:nvPr/>
        </p:nvSpPr>
        <p:spPr>
          <a:xfrm>
            <a:off x="7511213" y="3271775"/>
            <a:ext cx="104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電源線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/>
          <p:nvPr/>
        </p:nvSpPr>
        <p:spPr>
          <a:xfrm>
            <a:off x="311760" y="444960"/>
            <a:ext cx="8519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1"/>
          <p:cNvSpPr/>
          <p:nvPr/>
        </p:nvSpPr>
        <p:spPr>
          <a:xfrm>
            <a:off x="5778360" y="1205640"/>
            <a:ext cx="2959500" cy="3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zh-TW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現在已經上傳成功了那要怎麼樣確認有沒有上傳成功？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zh-TW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使用MQTT box查看結果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010" y="1205640"/>
            <a:ext cx="5155201" cy="3174481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zh-TW" sz="3600"/>
              <a:t>MQTTBox</a:t>
            </a:r>
            <a:endParaRPr b="1" sz="3600"/>
          </a:p>
        </p:txBody>
      </p:sp>
      <p:sp>
        <p:nvSpPr>
          <p:cNvPr id="330" name="Google Shape;33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>
                <a:solidFill>
                  <a:srgbClr val="000000"/>
                </a:solidFill>
              </a:rPr>
              <a:t>進入此連結，安裝MQTTBox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u="sng">
                <a:solidFill>
                  <a:schemeClr val="hlink"/>
                </a:solidFill>
                <a:hlinkClick r:id="rId3"/>
              </a:rPr>
              <a:t>https://www.microsoft.com/zh-tw/p/mqttbox/9nblggh55jzg?activetab=pivot:overviewtab</a:t>
            </a:r>
            <a:r>
              <a:rPr lang="zh-TW" sz="2400"/>
              <a:t> </a:t>
            </a:r>
            <a:endParaRPr sz="2400"/>
          </a:p>
        </p:txBody>
      </p:sp>
      <p:sp>
        <p:nvSpPr>
          <p:cNvPr id="331" name="Google Shape;331;p32"/>
          <p:cNvSpPr txBox="1"/>
          <p:nvPr>
            <p:ph idx="12" type="sldNum"/>
          </p:nvPr>
        </p:nvSpPr>
        <p:spPr>
          <a:xfrm>
            <a:off x="8344583" y="47036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32" name="Google Shape;33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587611"/>
            <a:ext cx="9144000" cy="2073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 txBox="1"/>
          <p:nvPr>
            <p:ph type="title"/>
          </p:nvPr>
        </p:nvSpPr>
        <p:spPr>
          <a:xfrm>
            <a:off x="311700" y="283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zh-TW" sz="3600"/>
              <a:t>新增 MQTT</a:t>
            </a:r>
            <a:endParaRPr b="1" sz="3600"/>
          </a:p>
        </p:txBody>
      </p:sp>
      <p:pic>
        <p:nvPicPr>
          <p:cNvPr id="338" name="Google Shape;33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0213" y="1112297"/>
            <a:ext cx="5743575" cy="3921919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3"/>
          <p:cNvSpPr txBox="1"/>
          <p:nvPr/>
        </p:nvSpPr>
        <p:spPr>
          <a:xfrm>
            <a:off x="4422425" y="2567681"/>
            <a:ext cx="22395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zh-TW" sz="36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點選新增</a:t>
            </a:r>
            <a:endParaRPr b="1" i="0" sz="36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40" name="Google Shape;340;p33"/>
          <p:cNvSpPr/>
          <p:nvPr/>
        </p:nvSpPr>
        <p:spPr>
          <a:xfrm>
            <a:off x="5234250" y="2186281"/>
            <a:ext cx="427800" cy="300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3"/>
          <p:cNvSpPr txBox="1"/>
          <p:nvPr>
            <p:ph idx="12" type="sldNum"/>
          </p:nvPr>
        </p:nvSpPr>
        <p:spPr>
          <a:xfrm>
            <a:off x="8344583" y="47036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3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請在以下位置填入對應的內容後</a:t>
            </a:r>
            <a:r>
              <a:rPr b="1" lang="zh-TW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Save</a:t>
            </a:r>
            <a:endParaRPr b="1"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47" name="Google Shape;347;p34"/>
          <p:cNvSpPr txBox="1"/>
          <p:nvPr>
            <p:ph idx="12" type="sldNum"/>
          </p:nvPr>
        </p:nvSpPr>
        <p:spPr>
          <a:xfrm>
            <a:off x="8344583" y="47036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48" name="Google Shape;34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75" y="1186731"/>
            <a:ext cx="9143999" cy="3733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925" y="903125"/>
            <a:ext cx="8239351" cy="3858924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5"/>
          <p:cNvSpPr txBox="1"/>
          <p:nvPr>
            <p:ph type="title"/>
          </p:nvPr>
        </p:nvSpPr>
        <p:spPr>
          <a:xfrm>
            <a:off x="311700" y="241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修改</a:t>
            </a:r>
            <a:r>
              <a:rPr b="1" lang="zh-TW" sz="3600">
                <a:solidFill>
                  <a:srgbClr val="333333"/>
                </a:solidFill>
                <a:highlight>
                  <a:srgbClr val="FFFFFF"/>
                </a:highlight>
              </a:rPr>
              <a:t>subscribe</a:t>
            </a:r>
            <a:endParaRPr b="1" sz="3600"/>
          </a:p>
        </p:txBody>
      </p:sp>
      <p:sp>
        <p:nvSpPr>
          <p:cNvPr id="355" name="Google Shape;355;p35"/>
          <p:cNvSpPr/>
          <p:nvPr/>
        </p:nvSpPr>
        <p:spPr>
          <a:xfrm>
            <a:off x="4652200" y="1574369"/>
            <a:ext cx="909000" cy="2406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5"/>
          <p:cNvSpPr txBox="1"/>
          <p:nvPr/>
        </p:nvSpPr>
        <p:spPr>
          <a:xfrm>
            <a:off x="6163850" y="1438011"/>
            <a:ext cx="2980200" cy="3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TW" sz="1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application/[applicationID]/device/[devEUI]/rx</a:t>
            </a:r>
            <a:endParaRPr b="1" i="0" sz="1800" u="none" cap="none" strike="noStrike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zh-TW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&lt;ex&gt; application/#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zh-TW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(#:接收所有訊息)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zh-TW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&lt;ex&gt;application/</a:t>
            </a:r>
            <a:r>
              <a:rPr b="1" lang="zh-TW" sz="1800">
                <a:solidFill>
                  <a:srgbClr val="FF0000"/>
                </a:solidFill>
              </a:rPr>
              <a:t>6</a:t>
            </a:r>
            <a:r>
              <a:rPr b="1" i="0" lang="zh-TW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/device/008000000000c09d/rx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zh-TW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application ID為</a:t>
            </a:r>
            <a:r>
              <a:rPr b="1" lang="zh-TW" sz="1800">
                <a:solidFill>
                  <a:srgbClr val="FF0000"/>
                </a:solidFill>
              </a:rPr>
              <a:t>6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zh-TW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devEUI記得小寫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zh-TW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設定完成按下Subscribe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5"/>
          <p:cNvSpPr/>
          <p:nvPr/>
        </p:nvSpPr>
        <p:spPr>
          <a:xfrm rot="-5400000">
            <a:off x="5702025" y="1494006"/>
            <a:ext cx="321000" cy="401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5"/>
          <p:cNvSpPr txBox="1"/>
          <p:nvPr>
            <p:ph idx="12" type="sldNum"/>
          </p:nvPr>
        </p:nvSpPr>
        <p:spPr>
          <a:xfrm>
            <a:off x="8344583" y="47036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59" name="Google Shape;359;p35"/>
          <p:cNvSpPr/>
          <p:nvPr/>
        </p:nvSpPr>
        <p:spPr>
          <a:xfrm>
            <a:off x="4729813" y="1992031"/>
            <a:ext cx="1511700" cy="2406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5"/>
          <p:cNvSpPr/>
          <p:nvPr/>
        </p:nvSpPr>
        <p:spPr>
          <a:xfrm rot="5403213">
            <a:off x="4231058" y="1952227"/>
            <a:ext cx="321000" cy="401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5"/>
          <p:cNvSpPr txBox="1"/>
          <p:nvPr/>
        </p:nvSpPr>
        <p:spPr>
          <a:xfrm>
            <a:off x="2490688" y="1951869"/>
            <a:ext cx="18432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TW" sz="1800" u="none" cap="none" strike="noStrike">
                <a:solidFill>
                  <a:srgbClr val="4A86E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2-Exactly Once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5"/>
          <p:cNvSpPr txBox="1"/>
          <p:nvPr/>
        </p:nvSpPr>
        <p:spPr>
          <a:xfrm>
            <a:off x="826438" y="5302056"/>
            <a:ext cx="736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zh-TW" sz="1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參考網址：</a:t>
            </a:r>
            <a:r>
              <a:rPr b="0" i="0" lang="zh-TW" sz="18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https://docs.loraserver.io/lora-app-server/integrate/data/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68" name="Google Shape;36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813" y="331450"/>
            <a:ext cx="7653024" cy="2635843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6"/>
          <p:cNvSpPr txBox="1"/>
          <p:nvPr/>
        </p:nvSpPr>
        <p:spPr>
          <a:xfrm>
            <a:off x="1053925" y="3058600"/>
            <a:ext cx="69108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主要格式為application/[applicationID]/device/[devEUI]/rx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applicationID : </a:t>
            </a:r>
            <a:r>
              <a:rPr lang="zh-TW" sz="1800"/>
              <a:t>6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devEUI : 就是分配到的EUI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rx : server端收到的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975" y="1570800"/>
            <a:ext cx="5486400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MQTT接收訊息</a:t>
            </a:r>
            <a:endParaRPr b="1" sz="3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76" name="Google Shape;376;p37"/>
          <p:cNvSpPr/>
          <p:nvPr/>
        </p:nvSpPr>
        <p:spPr>
          <a:xfrm>
            <a:off x="3983744" y="2627904"/>
            <a:ext cx="1865100" cy="353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7"/>
          <p:cNvSpPr/>
          <p:nvPr/>
        </p:nvSpPr>
        <p:spPr>
          <a:xfrm rot="-5400000">
            <a:off x="5983828" y="2679050"/>
            <a:ext cx="401100" cy="440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7"/>
          <p:cNvSpPr txBox="1"/>
          <p:nvPr/>
        </p:nvSpPr>
        <p:spPr>
          <a:xfrm>
            <a:off x="6519900" y="2698688"/>
            <a:ext cx="15090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TW" sz="16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收到的訊息</a:t>
            </a:r>
            <a:endParaRPr b="1" i="0" sz="16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8"/>
          <p:cNvSpPr txBox="1"/>
          <p:nvPr>
            <p:ph type="title"/>
          </p:nvPr>
        </p:nvSpPr>
        <p:spPr>
          <a:xfrm>
            <a:off x="311688" y="219194"/>
            <a:ext cx="852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解碼訊息</a:t>
            </a:r>
            <a:endParaRPr b="1" sz="3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84" name="Google Shape;384;p38"/>
          <p:cNvSpPr txBox="1"/>
          <p:nvPr>
            <p:ph idx="12" type="sldNum"/>
          </p:nvPr>
        </p:nvSpPr>
        <p:spPr>
          <a:xfrm>
            <a:off x="8344583" y="47036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85" name="Google Shape;385;p38"/>
          <p:cNvSpPr txBox="1"/>
          <p:nvPr/>
        </p:nvSpPr>
        <p:spPr>
          <a:xfrm>
            <a:off x="6431475" y="4430975"/>
            <a:ext cx="191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base64 decode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6450" y="801194"/>
            <a:ext cx="2344248" cy="4189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作業</a:t>
            </a:r>
            <a:endParaRPr/>
          </a:p>
        </p:txBody>
      </p:sp>
      <p:sp>
        <p:nvSpPr>
          <p:cNvPr id="392" name="Google Shape;392;p39"/>
          <p:cNvSpPr txBox="1"/>
          <p:nvPr>
            <p:ph idx="1" type="body"/>
          </p:nvPr>
        </p:nvSpPr>
        <p:spPr>
          <a:xfrm>
            <a:off x="311700" y="12212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zh-TW" sz="1600">
                <a:solidFill>
                  <a:schemeClr val="dk1"/>
                </a:solidFill>
              </a:rPr>
              <a:t>跑完OTAA傳輸模式的流程，分別截圖</a:t>
            </a:r>
            <a:r>
              <a:rPr lang="zh-TW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join_ttn.py</a:t>
            </a:r>
            <a:r>
              <a:rPr lang="zh-TW" sz="1600">
                <a:solidFill>
                  <a:schemeClr val="dk1"/>
                </a:solidFill>
              </a:rPr>
              <a:t>,</a:t>
            </a:r>
            <a:r>
              <a:rPr lang="zh-TW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send_ttn.py</a:t>
            </a:r>
            <a:r>
              <a:rPr lang="zh-TW" sz="1600">
                <a:solidFill>
                  <a:schemeClr val="dk1"/>
                </a:solidFill>
              </a:rPr>
              <a:t>的結果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zh-TW" sz="1600">
                <a:solidFill>
                  <a:schemeClr val="dk1"/>
                </a:solidFill>
              </a:rPr>
              <a:t>將send_ttn.py的message改成:Wireless Lab2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zh-TW" sz="1600">
                <a:solidFill>
                  <a:schemeClr val="dk1"/>
                </a:solidFill>
              </a:rPr>
              <a:t>傳輸資料後用MQTT查看，並用base64解密截圖。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zh-TW" sz="1600">
                <a:solidFill>
                  <a:schemeClr val="dk1"/>
                </a:solidFill>
              </a:rPr>
              <a:t>以組為單位(一個人上傳即可)</a:t>
            </a:r>
            <a:r>
              <a:rPr lang="zh-TW" sz="1600">
                <a:solidFill>
                  <a:schemeClr val="dk1"/>
                </a:solidFill>
              </a:rPr>
              <a:t>，將這些截圖結果貼成一個 pdf 檔案，命名為</a:t>
            </a:r>
            <a:r>
              <a:rPr lang="zh-TW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wireless-lab2-groupxx.pdf</a:t>
            </a:r>
            <a:r>
              <a:rPr lang="zh-TW" sz="1600">
                <a:solidFill>
                  <a:schemeClr val="dk1"/>
                </a:solidFill>
              </a:rPr>
              <a:t>，並上傳到eeclass作業區。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實驗目標</a:t>
            </a:r>
            <a:endParaRPr/>
          </a:p>
        </p:txBody>
      </p:sp>
      <p:sp>
        <p:nvSpPr>
          <p:cNvPr id="213" name="Google Shape;213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1. </a:t>
            </a:r>
            <a:r>
              <a:rPr lang="zh-TW" sz="2000">
                <a:solidFill>
                  <a:schemeClr val="dk1"/>
                </a:solidFill>
              </a:rPr>
              <a:t>使用OTAA模式傳輸資料 並用MQTT取得資料後解碼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實驗工具</a:t>
            </a:r>
            <a:endParaRPr/>
          </a:p>
        </p:txBody>
      </p:sp>
      <p:sp>
        <p:nvSpPr>
          <p:cNvPr id="219" name="Google Shape;2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Rasbperry Pi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putty</a:t>
            </a:r>
            <a:endParaRPr sz="20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修改來自 </a:t>
            </a:r>
            <a:r>
              <a:rPr lang="zh-TW" sz="2000" u="sng">
                <a:solidFill>
                  <a:schemeClr val="hlink"/>
                </a:solidFill>
                <a:hlinkClick r:id="rId3"/>
              </a:rPr>
              <a:t>jeroennijhof</a:t>
            </a:r>
            <a:r>
              <a:rPr lang="zh-TW" sz="2000">
                <a:solidFill>
                  <a:schemeClr val="dk1"/>
                </a:solidFill>
              </a:rPr>
              <a:t>  的程式碼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實驗步驟</a:t>
            </a:r>
            <a:endParaRPr/>
          </a:p>
        </p:txBody>
      </p:sp>
      <p:sp>
        <p:nvSpPr>
          <p:cNvPr id="225" name="Google Shape;22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寫出一支程式碼能夠將資料傳送至server</a:t>
            </a:r>
            <a:endParaRPr sz="20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利用MQTT上server看資料是否有上傳成功,將查到的資料解碼檢查是否正確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上傳實驗結果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ct val="137965"/>
              <a:buNone/>
            </a:pPr>
            <a:r>
              <a:rPr b="1" lang="zh-TW" sz="2255"/>
              <a:t>Device activation</a:t>
            </a:r>
            <a:endParaRPr sz="3355"/>
          </a:p>
        </p:txBody>
      </p:sp>
      <p:sp>
        <p:nvSpPr>
          <p:cNvPr id="231" name="Google Shape;231;p19"/>
          <p:cNvSpPr txBox="1"/>
          <p:nvPr>
            <p:ph idx="1" type="body"/>
          </p:nvPr>
        </p:nvSpPr>
        <p:spPr>
          <a:xfrm>
            <a:off x="311700" y="1152475"/>
            <a:ext cx="8053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要加入LoRaWAN的方式有兩種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第一種是透過OTA的方式加入網路，稱為OTAA(Over the air activiateion)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zh-TW"/>
              <a:t>第二種是網路事先就規劃好，稱為ABP(Activation by personlization)。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SzPts val="2800"/>
              <a:buNone/>
            </a:pPr>
            <a:r>
              <a:rPr b="1" lang="zh-TW" sz="2000"/>
              <a:t>OTAA (Over the air activiateion)</a:t>
            </a:r>
            <a:endParaRPr sz="3500"/>
          </a:p>
        </p:txBody>
      </p:sp>
      <p:sp>
        <p:nvSpPr>
          <p:cNvPr id="237" name="Google Shape;237;p20"/>
          <p:cNvSpPr txBox="1"/>
          <p:nvPr>
            <p:ph idx="1" type="body"/>
          </p:nvPr>
        </p:nvSpPr>
        <p:spPr>
          <a:xfrm>
            <a:off x="311700" y="934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裝置會像網路伺服器請求加入網路，需要有Join Procedure。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38" name="Google Shape;23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48350"/>
            <a:ext cx="6173974" cy="286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0"/>
          <p:cNvSpPr txBox="1"/>
          <p:nvPr/>
        </p:nvSpPr>
        <p:spPr>
          <a:xfrm>
            <a:off x="6173975" y="1463488"/>
            <a:ext cx="3000000" cy="25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AppEUI : 寫在裝置中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DevEUI : 寫在裝置中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DevNonce : 隨機任意數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Nonce是一個在加密通訊只能使用一次的數字。在認證協定中，它往往是一個隨機或偽隨機數，以避免重送攻擊。</a:t>
            </a:r>
            <a:b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43200"/>
            <a:ext cx="4868575" cy="38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1"/>
          <p:cNvSpPr txBox="1"/>
          <p:nvPr>
            <p:ph type="title"/>
          </p:nvPr>
        </p:nvSpPr>
        <p:spPr>
          <a:xfrm>
            <a:off x="242975" y="112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SzPts val="2800"/>
              <a:buNone/>
            </a:pPr>
            <a:r>
              <a:rPr b="1" lang="zh-TW" sz="2000"/>
              <a:t>ABP (Activation by personlization)</a:t>
            </a:r>
            <a:endParaRPr sz="3500"/>
          </a:p>
        </p:txBody>
      </p:sp>
      <p:sp>
        <p:nvSpPr>
          <p:cNvPr id="246" name="Google Shape;246;p21"/>
          <p:cNvSpPr txBox="1"/>
          <p:nvPr>
            <p:ph idx="1" type="body"/>
          </p:nvPr>
        </p:nvSpPr>
        <p:spPr>
          <a:xfrm>
            <a:off x="311700" y="5251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zh-TW" sz="1600">
                <a:solidFill>
                  <a:schemeClr val="dk1"/>
                </a:solidFill>
              </a:rPr>
              <a:t>這個加入網路的模式</a:t>
            </a:r>
            <a:r>
              <a:rPr b="1" lang="zh-TW" sz="1600">
                <a:solidFill>
                  <a:schemeClr val="dk1"/>
                </a:solidFill>
              </a:rPr>
              <a:t>不需要通過Join Procedure</a:t>
            </a:r>
            <a:r>
              <a:rPr lang="zh-TW" sz="1600">
                <a:solidFill>
                  <a:schemeClr val="dk1"/>
                </a:solidFill>
              </a:rPr>
              <a:t>，其中的DevAddr,NwkSKey,AppSKey都是預先分配好，並儲存在裝置上的，只要將DevAddr,NwkSKey,AppSKey三個參數跟要傳輸的資料打包後就可以送出。</a:t>
            </a:r>
            <a:endParaRPr sz="2300"/>
          </a:p>
        </p:txBody>
      </p:sp>
      <p:sp>
        <p:nvSpPr>
          <p:cNvPr id="247" name="Google Shape;247;p21"/>
          <p:cNvSpPr txBox="1"/>
          <p:nvPr/>
        </p:nvSpPr>
        <p:spPr>
          <a:xfrm>
            <a:off x="5143500" y="2382700"/>
            <a:ext cx="36888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其中Uplink Data可分為兩類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Confirm Data : 回傳需要包含ACK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Unconfirm Data : 回傳不需要包含ACK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1ffc1b585b_0_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LoRa 晶片接法</a:t>
            </a:r>
            <a:endParaRPr/>
          </a:p>
        </p:txBody>
      </p:sp>
      <p:sp>
        <p:nvSpPr>
          <p:cNvPr id="253" name="Google Shape;253;g21ffc1b585b_0_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g21ffc1b585b_0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2849" y="1725900"/>
            <a:ext cx="3861150" cy="195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21ffc1b585b_0_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54001"/>
            <a:ext cx="5282850" cy="3297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