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6" r:id="rId1"/>
  </p:sldMasterIdLst>
  <p:sldIdLst>
    <p:sldId id="256" r:id="rId2"/>
    <p:sldId id="258" r:id="rId3"/>
    <p:sldId id="261" r:id="rId4"/>
    <p:sldId id="262" r:id="rId5"/>
    <p:sldId id="259" r:id="rId6"/>
    <p:sldId id="263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6" r:id="rId18"/>
    <p:sldId id="273" r:id="rId19"/>
    <p:sldId id="274" r:id="rId20"/>
    <p:sldId id="275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8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3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46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6552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098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44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49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878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8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8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53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78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5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9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4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9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32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F627FD-0DD7-4D2C-9DA9-187B37D305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000" b="1" i="0" dirty="0">
                <a:solidFill>
                  <a:srgbClr val="E8A635"/>
                </a:solidFill>
                <a:effectLst/>
                <a:latin typeface="-apple-system"/>
              </a:rPr>
              <a:t>Problem title</a:t>
            </a:r>
            <a:br>
              <a:rPr lang="en-US" altLang="zh-TW" sz="6000" b="1" dirty="0">
                <a:solidFill>
                  <a:srgbClr val="E8A635"/>
                </a:solidFill>
                <a:effectLst/>
                <a:latin typeface="-apple-system"/>
              </a:rPr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4287EC4-A206-492C-B16A-D355BD69F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273" y="3453631"/>
            <a:ext cx="9440034" cy="1049867"/>
          </a:xfrm>
        </p:spPr>
        <p:txBody>
          <a:bodyPr>
            <a:normAutofit/>
          </a:bodyPr>
          <a:lstStyle/>
          <a:p>
            <a:r>
              <a:rPr lang="en-US" altLang="zh-TW" sz="3200" b="0" i="0" dirty="0">
                <a:solidFill>
                  <a:srgbClr val="DDDDDD"/>
                </a:solidFill>
                <a:effectLst/>
                <a:latin typeface="-apple-system"/>
              </a:rPr>
              <a:t>Learning Arithmetic Operations from Gate-Level Circuit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51055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C5F262-73A1-4B63-A224-087438AF7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266076"/>
            <a:ext cx="10353762" cy="232584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輸出檔需要是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Verilog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的格式</a:t>
            </a:r>
            <a:endParaRPr lang="en-US" altLang="zh-TW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TW" alt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不要更改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top module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的名字</a:t>
            </a:r>
            <a:endParaRPr lang="en-US" altLang="zh-TW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TW" alt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不要更改主要輸出和輸入的名字與宣告</a:t>
            </a:r>
            <a:endParaRPr lang="en-US" altLang="zh-TW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8486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62FA85E-3FC8-4C5E-AE50-44D90A1B9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849" y="331915"/>
            <a:ext cx="3428302" cy="619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E99A0EA-FBF6-42FF-8D58-6E7D25CF3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453" y="3175294"/>
            <a:ext cx="3015318" cy="507412"/>
          </a:xfrm>
        </p:spPr>
        <p:txBody>
          <a:bodyPr/>
          <a:lstStyle/>
          <a:p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允許的運算符有這些：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1166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E99A0EA-FBF6-42FF-8D58-6E7D25CF3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24" y="3175293"/>
            <a:ext cx="3015318" cy="507412"/>
          </a:xfrm>
        </p:spPr>
        <p:txBody>
          <a:bodyPr/>
          <a:lstStyle/>
          <a:p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允許的關鍵字有這些：</a:t>
            </a:r>
            <a:endParaRPr lang="zh-TW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D681FC7-2530-464F-A8C7-4320BFB95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637" y="1281112"/>
            <a:ext cx="503872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979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F627FD-0DD7-4D2C-9DA9-187B37D30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2996052"/>
            <a:ext cx="9440034" cy="865895"/>
          </a:xfrm>
        </p:spPr>
        <p:txBody>
          <a:bodyPr>
            <a:normAutofit fontScale="90000"/>
          </a:bodyPr>
          <a:lstStyle/>
          <a:p>
            <a:r>
              <a:rPr lang="en-US" altLang="zh-TW" sz="6000" b="1" dirty="0">
                <a:solidFill>
                  <a:srgbClr val="E8A635"/>
                </a:solidFill>
                <a:effectLst/>
                <a:latin typeface="-apple-system"/>
              </a:rPr>
              <a:t>Evaluation Rules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2742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C5F262-73A1-4B63-A224-087438AF7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722904"/>
            <a:ext cx="10353762" cy="341219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輸出的功能需要是正確的，如果生成出來的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RTL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的功能不等同於給定的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netlist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，</a:t>
            </a:r>
            <a:r>
              <a:rPr lang="zh-TW" altLang="en-US" dirty="0">
                <a:solidFill>
                  <a:srgbClr val="DDDDDD"/>
                </a:solidFill>
                <a:effectLst/>
                <a:latin typeface="-apple-system"/>
              </a:rPr>
              <a:t>得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0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分</a:t>
            </a:r>
            <a:endParaRPr lang="en-US" altLang="zh-TW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TW" alt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不同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case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的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cost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：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module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的 「</a:t>
            </a:r>
            <a:r>
              <a:rPr lang="en-US" altLang="zh-TW" b="0" i="0" dirty="0" err="1">
                <a:solidFill>
                  <a:srgbClr val="DDDDDD"/>
                </a:solidFill>
                <a:effectLst/>
                <a:latin typeface="-apple-system"/>
              </a:rPr>
              <a:t>module_cost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」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各個運算符與關鍵字的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cost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見上面兩個表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每個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submodule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的實例也都會有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cost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primitive gate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的實例化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cost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為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1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總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cost = top module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的 「</a:t>
            </a:r>
            <a:r>
              <a:rPr lang="en-US" altLang="zh-TW" b="0" i="0" dirty="0" err="1">
                <a:solidFill>
                  <a:srgbClr val="DDDDDD"/>
                </a:solidFill>
                <a:effectLst/>
                <a:latin typeface="-apple-system"/>
              </a:rPr>
              <a:t>module_cost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」</a:t>
            </a:r>
          </a:p>
        </p:txBody>
      </p:sp>
    </p:spTree>
    <p:extLst>
      <p:ext uri="{BB962C8B-B14F-4D97-AF65-F5344CB8AC3E}">
        <p14:creationId xmlns:p14="http://schemas.microsoft.com/office/powerpoint/2010/main" val="2292694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C5F262-73A1-4B63-A224-087438AF7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737" y="1219200"/>
            <a:ext cx="10934525" cy="552450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 err="1">
                <a:solidFill>
                  <a:srgbClr val="DDDDDD"/>
                </a:solidFill>
                <a:effectLst/>
                <a:latin typeface="-apple-system"/>
              </a:rPr>
              <a:t>reduction_rate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必須大於等於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70%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，否則這個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case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得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0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分，</a:t>
            </a:r>
            <a:r>
              <a:rPr lang="en-US" altLang="zh-TW" b="0" i="0" dirty="0" err="1">
                <a:solidFill>
                  <a:srgbClr val="DDDDDD"/>
                </a:solidFill>
                <a:effectLst/>
                <a:latin typeface="-apple-system"/>
              </a:rPr>
              <a:t>reduction_rate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的計算方式為：</a:t>
            </a:r>
            <a:br>
              <a:rPr lang="zh-TW" altLang="en-US" dirty="0"/>
            </a:br>
            <a:endParaRPr lang="zh-TW" altLang="en-US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5125" name="Picture 5">
            <a:extLst>
              <a:ext uri="{FF2B5EF4-FFF2-40B4-BE49-F238E27FC236}">
                <a16:creationId xmlns:a16="http://schemas.microsoft.com/office/drawing/2014/main" id="{FC241EB0-5F80-4B93-A50D-12779C83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118" y="1771650"/>
            <a:ext cx="57150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B29FE98D-A8B2-48C6-B517-C7AF3A33041D}"/>
              </a:ext>
            </a:extLst>
          </p:cNvPr>
          <p:cNvSpPr txBox="1">
            <a:spLocks/>
          </p:cNvSpPr>
          <p:nvPr/>
        </p:nvSpPr>
        <p:spPr>
          <a:xfrm>
            <a:off x="628737" y="2876550"/>
            <a:ext cx="10934525" cy="552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對於 </a:t>
            </a:r>
            <a:r>
              <a:rPr lang="en-US" altLang="zh-TW" b="0" i="0" dirty="0" err="1">
                <a:solidFill>
                  <a:srgbClr val="DDDDDD"/>
                </a:solidFill>
                <a:effectLst/>
                <a:latin typeface="-apple-system"/>
              </a:rPr>
              <a:t>reduction_rate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大於等於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70%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的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case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來說，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point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的計算方式為：</a:t>
            </a:r>
            <a:endParaRPr lang="zh-TW" altLang="en-US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5127" name="Picture 7">
            <a:extLst>
              <a:ext uri="{FF2B5EF4-FFF2-40B4-BE49-F238E27FC236}">
                <a16:creationId xmlns:a16="http://schemas.microsoft.com/office/drawing/2014/main" id="{1B386F92-A791-41A5-A084-A1A4BC026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006" y="3504501"/>
            <a:ext cx="522922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529E3084-DE28-4BCF-A880-5BB72AA79FD8}"/>
              </a:ext>
            </a:extLst>
          </p:cNvPr>
          <p:cNvSpPr txBox="1">
            <a:spLocks/>
          </p:cNvSpPr>
          <p:nvPr/>
        </p:nvSpPr>
        <p:spPr>
          <a:xfrm>
            <a:off x="628737" y="4533900"/>
            <a:ext cx="10934525" cy="552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最終成績為所有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case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得到的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point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之總和</a:t>
            </a:r>
          </a:p>
        </p:txBody>
      </p:sp>
    </p:spTree>
    <p:extLst>
      <p:ext uri="{BB962C8B-B14F-4D97-AF65-F5344CB8AC3E}">
        <p14:creationId xmlns:p14="http://schemas.microsoft.com/office/powerpoint/2010/main" val="787979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F627FD-0DD7-4D2C-9DA9-187B37D30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2996052"/>
            <a:ext cx="9440034" cy="865895"/>
          </a:xfrm>
        </p:spPr>
        <p:txBody>
          <a:bodyPr>
            <a:normAutofit fontScale="90000"/>
          </a:bodyPr>
          <a:lstStyle/>
          <a:p>
            <a:r>
              <a:rPr lang="en-US" altLang="zh-TW" sz="6000" b="1" dirty="0">
                <a:solidFill>
                  <a:srgbClr val="E8A635"/>
                </a:solidFill>
                <a:effectLst/>
                <a:latin typeface="-apple-system"/>
              </a:rPr>
              <a:t>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9275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F627FD-0DD7-4D2C-9DA9-187B37D30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3043374"/>
            <a:ext cx="9440034" cy="771251"/>
          </a:xfrm>
        </p:spPr>
        <p:txBody>
          <a:bodyPr>
            <a:normAutofit/>
          </a:bodyPr>
          <a:lstStyle/>
          <a:p>
            <a:r>
              <a:rPr lang="en-US" altLang="zh-TW" sz="4000" b="1" i="0" dirty="0">
                <a:solidFill>
                  <a:srgbClr val="29E5A9"/>
                </a:solidFill>
                <a:effectLst/>
                <a:latin typeface="-apple-system"/>
              </a:rPr>
              <a:t>Cost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5386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068E142-C59F-43F0-90BA-CF88DDDA1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2354166"/>
            <a:ext cx="5582429" cy="303889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A025895-8CDE-485F-9775-808725AC9565}"/>
              </a:ext>
            </a:extLst>
          </p:cNvPr>
          <p:cNvSpPr txBox="1"/>
          <p:nvPr/>
        </p:nvSpPr>
        <p:spPr>
          <a:xfrm>
            <a:off x="1088942" y="957103"/>
            <a:ext cx="10014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此 </a:t>
            </a:r>
            <a:r>
              <a:rPr lang="en-US" altLang="zh-TW" sz="2000" dirty="0"/>
              <a:t>top module </a:t>
            </a:r>
            <a:r>
              <a:rPr lang="zh-TW" altLang="en-US" sz="2000" dirty="0"/>
              <a:t>有兩個 「</a:t>
            </a:r>
            <a:r>
              <a:rPr lang="en-US" altLang="zh-TW" sz="2000" dirty="0"/>
              <a:t>==</a:t>
            </a:r>
            <a:r>
              <a:rPr lang="zh-TW" altLang="en-US" sz="2000" dirty="0"/>
              <a:t>」，三個 「</a:t>
            </a:r>
            <a:r>
              <a:rPr lang="en-US" altLang="zh-TW" sz="2000" dirty="0"/>
              <a:t>*</a:t>
            </a:r>
            <a:r>
              <a:rPr lang="zh-TW" altLang="en-US" sz="2000" dirty="0"/>
              <a:t>」，三個 「</a:t>
            </a:r>
            <a:r>
              <a:rPr lang="en-US" altLang="zh-TW" sz="2000" dirty="0"/>
              <a:t>+</a:t>
            </a:r>
            <a:r>
              <a:rPr lang="zh-TW" altLang="en-US" sz="2000" dirty="0"/>
              <a:t>」，兩個 </a:t>
            </a:r>
            <a:r>
              <a:rPr lang="en-US" altLang="zh-TW" sz="2000" dirty="0"/>
              <a:t>conditional operator </a:t>
            </a:r>
            <a:r>
              <a:rPr lang="zh-TW" altLang="en-US" sz="2000" dirty="0"/>
              <a:t>「</a:t>
            </a:r>
            <a:r>
              <a:rPr lang="en-US" altLang="zh-TW" sz="2000" dirty="0"/>
              <a:t>?:</a:t>
            </a:r>
            <a:r>
              <a:rPr lang="zh-TW" altLang="en-US" sz="2000" dirty="0"/>
              <a:t>」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zh-TW" altLang="en-US" sz="2000" dirty="0"/>
              <a:t>因此 </a:t>
            </a:r>
            <a:r>
              <a:rPr lang="en-US" altLang="zh-TW" sz="2000" dirty="0"/>
              <a:t>cost </a:t>
            </a:r>
            <a:r>
              <a:rPr lang="zh-TW" altLang="en-US" sz="2000" dirty="0"/>
              <a:t>為 </a:t>
            </a:r>
            <a:r>
              <a:rPr lang="en-US" altLang="zh-TW" sz="2000" dirty="0"/>
              <a:t>2+3+3+2=10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20788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BA025895-8CDE-485F-9775-808725AC9565}"/>
              </a:ext>
            </a:extLst>
          </p:cNvPr>
          <p:cNvSpPr txBox="1"/>
          <p:nvPr/>
        </p:nvSpPr>
        <p:spPr>
          <a:xfrm>
            <a:off x="1143245" y="613154"/>
            <a:ext cx="99055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(b) </a:t>
            </a:r>
            <a:r>
              <a:rPr lang="zh-TW" altLang="en-US" sz="2000" dirty="0"/>
              <a:t>中有兩個 「</a:t>
            </a:r>
            <a:r>
              <a:rPr lang="en-US" altLang="zh-TW" sz="2000" dirty="0"/>
              <a:t>==</a:t>
            </a:r>
            <a:r>
              <a:rPr lang="zh-TW" altLang="en-US" sz="2000" dirty="0"/>
              <a:t>」，三個 「</a:t>
            </a:r>
            <a:r>
              <a:rPr lang="en-US" altLang="zh-TW" sz="2000" dirty="0"/>
              <a:t>+</a:t>
            </a:r>
            <a:r>
              <a:rPr lang="zh-TW" altLang="en-US" sz="2000" dirty="0"/>
              <a:t>」，三個 「</a:t>
            </a:r>
            <a:r>
              <a:rPr lang="en-US" altLang="zh-TW" sz="2000" dirty="0"/>
              <a:t>*</a:t>
            </a:r>
            <a:r>
              <a:rPr lang="zh-TW" altLang="en-US" sz="2000" dirty="0"/>
              <a:t>」，且有兩個 「</a:t>
            </a:r>
            <a:r>
              <a:rPr lang="en-US" altLang="zh-TW" sz="2000" dirty="0"/>
              <a:t>if</a:t>
            </a:r>
            <a:r>
              <a:rPr lang="zh-TW" altLang="en-US" sz="2000" dirty="0"/>
              <a:t>」</a:t>
            </a:r>
            <a:r>
              <a:rPr lang="en-US" altLang="zh-TW" sz="2000" dirty="0"/>
              <a:t> </a:t>
            </a:r>
            <a:r>
              <a:rPr lang="zh-TW" altLang="en-US" sz="2000" dirty="0"/>
              <a:t>關鍵字，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zh-TW" altLang="en-US" sz="2000" dirty="0"/>
              <a:t>因此總 </a:t>
            </a:r>
            <a:r>
              <a:rPr lang="en-US" altLang="zh-TW" sz="2000" dirty="0"/>
              <a:t>cost </a:t>
            </a:r>
            <a:r>
              <a:rPr lang="zh-TW" altLang="en-US" sz="2000" dirty="0"/>
              <a:t>為 </a:t>
            </a:r>
            <a:r>
              <a:rPr lang="en-US" altLang="zh-TW" sz="2000" dirty="0"/>
              <a:t>2+3+3+2=10</a:t>
            </a:r>
          </a:p>
          <a:p>
            <a:endParaRPr lang="en-US" altLang="zh-TW" sz="2000" dirty="0"/>
          </a:p>
          <a:p>
            <a:r>
              <a:rPr lang="en-US" altLang="zh-TW" sz="2000" dirty="0"/>
              <a:t>(c) </a:t>
            </a:r>
            <a:r>
              <a:rPr lang="zh-TW" altLang="en-US" sz="2000" dirty="0"/>
              <a:t>的內容差不多，但有 「</a:t>
            </a:r>
            <a:r>
              <a:rPr lang="en-US" altLang="zh-TW" sz="2000" dirty="0"/>
              <a:t>case</a:t>
            </a:r>
            <a:r>
              <a:rPr lang="zh-TW" altLang="en-US" sz="2000" dirty="0"/>
              <a:t>」，總 </a:t>
            </a:r>
            <a:r>
              <a:rPr lang="en-US" altLang="zh-TW" sz="2000" dirty="0"/>
              <a:t>cost </a:t>
            </a:r>
            <a:r>
              <a:rPr lang="zh-TW" altLang="en-US" sz="2000" dirty="0"/>
              <a:t>依然為 </a:t>
            </a:r>
            <a:r>
              <a:rPr lang="en-US" altLang="zh-TW" sz="2000" dirty="0"/>
              <a:t>10</a:t>
            </a:r>
            <a:r>
              <a:rPr lang="zh-TW" altLang="en-US" sz="2000" dirty="0"/>
              <a:t>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BB65A18-F542-4D9A-9D82-33D4A3305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35" y="2784389"/>
            <a:ext cx="5286732" cy="362621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CD8383B-D7DA-4C79-91C6-7635402AA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755" y="2665544"/>
            <a:ext cx="5022210" cy="386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5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F627FD-0DD7-4D2C-9DA9-187B37D305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000" b="1" i="0" dirty="0">
                <a:solidFill>
                  <a:srgbClr val="E8A635"/>
                </a:solidFill>
                <a:effectLst/>
                <a:latin typeface="-apple-system"/>
              </a:rPr>
              <a:t>Team member</a:t>
            </a:r>
            <a:br>
              <a:rPr lang="en-US" altLang="zh-TW" sz="6000" b="1" dirty="0">
                <a:solidFill>
                  <a:srgbClr val="E8A635"/>
                </a:solidFill>
                <a:effectLst/>
                <a:latin typeface="-apple-system"/>
              </a:rPr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4287EC4-A206-492C-B16A-D355BD69F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273" y="3453631"/>
            <a:ext cx="9440034" cy="1049867"/>
          </a:xfrm>
        </p:spPr>
        <p:txBody>
          <a:bodyPr>
            <a:normAutofit/>
          </a:bodyPr>
          <a:lstStyle/>
          <a:p>
            <a:r>
              <a:rPr lang="zh-TW" altLang="en-US" sz="3200" b="0" i="0" dirty="0">
                <a:solidFill>
                  <a:srgbClr val="DDDDDD"/>
                </a:solidFill>
                <a:effectLst/>
                <a:latin typeface="-apple-system"/>
              </a:rPr>
              <a:t>梁宇辰、鄭詠澤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00858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BA025895-8CDE-485F-9775-808725AC9565}"/>
              </a:ext>
            </a:extLst>
          </p:cNvPr>
          <p:cNvSpPr txBox="1"/>
          <p:nvPr/>
        </p:nvSpPr>
        <p:spPr>
          <a:xfrm>
            <a:off x="784954" y="856435"/>
            <a:ext cx="10622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此 </a:t>
            </a:r>
            <a:r>
              <a:rPr lang="en-US" altLang="zh-TW" sz="2000" dirty="0"/>
              <a:t>top module </a:t>
            </a:r>
            <a:r>
              <a:rPr lang="zh-TW" altLang="en-US" sz="2000" dirty="0"/>
              <a:t>裡面有一個 </a:t>
            </a:r>
            <a:r>
              <a:rPr lang="en-US" altLang="zh-TW" sz="2000" dirty="0"/>
              <a:t>submodule </a:t>
            </a:r>
            <a:r>
              <a:rPr lang="zh-TW" altLang="en-US" sz="2000" dirty="0"/>
              <a:t>叫 「</a:t>
            </a:r>
            <a:r>
              <a:rPr lang="en-US" altLang="zh-TW" sz="2000" dirty="0" err="1"/>
              <a:t>my_mac</a:t>
            </a:r>
            <a:r>
              <a:rPr lang="zh-TW" altLang="en-US" sz="2000" dirty="0"/>
              <a:t>」，「</a:t>
            </a:r>
            <a:r>
              <a:rPr lang="en-US" altLang="zh-TW" sz="2000" dirty="0" err="1"/>
              <a:t>my_mac</a:t>
            </a:r>
            <a:r>
              <a:rPr lang="zh-TW" altLang="en-US" sz="2000" dirty="0"/>
              <a:t>」</a:t>
            </a:r>
            <a:r>
              <a:rPr lang="en-US" altLang="zh-TW" sz="2000" dirty="0"/>
              <a:t> </a:t>
            </a:r>
            <a:r>
              <a:rPr lang="zh-TW" altLang="en-US" sz="2000" dirty="0"/>
              <a:t>的 「</a:t>
            </a:r>
            <a:r>
              <a:rPr lang="en-US" altLang="zh-TW" sz="2000" dirty="0" err="1"/>
              <a:t>module_cost</a:t>
            </a:r>
            <a:r>
              <a:rPr lang="zh-TW" altLang="en-US" sz="2000" dirty="0"/>
              <a:t>」</a:t>
            </a:r>
            <a:r>
              <a:rPr lang="en-US" altLang="zh-TW" sz="2000" dirty="0"/>
              <a:t> </a:t>
            </a:r>
            <a:r>
              <a:rPr lang="zh-TW" altLang="en-US" sz="2000" dirty="0"/>
              <a:t>為 </a:t>
            </a:r>
            <a:r>
              <a:rPr lang="en-US" altLang="zh-TW" sz="2000" dirty="0"/>
              <a:t>2</a:t>
            </a:r>
            <a:r>
              <a:rPr lang="zh-TW" altLang="en-US" sz="2000" dirty="0"/>
              <a:t>，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zh-TW" altLang="en-US" sz="2000" dirty="0"/>
              <a:t>因為 </a:t>
            </a:r>
            <a:r>
              <a:rPr lang="en-US" altLang="zh-TW" sz="2000" dirty="0"/>
              <a:t>top module </a:t>
            </a:r>
            <a:r>
              <a:rPr lang="zh-TW" altLang="en-US" sz="2000" dirty="0"/>
              <a:t>裡面有三個實例，因此總 </a:t>
            </a:r>
            <a:r>
              <a:rPr lang="en-US" altLang="zh-TW" sz="2000" dirty="0"/>
              <a:t>cost </a:t>
            </a:r>
            <a:r>
              <a:rPr lang="zh-TW" altLang="en-US" sz="2000" dirty="0"/>
              <a:t>為 </a:t>
            </a:r>
            <a:r>
              <a:rPr lang="en-US" altLang="zh-TW" sz="2000" dirty="0"/>
              <a:t>2*3+2+2=10</a:t>
            </a:r>
            <a:endParaRPr lang="zh-TW" alt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2AF414-585C-4917-A137-EDEFBADF8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394" y="2043852"/>
            <a:ext cx="4569208" cy="449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2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F627FD-0DD7-4D2C-9DA9-187B37D30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3043374"/>
            <a:ext cx="9440034" cy="771251"/>
          </a:xfrm>
        </p:spPr>
        <p:txBody>
          <a:bodyPr>
            <a:normAutofit/>
          </a:bodyPr>
          <a:lstStyle/>
          <a:p>
            <a:r>
              <a:rPr lang="en-US" altLang="zh-TW" sz="4000" b="1" i="0" dirty="0">
                <a:solidFill>
                  <a:srgbClr val="29E5A9"/>
                </a:solidFill>
                <a:effectLst/>
                <a:latin typeface="-apple-system"/>
              </a:rPr>
              <a:t>Reduction Rate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0906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C3A5CF5A-1462-4A33-930B-38B1A5B7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1" y="1984433"/>
            <a:ext cx="8105775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0D734C7B-CB90-4962-B876-C9D6369C0D47}"/>
              </a:ext>
            </a:extLst>
          </p:cNvPr>
          <p:cNvSpPr txBox="1"/>
          <p:nvPr/>
        </p:nvSpPr>
        <p:spPr>
          <a:xfrm>
            <a:off x="3460117" y="1124125"/>
            <a:ext cx="527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題目會給我們一個描述下面這個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netlist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的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Verilog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032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D734C7B-CB90-4962-B876-C9D6369C0D47}"/>
              </a:ext>
            </a:extLst>
          </p:cNvPr>
          <p:cNvSpPr txBox="1"/>
          <p:nvPr/>
        </p:nvSpPr>
        <p:spPr>
          <a:xfrm>
            <a:off x="4272422" y="1107347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我們轉換後的輸出會長得像這樣：</a:t>
            </a:r>
            <a:endParaRPr lang="zh-TW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0E79122-6A30-4434-B1DE-ACC1DEC1D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59" y="1836184"/>
            <a:ext cx="31908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2D1FD71-DB6D-472D-9BCC-7D08DA28A5AF}"/>
              </a:ext>
            </a:extLst>
          </p:cNvPr>
          <p:cNvSpPr txBox="1"/>
          <p:nvPr/>
        </p:nvSpPr>
        <p:spPr>
          <a:xfrm>
            <a:off x="2619725" y="4550324"/>
            <a:ext cx="6952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其中 </a:t>
            </a:r>
            <a:r>
              <a:rPr lang="en-US" altLang="zh-TW" dirty="0"/>
              <a:t>RTL </a:t>
            </a:r>
            <a:r>
              <a:rPr lang="zh-TW" altLang="en-US" dirty="0"/>
              <a:t>輸出的 </a:t>
            </a:r>
            <a:r>
              <a:rPr lang="en-US" altLang="zh-TW" dirty="0"/>
              <a:t>cost </a:t>
            </a:r>
            <a:r>
              <a:rPr lang="zh-TW" altLang="en-US" dirty="0"/>
              <a:t>為 </a:t>
            </a:r>
            <a:r>
              <a:rPr lang="en-US" altLang="zh-TW" dirty="0"/>
              <a:t>2</a:t>
            </a:r>
            <a:r>
              <a:rPr lang="zh-TW" altLang="en-US" dirty="0"/>
              <a:t>，</a:t>
            </a:r>
            <a:r>
              <a:rPr lang="en-US" altLang="zh-TW" dirty="0"/>
              <a:t>gate-level </a:t>
            </a:r>
            <a:r>
              <a:rPr lang="zh-TW" altLang="en-US" dirty="0"/>
              <a:t>的 </a:t>
            </a:r>
            <a:r>
              <a:rPr lang="en-US" altLang="zh-TW" dirty="0"/>
              <a:t>gate </a:t>
            </a:r>
            <a:r>
              <a:rPr lang="zh-TW" altLang="en-US" dirty="0"/>
              <a:t>數為 </a:t>
            </a:r>
            <a:r>
              <a:rPr lang="en-US" altLang="zh-TW" dirty="0"/>
              <a:t>28</a:t>
            </a:r>
            <a:r>
              <a:rPr lang="zh-TW" altLang="en-US" dirty="0"/>
              <a:t>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根據定義，</a:t>
            </a:r>
            <a:r>
              <a:rPr lang="en-US" altLang="zh-TW" dirty="0"/>
              <a:t>reduction rate = (1 - 2/28)*100% = 91.75%</a:t>
            </a:r>
            <a:r>
              <a:rPr lang="zh-TW" altLang="en-US" dirty="0"/>
              <a:t>，高於 </a:t>
            </a:r>
            <a:r>
              <a:rPr lang="en-US" altLang="zh-TW" dirty="0"/>
              <a:t>70%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788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F627FD-0DD7-4D2C-9DA9-187B37D305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000" b="1" dirty="0">
                <a:solidFill>
                  <a:srgbClr val="E8A635"/>
                </a:solidFill>
                <a:effectLst/>
                <a:latin typeface="-apple-system"/>
              </a:rPr>
              <a:t>Background</a:t>
            </a:r>
            <a:br>
              <a:rPr lang="en-US" altLang="zh-TW" sz="6000" b="1" dirty="0">
                <a:solidFill>
                  <a:srgbClr val="E8A635"/>
                </a:solidFill>
                <a:effectLst/>
                <a:latin typeface="-apple-system"/>
              </a:rPr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4287EC4-A206-492C-B16A-D355BD69F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273" y="3453631"/>
            <a:ext cx="9440034" cy="1049867"/>
          </a:xfrm>
        </p:spPr>
        <p:txBody>
          <a:bodyPr>
            <a:normAutofit/>
          </a:bodyPr>
          <a:lstStyle/>
          <a:p>
            <a:r>
              <a:rPr lang="en-US" altLang="zh-TW" sz="2800" b="1" i="0" dirty="0">
                <a:solidFill>
                  <a:srgbClr val="E8A635"/>
                </a:solidFill>
                <a:effectLst/>
                <a:latin typeface="-apple-system"/>
              </a:rPr>
              <a:t>why this problem is important in EDA filed</a:t>
            </a:r>
          </a:p>
        </p:txBody>
      </p:sp>
    </p:spTree>
    <p:extLst>
      <p:ext uri="{BB962C8B-B14F-4D97-AF65-F5344CB8AC3E}">
        <p14:creationId xmlns:p14="http://schemas.microsoft.com/office/powerpoint/2010/main" val="3246742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C5F262-73A1-4B63-A224-087438AF7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950083"/>
            <a:ext cx="10353762" cy="4957833"/>
          </a:xfrm>
        </p:spPr>
        <p:txBody>
          <a:bodyPr>
            <a:normAutofit/>
          </a:bodyPr>
          <a:lstStyle/>
          <a:p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EDA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工具的好壞對於性能、功耗、面積，也就是常聽見的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PPA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，有重大的影響，而從一個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gate-level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的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netlist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裡面提取出電路的能力在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CAD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工具裡面又非常重要，因為它可以幫忙識別出惡意的電路、加快工程改變指令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(ECO)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，並有利於我們做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formal verification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DDDDDD"/>
              </a:solidFill>
              <a:effectLst/>
              <a:latin typeface="-apple-system"/>
            </a:endParaRPr>
          </a:p>
          <a:p>
            <a:endParaRPr lang="en-US" altLang="zh-TW" dirty="0">
              <a:solidFill>
                <a:srgbClr val="DDDDDD"/>
              </a:solidFill>
              <a:effectLst/>
              <a:latin typeface="-apple-system"/>
            </a:endParaRPr>
          </a:p>
          <a:p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但隨著技術的快速發展，現代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IC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的複雜性非常可怕，這讓從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gate-level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的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netlist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中提取電路變的更加困難，雖然可以利用第三方工具減少設計上的困難與上市時間，但硬體木馬和 </a:t>
            </a:r>
            <a:r>
              <a:rPr lang="en-US" altLang="zh-TW" b="0" i="0" dirty="0" err="1">
                <a:solidFill>
                  <a:srgbClr val="DDDDDD"/>
                </a:solidFill>
                <a:effectLst/>
                <a:latin typeface="-apple-system"/>
              </a:rPr>
              <a:t>ip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 piracy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也是一個不可忽視的問題，所以設計人員會希望有一些工具來檢查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netlist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並檢測有沒有這兩個問題。</a:t>
            </a:r>
            <a:endParaRPr lang="en-US" altLang="zh-TW" b="0" i="0" dirty="0">
              <a:solidFill>
                <a:srgbClr val="DDDDDD"/>
              </a:solidFill>
              <a:effectLst/>
              <a:latin typeface="-apple-system"/>
            </a:endParaRPr>
          </a:p>
          <a:p>
            <a:endParaRPr lang="en-US" altLang="zh-TW" dirty="0">
              <a:solidFill>
                <a:srgbClr val="DDDDDD"/>
              </a:solidFill>
              <a:effectLst/>
              <a:latin typeface="-apple-system"/>
            </a:endParaRPr>
          </a:p>
          <a:p>
            <a:pPr algn="l"/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正確識別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netlist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的話有利於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design flow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，舉個例子，在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formal verification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中，如果想做進階的驗證，大多數都需要設計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information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，或是人工輸入。</a:t>
            </a:r>
            <a:endParaRPr lang="en-US" altLang="zh-TW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algn="l"/>
            <a:endParaRPr lang="zh-TW" alt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algn="l"/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強大的分析器可以防止設計人員在一整片 </a:t>
            </a:r>
            <a:r>
              <a:rPr lang="en-US" altLang="zh-TW" b="0" i="0" dirty="0" err="1">
                <a:solidFill>
                  <a:srgbClr val="DDDDDD"/>
                </a:solidFill>
                <a:effectLst/>
                <a:latin typeface="-apple-system"/>
              </a:rPr>
              <a:t>bitlevel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 gates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裡面作業，可以使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ECO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更加順暢。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9123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F627FD-0DD7-4D2C-9DA9-187B37D305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i="0" dirty="0">
                <a:solidFill>
                  <a:srgbClr val="E8A635"/>
                </a:solidFill>
                <a:effectLst/>
                <a:latin typeface="-apple-system"/>
              </a:rPr>
              <a:t>Problem formulation </a:t>
            </a:r>
            <a:br>
              <a:rPr lang="en-US" altLang="zh-TW" sz="6000" b="1" dirty="0">
                <a:solidFill>
                  <a:srgbClr val="E8A635"/>
                </a:solidFill>
                <a:effectLst/>
                <a:latin typeface="-apple-system"/>
              </a:rPr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4287EC4-A206-492C-B16A-D355BD69F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273" y="3453631"/>
            <a:ext cx="9440034" cy="1049867"/>
          </a:xfrm>
        </p:spPr>
        <p:txBody>
          <a:bodyPr>
            <a:normAutofit/>
          </a:bodyPr>
          <a:lstStyle/>
          <a:p>
            <a:r>
              <a:rPr lang="en-US" altLang="zh-TW" sz="2800" b="1" i="0" dirty="0">
                <a:solidFill>
                  <a:srgbClr val="E8A635"/>
                </a:solidFill>
                <a:effectLst/>
                <a:latin typeface="-apple-system"/>
              </a:rPr>
              <a:t>Given …, Find …, Subject to …, Constraints …</a:t>
            </a:r>
          </a:p>
        </p:txBody>
      </p:sp>
    </p:spTree>
    <p:extLst>
      <p:ext uri="{BB962C8B-B14F-4D97-AF65-F5344CB8AC3E}">
        <p14:creationId xmlns:p14="http://schemas.microsoft.com/office/powerpoint/2010/main" val="133163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C5F262-73A1-4B63-A224-087438AF7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226920"/>
            <a:ext cx="10353762" cy="4404159"/>
          </a:xfrm>
        </p:spPr>
        <p:txBody>
          <a:bodyPr>
            <a:normAutofit/>
          </a:bodyPr>
          <a:lstStyle/>
          <a:p>
            <a:pPr algn="l"/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題目要求我們寫一個程式去從一個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synthesized gate-level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的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netlist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內「學習」算術運算，並從給定的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netlist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裡面提取出來，然後用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RTL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的格式來輸出 </a:t>
            </a:r>
            <a:r>
              <a:rPr lang="en-US" altLang="zh-TW" b="0" i="0" dirty="0" err="1">
                <a:solidFill>
                  <a:srgbClr val="DDDDDD"/>
                </a:solidFill>
                <a:effectLst/>
                <a:latin typeface="-apple-system"/>
              </a:rPr>
              <a:t>datapath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algn="l"/>
            <a:endParaRPr lang="zh-TW" alt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algn="l"/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題目會給一個只有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primitive gates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的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Verilog netlist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，我們需要寫一個程式來生成功能一樣的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RTL module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，並通過從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netlist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裡面提取 </a:t>
            </a:r>
            <a:r>
              <a:rPr lang="en-US" altLang="zh-TW" b="0" i="0" dirty="0" err="1">
                <a:solidFill>
                  <a:srgbClr val="DDDDDD"/>
                </a:solidFill>
                <a:effectLst/>
                <a:latin typeface="-apple-system"/>
              </a:rPr>
              <a:t>datapath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來最小化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RTL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中的運算符數量。</a:t>
            </a:r>
            <a:endParaRPr lang="en-US" altLang="zh-TW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algn="l"/>
            <a:endParaRPr lang="zh-TW" alt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algn="l"/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題目要求我們寫</a:t>
            </a:r>
            <a:r>
              <a:rPr lang="zh-TW" altLang="en-US" b="0" i="0">
                <a:solidFill>
                  <a:srgbClr val="DDDDDD"/>
                </a:solidFill>
                <a:effectLst/>
                <a:latin typeface="-apple-system"/>
              </a:rPr>
              <a:t>的程式</a:t>
            </a:r>
            <a:r>
              <a:rPr lang="zh-TW" altLang="en-US">
                <a:solidFill>
                  <a:srgbClr val="DDDDDD"/>
                </a:solidFill>
                <a:effectLst/>
                <a:latin typeface="-apple-system"/>
              </a:rPr>
              <a:t>需</a:t>
            </a:r>
            <a:r>
              <a:rPr lang="zh-TW" altLang="en-US" b="0" i="0">
                <a:solidFill>
                  <a:srgbClr val="DDDDDD"/>
                </a:solidFill>
                <a:effectLst/>
                <a:latin typeface="-apple-system"/>
              </a:rPr>
              <a:t>要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在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Linux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上運行，每個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case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最多只能跑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8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小時，且不能用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multiple threads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或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multiple processes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algn="l"/>
            <a:endParaRPr lang="zh-TW" alt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algn="l"/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程式需要接受兩個參數，一個為 「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-input &lt;</a:t>
            </a:r>
            <a:r>
              <a:rPr lang="en-US" altLang="zh-TW" b="0" i="0" dirty="0" err="1">
                <a:solidFill>
                  <a:srgbClr val="DDDDDD"/>
                </a:solidFill>
                <a:effectLst/>
                <a:latin typeface="-apple-system"/>
              </a:rPr>
              <a:t>netlist_path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/</a:t>
            </a:r>
            <a:r>
              <a:rPr lang="en-US" altLang="zh-TW" b="0" i="0" dirty="0" err="1">
                <a:solidFill>
                  <a:srgbClr val="DDDDDD"/>
                </a:solidFill>
                <a:effectLst/>
                <a:latin typeface="-apple-system"/>
              </a:rPr>
              <a:t>name.v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&gt;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」，另一個為</a:t>
            </a:r>
            <a:b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</a:b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「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-output &lt;</a:t>
            </a:r>
            <a:r>
              <a:rPr lang="en-US" altLang="zh-TW" b="0" i="0" dirty="0" err="1">
                <a:solidFill>
                  <a:srgbClr val="DDDDDD"/>
                </a:solidFill>
                <a:effectLst/>
                <a:latin typeface="-apple-system"/>
              </a:rPr>
              <a:t>output_path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/</a:t>
            </a:r>
            <a:r>
              <a:rPr lang="en-US" altLang="zh-TW" b="0" i="0" dirty="0" err="1">
                <a:solidFill>
                  <a:srgbClr val="DDDDDD"/>
                </a:solidFill>
                <a:effectLst/>
                <a:latin typeface="-apple-system"/>
              </a:rPr>
              <a:t>name.v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&gt;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」</a:t>
            </a:r>
          </a:p>
        </p:txBody>
      </p:sp>
    </p:spTree>
    <p:extLst>
      <p:ext uri="{BB962C8B-B14F-4D97-AF65-F5344CB8AC3E}">
        <p14:creationId xmlns:p14="http://schemas.microsoft.com/office/powerpoint/2010/main" val="520528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F627FD-0DD7-4D2C-9DA9-187B37D30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3043374"/>
            <a:ext cx="9440034" cy="771251"/>
          </a:xfrm>
        </p:spPr>
        <p:txBody>
          <a:bodyPr>
            <a:normAutofit/>
          </a:bodyPr>
          <a:lstStyle/>
          <a:p>
            <a:r>
              <a:rPr lang="zh-TW" altLang="en-US" sz="4000" b="1" i="0" dirty="0">
                <a:solidFill>
                  <a:srgbClr val="29E5A9"/>
                </a:solidFill>
                <a:effectLst/>
                <a:latin typeface="-apple-system"/>
              </a:rPr>
              <a:t>檔案輸入格式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96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C5F262-73A1-4B63-A224-087438AF7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534798"/>
            <a:ext cx="10353762" cy="578840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輸入的文件是一個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Verilog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格式的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flatten netlist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，沒有 </a:t>
            </a:r>
            <a:r>
              <a:rPr lang="en-US" altLang="zh-TW" b="0" i="0" dirty="0" err="1">
                <a:solidFill>
                  <a:srgbClr val="DDDDDD"/>
                </a:solidFill>
                <a:effectLst/>
                <a:latin typeface="-apple-system"/>
              </a:rPr>
              <a:t>hierachy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，只有一個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top module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。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netlist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由一個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RTL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做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synthesized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而來，這個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RTL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由加法、減法、乘法、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conditioning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、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and/or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、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bit selection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和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concatenation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組成。</a:t>
            </a:r>
          </a:p>
          <a:p>
            <a:pPr algn="l"/>
            <a:endParaRPr lang="zh-TW" alt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輸入的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netlist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由</a:t>
            </a:r>
            <a:r>
              <a:rPr lang="zh-TW" altLang="en-US" dirty="0">
                <a:solidFill>
                  <a:srgbClr val="DDDDDD"/>
                </a:solidFill>
                <a:effectLst/>
                <a:latin typeface="-apple-system"/>
              </a:rPr>
              <a:t>下面三個東西組成</a:t>
            </a:r>
            <a:endParaRPr lang="zh-TW" alt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primitive gates (and, or, </a:t>
            </a:r>
            <a:r>
              <a:rPr lang="en-US" altLang="zh-TW" b="0" i="0" dirty="0" err="1">
                <a:solidFill>
                  <a:srgbClr val="DDDDDD"/>
                </a:solidFill>
                <a:effectLst/>
                <a:latin typeface="-apple-system"/>
              </a:rPr>
              <a:t>nand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, nor, not, </a:t>
            </a:r>
            <a:r>
              <a:rPr lang="en-US" altLang="zh-TW" b="0" i="0" dirty="0" err="1">
                <a:solidFill>
                  <a:srgbClr val="DDDDDD"/>
                </a:solidFill>
                <a:effectLst/>
                <a:latin typeface="-apple-system"/>
              </a:rPr>
              <a:t>buf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, </a:t>
            </a:r>
            <a:r>
              <a:rPr lang="en-US" altLang="zh-TW" b="0" i="0" dirty="0" err="1">
                <a:solidFill>
                  <a:srgbClr val="DDDDDD"/>
                </a:solidFill>
                <a:effectLst/>
                <a:latin typeface="-apple-system"/>
              </a:rPr>
              <a:t>xor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, </a:t>
            </a:r>
            <a:r>
              <a:rPr lang="en-US" altLang="zh-TW" b="0" i="0" dirty="0" err="1">
                <a:solidFill>
                  <a:srgbClr val="DDDDDD"/>
                </a:solidFill>
                <a:effectLst/>
                <a:latin typeface="-apple-system"/>
              </a:rPr>
              <a:t>xnor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wires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常數</a:t>
            </a:r>
          </a:p>
          <a:p>
            <a:pPr marL="36900" indent="0" algn="l">
              <a:buNone/>
            </a:pPr>
            <a:endParaRPr lang="zh-TW" alt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每個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primary input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和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output 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可以是一個純量或 </a:t>
            </a: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vector</a:t>
            </a:r>
            <a:r>
              <a:rPr lang="zh-TW" altLang="en-US" b="0" i="0" dirty="0">
                <a:solidFill>
                  <a:srgbClr val="DDDDDD"/>
                </a:solidFill>
                <a:effectLst/>
                <a:latin typeface="-apple-system"/>
              </a:rPr>
              <a:t>，如：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input [7:0] in1;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input in2;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output [7:0] out1;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DDDDDD"/>
                </a:solidFill>
                <a:effectLst/>
                <a:latin typeface="-apple-system"/>
              </a:rPr>
              <a:t>output out2;</a:t>
            </a:r>
          </a:p>
        </p:txBody>
      </p:sp>
    </p:spTree>
    <p:extLst>
      <p:ext uri="{BB962C8B-B14F-4D97-AF65-F5344CB8AC3E}">
        <p14:creationId xmlns:p14="http://schemas.microsoft.com/office/powerpoint/2010/main" val="3359641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F627FD-0DD7-4D2C-9DA9-187B37D30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3043374"/>
            <a:ext cx="9440034" cy="771251"/>
          </a:xfrm>
        </p:spPr>
        <p:txBody>
          <a:bodyPr>
            <a:normAutofit/>
          </a:bodyPr>
          <a:lstStyle/>
          <a:p>
            <a:r>
              <a:rPr lang="zh-TW" altLang="en-US" sz="4000" b="1" i="0" dirty="0">
                <a:solidFill>
                  <a:srgbClr val="29E5A9"/>
                </a:solidFill>
                <a:effectLst/>
                <a:latin typeface="-apple-system"/>
              </a:rPr>
              <a:t>檔案輸出格式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1605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46</TotalTime>
  <Words>856</Words>
  <Application>Microsoft Office PowerPoint</Application>
  <PresentationFormat>寬螢幕</PresentationFormat>
  <Paragraphs>74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-apple-system</vt:lpstr>
      <vt:lpstr>Arial</vt:lpstr>
      <vt:lpstr>Calisto MT</vt:lpstr>
      <vt:lpstr>Wingdings 2</vt:lpstr>
      <vt:lpstr>石板</vt:lpstr>
      <vt:lpstr>Problem title </vt:lpstr>
      <vt:lpstr>Team member </vt:lpstr>
      <vt:lpstr>Background </vt:lpstr>
      <vt:lpstr>PowerPoint 簡報</vt:lpstr>
      <vt:lpstr>Problem formulation  </vt:lpstr>
      <vt:lpstr>PowerPoint 簡報</vt:lpstr>
      <vt:lpstr>檔案輸入格式</vt:lpstr>
      <vt:lpstr>PowerPoint 簡報</vt:lpstr>
      <vt:lpstr>檔案輸出格式</vt:lpstr>
      <vt:lpstr>PowerPoint 簡報</vt:lpstr>
      <vt:lpstr>PowerPoint 簡報</vt:lpstr>
      <vt:lpstr>PowerPoint 簡報</vt:lpstr>
      <vt:lpstr>Evaluation Rules</vt:lpstr>
      <vt:lpstr>PowerPoint 簡報</vt:lpstr>
      <vt:lpstr>PowerPoint 簡報</vt:lpstr>
      <vt:lpstr>Example</vt:lpstr>
      <vt:lpstr>Cost</vt:lpstr>
      <vt:lpstr>PowerPoint 簡報</vt:lpstr>
      <vt:lpstr>PowerPoint 簡報</vt:lpstr>
      <vt:lpstr>PowerPoint 簡報</vt:lpstr>
      <vt:lpstr>Reduction Rate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title</dc:title>
  <dc:creator>Mes</dc:creator>
  <cp:lastModifiedBy>Mes</cp:lastModifiedBy>
  <cp:revision>4</cp:revision>
  <dcterms:created xsi:type="dcterms:W3CDTF">2022-03-28T15:22:15Z</dcterms:created>
  <dcterms:modified xsi:type="dcterms:W3CDTF">2022-03-28T16:08:33Z</dcterms:modified>
</cp:coreProperties>
</file>