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Lst>
  <p:sldSz cx="12192000" cy="6858000"/>
  <p:notesSz cx="6858000" cy="9144000"/>
  <p:embeddedFontLst>
    <p:embeddedFont>
      <p:font typeface="Arial Black" panose="020B0A04020102020204" pitchFamily="34" charset="0"/>
      <p:regular r:id="rId87"/>
      <p:bold r:id="rId88"/>
    </p:embeddedFont>
    <p:embeddedFont>
      <p:font typeface="Bell MT" panose="02020503060305020303" pitchFamily="18" charset="0"/>
      <p:regular r:id="rId89"/>
      <p:bold r:id="rId90"/>
      <p:italic r:id="rId91"/>
      <p:boldItalic r:id="rId92"/>
    </p:embeddedFont>
    <p:embeddedFont>
      <p:font typeface="Century Gothic" panose="020B0502020202020204" pitchFamily="34" charset="0"/>
      <p:regular r:id="rId93"/>
      <p:bold r:id="rId94"/>
      <p:italic r:id="rId95"/>
      <p:boldItalic r:id="rId96"/>
    </p:embeddedFont>
    <p:embeddedFont>
      <p:font typeface="Poppins" panose="00000500000000000000" pitchFamily="2" charset="0"/>
      <p:regular r:id="rId97"/>
      <p:bold r:id="rId98"/>
      <p:italic r:id="rId99"/>
      <p:boldItalic r:id="rId10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2" roundtripDataSignature="AMtx7mhm7JsH/G//uufvDVfXjSwF15dJr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font" Target="fonts/font3.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customschemas.google.com/relationships/presentationmetadata" Target="metadata"/><Relationship Id="rId5" Type="http://schemas.openxmlformats.org/officeDocument/2006/relationships/slide" Target="slides/slide4.xml"/><Relationship Id="rId90" Type="http://schemas.openxmlformats.org/officeDocument/2006/relationships/font" Target="fonts/font4.fntdata"/><Relationship Id="rId95" Type="http://schemas.openxmlformats.org/officeDocument/2006/relationships/font" Target="fonts/font9.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font" Target="fonts/font2.fntdata"/><Relationship Id="rId91" Type="http://schemas.openxmlformats.org/officeDocument/2006/relationships/font" Target="fonts/font5.fntdata"/><Relationship Id="rId96"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94" Type="http://schemas.openxmlformats.org/officeDocument/2006/relationships/font" Target="fonts/font8.fntdata"/><Relationship Id="rId99"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11.fntdata"/><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6.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14.fntdata"/><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7.fntdata"/><Relationship Id="rId98" Type="http://schemas.openxmlformats.org/officeDocument/2006/relationships/font" Target="fonts/font12.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2" name="Google Shape;362;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7" name="Google Shape;367;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4" name="Google Shape;374;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8" name="Google Shape;398;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4" name="Google Shape;404;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9" name="Google Shape;409;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6" name="Google Shape;416;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1" name="Google Shape;421;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6" name="Google Shape;426;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1" name="Google Shape;431;p4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6" name="Google Shape;436;p4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1" name="Google Shape;441;p4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6" name="Google Shape;446;p5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3" name="Google Shape;453;p5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9" name="Google Shape;459;p5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6" name="Google Shape;466;p5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2" name="Google Shape;472;p5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0" name="Google Shape;480;p5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5" name="Google Shape;485;p5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1" name="Google Shape;491;p5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7" name="Google Shape;497;p5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3" name="Google Shape;503;p5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9" name="Google Shape;509;p6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4" name="Google Shape;514;p6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9" name="Google Shape;519;p6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6" name="Google Shape;526;p6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4" name="Google Shape;534;p6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3" name="Google Shape;543;p6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1" name="Google Shape;551;p6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7" name="Google Shape;557;p6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3" name="Google Shape;563;p6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0" name="Google Shape;570;p7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5" name="Google Shape;575;p7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0" name="Google Shape;580;p7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7" name="Google Shape;587;p7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2" name="Google Shape;592;p7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8" name="Google Shape;598;p7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5" name="Google Shape;605;p7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1" name="Google Shape;611;p7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9" name="Google Shape;619;p7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4" name="Google Shape;624;p7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0" name="Google Shape;630;p8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5" name="Google Shape;635;p8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p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0" name="Google Shape;640;p8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p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8" name="Google Shape;648;p8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4" name="Google Shape;654;p8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0" name="Google Shape;660;p8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87" descr="C1-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87"/>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5" name="Google Shape;15;p87"/>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r>
              <a:rPr lang="en-US"/>
              <a:t>Click to edit Master subtitle style</a:t>
            </a:r>
            <a:endParaRPr/>
          </a:p>
        </p:txBody>
      </p:sp>
      <p:sp>
        <p:nvSpPr>
          <p:cNvPr id="16" name="Google Shape;16;p87"/>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87"/>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87"/>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96"/>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73" name="Google Shape;73;p96"/>
          <p:cNvSpPr>
            <a:spLocks noGrp="1"/>
          </p:cNvSpPr>
          <p:nvPr>
            <p:ph type="pic" idx="2"/>
          </p:nvPr>
        </p:nvSpPr>
        <p:spPr>
          <a:xfrm>
            <a:off x="7861238" y="751241"/>
            <a:ext cx="3644962" cy="5467443"/>
          </a:xfrm>
          <a:prstGeom prst="rect">
            <a:avLst/>
          </a:prstGeom>
          <a:noFill/>
          <a:ln>
            <a:noFill/>
          </a:ln>
        </p:spPr>
      </p:sp>
      <p:sp>
        <p:nvSpPr>
          <p:cNvPr id="74" name="Google Shape;74;p96"/>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pPr lvl="0"/>
            <a:r>
              <a:rPr lang="en-US"/>
              <a:t>Click to edit Master text styles</a:t>
            </a:r>
          </a:p>
        </p:txBody>
      </p:sp>
      <p:sp>
        <p:nvSpPr>
          <p:cNvPr id="75" name="Google Shape;75;p96"/>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6"/>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6"/>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8"/>
        <p:cNvGrpSpPr/>
        <p:nvPr/>
      </p:nvGrpSpPr>
      <p:grpSpPr>
        <a:xfrm>
          <a:off x="0" y="0"/>
          <a:ext cx="0" cy="0"/>
          <a:chOff x="0" y="0"/>
          <a:chExt cx="0" cy="0"/>
        </a:xfrm>
      </p:grpSpPr>
      <p:sp>
        <p:nvSpPr>
          <p:cNvPr id="79" name="Google Shape;79;p97"/>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80" name="Google Shape;80;p97"/>
          <p:cNvSpPr>
            <a:spLocks noGrp="1"/>
          </p:cNvSpPr>
          <p:nvPr>
            <p:ph type="pic" idx="2"/>
          </p:nvPr>
        </p:nvSpPr>
        <p:spPr>
          <a:xfrm>
            <a:off x="681727" y="941439"/>
            <a:ext cx="10821840" cy="3478161"/>
          </a:xfrm>
          <a:prstGeom prst="rect">
            <a:avLst/>
          </a:prstGeom>
          <a:noFill/>
          <a:ln>
            <a:noFill/>
          </a:ln>
        </p:spPr>
      </p:sp>
      <p:sp>
        <p:nvSpPr>
          <p:cNvPr id="81" name="Google Shape;81;p97"/>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pPr lvl="0"/>
            <a:r>
              <a:rPr lang="en-US"/>
              <a:t>Click to edit Master text styles</a:t>
            </a:r>
          </a:p>
        </p:txBody>
      </p:sp>
      <p:sp>
        <p:nvSpPr>
          <p:cNvPr id="82" name="Google Shape;82;p9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9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9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85"/>
        <p:cNvGrpSpPr/>
        <p:nvPr/>
      </p:nvGrpSpPr>
      <p:grpSpPr>
        <a:xfrm>
          <a:off x="0" y="0"/>
          <a:ext cx="0" cy="0"/>
          <a:chOff x="0" y="0"/>
          <a:chExt cx="0" cy="0"/>
        </a:xfrm>
      </p:grpSpPr>
      <p:pic>
        <p:nvPicPr>
          <p:cNvPr id="86" name="Google Shape;86;p98" descr="C1-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98"/>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88" name="Google Shape;88;p98"/>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pPr lvl="0"/>
            <a:r>
              <a:rPr lang="en-US"/>
              <a:t>Click to edit Master text styles</a:t>
            </a:r>
          </a:p>
        </p:txBody>
      </p:sp>
      <p:sp>
        <p:nvSpPr>
          <p:cNvPr id="89" name="Google Shape;89;p9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98"/>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9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92"/>
        <p:cNvGrpSpPr/>
        <p:nvPr/>
      </p:nvGrpSpPr>
      <p:grpSpPr>
        <a:xfrm>
          <a:off x="0" y="0"/>
          <a:ext cx="0" cy="0"/>
          <a:chOff x="0" y="0"/>
          <a:chExt cx="0" cy="0"/>
        </a:xfrm>
      </p:grpSpPr>
      <p:pic>
        <p:nvPicPr>
          <p:cNvPr id="93" name="Google Shape;93;p99" descr="C1-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4" name="Google Shape;94;p99"/>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95" name="Google Shape;95;p99"/>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pPr lvl="0"/>
            <a:r>
              <a:rPr lang="en-US"/>
              <a:t>Click to edit Master text styles</a:t>
            </a:r>
          </a:p>
        </p:txBody>
      </p:sp>
      <p:sp>
        <p:nvSpPr>
          <p:cNvPr id="96" name="Google Shape;96;p99"/>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pPr lvl="0"/>
            <a:r>
              <a:rPr lang="en-US"/>
              <a:t>Click to edit Master text styles</a:t>
            </a:r>
          </a:p>
        </p:txBody>
      </p:sp>
      <p:sp>
        <p:nvSpPr>
          <p:cNvPr id="97" name="Google Shape;97;p99"/>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99"/>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99"/>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0" name="Google Shape;100;p99"/>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8000"/>
              <a:buFont typeface="Century Gothic"/>
              <a:buNone/>
            </a:pPr>
            <a:r>
              <a:rPr lang="en-US" sz="8000" b="0" cap="none">
                <a:solidFill>
                  <a:schemeClr val="lt1"/>
                </a:solidFill>
                <a:latin typeface="Century Gothic"/>
                <a:ea typeface="Century Gothic"/>
                <a:cs typeface="Century Gothic"/>
                <a:sym typeface="Century Gothic"/>
              </a:rPr>
              <a:t>“</a:t>
            </a:r>
            <a:endParaRPr/>
          </a:p>
        </p:txBody>
      </p:sp>
      <p:sp>
        <p:nvSpPr>
          <p:cNvPr id="101" name="Google Shape;101;p99"/>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entury Gothic"/>
              <a:buNone/>
            </a:pPr>
            <a:r>
              <a:rPr lang="en-US" sz="8000" b="0"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100"/>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04" name="Google Shape;104;p100"/>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pPr lvl="0"/>
            <a:r>
              <a:rPr lang="en-US"/>
              <a:t>Click to edit Master text styles</a:t>
            </a:r>
          </a:p>
        </p:txBody>
      </p:sp>
      <p:sp>
        <p:nvSpPr>
          <p:cNvPr id="105" name="Google Shape;105;p100"/>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pPr lvl="0"/>
            <a:r>
              <a:rPr lang="en-US"/>
              <a:t>Click to edit Master text styles</a:t>
            </a:r>
          </a:p>
        </p:txBody>
      </p:sp>
      <p:sp>
        <p:nvSpPr>
          <p:cNvPr id="106" name="Google Shape;106;p100"/>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pPr lvl="0"/>
            <a:r>
              <a:rPr lang="en-US"/>
              <a:t>Click to edit Master text styles</a:t>
            </a:r>
          </a:p>
        </p:txBody>
      </p:sp>
      <p:sp>
        <p:nvSpPr>
          <p:cNvPr id="107" name="Google Shape;107;p100"/>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pPr lvl="0"/>
            <a:r>
              <a:rPr lang="en-US"/>
              <a:t>Click to edit Master text styles</a:t>
            </a:r>
          </a:p>
        </p:txBody>
      </p:sp>
      <p:sp>
        <p:nvSpPr>
          <p:cNvPr id="108" name="Google Shape;108;p100"/>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pPr lvl="0"/>
            <a:r>
              <a:rPr lang="en-US"/>
              <a:t>Click to edit Master text styles</a:t>
            </a:r>
          </a:p>
        </p:txBody>
      </p:sp>
      <p:sp>
        <p:nvSpPr>
          <p:cNvPr id="109" name="Google Shape;109;p100"/>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pPr lvl="0"/>
            <a:r>
              <a:rPr lang="en-US"/>
              <a:t>Click to edit Master text styles</a:t>
            </a:r>
          </a:p>
        </p:txBody>
      </p:sp>
      <p:sp>
        <p:nvSpPr>
          <p:cNvPr id="110" name="Google Shape;110;p10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0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0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101"/>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15" name="Google Shape;115;p101"/>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pPr lvl="0"/>
            <a:r>
              <a:rPr lang="en-US"/>
              <a:t>Click to edit Master text styles</a:t>
            </a:r>
          </a:p>
        </p:txBody>
      </p:sp>
      <p:sp>
        <p:nvSpPr>
          <p:cNvPr id="116" name="Google Shape;116;p101"/>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17" name="Google Shape;117;p101"/>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pPr lvl="0"/>
            <a:r>
              <a:rPr lang="en-US"/>
              <a:t>Click to edit Master text styles</a:t>
            </a:r>
          </a:p>
        </p:txBody>
      </p:sp>
      <p:sp>
        <p:nvSpPr>
          <p:cNvPr id="118" name="Google Shape;118;p101"/>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pPr lvl="0"/>
            <a:r>
              <a:rPr lang="en-US"/>
              <a:t>Click to edit Master text styles</a:t>
            </a:r>
          </a:p>
        </p:txBody>
      </p:sp>
      <p:sp>
        <p:nvSpPr>
          <p:cNvPr id="119" name="Google Shape;119;p101"/>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20" name="Google Shape;120;p101"/>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pPr lvl="0"/>
            <a:r>
              <a:rPr lang="en-US"/>
              <a:t>Click to edit Master text styles</a:t>
            </a:r>
          </a:p>
        </p:txBody>
      </p:sp>
      <p:sp>
        <p:nvSpPr>
          <p:cNvPr id="121" name="Google Shape;121;p101"/>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pPr lvl="0"/>
            <a:r>
              <a:rPr lang="en-US"/>
              <a:t>Click to edit Master text styles</a:t>
            </a:r>
          </a:p>
        </p:txBody>
      </p:sp>
      <p:sp>
        <p:nvSpPr>
          <p:cNvPr id="122" name="Google Shape;122;p101"/>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23" name="Google Shape;123;p101"/>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pPr lvl="0"/>
            <a:r>
              <a:rPr lang="en-US"/>
              <a:t>Click to edit Master text styles</a:t>
            </a:r>
          </a:p>
        </p:txBody>
      </p:sp>
      <p:sp>
        <p:nvSpPr>
          <p:cNvPr id="124" name="Google Shape;124;p10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0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0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10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29" name="Google Shape;129;p102"/>
          <p:cNvSpPr txBox="1">
            <a:spLocks noGrp="1"/>
          </p:cNvSpPr>
          <p:nvPr>
            <p:ph type="body" idx="1"/>
          </p:nvPr>
        </p:nvSpPr>
        <p:spPr>
          <a:xfrm rot="5400000">
            <a:off x="4083938"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pPr lvl="0"/>
            <a:r>
              <a:rPr lang="en-US"/>
              <a:t>Click to edit Master text styles</a:t>
            </a:r>
          </a:p>
        </p:txBody>
      </p:sp>
      <p:sp>
        <p:nvSpPr>
          <p:cNvPr id="130" name="Google Shape;130;p10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0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0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103" descr="C1-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103"/>
          <p:cNvSpPr txBox="1">
            <a:spLocks noGrp="1"/>
          </p:cNvSpPr>
          <p:nvPr>
            <p:ph type="title"/>
          </p:nvPr>
        </p:nvSpPr>
        <p:spPr>
          <a:xfrm rot="5400000">
            <a:off x="8525934"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36" name="Google Shape;136;p103"/>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pPr lvl="0"/>
            <a:r>
              <a:rPr lang="en-US"/>
              <a:t>Click to edit Master text styles</a:t>
            </a:r>
          </a:p>
        </p:txBody>
      </p:sp>
      <p:sp>
        <p:nvSpPr>
          <p:cNvPr id="137" name="Google Shape;137;p103"/>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03"/>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03"/>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8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21" name="Google Shape;21;p8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pPr lvl="0"/>
            <a:r>
              <a:rPr lang="en-US"/>
              <a:t>Click to edit Master text styles</a:t>
            </a:r>
          </a:p>
        </p:txBody>
      </p:sp>
      <p:sp>
        <p:nvSpPr>
          <p:cNvPr id="22" name="Google Shape;22;p88"/>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88"/>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88"/>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25"/>
        <p:cNvGrpSpPr/>
        <p:nvPr/>
      </p:nvGrpSpPr>
      <p:grpSpPr>
        <a:xfrm>
          <a:off x="0" y="0"/>
          <a:ext cx="0" cy="0"/>
          <a:chOff x="0" y="0"/>
          <a:chExt cx="0" cy="0"/>
        </a:xfrm>
      </p:grpSpPr>
      <p:pic>
        <p:nvPicPr>
          <p:cNvPr id="26" name="Google Shape;26;p89" descr="C1-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89"/>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28" name="Google Shape;28;p89"/>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pPr lvl="0"/>
            <a:r>
              <a:rPr lang="en-US"/>
              <a:t>Click to edit Master text styles</a:t>
            </a:r>
          </a:p>
        </p:txBody>
      </p:sp>
      <p:sp>
        <p:nvSpPr>
          <p:cNvPr id="29" name="Google Shape;29;p89"/>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89"/>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9"/>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2"/>
        <p:cNvGrpSpPr/>
        <p:nvPr/>
      </p:nvGrpSpPr>
      <p:grpSpPr>
        <a:xfrm>
          <a:off x="0" y="0"/>
          <a:ext cx="0" cy="0"/>
          <a:chOff x="0" y="0"/>
          <a:chExt cx="0" cy="0"/>
        </a:xfrm>
      </p:grpSpPr>
      <p:pic>
        <p:nvPicPr>
          <p:cNvPr id="33" name="Google Shape;33;p90" descr="C1-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34" name="Google Shape;34;p90"/>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35" name="Google Shape;35;p90"/>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pPr lvl="0"/>
            <a:r>
              <a:rPr lang="en-US"/>
              <a:t>Click to edit Master text styles</a:t>
            </a:r>
          </a:p>
        </p:txBody>
      </p:sp>
      <p:sp>
        <p:nvSpPr>
          <p:cNvPr id="36" name="Google Shape;36;p90"/>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90"/>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0"/>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9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41" name="Google Shape;41;p91"/>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pPr lvl="0"/>
            <a:r>
              <a:rPr lang="en-US"/>
              <a:t>Click to edit Master text styles</a:t>
            </a:r>
          </a:p>
        </p:txBody>
      </p:sp>
      <p:sp>
        <p:nvSpPr>
          <p:cNvPr id="42" name="Google Shape;42;p91"/>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pPr lvl="0"/>
            <a:r>
              <a:rPr lang="en-US"/>
              <a:t>Click to edit Master text styles</a:t>
            </a:r>
          </a:p>
        </p:txBody>
      </p:sp>
      <p:sp>
        <p:nvSpPr>
          <p:cNvPr id="43" name="Google Shape;43;p9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9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92"/>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48" name="Google Shape;48;p92"/>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pPr lvl="0"/>
            <a:r>
              <a:rPr lang="en-US"/>
              <a:t>Click to edit Master text styles</a:t>
            </a:r>
          </a:p>
        </p:txBody>
      </p:sp>
      <p:sp>
        <p:nvSpPr>
          <p:cNvPr id="49" name="Google Shape;49;p92"/>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pPr lvl="0"/>
            <a:r>
              <a:rPr lang="en-US"/>
              <a:t>Click to edit Master text styles</a:t>
            </a:r>
          </a:p>
        </p:txBody>
      </p:sp>
      <p:sp>
        <p:nvSpPr>
          <p:cNvPr id="50" name="Google Shape;50;p92"/>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pPr lvl="0"/>
            <a:r>
              <a:rPr lang="en-US"/>
              <a:t>Click to edit Master text styles</a:t>
            </a:r>
          </a:p>
        </p:txBody>
      </p:sp>
      <p:sp>
        <p:nvSpPr>
          <p:cNvPr id="51" name="Google Shape;51;p92"/>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pPr lvl="0"/>
            <a:r>
              <a:rPr lang="en-US"/>
              <a:t>Click to edit Master text styles</a:t>
            </a:r>
          </a:p>
        </p:txBody>
      </p:sp>
      <p:sp>
        <p:nvSpPr>
          <p:cNvPr id="52" name="Google Shape;52;p9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9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57" name="Google Shape;57;p9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9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9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95"/>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66" name="Google Shape;66;p95"/>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pPr lvl="0"/>
            <a:r>
              <a:rPr lang="en-US"/>
              <a:t>Click to edit Master text styles</a:t>
            </a:r>
          </a:p>
        </p:txBody>
      </p:sp>
      <p:sp>
        <p:nvSpPr>
          <p:cNvPr id="67" name="Google Shape;67;p95"/>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pPr lvl="0"/>
            <a:r>
              <a:rPr lang="en-US"/>
              <a:t>Click to edit Master text styles</a:t>
            </a:r>
          </a:p>
        </p:txBody>
      </p:sp>
      <p:sp>
        <p:nvSpPr>
          <p:cNvPr id="68" name="Google Shape;68;p9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86" descr="C1-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8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86"/>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86"/>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86"/>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tcs.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www.wipro.com/" TargetMode="External"/><Relationship Id="rId4" Type="http://schemas.openxmlformats.org/officeDocument/2006/relationships/hyperlink" Target="https://www.infosys.com/"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hromewebstore.google.com/detail/seo-meta-in-1-click/bjogjfinolnhfhkbipphpdlldadpnmhc"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techmahindra.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eomator.com/internal-link-checker"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dnschecker.org/website-link-analyzer.php"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echmahindra.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linkedin.com/company/tech-mahindra" TargetMode="External"/><Relationship Id="rId7" Type="http://schemas.openxmlformats.org/officeDocument/2006/relationships/hyperlink" Target="https://www.youtube.com/user/techmahindra09"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hyperlink" Target="https://www.instagram.com/techmahindra_official?utm_source=ig_web_button_share_sheet&amp;igsh=ZDNlZDc0MzIxNw==" TargetMode="External"/><Relationship Id="rId5" Type="http://schemas.openxmlformats.org/officeDocument/2006/relationships/hyperlink" Target="https://www.facebook.com/techmahindra" TargetMode="External"/><Relationship Id="rId4" Type="http://schemas.openxmlformats.org/officeDocument/2006/relationships/hyperlink" Target="https://twitter.com/Tech_Mahindra"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techmahindra.com/industries/oil-and-gas/"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moz.com/domain-analysis"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ibm.com/industries/oil-gas"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hyperlink" Target="https://www.tcs.com/who-we-are/newsroom/press-release/tcs-leader-in-worldwide-oil-gas-professional-services-idc-marketscape" TargetMode="External"/><Relationship Id="rId4" Type="http://schemas.openxmlformats.org/officeDocument/2006/relationships/hyperlink" Target="https://www.accenture.com/in-en/industries/energy"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chromewebstore.google.com/detail/seo-meta-in-1-click/bjogjfinolnhfhkbipphpdlldadpnmhc"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echmahindra.com/industries/banking-financial-servic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techmahindra.com/industries/ttlh/" TargetMode="External"/><Relationship Id="rId4" Type="http://schemas.openxmlformats.org/officeDocument/2006/relationships/hyperlink" Target="https://www.techmahindra.com/industries/oil-and-gas/"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echmahindra.com/industries/banking-financial-servic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www.techmahindra.com/industries/ttlh/"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moz.com/domain-analysis"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www.accenture.com/us-en/industries/travel" TargetMode="External"/><Relationship Id="rId2" Type="http://schemas.openxmlformats.org/officeDocument/2006/relationships/notesSlide" Target="../notesSlides/notesSlide66.xml"/><Relationship Id="rId1" Type="http://schemas.openxmlformats.org/officeDocument/2006/relationships/slideLayout" Target="../slideLayouts/slideLayout2.xml"/><Relationship Id="rId5" Type="http://schemas.openxmlformats.org/officeDocument/2006/relationships/hyperlink" Target="https://www.tcs.com/what-we-do/industries/travel-and-logistics" TargetMode="External"/><Relationship Id="rId4" Type="http://schemas.openxmlformats.org/officeDocument/2006/relationships/hyperlink" Target="https://www.cognizant.com/us/en/industries/travel-hospitality-digital-strategies" TargetMode="Externa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moz.com/domain-analysi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ads.google.com/aw/keywordplanner/home?ocid=6696567291&amp;euid=648137939&amp;__u=2058505211&amp;uscid=6696567291&amp;__c=7951385059&amp;authuser=0&amp;sf=kp&amp;subid=in-en-ha-awa-bk-c-s00%21o3~Cj0KCQjww5u2BhDeARIsALBuLnOyJKUVCTcHTg_-zV9CNHTTm9-01aog65PCWuFVqPAGinFb5udelLUaAongEALw_wcB~137140578124~aud-2277743710024%3Akwd-296821019641~16869585992~592470407723" TargetMode="Externa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779930" y="1850272"/>
            <a:ext cx="4733365" cy="84744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800"/>
              <a:buFont typeface="Century Gothic"/>
              <a:buNone/>
            </a:pPr>
            <a:r>
              <a:rPr lang="en-US" sz="4800" b="1"/>
              <a:t>SEO PROJECT</a:t>
            </a:r>
            <a:endParaRPr sz="4800" b="1"/>
          </a:p>
        </p:txBody>
      </p:sp>
      <p:sp>
        <p:nvSpPr>
          <p:cNvPr id="145" name="Google Shape;145;p1"/>
          <p:cNvSpPr txBox="1">
            <a:spLocks noGrp="1"/>
          </p:cNvSpPr>
          <p:nvPr>
            <p:ph type="subTitle" idx="1"/>
          </p:nvPr>
        </p:nvSpPr>
        <p:spPr>
          <a:xfrm>
            <a:off x="779930" y="2725826"/>
            <a:ext cx="7189694" cy="9836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7E8E9F"/>
              </a:buClr>
              <a:buSzPts val="2800"/>
              <a:buNone/>
            </a:pPr>
            <a:r>
              <a:rPr lang="en-US" sz="2800" b="1" i="0">
                <a:solidFill>
                  <a:srgbClr val="7E8E9F"/>
                </a:solidFill>
              </a:rPr>
              <a:t>Comprehensive SEO Audit &amp; Optimization for Organic Traffic Growth</a:t>
            </a:r>
            <a:endParaRPr sz="2800" b="1"/>
          </a:p>
        </p:txBody>
      </p:sp>
      <p:sp>
        <p:nvSpPr>
          <p:cNvPr id="146" name="Google Shape;146;p1"/>
          <p:cNvSpPr txBox="1"/>
          <p:nvPr/>
        </p:nvSpPr>
        <p:spPr>
          <a:xfrm>
            <a:off x="779930" y="3737623"/>
            <a:ext cx="303903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i="0" u="none" strike="noStrike" cap="none">
                <a:solidFill>
                  <a:schemeClr val="lt1"/>
                </a:solidFill>
                <a:latin typeface="Century Gothic"/>
                <a:ea typeface="Century Gothic"/>
                <a:cs typeface="Century Gothic"/>
                <a:sym typeface="Century Gothic"/>
              </a:rPr>
              <a:t>Mesack Milton | MBT11</a:t>
            </a:r>
            <a:endParaRPr sz="1600">
              <a:solidFill>
                <a:schemeClr val="lt1"/>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0"/>
          <p:cNvSpPr txBox="1">
            <a:spLocks noGrp="1"/>
          </p:cNvSpPr>
          <p:nvPr>
            <p:ph type="body" idx="1"/>
          </p:nvPr>
        </p:nvSpPr>
        <p:spPr>
          <a:xfrm>
            <a:off x="777875" y="1961515"/>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rgbClr val="ECECEC"/>
              </a:buClr>
              <a:buSzPts val="2000"/>
              <a:buFont typeface="Arial"/>
              <a:buNone/>
            </a:pPr>
            <a:r>
              <a:rPr lang="en-US" sz="2000" b="1">
                <a:solidFill>
                  <a:srgbClr val="ECECEC"/>
                </a:solidFill>
              </a:rPr>
              <a:t>3. Long-Tail Keywords:</a:t>
            </a:r>
            <a:endParaRPr sz="2000" b="0" i="0">
              <a:solidFill>
                <a:srgbClr val="ECECEC"/>
              </a:solidFill>
            </a:endParaRPr>
          </a:p>
          <a:p>
            <a:pPr marL="342900" lvl="0" indent="-342900" algn="l" rtl="0">
              <a:lnSpc>
                <a:spcPct val="150000"/>
              </a:lnSpc>
              <a:spcBef>
                <a:spcPts val="1000"/>
              </a:spcBef>
              <a:spcAft>
                <a:spcPts val="0"/>
              </a:spcAft>
              <a:buClr>
                <a:srgbClr val="ECECEC"/>
              </a:buClr>
              <a:buSzPts val="1800"/>
              <a:buFont typeface="Arial"/>
              <a:buChar char="•"/>
            </a:pPr>
            <a:r>
              <a:rPr lang="en-US" sz="1800" b="1">
                <a:solidFill>
                  <a:srgbClr val="ECECEC"/>
                </a:solidFill>
              </a:rPr>
              <a:t>How AI is transforming the banking sector</a:t>
            </a:r>
            <a:endParaRPr sz="1800" b="0" i="0">
              <a:solidFill>
                <a:srgbClr val="ECECEC"/>
              </a:solidFill>
            </a:endParaRPr>
          </a:p>
          <a:p>
            <a:pPr marL="342900" lvl="0" indent="-342900" algn="l" rtl="0">
              <a:lnSpc>
                <a:spcPct val="150000"/>
              </a:lnSpc>
              <a:spcBef>
                <a:spcPts val="1000"/>
              </a:spcBef>
              <a:spcAft>
                <a:spcPts val="0"/>
              </a:spcAft>
              <a:buClr>
                <a:srgbClr val="ECECEC"/>
              </a:buClr>
              <a:buSzPts val="1800"/>
              <a:buFont typeface="Arial"/>
              <a:buChar char="•"/>
            </a:pPr>
            <a:r>
              <a:rPr lang="en-US" sz="1800" b="1">
                <a:solidFill>
                  <a:srgbClr val="ECECEC"/>
                </a:solidFill>
              </a:rPr>
              <a:t>Top digital transformation trends in banking</a:t>
            </a:r>
            <a:endParaRPr sz="1800" b="0" i="0">
              <a:solidFill>
                <a:srgbClr val="ECECEC"/>
              </a:solidFill>
            </a:endParaRPr>
          </a:p>
          <a:p>
            <a:pPr marL="342900" lvl="0" indent="-342900" algn="l" rtl="0">
              <a:lnSpc>
                <a:spcPct val="150000"/>
              </a:lnSpc>
              <a:spcBef>
                <a:spcPts val="1000"/>
              </a:spcBef>
              <a:spcAft>
                <a:spcPts val="0"/>
              </a:spcAft>
              <a:buClr>
                <a:srgbClr val="ECECEC"/>
              </a:buClr>
              <a:buSzPts val="1800"/>
              <a:buFont typeface="Arial"/>
              <a:buChar char="•"/>
            </a:pPr>
            <a:r>
              <a:rPr lang="en-US" sz="1800" b="1">
                <a:solidFill>
                  <a:srgbClr val="ECECEC"/>
                </a:solidFill>
              </a:rPr>
              <a:t>Cybersecurity challenges in financial services</a:t>
            </a:r>
            <a:endParaRPr sz="1800" b="0" i="0">
              <a:solidFill>
                <a:srgbClr val="ECECEC"/>
              </a:solidFill>
            </a:endParaRPr>
          </a:p>
          <a:p>
            <a:pPr marL="342900" lvl="0" indent="-342900" algn="l" rtl="0">
              <a:lnSpc>
                <a:spcPct val="150000"/>
              </a:lnSpc>
              <a:spcBef>
                <a:spcPts val="1000"/>
              </a:spcBef>
              <a:spcAft>
                <a:spcPts val="0"/>
              </a:spcAft>
              <a:buClr>
                <a:srgbClr val="ECECEC"/>
              </a:buClr>
              <a:buSzPts val="1800"/>
              <a:buFont typeface="Arial"/>
              <a:buChar char="•"/>
            </a:pPr>
            <a:r>
              <a:rPr lang="en-US" sz="1800" b="1">
                <a:solidFill>
                  <a:srgbClr val="ECECEC"/>
                </a:solidFill>
              </a:rPr>
              <a:t>Benefits of cloud adoption in banking</a:t>
            </a:r>
            <a:endParaRPr sz="1800" b="0" i="0">
              <a:solidFill>
                <a:srgbClr val="ECECEC"/>
              </a:solidFill>
            </a:endParaRPr>
          </a:p>
          <a:p>
            <a:pPr marL="228600" lvl="0" indent="-88900" algn="l" rtl="0">
              <a:lnSpc>
                <a:spcPct val="90000"/>
              </a:lnSpc>
              <a:spcBef>
                <a:spcPts val="1000"/>
              </a:spcBef>
              <a:spcAft>
                <a:spcPts val="0"/>
              </a:spcAft>
              <a:buClr>
                <a:schemeClr val="lt1"/>
              </a:buClr>
              <a:buSzPts val="2200"/>
              <a:buFont typeface="Arial"/>
              <a:buNone/>
            </a:pPr>
            <a:endParaRPr b="0" i="0">
              <a:solidFill>
                <a:srgbClr val="ECECEC"/>
              </a:solidFill>
            </a:endParaRPr>
          </a:p>
          <a:p>
            <a:pPr marL="228600" lvl="0" indent="-88900" algn="l" rtl="0">
              <a:lnSpc>
                <a:spcPct val="90000"/>
              </a:lnSpc>
              <a:spcBef>
                <a:spcPts val="1000"/>
              </a:spcBef>
              <a:spcAft>
                <a:spcPts val="0"/>
              </a:spcAft>
              <a:buClr>
                <a:schemeClr val="lt1"/>
              </a:buClr>
              <a:buSzPts val="2200"/>
              <a:buNone/>
            </a:pPr>
            <a:endParaRPr/>
          </a:p>
          <a:p>
            <a:pPr marL="228600" lvl="0" indent="-88900" algn="l" rtl="0">
              <a:lnSpc>
                <a:spcPct val="90000"/>
              </a:lnSpc>
              <a:spcBef>
                <a:spcPts val="1000"/>
              </a:spcBef>
              <a:spcAft>
                <a:spcPts val="0"/>
              </a:spcAft>
              <a:buClr>
                <a:schemeClr val="lt1"/>
              </a:buClr>
              <a:buSzPts val="22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1"/>
          <p:cNvSpPr txBox="1">
            <a:spLocks noGrp="1"/>
          </p:cNvSpPr>
          <p:nvPr>
            <p:ph type="title"/>
          </p:nvPr>
        </p:nvSpPr>
        <p:spPr>
          <a:xfrm>
            <a:off x="2895750" y="662023"/>
            <a:ext cx="8610600" cy="12930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COMPETITOR KEYWORD ANALYSIS</a:t>
            </a:r>
            <a:endParaRPr/>
          </a:p>
        </p:txBody>
      </p:sp>
      <p:sp>
        <p:nvSpPr>
          <p:cNvPr id="216" name="Google Shape;216;p11"/>
          <p:cNvSpPr txBox="1">
            <a:spLocks noGrp="1"/>
          </p:cNvSpPr>
          <p:nvPr>
            <p:ph type="body" idx="1"/>
          </p:nvPr>
        </p:nvSpPr>
        <p:spPr>
          <a:xfrm>
            <a:off x="493050" y="1770800"/>
            <a:ext cx="11013300" cy="4849200"/>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90000"/>
              </a:lnSpc>
              <a:spcBef>
                <a:spcPts val="0"/>
              </a:spcBef>
              <a:spcAft>
                <a:spcPts val="0"/>
              </a:spcAft>
              <a:buClr>
                <a:srgbClr val="ECECEC"/>
              </a:buClr>
              <a:buSzPct val="100000"/>
              <a:buNone/>
            </a:pPr>
            <a:r>
              <a:rPr lang="en-US" sz="2300" b="1">
                <a:solidFill>
                  <a:srgbClr val="ECECEC"/>
                </a:solidFill>
              </a:rPr>
              <a:t>b</a:t>
            </a:r>
            <a:r>
              <a:rPr lang="en-US" sz="2300" b="1" i="0">
                <a:solidFill>
                  <a:srgbClr val="ECECEC"/>
                </a:solidFill>
              </a:rPr>
              <a:t>. Identified Competitors</a:t>
            </a:r>
            <a:endParaRPr/>
          </a:p>
          <a:p>
            <a:pPr marL="228600" lvl="0" indent="-225107" algn="l" rtl="0">
              <a:lnSpc>
                <a:spcPct val="90000"/>
              </a:lnSpc>
              <a:spcBef>
                <a:spcPts val="1000"/>
              </a:spcBef>
              <a:spcAft>
                <a:spcPts val="0"/>
              </a:spcAft>
              <a:buClr>
                <a:srgbClr val="ECECEC"/>
              </a:buClr>
              <a:buSzPct val="100000"/>
              <a:buFont typeface="Century Gothic"/>
              <a:buAutoNum type="arabicPeriod"/>
            </a:pPr>
            <a:r>
              <a:rPr lang="en-US" b="1" i="0">
                <a:solidFill>
                  <a:srgbClr val="ECECEC"/>
                </a:solidFill>
              </a:rPr>
              <a:t>TCS (Tata Consultancy Services)</a:t>
            </a:r>
            <a:endParaRPr b="0" i="0">
              <a:solidFill>
                <a:srgbClr val="ECECEC"/>
              </a:solidFill>
            </a:endParaRPr>
          </a:p>
          <a:p>
            <a:pPr marL="742950" lvl="1" indent="-282575" algn="l" rtl="0">
              <a:lnSpc>
                <a:spcPct val="100000"/>
              </a:lnSpc>
              <a:spcBef>
                <a:spcPts val="500"/>
              </a:spcBef>
              <a:spcAft>
                <a:spcPts val="0"/>
              </a:spcAft>
              <a:buClr>
                <a:srgbClr val="ECECEC"/>
              </a:buClr>
              <a:buSzPct val="100000"/>
              <a:buFont typeface="Century Gothic"/>
              <a:buAutoNum type="arabicPeriod"/>
            </a:pPr>
            <a:r>
              <a:rPr lang="en-US" b="1" i="0">
                <a:solidFill>
                  <a:srgbClr val="ECECEC"/>
                </a:solidFill>
              </a:rPr>
              <a:t>Website:</a:t>
            </a:r>
            <a:r>
              <a:rPr lang="en-US" b="0" i="0">
                <a:solidFill>
                  <a:srgbClr val="ECECEC"/>
                </a:solidFill>
              </a:rPr>
              <a:t> </a:t>
            </a:r>
            <a:r>
              <a:rPr lang="en-US" b="0" i="0" u="sng" strike="noStrike">
                <a:solidFill>
                  <a:schemeClr val="hlink"/>
                </a:solidFill>
                <a:hlinkClick r:id="rId3"/>
              </a:rPr>
              <a:t>www.tcs.com</a:t>
            </a:r>
            <a:endParaRPr b="0" i="0">
              <a:solidFill>
                <a:srgbClr val="ECECEC"/>
              </a:solidFill>
            </a:endParaRPr>
          </a:p>
          <a:p>
            <a:pPr marL="742950" lvl="1" indent="-282575" algn="l" rtl="0">
              <a:lnSpc>
                <a:spcPct val="100000"/>
              </a:lnSpc>
              <a:spcBef>
                <a:spcPts val="500"/>
              </a:spcBef>
              <a:spcAft>
                <a:spcPts val="0"/>
              </a:spcAft>
              <a:buClr>
                <a:srgbClr val="ECECEC"/>
              </a:buClr>
              <a:buSzPct val="100000"/>
              <a:buFont typeface="Century Gothic"/>
              <a:buAutoNum type="arabicPeriod"/>
            </a:pPr>
            <a:r>
              <a:rPr lang="en-US" b="1" i="0">
                <a:solidFill>
                  <a:srgbClr val="ECECEC"/>
                </a:solidFill>
              </a:rPr>
              <a:t>Keywords:</a:t>
            </a:r>
            <a:r>
              <a:rPr lang="en-US" b="0" i="0">
                <a:solidFill>
                  <a:srgbClr val="ECECEC"/>
                </a:solidFill>
              </a:rPr>
              <a:t> "Banking IT solutions", "Digital banking transformation", "Financial services consulting"</a:t>
            </a:r>
            <a:endParaRPr/>
          </a:p>
          <a:p>
            <a:pPr marL="742950" lvl="1" indent="-282575" algn="l" rtl="0">
              <a:lnSpc>
                <a:spcPct val="150000"/>
              </a:lnSpc>
              <a:spcBef>
                <a:spcPts val="500"/>
              </a:spcBef>
              <a:spcAft>
                <a:spcPts val="0"/>
              </a:spcAft>
              <a:buClr>
                <a:srgbClr val="ECECEC"/>
              </a:buClr>
              <a:buSzPct val="100000"/>
              <a:buFont typeface="Century Gothic"/>
              <a:buAutoNum type="arabicPeriod"/>
            </a:pPr>
            <a:r>
              <a:rPr lang="en-US" b="1" i="0">
                <a:solidFill>
                  <a:srgbClr val="ECECEC"/>
                </a:solidFill>
              </a:rPr>
              <a:t>Strategy:</a:t>
            </a:r>
            <a:r>
              <a:rPr lang="en-US" b="0" i="0">
                <a:solidFill>
                  <a:srgbClr val="ECECEC"/>
                </a:solidFill>
              </a:rPr>
              <a:t> TCS focuses on keywords related to comprehensive banking solutions, digital transformation, and consulting services. Their content strategy emphasizes thought leadership and detailed case studies.</a:t>
            </a:r>
            <a:endParaRPr/>
          </a:p>
          <a:p>
            <a:pPr marL="228600" lvl="0" indent="-225107" algn="l" rtl="0">
              <a:lnSpc>
                <a:spcPct val="100000"/>
              </a:lnSpc>
              <a:spcBef>
                <a:spcPts val="1000"/>
              </a:spcBef>
              <a:spcAft>
                <a:spcPts val="0"/>
              </a:spcAft>
              <a:buClr>
                <a:srgbClr val="ECECEC"/>
              </a:buClr>
              <a:buSzPct val="100000"/>
              <a:buFont typeface="Century Gothic"/>
              <a:buAutoNum type="arabicPeriod"/>
            </a:pPr>
            <a:r>
              <a:rPr lang="en-US" b="1" i="0">
                <a:solidFill>
                  <a:srgbClr val="ECECEC"/>
                </a:solidFill>
              </a:rPr>
              <a:t>Infosys</a:t>
            </a:r>
            <a:endParaRPr b="0" i="0">
              <a:solidFill>
                <a:srgbClr val="ECECEC"/>
              </a:solidFill>
            </a:endParaRPr>
          </a:p>
          <a:p>
            <a:pPr marL="742950" lvl="1" indent="-282575" algn="l" rtl="0">
              <a:lnSpc>
                <a:spcPct val="100000"/>
              </a:lnSpc>
              <a:spcBef>
                <a:spcPts val="500"/>
              </a:spcBef>
              <a:spcAft>
                <a:spcPts val="0"/>
              </a:spcAft>
              <a:buClr>
                <a:srgbClr val="ECECEC"/>
              </a:buClr>
              <a:buSzPct val="100000"/>
              <a:buFont typeface="Century Gothic"/>
              <a:buAutoNum type="arabicPeriod"/>
            </a:pPr>
            <a:r>
              <a:rPr lang="en-US" b="1" i="0">
                <a:solidFill>
                  <a:srgbClr val="ECECEC"/>
                </a:solidFill>
              </a:rPr>
              <a:t>Website:</a:t>
            </a:r>
            <a:r>
              <a:rPr lang="en-US" b="0" i="0">
                <a:solidFill>
                  <a:srgbClr val="ECECEC"/>
                </a:solidFill>
              </a:rPr>
              <a:t> </a:t>
            </a:r>
            <a:r>
              <a:rPr lang="en-US" b="0" i="0" u="sng" strike="noStrike">
                <a:solidFill>
                  <a:schemeClr val="hlink"/>
                </a:solidFill>
                <a:hlinkClick r:id="rId4"/>
              </a:rPr>
              <a:t>www.infosys.com</a:t>
            </a:r>
            <a:endParaRPr b="0" i="0">
              <a:solidFill>
                <a:srgbClr val="ECECEC"/>
              </a:solidFill>
            </a:endParaRPr>
          </a:p>
          <a:p>
            <a:pPr marL="742950" lvl="1" indent="-282575" algn="l" rtl="0">
              <a:lnSpc>
                <a:spcPct val="100000"/>
              </a:lnSpc>
              <a:spcBef>
                <a:spcPts val="500"/>
              </a:spcBef>
              <a:spcAft>
                <a:spcPts val="0"/>
              </a:spcAft>
              <a:buClr>
                <a:srgbClr val="ECECEC"/>
              </a:buClr>
              <a:buSzPct val="100000"/>
              <a:buFont typeface="Century Gothic"/>
              <a:buAutoNum type="arabicPeriod"/>
            </a:pPr>
            <a:r>
              <a:rPr lang="en-US" b="1" i="0">
                <a:solidFill>
                  <a:srgbClr val="ECECEC"/>
                </a:solidFill>
              </a:rPr>
              <a:t>Keywords:</a:t>
            </a:r>
            <a:r>
              <a:rPr lang="en-US" b="0" i="0">
                <a:solidFill>
                  <a:srgbClr val="ECECEC"/>
                </a:solidFill>
              </a:rPr>
              <a:t> "Fintech consulting", "AI in banking", "Cloud banking solutions"</a:t>
            </a:r>
            <a:endParaRPr/>
          </a:p>
          <a:p>
            <a:pPr marL="742950" lvl="1" indent="-282575" algn="l" rtl="0">
              <a:lnSpc>
                <a:spcPct val="150000"/>
              </a:lnSpc>
              <a:spcBef>
                <a:spcPts val="500"/>
              </a:spcBef>
              <a:spcAft>
                <a:spcPts val="0"/>
              </a:spcAft>
              <a:buClr>
                <a:srgbClr val="ECECEC"/>
              </a:buClr>
              <a:buSzPct val="100000"/>
              <a:buFont typeface="Century Gothic"/>
              <a:buAutoNum type="arabicPeriod"/>
            </a:pPr>
            <a:r>
              <a:rPr lang="en-US" b="1" i="0">
                <a:solidFill>
                  <a:srgbClr val="ECECEC"/>
                </a:solidFill>
              </a:rPr>
              <a:t>Strategy:</a:t>
            </a:r>
            <a:r>
              <a:rPr lang="en-US" b="0" i="0">
                <a:solidFill>
                  <a:srgbClr val="ECECEC"/>
                </a:solidFill>
              </a:rPr>
              <a:t> Infosys targets emerging technology trends in banking, such as AI and cloud computing, positioning itself as a forward-thinking innovator.</a:t>
            </a:r>
            <a:endParaRPr/>
          </a:p>
          <a:p>
            <a:pPr marL="228600" lvl="0" indent="-225107" algn="l" rtl="0">
              <a:lnSpc>
                <a:spcPct val="100000"/>
              </a:lnSpc>
              <a:spcBef>
                <a:spcPts val="1000"/>
              </a:spcBef>
              <a:spcAft>
                <a:spcPts val="0"/>
              </a:spcAft>
              <a:buClr>
                <a:srgbClr val="ECECEC"/>
              </a:buClr>
              <a:buSzPct val="100000"/>
              <a:buFont typeface="Century Gothic"/>
              <a:buAutoNum type="arabicPeriod"/>
            </a:pPr>
            <a:r>
              <a:rPr lang="en-US" b="1" i="0">
                <a:solidFill>
                  <a:srgbClr val="ECECEC"/>
                </a:solidFill>
              </a:rPr>
              <a:t>Wipro</a:t>
            </a:r>
            <a:endParaRPr b="0" i="0">
              <a:solidFill>
                <a:srgbClr val="ECECEC"/>
              </a:solidFill>
            </a:endParaRPr>
          </a:p>
          <a:p>
            <a:pPr marL="742950" lvl="1" indent="-282575" algn="l" rtl="0">
              <a:lnSpc>
                <a:spcPct val="100000"/>
              </a:lnSpc>
              <a:spcBef>
                <a:spcPts val="500"/>
              </a:spcBef>
              <a:spcAft>
                <a:spcPts val="0"/>
              </a:spcAft>
              <a:buClr>
                <a:srgbClr val="ECECEC"/>
              </a:buClr>
              <a:buSzPct val="100000"/>
              <a:buFont typeface="Century Gothic"/>
              <a:buAutoNum type="arabicPeriod"/>
            </a:pPr>
            <a:r>
              <a:rPr lang="en-US" b="1" i="0">
                <a:solidFill>
                  <a:srgbClr val="ECECEC"/>
                </a:solidFill>
              </a:rPr>
              <a:t>Website:</a:t>
            </a:r>
            <a:r>
              <a:rPr lang="en-US" b="0" i="0">
                <a:solidFill>
                  <a:srgbClr val="ECECEC"/>
                </a:solidFill>
              </a:rPr>
              <a:t> </a:t>
            </a:r>
            <a:r>
              <a:rPr lang="en-US" b="0" i="0" u="sng" strike="noStrike">
                <a:solidFill>
                  <a:schemeClr val="hlink"/>
                </a:solidFill>
                <a:hlinkClick r:id="rId5"/>
              </a:rPr>
              <a:t>www.wipro.com</a:t>
            </a:r>
            <a:endParaRPr b="0" i="0">
              <a:solidFill>
                <a:srgbClr val="ECECEC"/>
              </a:solidFill>
            </a:endParaRPr>
          </a:p>
          <a:p>
            <a:pPr marL="742950" lvl="1" indent="-282575" algn="l" rtl="0">
              <a:lnSpc>
                <a:spcPct val="100000"/>
              </a:lnSpc>
              <a:spcBef>
                <a:spcPts val="500"/>
              </a:spcBef>
              <a:spcAft>
                <a:spcPts val="0"/>
              </a:spcAft>
              <a:buClr>
                <a:srgbClr val="ECECEC"/>
              </a:buClr>
              <a:buSzPct val="100000"/>
              <a:buFont typeface="Century Gothic"/>
              <a:buAutoNum type="arabicPeriod"/>
            </a:pPr>
            <a:r>
              <a:rPr lang="en-US" b="1" i="0">
                <a:solidFill>
                  <a:srgbClr val="ECECEC"/>
                </a:solidFill>
              </a:rPr>
              <a:t>Keywords:</a:t>
            </a:r>
            <a:r>
              <a:rPr lang="en-US" b="0" i="0">
                <a:solidFill>
                  <a:srgbClr val="ECECEC"/>
                </a:solidFill>
              </a:rPr>
              <a:t> "Banking cybersecurity", "API banking platforms", "Digital banking experiences"</a:t>
            </a:r>
            <a:endParaRPr/>
          </a:p>
          <a:p>
            <a:pPr marL="742950" lvl="1" indent="-282575" algn="l" rtl="0">
              <a:lnSpc>
                <a:spcPct val="150000"/>
              </a:lnSpc>
              <a:spcBef>
                <a:spcPts val="500"/>
              </a:spcBef>
              <a:spcAft>
                <a:spcPts val="0"/>
              </a:spcAft>
              <a:buClr>
                <a:srgbClr val="ECECEC"/>
              </a:buClr>
              <a:buSzPct val="100000"/>
              <a:buFont typeface="Century Gothic"/>
              <a:buAutoNum type="arabicPeriod"/>
            </a:pPr>
            <a:r>
              <a:rPr lang="en-US" b="1" i="0">
                <a:solidFill>
                  <a:srgbClr val="ECECEC"/>
                </a:solidFill>
              </a:rPr>
              <a:t>Strategy:</a:t>
            </a:r>
            <a:r>
              <a:rPr lang="en-US" b="0" i="0">
                <a:solidFill>
                  <a:srgbClr val="ECECEC"/>
                </a:solidFill>
              </a:rPr>
              <a:t> Wipro leverages keywords focused on security and customer experience in banking, highlighting their expertise in building secure and user-friendly platforms.</a:t>
            </a:r>
            <a:endParaRPr/>
          </a:p>
          <a:p>
            <a:pPr marL="228600" lvl="0" indent="-127317" algn="l" rtl="0">
              <a:lnSpc>
                <a:spcPct val="90000"/>
              </a:lnSpc>
              <a:spcBef>
                <a:spcPts val="1000"/>
              </a:spcBef>
              <a:spcAft>
                <a:spcPts val="0"/>
              </a:spcAft>
              <a:buClr>
                <a:schemeClr val="lt1"/>
              </a:buClr>
              <a:buSzPct val="1000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2"/>
          <p:cNvSpPr txBox="1">
            <a:spLocks noGrp="1"/>
          </p:cNvSpPr>
          <p:nvPr>
            <p:ph type="body" idx="1"/>
          </p:nvPr>
        </p:nvSpPr>
        <p:spPr>
          <a:xfrm>
            <a:off x="685800" y="1868326"/>
            <a:ext cx="10820400" cy="44829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rgbClr val="ECECEC"/>
              </a:buClr>
              <a:buSzPct val="100000"/>
              <a:buNone/>
            </a:pPr>
            <a:r>
              <a:rPr lang="en-US" sz="2400" b="1" i="0">
                <a:solidFill>
                  <a:srgbClr val="ECECEC"/>
                </a:solidFill>
              </a:rPr>
              <a:t>Competitor Strategies</a:t>
            </a:r>
            <a:endParaRPr sz="2400" b="1" i="0">
              <a:solidFill>
                <a:srgbClr val="ECECEC"/>
              </a:solidFill>
            </a:endParaRPr>
          </a:p>
          <a:p>
            <a:pPr marL="0" lvl="0" indent="0" algn="l" rtl="0">
              <a:lnSpc>
                <a:spcPct val="90000"/>
              </a:lnSpc>
              <a:spcBef>
                <a:spcPts val="0"/>
              </a:spcBef>
              <a:spcAft>
                <a:spcPts val="0"/>
              </a:spcAft>
              <a:buClr>
                <a:srgbClr val="ECECEC"/>
              </a:buClr>
              <a:buSzPct val="100000"/>
              <a:buNone/>
            </a:pPr>
            <a:endParaRPr sz="2400" b="1">
              <a:solidFill>
                <a:srgbClr val="ECECEC"/>
              </a:solidFill>
            </a:endParaRPr>
          </a:p>
          <a:p>
            <a:pPr marL="228600" lvl="0" indent="-231775" algn="l" rtl="0">
              <a:lnSpc>
                <a:spcPct val="150000"/>
              </a:lnSpc>
              <a:spcBef>
                <a:spcPts val="1000"/>
              </a:spcBef>
              <a:spcAft>
                <a:spcPts val="0"/>
              </a:spcAft>
              <a:buClr>
                <a:srgbClr val="ECECEC"/>
              </a:buClr>
              <a:buSzPct val="100000"/>
              <a:buFont typeface="Arial"/>
              <a:buChar char="•"/>
            </a:pPr>
            <a:r>
              <a:rPr lang="en-US" sz="2000" b="1" i="0">
                <a:solidFill>
                  <a:srgbClr val="ECECEC"/>
                </a:solidFill>
              </a:rPr>
              <a:t>Content Focus:</a:t>
            </a:r>
            <a:r>
              <a:rPr lang="en-US" sz="2000" b="0" i="0">
                <a:solidFill>
                  <a:srgbClr val="ECECEC"/>
                </a:solidFill>
              </a:rPr>
              <a:t> Competitors are heavily investing in content marketing, focusing on blog articles, whitepapers, and webinars covering the latest trends and innovations in banking technology.</a:t>
            </a:r>
            <a:endParaRPr/>
          </a:p>
          <a:p>
            <a:pPr marL="228600" lvl="0" indent="-231775" algn="l" rtl="0">
              <a:lnSpc>
                <a:spcPct val="150000"/>
              </a:lnSpc>
              <a:spcBef>
                <a:spcPts val="1000"/>
              </a:spcBef>
              <a:spcAft>
                <a:spcPts val="0"/>
              </a:spcAft>
              <a:buClr>
                <a:srgbClr val="ECECEC"/>
              </a:buClr>
              <a:buSzPct val="100000"/>
              <a:buFont typeface="Arial"/>
              <a:buChar char="•"/>
            </a:pPr>
            <a:r>
              <a:rPr lang="en-US" sz="2000" b="1" i="0">
                <a:solidFill>
                  <a:srgbClr val="ECECEC"/>
                </a:solidFill>
              </a:rPr>
              <a:t>Keyword Variability:</a:t>
            </a:r>
            <a:r>
              <a:rPr lang="en-US" sz="2000" b="0" i="0">
                <a:solidFill>
                  <a:srgbClr val="ECECEC"/>
                </a:solidFill>
              </a:rPr>
              <a:t> They use a mix of high-volume and niche keywords to capture a broader audience and reduce reliance on highly competitive terms.</a:t>
            </a:r>
            <a:endParaRPr/>
          </a:p>
          <a:p>
            <a:pPr marL="228600" lvl="0" indent="-231775" algn="l" rtl="0">
              <a:lnSpc>
                <a:spcPct val="150000"/>
              </a:lnSpc>
              <a:spcBef>
                <a:spcPts val="1000"/>
              </a:spcBef>
              <a:spcAft>
                <a:spcPts val="0"/>
              </a:spcAft>
              <a:buClr>
                <a:srgbClr val="ECECEC"/>
              </a:buClr>
              <a:buSzPct val="100000"/>
              <a:buFont typeface="Arial"/>
              <a:buChar char="•"/>
            </a:pPr>
            <a:r>
              <a:rPr lang="en-US" sz="2000" b="1" i="0">
                <a:solidFill>
                  <a:srgbClr val="ECECEC"/>
                </a:solidFill>
              </a:rPr>
              <a:t>Thought Leadership:</a:t>
            </a:r>
            <a:r>
              <a:rPr lang="en-US" sz="2000" b="0" i="0">
                <a:solidFill>
                  <a:srgbClr val="ECECEC"/>
                </a:solidFill>
              </a:rPr>
              <a:t> Competitors are establishing themselves as thought leaders by publishing insights and analyses on industry trends, positioning themselves as experts in the field.</a:t>
            </a:r>
            <a:endParaRPr/>
          </a:p>
          <a:p>
            <a:pPr marL="228600" lvl="0" indent="-114300" algn="l" rtl="0">
              <a:lnSpc>
                <a:spcPct val="90000"/>
              </a:lnSpc>
              <a:spcBef>
                <a:spcPts val="1000"/>
              </a:spcBef>
              <a:spcAft>
                <a:spcPts val="0"/>
              </a:spcAft>
              <a:buClr>
                <a:schemeClr val="lt1"/>
              </a:buClr>
              <a:buSzPct val="100000"/>
              <a:buNone/>
            </a:pP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3"/>
          <p:cNvSpPr txBox="1">
            <a:spLocks noGrp="1"/>
          </p:cNvSpPr>
          <p:nvPr>
            <p:ph type="title"/>
          </p:nvPr>
        </p:nvSpPr>
        <p:spPr>
          <a:xfrm>
            <a:off x="2895600" y="549220"/>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ON-PAGE SEO ANALYSIS </a:t>
            </a:r>
            <a:endParaRPr/>
          </a:p>
        </p:txBody>
      </p:sp>
      <p:sp>
        <p:nvSpPr>
          <p:cNvPr id="227" name="Google Shape;227;p13"/>
          <p:cNvSpPr txBox="1">
            <a:spLocks noGrp="1"/>
          </p:cNvSpPr>
          <p:nvPr>
            <p:ph type="body" idx="1"/>
          </p:nvPr>
        </p:nvSpPr>
        <p:spPr>
          <a:xfrm>
            <a:off x="596153" y="2151779"/>
            <a:ext cx="10820400" cy="4392192"/>
          </a:xfrm>
          <a:prstGeom prst="rect">
            <a:avLst/>
          </a:prstGeom>
          <a:noFill/>
          <a:ln>
            <a:noFill/>
          </a:ln>
        </p:spPr>
        <p:txBody>
          <a:bodyPr spcFirstLastPara="1" wrap="square" lIns="91425" tIns="45700" rIns="91425" bIns="45700" anchor="t" anchorCtr="0">
            <a:normAutofit lnSpcReduction="20000"/>
          </a:bodyPr>
          <a:lstStyle/>
          <a:p>
            <a:pPr marL="0" lvl="0" indent="0" algn="l" rtl="0">
              <a:lnSpc>
                <a:spcPct val="150000"/>
              </a:lnSpc>
              <a:spcBef>
                <a:spcPts val="0"/>
              </a:spcBef>
              <a:spcAft>
                <a:spcPts val="0"/>
              </a:spcAft>
              <a:buClr>
                <a:srgbClr val="ECECEC"/>
              </a:buClr>
              <a:buSzPts val="2000"/>
              <a:buNone/>
            </a:pPr>
            <a:r>
              <a:rPr lang="en-US" sz="2000" b="1">
                <a:solidFill>
                  <a:srgbClr val="ECECEC"/>
                </a:solidFill>
              </a:rPr>
              <a:t>Tool:</a:t>
            </a:r>
            <a:r>
              <a:rPr lang="en-US" sz="2400" b="1">
                <a:solidFill>
                  <a:srgbClr val="ECECEC"/>
                </a:solidFill>
              </a:rPr>
              <a:t> </a:t>
            </a:r>
            <a:r>
              <a:rPr lang="en-US" u="sng">
                <a:solidFill>
                  <a:schemeClr val="hlink"/>
                </a:solidFill>
                <a:hlinkClick r:id="rId3"/>
              </a:rPr>
              <a:t>SEO META in 1 click</a:t>
            </a:r>
            <a:r>
              <a:rPr lang="en-US">
                <a:solidFill>
                  <a:srgbClr val="ECECEC"/>
                </a:solidFill>
              </a:rPr>
              <a:t> (chrome extension)</a:t>
            </a:r>
            <a:endParaRPr b="1">
              <a:solidFill>
                <a:srgbClr val="ECECEC"/>
              </a:solidFill>
            </a:endParaRPr>
          </a:p>
          <a:p>
            <a:pPr marL="0" lvl="0" indent="0" algn="l" rtl="0">
              <a:lnSpc>
                <a:spcPct val="150000"/>
              </a:lnSpc>
              <a:spcBef>
                <a:spcPts val="1000"/>
              </a:spcBef>
              <a:spcAft>
                <a:spcPts val="0"/>
              </a:spcAft>
              <a:buClr>
                <a:srgbClr val="ECECEC"/>
              </a:buClr>
              <a:buSzPts val="2000"/>
              <a:buNone/>
            </a:pPr>
            <a:r>
              <a:rPr lang="en-US" sz="2000" b="1" i="0">
                <a:solidFill>
                  <a:srgbClr val="ECECEC"/>
                </a:solidFill>
              </a:rPr>
              <a:t>a. Title Tags</a:t>
            </a:r>
            <a:endParaRPr/>
          </a:p>
          <a:p>
            <a:pPr marL="0" lvl="0" indent="0" algn="l" rtl="0">
              <a:lnSpc>
                <a:spcPct val="150000"/>
              </a:lnSpc>
              <a:spcBef>
                <a:spcPts val="1000"/>
              </a:spcBef>
              <a:spcAft>
                <a:spcPts val="0"/>
              </a:spcAft>
              <a:buClr>
                <a:srgbClr val="ECECEC"/>
              </a:buClr>
              <a:buSzPts val="2000"/>
              <a:buNone/>
            </a:pPr>
            <a:r>
              <a:rPr lang="en-US" sz="2000" b="1" i="0">
                <a:solidFill>
                  <a:srgbClr val="ECECEC"/>
                </a:solidFill>
              </a:rPr>
              <a:t>a.1  Current Title Tag:</a:t>
            </a:r>
            <a:r>
              <a:rPr lang="en-US" sz="1800" b="0" i="0">
                <a:solidFill>
                  <a:srgbClr val="ECECEC"/>
                </a:solidFill>
              </a:rPr>
              <a:t> “Banking and Financial Services | Tech Mahindra”</a:t>
            </a:r>
            <a:endParaRPr b="0" i="0">
              <a:solidFill>
                <a:srgbClr val="ECECEC"/>
              </a:solidFill>
            </a:endParaRPr>
          </a:p>
          <a:p>
            <a:pPr marL="0" lvl="0" indent="0" algn="l" rtl="0">
              <a:lnSpc>
                <a:spcPct val="150000"/>
              </a:lnSpc>
              <a:spcBef>
                <a:spcPts val="1000"/>
              </a:spcBef>
              <a:spcAft>
                <a:spcPts val="0"/>
              </a:spcAft>
              <a:buClr>
                <a:srgbClr val="ECECEC"/>
              </a:buClr>
              <a:buSzPts val="2000"/>
              <a:buNone/>
            </a:pPr>
            <a:r>
              <a:rPr lang="en-US" sz="2000" b="1" i="0">
                <a:solidFill>
                  <a:srgbClr val="ECECEC"/>
                </a:solidFill>
              </a:rPr>
              <a:t>a.2  Length:</a:t>
            </a:r>
            <a:r>
              <a:rPr lang="en-US" sz="2000" b="0" i="0">
                <a:solidFill>
                  <a:srgbClr val="ECECEC"/>
                </a:solidFill>
              </a:rPr>
              <a:t> </a:t>
            </a:r>
            <a:r>
              <a:rPr lang="en-US" sz="1800">
                <a:solidFill>
                  <a:srgbClr val="ECECEC"/>
                </a:solidFill>
              </a:rPr>
              <a:t>46</a:t>
            </a:r>
            <a:r>
              <a:rPr lang="en-US" sz="1800" b="0" i="0">
                <a:solidFill>
                  <a:srgbClr val="ECECEC"/>
                </a:solidFill>
              </a:rPr>
              <a:t> characters</a:t>
            </a:r>
            <a:endParaRPr b="0" i="0">
              <a:solidFill>
                <a:srgbClr val="ECECEC"/>
              </a:solidFill>
            </a:endParaRPr>
          </a:p>
          <a:p>
            <a:pPr marL="0" lvl="0" indent="0" algn="l" rtl="0">
              <a:lnSpc>
                <a:spcPct val="150000"/>
              </a:lnSpc>
              <a:spcBef>
                <a:spcPts val="1000"/>
              </a:spcBef>
              <a:spcAft>
                <a:spcPts val="0"/>
              </a:spcAft>
              <a:buClr>
                <a:srgbClr val="ECECEC"/>
              </a:buClr>
              <a:buSzPts val="2000"/>
              <a:buNone/>
            </a:pPr>
            <a:r>
              <a:rPr lang="en-US" sz="2000" b="1" i="0">
                <a:solidFill>
                  <a:srgbClr val="ECECEC"/>
                </a:solidFill>
              </a:rPr>
              <a:t>a.3  Analysis:</a:t>
            </a:r>
            <a:endParaRPr sz="2000" b="0" i="0">
              <a:solidFill>
                <a:srgbClr val="ECECEC"/>
              </a:solidFill>
            </a:endParaRPr>
          </a:p>
          <a:p>
            <a:pPr marL="742950" lvl="1" indent="-285750" algn="l" rtl="0">
              <a:lnSpc>
                <a:spcPct val="150000"/>
              </a:lnSpc>
              <a:spcBef>
                <a:spcPts val="500"/>
              </a:spcBef>
              <a:spcAft>
                <a:spcPts val="0"/>
              </a:spcAft>
              <a:buClr>
                <a:srgbClr val="ECECEC"/>
              </a:buClr>
              <a:buSzPts val="1800"/>
              <a:buFont typeface="Arial"/>
              <a:buChar char="•"/>
            </a:pPr>
            <a:r>
              <a:rPr lang="en-US" sz="1800" b="0" i="0">
                <a:solidFill>
                  <a:srgbClr val="ECECEC"/>
                </a:solidFill>
              </a:rPr>
              <a:t>The title tag is within the recommended length of 50-60 characters</a:t>
            </a:r>
            <a:r>
              <a:rPr lang="en-US" sz="1800">
                <a:solidFill>
                  <a:srgbClr val="ECECEC"/>
                </a:solidFill>
              </a:rPr>
              <a:t>.</a:t>
            </a:r>
            <a:endParaRPr sz="1800" b="0" i="0">
              <a:solidFill>
                <a:srgbClr val="ECECEC"/>
              </a:solidFill>
            </a:endParaRPr>
          </a:p>
          <a:p>
            <a:pPr marL="742950" lvl="1" indent="-285750" algn="l" rtl="0">
              <a:lnSpc>
                <a:spcPct val="150000"/>
              </a:lnSpc>
              <a:spcBef>
                <a:spcPts val="500"/>
              </a:spcBef>
              <a:spcAft>
                <a:spcPts val="0"/>
              </a:spcAft>
              <a:buClr>
                <a:srgbClr val="ECECEC"/>
              </a:buClr>
              <a:buSzPts val="1800"/>
              <a:buFont typeface="Arial"/>
              <a:buChar char="•"/>
            </a:pPr>
            <a:r>
              <a:rPr lang="en-US" sz="1800" b="0" i="0">
                <a:solidFill>
                  <a:srgbClr val="ECECEC"/>
                </a:solidFill>
              </a:rPr>
              <a:t>The title includes important keyword like “Banking &amp; Financial Services” and a brand name </a:t>
            </a:r>
            <a:endParaRPr/>
          </a:p>
          <a:p>
            <a:pPr marL="0" lvl="0" indent="0" algn="l" rtl="0">
              <a:lnSpc>
                <a:spcPct val="90000"/>
              </a:lnSpc>
              <a:spcBef>
                <a:spcPts val="1000"/>
              </a:spcBef>
              <a:spcAft>
                <a:spcPts val="0"/>
              </a:spcAft>
              <a:buClr>
                <a:schemeClr val="lt1"/>
              </a:buClr>
              <a:buSzPts val="1800"/>
              <a:buNone/>
            </a:pPr>
            <a:endParaRPr sz="1800"/>
          </a:p>
        </p:txBody>
      </p:sp>
      <p:sp>
        <p:nvSpPr>
          <p:cNvPr id="228" name="Google Shape;228;p13"/>
          <p:cNvSpPr txBox="1"/>
          <p:nvPr/>
        </p:nvSpPr>
        <p:spPr>
          <a:xfrm>
            <a:off x="596153" y="1690114"/>
            <a:ext cx="911262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lt1"/>
                </a:solidFill>
                <a:latin typeface="Century Gothic"/>
                <a:ea typeface="Century Gothic"/>
                <a:cs typeface="Century Gothic"/>
                <a:sym typeface="Century Gothic"/>
              </a:rPr>
              <a:t>1. Title Tags, Meta Descriptions, and HTML Tags</a:t>
            </a:r>
            <a:endParaRPr sz="2400" b="1">
              <a:solidFill>
                <a:schemeClr val="lt1"/>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4"/>
          <p:cNvSpPr txBox="1">
            <a:spLocks noGrp="1"/>
          </p:cNvSpPr>
          <p:nvPr>
            <p:ph type="body" idx="1"/>
          </p:nvPr>
        </p:nvSpPr>
        <p:spPr>
          <a:xfrm>
            <a:off x="316005" y="1568822"/>
            <a:ext cx="11201400" cy="5056095"/>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50000"/>
              </a:lnSpc>
              <a:spcBef>
                <a:spcPts val="0"/>
              </a:spcBef>
              <a:spcAft>
                <a:spcPts val="0"/>
              </a:spcAft>
              <a:buClr>
                <a:srgbClr val="ECECEC"/>
              </a:buClr>
              <a:buSzPts val="2000"/>
              <a:buNone/>
            </a:pPr>
            <a:r>
              <a:rPr lang="en-US" sz="2000" b="1">
                <a:solidFill>
                  <a:srgbClr val="ECECEC"/>
                </a:solidFill>
              </a:rPr>
              <a:t>a.4 Recommendation:</a:t>
            </a:r>
            <a:endParaRPr sz="2000" b="1" i="0">
              <a:solidFill>
                <a:srgbClr val="ECECEC"/>
              </a:solidFill>
            </a:endParaRPr>
          </a:p>
          <a:p>
            <a:pPr marL="228600" lvl="0" indent="-228600" algn="l" rtl="0">
              <a:lnSpc>
                <a:spcPct val="150000"/>
              </a:lnSpc>
              <a:spcBef>
                <a:spcPts val="1000"/>
              </a:spcBef>
              <a:spcAft>
                <a:spcPts val="0"/>
              </a:spcAft>
              <a:buClr>
                <a:srgbClr val="ECECEC"/>
              </a:buClr>
              <a:buSzPts val="1800"/>
              <a:buChar char="•"/>
            </a:pPr>
            <a:r>
              <a:rPr lang="en-US" sz="1800" b="0" i="0">
                <a:solidFill>
                  <a:srgbClr val="ECECEC"/>
                </a:solidFill>
              </a:rPr>
              <a:t>Ensure the title includes keywords that your target audience is searching for. For instance, you might want to include terms like "digital transformation," "financial technology," or "banking solutions.“</a:t>
            </a:r>
            <a:endParaRPr/>
          </a:p>
          <a:p>
            <a:pPr marL="228600" lvl="0" indent="-228600" algn="l" rtl="0">
              <a:lnSpc>
                <a:spcPct val="150000"/>
              </a:lnSpc>
              <a:spcBef>
                <a:spcPts val="1000"/>
              </a:spcBef>
              <a:spcAft>
                <a:spcPts val="0"/>
              </a:spcAft>
              <a:buClr>
                <a:srgbClr val="ECECEC"/>
              </a:buClr>
              <a:buSzPts val="1800"/>
              <a:buChar char="•"/>
            </a:pPr>
            <a:r>
              <a:rPr lang="en-US" sz="1800" b="0" i="0">
                <a:solidFill>
                  <a:srgbClr val="ECECEC"/>
                </a:solidFill>
              </a:rPr>
              <a:t>Placing the brand name at the end is generally a good practice, but sometimes placing it at the beginning or using a different structure can improve visibility.</a:t>
            </a:r>
            <a:endParaRPr/>
          </a:p>
          <a:p>
            <a:pPr marL="0" lvl="0" indent="0" algn="l" rtl="0">
              <a:lnSpc>
                <a:spcPct val="150000"/>
              </a:lnSpc>
              <a:spcBef>
                <a:spcPts val="1000"/>
              </a:spcBef>
              <a:spcAft>
                <a:spcPts val="0"/>
              </a:spcAft>
              <a:buClr>
                <a:srgbClr val="ECECEC"/>
              </a:buClr>
              <a:buSzPts val="2000"/>
              <a:buNone/>
            </a:pPr>
            <a:r>
              <a:rPr lang="en-US" sz="2000" b="1" i="0">
                <a:solidFill>
                  <a:srgbClr val="ECECEC"/>
                </a:solidFill>
              </a:rPr>
              <a:t>Example Title Tags:</a:t>
            </a:r>
            <a:endParaRPr sz="2000" b="0" i="0">
              <a:solidFill>
                <a:srgbClr val="ECECEC"/>
              </a:solidFill>
            </a:endParaRPr>
          </a:p>
          <a:p>
            <a:pPr marL="228600" lvl="0" indent="-228600" algn="l" rtl="0">
              <a:lnSpc>
                <a:spcPct val="150000"/>
              </a:lnSpc>
              <a:spcBef>
                <a:spcPts val="1000"/>
              </a:spcBef>
              <a:spcAft>
                <a:spcPts val="0"/>
              </a:spcAft>
              <a:buClr>
                <a:srgbClr val="ECECEC"/>
              </a:buClr>
              <a:buSzPts val="2000"/>
              <a:buFont typeface="Century Gothic"/>
              <a:buAutoNum type="arabicPeriod"/>
            </a:pPr>
            <a:r>
              <a:rPr lang="en-US" sz="2000" b="1" i="0">
                <a:solidFill>
                  <a:srgbClr val="ECECEC"/>
                </a:solidFill>
              </a:rPr>
              <a:t>“Digital Banking &amp; Financial Services Solutions | Tech Mahindra”</a:t>
            </a:r>
            <a:endParaRPr sz="2000" b="0" i="0">
              <a:solidFill>
                <a:srgbClr val="ECECEC"/>
              </a:solidFill>
            </a:endParaRPr>
          </a:p>
          <a:p>
            <a:pPr marL="685800" lvl="1" indent="-228600" algn="l" rtl="0">
              <a:lnSpc>
                <a:spcPct val="150000"/>
              </a:lnSpc>
              <a:spcBef>
                <a:spcPts val="500"/>
              </a:spcBef>
              <a:spcAft>
                <a:spcPts val="0"/>
              </a:spcAft>
              <a:buClr>
                <a:srgbClr val="ECECEC"/>
              </a:buClr>
              <a:buSzPts val="1800"/>
              <a:buChar char="•"/>
            </a:pPr>
            <a:r>
              <a:rPr lang="en-US" sz="1800" b="1" i="0">
                <a:solidFill>
                  <a:srgbClr val="ECECEC"/>
                </a:solidFill>
              </a:rPr>
              <a:t>Keywords</a:t>
            </a:r>
            <a:r>
              <a:rPr lang="en-US" b="0" i="0">
                <a:solidFill>
                  <a:srgbClr val="ECECEC"/>
                </a:solidFill>
              </a:rPr>
              <a:t>: </a:t>
            </a:r>
            <a:r>
              <a:rPr lang="en-US" sz="1800" b="0" i="0">
                <a:solidFill>
                  <a:srgbClr val="ECECEC"/>
                </a:solidFill>
              </a:rPr>
              <a:t>"Digital Banking," "Financial Services Solutions"</a:t>
            </a:r>
            <a:endParaRPr b="0" i="0">
              <a:solidFill>
                <a:srgbClr val="ECECEC"/>
              </a:solidFill>
            </a:endParaRPr>
          </a:p>
          <a:p>
            <a:pPr marL="685800" lvl="1" indent="-228600" algn="l" rtl="0">
              <a:lnSpc>
                <a:spcPct val="150000"/>
              </a:lnSpc>
              <a:spcBef>
                <a:spcPts val="500"/>
              </a:spcBef>
              <a:spcAft>
                <a:spcPts val="0"/>
              </a:spcAft>
              <a:buClr>
                <a:srgbClr val="ECECEC"/>
              </a:buClr>
              <a:buSzPts val="1800"/>
              <a:buChar char="•"/>
            </a:pPr>
            <a:r>
              <a:rPr lang="en-US" sz="1800" b="1" i="0">
                <a:solidFill>
                  <a:srgbClr val="ECECEC"/>
                </a:solidFill>
              </a:rPr>
              <a:t>Length</a:t>
            </a:r>
            <a:r>
              <a:rPr lang="en-US" sz="1800" b="0" i="0">
                <a:solidFill>
                  <a:srgbClr val="ECECEC"/>
                </a:solidFill>
              </a:rPr>
              <a:t>:</a:t>
            </a:r>
            <a:r>
              <a:rPr lang="en-US" b="0" i="0">
                <a:solidFill>
                  <a:srgbClr val="ECECEC"/>
                </a:solidFill>
              </a:rPr>
              <a:t> </a:t>
            </a:r>
            <a:r>
              <a:rPr lang="en-US" sz="1800" b="0" i="0">
                <a:solidFill>
                  <a:srgbClr val="ECECEC"/>
                </a:solidFill>
              </a:rPr>
              <a:t>60 characters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5"/>
          <p:cNvSpPr txBox="1">
            <a:spLocks noGrp="1"/>
          </p:cNvSpPr>
          <p:nvPr>
            <p:ph type="body" idx="1"/>
          </p:nvPr>
        </p:nvSpPr>
        <p:spPr>
          <a:xfrm>
            <a:off x="614082" y="2006302"/>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rgbClr val="ECECEC"/>
              </a:buClr>
              <a:buSzPts val="2000"/>
              <a:buNone/>
            </a:pPr>
            <a:r>
              <a:rPr lang="en-US" sz="2000" b="1" i="0">
                <a:solidFill>
                  <a:srgbClr val="ECECEC"/>
                </a:solidFill>
              </a:rPr>
              <a:t>2. “Tech Mahindra: Leading Banking &amp; Financial Technology Solutions”</a:t>
            </a:r>
            <a:endParaRPr sz="2000" b="0" i="0">
              <a:solidFill>
                <a:srgbClr val="ECECEC"/>
              </a:solidFill>
            </a:endParaRPr>
          </a:p>
          <a:p>
            <a:pPr marL="685800" lvl="1" indent="-228600" algn="l" rtl="0">
              <a:lnSpc>
                <a:spcPct val="150000"/>
              </a:lnSpc>
              <a:spcBef>
                <a:spcPts val="500"/>
              </a:spcBef>
              <a:spcAft>
                <a:spcPts val="0"/>
              </a:spcAft>
              <a:buClr>
                <a:srgbClr val="ECECEC"/>
              </a:buClr>
              <a:buSzPts val="1800"/>
              <a:buChar char="•"/>
            </a:pPr>
            <a:r>
              <a:rPr lang="en-US" sz="1800" b="1" i="0">
                <a:solidFill>
                  <a:srgbClr val="ECECEC"/>
                </a:solidFill>
              </a:rPr>
              <a:t>Keywords</a:t>
            </a:r>
            <a:r>
              <a:rPr lang="en-US" sz="1800" b="0" i="0">
                <a:solidFill>
                  <a:srgbClr val="ECECEC"/>
                </a:solidFill>
              </a:rPr>
              <a:t>: "Banking," "Financial Technology Solutions"</a:t>
            </a:r>
            <a:endParaRPr/>
          </a:p>
          <a:p>
            <a:pPr marL="685800" lvl="1" indent="-228600" algn="l" rtl="0">
              <a:lnSpc>
                <a:spcPct val="150000"/>
              </a:lnSpc>
              <a:spcBef>
                <a:spcPts val="500"/>
              </a:spcBef>
              <a:spcAft>
                <a:spcPts val="0"/>
              </a:spcAft>
              <a:buClr>
                <a:srgbClr val="ECECEC"/>
              </a:buClr>
              <a:buSzPts val="1800"/>
              <a:buChar char="•"/>
            </a:pPr>
            <a:r>
              <a:rPr lang="en-US" sz="1800" b="1" i="0">
                <a:solidFill>
                  <a:srgbClr val="ECECEC"/>
                </a:solidFill>
              </a:rPr>
              <a:t>Length</a:t>
            </a:r>
            <a:r>
              <a:rPr lang="en-US" sz="1800" b="0" i="0">
                <a:solidFill>
                  <a:srgbClr val="ECECEC"/>
                </a:solidFill>
              </a:rPr>
              <a:t>: 60 characters</a:t>
            </a:r>
            <a:endParaRPr/>
          </a:p>
          <a:p>
            <a:pPr marL="0" lvl="0" indent="0" algn="l" rtl="0">
              <a:lnSpc>
                <a:spcPct val="150000"/>
              </a:lnSpc>
              <a:spcBef>
                <a:spcPts val="1000"/>
              </a:spcBef>
              <a:spcAft>
                <a:spcPts val="0"/>
              </a:spcAft>
              <a:buClr>
                <a:srgbClr val="ECECEC"/>
              </a:buClr>
              <a:buSzPts val="2000"/>
              <a:buNone/>
            </a:pPr>
            <a:r>
              <a:rPr lang="en-US" sz="2000" b="1" i="0">
                <a:solidFill>
                  <a:srgbClr val="ECECEC"/>
                </a:solidFill>
              </a:rPr>
              <a:t>3. “Innovative Financial Services &amp; Banking Solutions | Tech Mahindra”</a:t>
            </a:r>
            <a:endParaRPr sz="2000" b="0" i="0">
              <a:solidFill>
                <a:srgbClr val="ECECEC"/>
              </a:solidFill>
            </a:endParaRPr>
          </a:p>
          <a:p>
            <a:pPr marL="685800" lvl="1" indent="-228600" algn="l" rtl="0">
              <a:lnSpc>
                <a:spcPct val="150000"/>
              </a:lnSpc>
              <a:spcBef>
                <a:spcPts val="500"/>
              </a:spcBef>
              <a:spcAft>
                <a:spcPts val="0"/>
              </a:spcAft>
              <a:buClr>
                <a:srgbClr val="ECECEC"/>
              </a:buClr>
              <a:buSzPts val="1800"/>
              <a:buChar char="•"/>
            </a:pPr>
            <a:r>
              <a:rPr lang="en-US" sz="1800" b="1" i="0">
                <a:solidFill>
                  <a:srgbClr val="ECECEC"/>
                </a:solidFill>
              </a:rPr>
              <a:t>Keywords</a:t>
            </a:r>
            <a:r>
              <a:rPr lang="en-US" sz="1800" b="0" i="0">
                <a:solidFill>
                  <a:srgbClr val="ECECEC"/>
                </a:solidFill>
              </a:rPr>
              <a:t>: "Innovative Financial Services," "Banking Solutions"</a:t>
            </a:r>
            <a:endParaRPr/>
          </a:p>
          <a:p>
            <a:pPr marL="685800" lvl="1" indent="-228600" algn="l" rtl="0">
              <a:lnSpc>
                <a:spcPct val="150000"/>
              </a:lnSpc>
              <a:spcBef>
                <a:spcPts val="500"/>
              </a:spcBef>
              <a:spcAft>
                <a:spcPts val="0"/>
              </a:spcAft>
              <a:buClr>
                <a:srgbClr val="ECECEC"/>
              </a:buClr>
              <a:buSzPts val="1800"/>
              <a:buChar char="•"/>
            </a:pPr>
            <a:r>
              <a:rPr lang="en-US" sz="1800" b="1" i="0">
                <a:solidFill>
                  <a:srgbClr val="ECECEC"/>
                </a:solidFill>
              </a:rPr>
              <a:t>Length</a:t>
            </a:r>
            <a:r>
              <a:rPr lang="en-US" sz="1800" b="0" i="0">
                <a:solidFill>
                  <a:srgbClr val="ECECEC"/>
                </a:solidFill>
              </a:rPr>
              <a:t>: 62 characters</a:t>
            </a:r>
            <a:endParaRPr/>
          </a:p>
          <a:p>
            <a:pPr marL="228600" lvl="0" indent="-114300" algn="l" rtl="0">
              <a:lnSpc>
                <a:spcPct val="150000"/>
              </a:lnSpc>
              <a:spcBef>
                <a:spcPts val="1000"/>
              </a:spcBef>
              <a:spcAft>
                <a:spcPts val="0"/>
              </a:spcAft>
              <a:buClr>
                <a:schemeClr val="lt1"/>
              </a:buClr>
              <a:buSzPts val="1800"/>
              <a:buNone/>
            </a:pP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6"/>
          <p:cNvSpPr txBox="1">
            <a:spLocks noGrp="1"/>
          </p:cNvSpPr>
          <p:nvPr>
            <p:ph type="body" idx="1"/>
          </p:nvPr>
        </p:nvSpPr>
        <p:spPr>
          <a:xfrm>
            <a:off x="257735" y="1470213"/>
            <a:ext cx="11676530" cy="5172636"/>
          </a:xfrm>
          <a:prstGeom prst="rect">
            <a:avLst/>
          </a:prstGeom>
          <a:noFill/>
          <a:ln>
            <a:noFill/>
          </a:ln>
        </p:spPr>
        <p:txBody>
          <a:bodyPr spcFirstLastPara="1" wrap="square" lIns="91425" tIns="45700" rIns="91425" bIns="45700" anchor="t" anchorCtr="0">
            <a:normAutofit fontScale="92500"/>
          </a:bodyPr>
          <a:lstStyle/>
          <a:p>
            <a:pPr marL="0" lvl="0" indent="0" algn="l" rtl="0">
              <a:lnSpc>
                <a:spcPct val="90000"/>
              </a:lnSpc>
              <a:spcBef>
                <a:spcPts val="0"/>
              </a:spcBef>
              <a:spcAft>
                <a:spcPts val="0"/>
              </a:spcAft>
              <a:buClr>
                <a:srgbClr val="ECECEC"/>
              </a:buClr>
              <a:buSzPct val="100000"/>
              <a:buNone/>
            </a:pPr>
            <a:r>
              <a:rPr lang="en-US" b="1" i="0">
                <a:solidFill>
                  <a:srgbClr val="ECECEC"/>
                </a:solidFill>
              </a:rPr>
              <a:t>b. Meta Descriptions</a:t>
            </a:r>
            <a:endParaRPr/>
          </a:p>
          <a:p>
            <a:pPr marL="0" lvl="0" indent="0" algn="l" rtl="0">
              <a:lnSpc>
                <a:spcPct val="90000"/>
              </a:lnSpc>
              <a:spcBef>
                <a:spcPts val="1000"/>
              </a:spcBef>
              <a:spcAft>
                <a:spcPts val="0"/>
              </a:spcAft>
              <a:buClr>
                <a:srgbClr val="ECECEC"/>
              </a:buClr>
              <a:buSzPct val="100000"/>
              <a:buNone/>
            </a:pPr>
            <a:r>
              <a:rPr lang="en-US" b="1" i="0">
                <a:solidFill>
                  <a:srgbClr val="ECECEC"/>
                </a:solidFill>
              </a:rPr>
              <a:t>b.1 Current Meta Description:</a:t>
            </a:r>
            <a:r>
              <a:rPr lang="en-US" b="0" i="0">
                <a:solidFill>
                  <a:srgbClr val="ECECEC"/>
                </a:solidFill>
              </a:rPr>
              <a:t> </a:t>
            </a:r>
            <a:r>
              <a:rPr lang="en-US" sz="2160" i="0">
                <a:solidFill>
                  <a:srgbClr val="ECECEC"/>
                </a:solidFill>
              </a:rPr>
              <a:t>The selected page does not have a meta description</a:t>
            </a:r>
            <a:r>
              <a:rPr lang="en-US" sz="2160" b="1" i="0">
                <a:solidFill>
                  <a:srgbClr val="ECECEC"/>
                </a:solidFill>
              </a:rPr>
              <a:t>.</a:t>
            </a:r>
            <a:endParaRPr/>
          </a:p>
          <a:p>
            <a:pPr marL="0" lvl="0" indent="0" algn="l" rtl="0">
              <a:lnSpc>
                <a:spcPct val="150000"/>
              </a:lnSpc>
              <a:spcBef>
                <a:spcPts val="1000"/>
              </a:spcBef>
              <a:spcAft>
                <a:spcPts val="0"/>
              </a:spcAft>
              <a:buClr>
                <a:srgbClr val="ECECEC"/>
              </a:buClr>
              <a:buSzPct val="100000"/>
              <a:buNone/>
            </a:pPr>
            <a:r>
              <a:rPr lang="en-US" b="1" i="0">
                <a:solidFill>
                  <a:srgbClr val="ECECEC"/>
                </a:solidFill>
              </a:rPr>
              <a:t>b.2 Analysis:</a:t>
            </a:r>
            <a:endParaRPr b="0" i="0">
              <a:solidFill>
                <a:srgbClr val="ECECEC"/>
              </a:solidFill>
            </a:endParaRPr>
          </a:p>
          <a:p>
            <a:pPr marL="457200" lvl="1" indent="0" algn="l" rtl="0">
              <a:lnSpc>
                <a:spcPct val="150000"/>
              </a:lnSpc>
              <a:spcBef>
                <a:spcPts val="500"/>
              </a:spcBef>
              <a:spcAft>
                <a:spcPts val="0"/>
              </a:spcAft>
              <a:buClr>
                <a:srgbClr val="ECECEC"/>
              </a:buClr>
              <a:buSzPct val="100000"/>
              <a:buNone/>
            </a:pPr>
            <a:r>
              <a:rPr lang="en-US" sz="1945" b="0" i="0">
                <a:solidFill>
                  <a:srgbClr val="ECECEC"/>
                </a:solidFill>
              </a:rPr>
              <a:t>The absence of a meta description may leads search engines </a:t>
            </a:r>
            <a:r>
              <a:rPr lang="en-US" sz="1945">
                <a:solidFill>
                  <a:srgbClr val="ECECEC"/>
                </a:solidFill>
              </a:rPr>
              <a:t>to</a:t>
            </a:r>
            <a:r>
              <a:rPr lang="en-US" sz="1945" b="0" i="0">
                <a:solidFill>
                  <a:srgbClr val="ECECEC"/>
                </a:solidFill>
              </a:rPr>
              <a:t> automatically generate one from the page content, which can be less effective in attracting clicks.</a:t>
            </a:r>
            <a:endParaRPr/>
          </a:p>
          <a:p>
            <a:pPr marL="0" lvl="0" indent="0" algn="l" rtl="0">
              <a:lnSpc>
                <a:spcPct val="150000"/>
              </a:lnSpc>
              <a:spcBef>
                <a:spcPts val="1000"/>
              </a:spcBef>
              <a:spcAft>
                <a:spcPts val="0"/>
              </a:spcAft>
              <a:buClr>
                <a:srgbClr val="ECECEC"/>
              </a:buClr>
              <a:buSzPct val="100000"/>
              <a:buNone/>
            </a:pPr>
            <a:r>
              <a:rPr lang="en-US" b="1" i="0">
                <a:solidFill>
                  <a:srgbClr val="ECECEC"/>
                </a:solidFill>
              </a:rPr>
              <a:t>Recommendation:</a:t>
            </a:r>
            <a:endParaRPr b="0" i="0">
              <a:solidFill>
                <a:srgbClr val="ECECEC"/>
              </a:solidFill>
            </a:endParaRPr>
          </a:p>
          <a:p>
            <a:pPr marL="0" lvl="0" indent="0" algn="l" rtl="0">
              <a:lnSpc>
                <a:spcPct val="150000"/>
              </a:lnSpc>
              <a:spcBef>
                <a:spcPts val="1000"/>
              </a:spcBef>
              <a:spcAft>
                <a:spcPts val="0"/>
              </a:spcAft>
              <a:buClr>
                <a:srgbClr val="ECECEC"/>
              </a:buClr>
              <a:buSzPct val="100000"/>
              <a:buNone/>
            </a:pPr>
            <a:r>
              <a:rPr lang="en-US" sz="1945" b="0" i="0">
                <a:solidFill>
                  <a:srgbClr val="ECECEC"/>
                </a:solidFill>
              </a:rPr>
              <a:t>        Create a specific meta description to enhance click-through rates by providing a concise and accurate summary of the page's content. For example:</a:t>
            </a:r>
            <a:endParaRPr/>
          </a:p>
          <a:p>
            <a:pPr marL="742950" lvl="1" indent="-285757" algn="l" rtl="0">
              <a:lnSpc>
                <a:spcPct val="150000"/>
              </a:lnSpc>
              <a:spcBef>
                <a:spcPts val="500"/>
              </a:spcBef>
              <a:spcAft>
                <a:spcPts val="0"/>
              </a:spcAft>
              <a:buClr>
                <a:srgbClr val="ECECEC"/>
              </a:buClr>
              <a:buSzPct val="100000"/>
              <a:buFont typeface="Arial"/>
              <a:buChar char="•"/>
            </a:pPr>
            <a:r>
              <a:rPr lang="en-US" sz="1945" b="1" i="0">
                <a:solidFill>
                  <a:srgbClr val="ECECEC"/>
                </a:solidFill>
              </a:rPr>
              <a:t>“Discover Tech Mahindra’s cutting-edge digital banking and financial services solutions designed to drive transformation and growth. Explore now!”</a:t>
            </a:r>
            <a:endParaRPr sz="1945" b="0" i="0">
              <a:solidFill>
                <a:srgbClr val="ECECEC"/>
              </a:solidFill>
            </a:endParaRPr>
          </a:p>
          <a:p>
            <a:pPr marL="742950" lvl="1" indent="-285757" algn="l" rtl="0">
              <a:lnSpc>
                <a:spcPct val="150000"/>
              </a:lnSpc>
              <a:spcBef>
                <a:spcPts val="500"/>
              </a:spcBef>
              <a:spcAft>
                <a:spcPts val="0"/>
              </a:spcAft>
              <a:buClr>
                <a:srgbClr val="ECECEC"/>
              </a:buClr>
              <a:buSzPct val="100000"/>
              <a:buFont typeface="Arial"/>
              <a:buChar char="•"/>
            </a:pPr>
            <a:r>
              <a:rPr lang="en-US" sz="1945" b="1" i="0">
                <a:solidFill>
                  <a:srgbClr val="ECECEC"/>
                </a:solidFill>
              </a:rPr>
              <a:t>Length:</a:t>
            </a:r>
            <a:r>
              <a:rPr lang="en-US" sz="1945" b="0" i="0">
                <a:solidFill>
                  <a:srgbClr val="ECECEC"/>
                </a:solidFill>
              </a:rPr>
              <a:t> 145 characters (within the recommended range of 150-160 characters)</a:t>
            </a:r>
            <a:endParaRPr/>
          </a:p>
          <a:p>
            <a:pPr marL="0" lvl="0" indent="0" algn="l" rtl="0">
              <a:lnSpc>
                <a:spcPct val="90000"/>
              </a:lnSpc>
              <a:spcBef>
                <a:spcPts val="1000"/>
              </a:spcBef>
              <a:spcAft>
                <a:spcPts val="0"/>
              </a:spcAft>
              <a:buClr>
                <a:schemeClr val="lt1"/>
              </a:buClr>
              <a:buSzPct val="100000"/>
              <a:buNone/>
            </a:pPr>
            <a:endParaRPr sz="1945"/>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17"/>
          <p:cNvPicPr preferRelativeResize="0">
            <a:picLocks noGrp="1"/>
          </p:cNvPicPr>
          <p:nvPr>
            <p:ph type="body" idx="1"/>
          </p:nvPr>
        </p:nvPicPr>
        <p:blipFill rotWithShape="1">
          <a:blip r:embed="rId3">
            <a:alphaModFix/>
          </a:blip>
          <a:srcRect/>
          <a:stretch/>
        </p:blipFill>
        <p:spPr>
          <a:xfrm>
            <a:off x="848373" y="2690606"/>
            <a:ext cx="9074346" cy="3683023"/>
          </a:xfrm>
          <a:prstGeom prst="rect">
            <a:avLst/>
          </a:prstGeom>
          <a:noFill/>
          <a:ln w="9525" cap="flat" cmpd="sng">
            <a:solidFill>
              <a:srgbClr val="F2F2F2"/>
            </a:solidFill>
            <a:prstDash val="solid"/>
            <a:round/>
            <a:headEnd type="none" w="sm" len="sm"/>
            <a:tailEnd type="none" w="sm" len="sm"/>
          </a:ln>
        </p:spPr>
      </p:pic>
      <p:sp>
        <p:nvSpPr>
          <p:cNvPr id="249" name="Google Shape;249;p17"/>
          <p:cNvSpPr txBox="1"/>
          <p:nvPr/>
        </p:nvSpPr>
        <p:spPr>
          <a:xfrm>
            <a:off x="687008" y="1730201"/>
            <a:ext cx="10716098" cy="7067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a:solidFill>
                  <a:srgbClr val="ECECEC"/>
                </a:solidFill>
                <a:latin typeface="Century Gothic"/>
                <a:ea typeface="Century Gothic"/>
                <a:cs typeface="Century Gothic"/>
                <a:sym typeface="Century Gothic"/>
              </a:rPr>
              <a:t>When searching for the page, search engines generate the following snippet from the visible page content. This is not a meta tag</a:t>
            </a:r>
            <a:endParaRPr sz="2000" b="1">
              <a:solidFill>
                <a:schemeClr val="lt1"/>
              </a:solidFill>
              <a:latin typeface="Century Gothic"/>
              <a:ea typeface="Century Gothic"/>
              <a:cs typeface="Century Gothic"/>
              <a:sym typeface="Century Gothic"/>
            </a:endParaRPr>
          </a:p>
        </p:txBody>
      </p:sp>
      <p:sp>
        <p:nvSpPr>
          <p:cNvPr id="250" name="Google Shape;250;p17"/>
          <p:cNvSpPr txBox="1"/>
          <p:nvPr/>
        </p:nvSpPr>
        <p:spPr>
          <a:xfrm flipH="1">
            <a:off x="2680970" y="5651500"/>
            <a:ext cx="6005830" cy="469265"/>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8"/>
          <p:cNvSpPr txBox="1">
            <a:spLocks noGrp="1"/>
          </p:cNvSpPr>
          <p:nvPr>
            <p:ph type="body" idx="1"/>
          </p:nvPr>
        </p:nvSpPr>
        <p:spPr>
          <a:xfrm>
            <a:off x="515470" y="1317811"/>
            <a:ext cx="10820400" cy="5396753"/>
          </a:xfrm>
          <a:prstGeom prst="rect">
            <a:avLst/>
          </a:prstGeom>
          <a:noFill/>
          <a:ln>
            <a:noFill/>
          </a:ln>
        </p:spPr>
        <p:txBody>
          <a:bodyPr spcFirstLastPara="1" wrap="square" lIns="91425" tIns="45700" rIns="91425" bIns="45700" anchor="t" anchorCtr="0">
            <a:normAutofit fontScale="72500"/>
          </a:bodyPr>
          <a:lstStyle/>
          <a:p>
            <a:pPr marL="0" lvl="0" indent="0" algn="l" rtl="0">
              <a:lnSpc>
                <a:spcPct val="150000"/>
              </a:lnSpc>
              <a:spcBef>
                <a:spcPts val="0"/>
              </a:spcBef>
              <a:spcAft>
                <a:spcPts val="0"/>
              </a:spcAft>
              <a:buClr>
                <a:srgbClr val="ECECEC"/>
              </a:buClr>
              <a:buSzPct val="100000"/>
              <a:buNone/>
            </a:pPr>
            <a:r>
              <a:rPr lang="en-US" sz="2760" b="1" i="0">
                <a:solidFill>
                  <a:srgbClr val="ECECEC"/>
                </a:solidFill>
              </a:rPr>
              <a:t>c. HTML Tags</a:t>
            </a:r>
            <a:endParaRPr/>
          </a:p>
          <a:p>
            <a:pPr marL="0" lvl="0" indent="0" algn="l" rtl="0">
              <a:lnSpc>
                <a:spcPct val="150000"/>
              </a:lnSpc>
              <a:spcBef>
                <a:spcPts val="1000"/>
              </a:spcBef>
              <a:spcAft>
                <a:spcPts val="0"/>
              </a:spcAft>
              <a:buClr>
                <a:srgbClr val="ECECEC"/>
              </a:buClr>
              <a:buSzPct val="100000"/>
              <a:buNone/>
            </a:pPr>
            <a:r>
              <a:rPr lang="en-US" b="1" i="0">
                <a:solidFill>
                  <a:srgbClr val="ECECEC"/>
                </a:solidFill>
              </a:rPr>
              <a:t>c.1  Header Tags (H1, H2, H3):</a:t>
            </a:r>
            <a:endParaRPr b="0" i="0">
              <a:solidFill>
                <a:srgbClr val="ECECEC"/>
              </a:solidFill>
            </a:endParaRPr>
          </a:p>
          <a:p>
            <a:pPr marL="685800" lvl="1" indent="-228600" algn="l" rtl="0">
              <a:lnSpc>
                <a:spcPct val="150000"/>
              </a:lnSpc>
              <a:spcBef>
                <a:spcPts val="500"/>
              </a:spcBef>
              <a:spcAft>
                <a:spcPts val="0"/>
              </a:spcAft>
              <a:buClr>
                <a:srgbClr val="ECECEC"/>
              </a:buClr>
              <a:buSzPct val="100000"/>
              <a:buChar char="•"/>
            </a:pPr>
            <a:r>
              <a:rPr lang="en-US" b="1" i="0">
                <a:solidFill>
                  <a:srgbClr val="ECECEC"/>
                </a:solidFill>
              </a:rPr>
              <a:t>H1 Tag:</a:t>
            </a:r>
            <a:r>
              <a:rPr lang="en-US" b="0" i="0">
                <a:solidFill>
                  <a:srgbClr val="ECECEC"/>
                </a:solidFill>
              </a:rPr>
              <a:t> “Banking and Financial Services”</a:t>
            </a:r>
            <a:endParaRPr/>
          </a:p>
          <a:p>
            <a:pPr marL="914400" lvl="2" indent="0" algn="l" rtl="0">
              <a:lnSpc>
                <a:spcPct val="150000"/>
              </a:lnSpc>
              <a:spcBef>
                <a:spcPts val="500"/>
              </a:spcBef>
              <a:spcAft>
                <a:spcPts val="0"/>
              </a:spcAft>
              <a:buClr>
                <a:srgbClr val="ECECEC"/>
              </a:buClr>
              <a:buSzPct val="100000"/>
              <a:buNone/>
            </a:pPr>
            <a:r>
              <a:rPr lang="en-US" b="1" i="0">
                <a:solidFill>
                  <a:srgbClr val="ECECEC"/>
                </a:solidFill>
              </a:rPr>
              <a:t>Analysis:</a:t>
            </a:r>
            <a:r>
              <a:rPr lang="en-US" b="0" i="0">
                <a:solidFill>
                  <a:srgbClr val="ECECEC"/>
                </a:solidFill>
              </a:rPr>
              <a:t> The H1 tag is clear and contains the primary keyword. However, it is quite broad and does not specify the unique value or services that Tech Mahindra offers in this sector</a:t>
            </a:r>
            <a:endParaRPr/>
          </a:p>
          <a:p>
            <a:pPr marL="685800" lvl="1" indent="-228600" algn="l" rtl="0">
              <a:lnSpc>
                <a:spcPct val="150000"/>
              </a:lnSpc>
              <a:spcBef>
                <a:spcPts val="500"/>
              </a:spcBef>
              <a:spcAft>
                <a:spcPts val="0"/>
              </a:spcAft>
              <a:buClr>
                <a:srgbClr val="ECECEC"/>
              </a:buClr>
              <a:buSzPct val="100000"/>
              <a:buChar char="•"/>
            </a:pPr>
            <a:r>
              <a:rPr lang="en-US" b="1" i="0">
                <a:solidFill>
                  <a:srgbClr val="ECECEC"/>
                </a:solidFill>
              </a:rPr>
              <a:t>H2 Tags:</a:t>
            </a:r>
            <a:r>
              <a:rPr lang="en-US" b="0" i="0">
                <a:solidFill>
                  <a:srgbClr val="ECECEC"/>
                </a:solidFill>
              </a:rPr>
              <a:t> Include “Our Services,” “Why Choose Tech Mahindra,” “Case Studies,” and “Contact Us.”</a:t>
            </a:r>
            <a:endParaRPr/>
          </a:p>
          <a:p>
            <a:pPr marL="914400" lvl="2" indent="0" algn="l" rtl="0">
              <a:lnSpc>
                <a:spcPct val="150000"/>
              </a:lnSpc>
              <a:spcBef>
                <a:spcPts val="500"/>
              </a:spcBef>
              <a:spcAft>
                <a:spcPts val="0"/>
              </a:spcAft>
              <a:buClr>
                <a:srgbClr val="ECECEC"/>
              </a:buClr>
              <a:buSzPct val="100000"/>
              <a:buNone/>
            </a:pPr>
            <a:r>
              <a:rPr lang="en-US" b="1" i="0">
                <a:solidFill>
                  <a:srgbClr val="ECECEC"/>
                </a:solidFill>
              </a:rPr>
              <a:t>Analysis:</a:t>
            </a:r>
            <a:r>
              <a:rPr lang="en-US" b="0" i="0">
                <a:solidFill>
                  <a:srgbClr val="ECECEC"/>
                </a:solidFill>
              </a:rPr>
              <a:t> These tags effectively structure the content but could include more keyword variations. </a:t>
            </a:r>
            <a:endParaRPr/>
          </a:p>
          <a:p>
            <a:pPr marL="914400" lvl="2" indent="0" algn="l" rtl="0">
              <a:lnSpc>
                <a:spcPct val="150000"/>
              </a:lnSpc>
              <a:spcBef>
                <a:spcPts val="500"/>
              </a:spcBef>
              <a:spcAft>
                <a:spcPts val="0"/>
              </a:spcAft>
              <a:buClr>
                <a:schemeClr val="lt1"/>
              </a:buClr>
              <a:buSzPct val="100000"/>
              <a:buNone/>
            </a:pPr>
            <a:endParaRPr>
              <a:solidFill>
                <a:srgbClr val="ECECEC"/>
              </a:solidFill>
            </a:endParaRPr>
          </a:p>
          <a:p>
            <a:pPr marL="914400" lvl="2" indent="0" algn="l" rtl="0">
              <a:lnSpc>
                <a:spcPct val="150000"/>
              </a:lnSpc>
              <a:spcBef>
                <a:spcPts val="500"/>
              </a:spcBef>
              <a:spcAft>
                <a:spcPts val="0"/>
              </a:spcAft>
              <a:buClr>
                <a:schemeClr val="lt1"/>
              </a:buClr>
              <a:buSzPct val="100000"/>
              <a:buNone/>
            </a:pPr>
            <a:endParaRPr b="0" i="0">
              <a:solidFill>
                <a:srgbClr val="ECECEC"/>
              </a:solidFill>
            </a:endParaRPr>
          </a:p>
          <a:p>
            <a:pPr marL="0" lvl="0" indent="0" algn="l" rtl="0">
              <a:lnSpc>
                <a:spcPct val="150000"/>
              </a:lnSpc>
              <a:spcBef>
                <a:spcPts val="1000"/>
              </a:spcBef>
              <a:spcAft>
                <a:spcPts val="0"/>
              </a:spcAft>
              <a:buClr>
                <a:srgbClr val="ECECEC"/>
              </a:buClr>
              <a:buSzPct val="100000"/>
              <a:buNone/>
            </a:pPr>
            <a:r>
              <a:rPr lang="en-US" b="1" i="0">
                <a:solidFill>
                  <a:srgbClr val="ECECEC"/>
                </a:solidFill>
              </a:rPr>
              <a:t>c.2   Recommendation:</a:t>
            </a:r>
            <a:endParaRPr b="0" i="0">
              <a:solidFill>
                <a:srgbClr val="ECECEC"/>
              </a:solidFill>
            </a:endParaRPr>
          </a:p>
          <a:p>
            <a:pPr marL="457200" lvl="1" indent="0" algn="l" rtl="0">
              <a:lnSpc>
                <a:spcPct val="150000"/>
              </a:lnSpc>
              <a:spcBef>
                <a:spcPts val="500"/>
              </a:spcBef>
              <a:spcAft>
                <a:spcPts val="0"/>
              </a:spcAft>
              <a:buClr>
                <a:srgbClr val="ECECEC"/>
              </a:buClr>
              <a:buSzPct val="100000"/>
              <a:buNone/>
            </a:pPr>
            <a:r>
              <a:rPr lang="en-US" b="0" i="0">
                <a:solidFill>
                  <a:srgbClr val="ECECEC"/>
                </a:solidFill>
              </a:rPr>
              <a:t>         Use more keyword-rich variations in H2 and H3 tags, such as “AI-Driven Financial Services” </a:t>
            </a:r>
            <a:r>
              <a:rPr lang="en-US">
                <a:solidFill>
                  <a:srgbClr val="ECECEC"/>
                </a:solidFill>
              </a:rPr>
              <a:t>,</a:t>
            </a:r>
            <a:r>
              <a:rPr lang="en-US" b="0" i="0">
                <a:solidFill>
                  <a:srgbClr val="ECECEC"/>
                </a:solidFill>
              </a:rPr>
              <a:t>“Cloud Banking Solutions.” , “Customer Success Stories in Banking Technology”</a:t>
            </a:r>
            <a:endParaRPr/>
          </a:p>
          <a:p>
            <a:pPr marL="457200" lvl="1" indent="0" algn="l" rtl="0">
              <a:lnSpc>
                <a:spcPct val="150000"/>
              </a:lnSpc>
              <a:spcBef>
                <a:spcPts val="500"/>
              </a:spcBef>
              <a:spcAft>
                <a:spcPts val="0"/>
              </a:spcAft>
              <a:buClr>
                <a:schemeClr val="lt1"/>
              </a:buClr>
              <a:buSzPct val="100000"/>
              <a:buNone/>
            </a:pPr>
            <a:endParaRPr b="0" i="0">
              <a:solidFill>
                <a:srgbClr val="ECECEC"/>
              </a:solidFill>
            </a:endParaRPr>
          </a:p>
          <a:p>
            <a:pPr marL="228600" lvl="0" indent="-127317" algn="l" rtl="0">
              <a:lnSpc>
                <a:spcPct val="90000"/>
              </a:lnSpc>
              <a:spcBef>
                <a:spcPts val="1000"/>
              </a:spcBef>
              <a:spcAft>
                <a:spcPts val="0"/>
              </a:spcAft>
              <a:buClr>
                <a:schemeClr val="lt1"/>
              </a:buClr>
              <a:buSzPct val="100000"/>
              <a:buNone/>
            </a:pPr>
            <a:endParaRPr/>
          </a:p>
        </p:txBody>
      </p:sp>
      <p:sp>
        <p:nvSpPr>
          <p:cNvPr id="256" name="Google Shape;256;p18"/>
          <p:cNvSpPr txBox="1"/>
          <p:nvPr/>
        </p:nvSpPr>
        <p:spPr>
          <a:xfrm>
            <a:off x="939424" y="4019521"/>
            <a:ext cx="10313896" cy="143002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ECECEC"/>
              </a:buClr>
              <a:buSzPts val="1600"/>
              <a:buFont typeface="Arial"/>
              <a:buChar char="•"/>
            </a:pPr>
            <a:r>
              <a:rPr lang="en-US" sz="1600" b="1" i="0">
                <a:solidFill>
                  <a:srgbClr val="ECECEC"/>
                </a:solidFill>
                <a:latin typeface="Century Gothic"/>
                <a:ea typeface="Century Gothic"/>
                <a:cs typeface="Century Gothic"/>
                <a:sym typeface="Century Gothic"/>
              </a:rPr>
              <a:t>H3 Tags</a:t>
            </a:r>
            <a:r>
              <a:rPr lang="en-US" sz="1400" b="1" i="0">
                <a:solidFill>
                  <a:srgbClr val="ECECEC"/>
                </a:solidFill>
                <a:latin typeface="Century Gothic"/>
                <a:ea typeface="Century Gothic"/>
                <a:cs typeface="Century Gothic"/>
                <a:sym typeface="Century Gothic"/>
              </a:rPr>
              <a:t>:</a:t>
            </a:r>
            <a:r>
              <a:rPr lang="en-US" sz="1400" b="0" i="0">
                <a:solidFill>
                  <a:srgbClr val="ECECEC"/>
                </a:solidFill>
                <a:latin typeface="Century Gothic"/>
                <a:ea typeface="Century Gothic"/>
                <a:cs typeface="Century Gothic"/>
                <a:sym typeface="Century Gothic"/>
              </a:rPr>
              <a:t> Limited use of keywords in H3 tags.</a:t>
            </a:r>
            <a:endParaRPr sz="1800" b="0" i="0">
              <a:solidFill>
                <a:srgbClr val="ECECEC"/>
              </a:solidFill>
              <a:latin typeface="Century Gothic"/>
              <a:ea typeface="Century Gothic"/>
              <a:cs typeface="Century Gothic"/>
              <a:sym typeface="Century Gothic"/>
            </a:endParaRPr>
          </a:p>
          <a:p>
            <a:pPr marL="0" marR="0" lvl="0" indent="0" algn="l" rtl="0">
              <a:lnSpc>
                <a:spcPct val="150000"/>
              </a:lnSpc>
              <a:spcBef>
                <a:spcPts val="0"/>
              </a:spcBef>
              <a:spcAft>
                <a:spcPts val="0"/>
              </a:spcAft>
              <a:buNone/>
            </a:pPr>
            <a:r>
              <a:rPr lang="en-US" sz="1800">
                <a:solidFill>
                  <a:srgbClr val="ECECEC"/>
                </a:solidFill>
                <a:latin typeface="Century Gothic"/>
                <a:ea typeface="Century Gothic"/>
                <a:cs typeface="Century Gothic"/>
                <a:sym typeface="Century Gothic"/>
              </a:rPr>
              <a:t>    </a:t>
            </a:r>
            <a:r>
              <a:rPr lang="en-US" sz="1800" b="0" i="0">
                <a:solidFill>
                  <a:srgbClr val="ECECEC"/>
                </a:solidFill>
                <a:latin typeface="Century Gothic"/>
                <a:ea typeface="Century Gothic"/>
                <a:cs typeface="Century Gothic"/>
                <a:sym typeface="Century Gothic"/>
              </a:rPr>
              <a:t>    </a:t>
            </a:r>
            <a:r>
              <a:rPr lang="en-US" sz="1600" b="1" i="0">
                <a:solidFill>
                  <a:srgbClr val="ECECEC"/>
                </a:solidFill>
                <a:latin typeface="Century Gothic"/>
                <a:ea typeface="Century Gothic"/>
                <a:cs typeface="Century Gothic"/>
                <a:sym typeface="Century Gothic"/>
              </a:rPr>
              <a:t>Analysis</a:t>
            </a:r>
            <a:r>
              <a:rPr lang="en-US" sz="1600" b="0" i="0">
                <a:solidFill>
                  <a:srgbClr val="ECECEC"/>
                </a:solidFill>
                <a:latin typeface="Century Gothic"/>
                <a:ea typeface="Century Gothic"/>
                <a:cs typeface="Century Gothic"/>
                <a:sym typeface="Century Gothic"/>
              </a:rPr>
              <a:t>:</a:t>
            </a:r>
            <a:r>
              <a:rPr lang="en-US" sz="1800" b="0" i="0">
                <a:solidFill>
                  <a:srgbClr val="ECECEC"/>
                </a:solidFill>
                <a:latin typeface="Century Gothic"/>
                <a:ea typeface="Century Gothic"/>
                <a:cs typeface="Century Gothic"/>
                <a:sym typeface="Century Gothic"/>
              </a:rPr>
              <a:t>  </a:t>
            </a:r>
            <a:r>
              <a:rPr lang="en-US" sz="1400" b="0" i="0">
                <a:solidFill>
                  <a:srgbClr val="ECECEC"/>
                </a:solidFill>
                <a:latin typeface="Century Gothic"/>
                <a:ea typeface="Century Gothic"/>
                <a:cs typeface="Century Gothic"/>
                <a:sym typeface="Century Gothic"/>
              </a:rPr>
              <a:t>Found under sections like “Our Services,” but are underutilized</a:t>
            </a:r>
            <a:endParaRPr sz="1800" b="0" i="0">
              <a:solidFill>
                <a:srgbClr val="ECECEC"/>
              </a:solidFill>
              <a:latin typeface="Century Gothic"/>
              <a:ea typeface="Century Gothic"/>
              <a:cs typeface="Century Gothic"/>
              <a:sym typeface="Century Gothic"/>
            </a:endParaRPr>
          </a:p>
          <a:p>
            <a:pPr marL="0" marR="0" lvl="0" indent="0" algn="l" rtl="0">
              <a:spcBef>
                <a:spcPts val="0"/>
              </a:spcBef>
              <a:spcAft>
                <a:spcPts val="0"/>
              </a:spcAft>
              <a:buNone/>
            </a:pPr>
            <a:r>
              <a:rPr lang="en-US" sz="1800" b="0" i="0">
                <a:solidFill>
                  <a:srgbClr val="ECECEC"/>
                </a:solidFill>
                <a:latin typeface="Century Gothic"/>
                <a:ea typeface="Century Gothic"/>
                <a:cs typeface="Century Gothic"/>
                <a:sym typeface="Century Gothic"/>
              </a:rPr>
              <a:t>     </a:t>
            </a:r>
            <a:endParaRPr/>
          </a:p>
          <a:p>
            <a:pPr marL="0" marR="0" lvl="0" indent="0" algn="l" rtl="0">
              <a:spcBef>
                <a:spcPts val="0"/>
              </a:spcBef>
              <a:spcAft>
                <a:spcPts val="0"/>
              </a:spcAft>
              <a:buNone/>
            </a:pPr>
            <a:r>
              <a:rPr lang="en-US" sz="1800">
                <a:solidFill>
                  <a:schemeClr val="lt1"/>
                </a:solidFill>
                <a:latin typeface="Century Gothic"/>
                <a:ea typeface="Century Gothic"/>
                <a:cs typeface="Century Gothic"/>
                <a:sym typeface="Century Gothic"/>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9"/>
          <p:cNvSpPr txBox="1">
            <a:spLocks noGrp="1"/>
          </p:cNvSpPr>
          <p:nvPr>
            <p:ph type="body" idx="1"/>
          </p:nvPr>
        </p:nvSpPr>
        <p:spPr>
          <a:xfrm>
            <a:off x="416860" y="3059190"/>
            <a:ext cx="11120715" cy="3637446"/>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ECECEC"/>
              </a:buClr>
              <a:buSzPts val="1800"/>
              <a:buNone/>
            </a:pPr>
            <a:r>
              <a:rPr lang="en-US" sz="1800" b="1" i="0">
                <a:solidFill>
                  <a:srgbClr val="ECECEC"/>
                </a:solidFill>
              </a:rPr>
              <a:t>Content Alignment:</a:t>
            </a:r>
            <a:endParaRPr/>
          </a:p>
          <a:p>
            <a:pPr marL="228600" lvl="0" indent="-228600" algn="l" rtl="0">
              <a:lnSpc>
                <a:spcPct val="150000"/>
              </a:lnSpc>
              <a:spcBef>
                <a:spcPts val="1000"/>
              </a:spcBef>
              <a:spcAft>
                <a:spcPts val="0"/>
              </a:spcAft>
              <a:buClr>
                <a:srgbClr val="ECECEC"/>
              </a:buClr>
              <a:buSzPts val="1800"/>
              <a:buFont typeface="Arial"/>
              <a:buChar char="•"/>
            </a:pPr>
            <a:r>
              <a:rPr lang="en-US" sz="1800" b="1" i="0">
                <a:solidFill>
                  <a:srgbClr val="ECECEC"/>
                </a:solidFill>
              </a:rPr>
              <a:t>Current Status:</a:t>
            </a:r>
            <a:r>
              <a:rPr lang="en-US" sz="1800" b="0" i="0">
                <a:solidFill>
                  <a:srgbClr val="ECECEC"/>
                </a:solidFill>
              </a:rPr>
              <a:t> The content generally aligns with broad industry terms like "banking" and "financial services" but lacks specificity.</a:t>
            </a:r>
            <a:endParaRPr/>
          </a:p>
          <a:p>
            <a:pPr marL="228600" lvl="0" indent="-228600" algn="l" rtl="0">
              <a:lnSpc>
                <a:spcPct val="150000"/>
              </a:lnSpc>
              <a:spcBef>
                <a:spcPts val="1000"/>
              </a:spcBef>
              <a:spcAft>
                <a:spcPts val="0"/>
              </a:spcAft>
              <a:buClr>
                <a:srgbClr val="ECECEC"/>
              </a:buClr>
              <a:buSzPts val="1800"/>
              <a:buFont typeface="Arial"/>
              <a:buChar char="•"/>
            </a:pPr>
            <a:r>
              <a:rPr lang="en-US" sz="1800" b="1" i="0">
                <a:solidFill>
                  <a:srgbClr val="ECECEC"/>
                </a:solidFill>
              </a:rPr>
              <a:t>Keyword Density:</a:t>
            </a:r>
            <a:r>
              <a:rPr lang="en-US" sz="1800" b="0" i="0">
                <a:solidFill>
                  <a:srgbClr val="ECECEC"/>
                </a:solidFill>
              </a:rPr>
              <a:t> The page does not use high-volume, industry-specific keywords effectively.</a:t>
            </a:r>
            <a:endParaRPr/>
          </a:p>
          <a:p>
            <a:pPr marL="228600" lvl="0" indent="-228600" algn="l" rtl="0">
              <a:lnSpc>
                <a:spcPct val="150000"/>
              </a:lnSpc>
              <a:spcBef>
                <a:spcPts val="1000"/>
              </a:spcBef>
              <a:spcAft>
                <a:spcPts val="0"/>
              </a:spcAft>
              <a:buClr>
                <a:srgbClr val="ECECEC"/>
              </a:buClr>
              <a:buSzPts val="1800"/>
              <a:buChar char="•"/>
            </a:pPr>
            <a:r>
              <a:rPr lang="en-US" sz="1800" b="1">
                <a:solidFill>
                  <a:srgbClr val="ECECEC"/>
                </a:solidFill>
              </a:rPr>
              <a:t>Content Depth: </a:t>
            </a:r>
            <a:r>
              <a:rPr lang="en-US" sz="1800">
                <a:solidFill>
                  <a:srgbClr val="ECECEC"/>
                </a:solidFill>
              </a:rPr>
              <a:t> Content is somewhat general and lacks detailed explanations or case studies on specific solutions offered.  </a:t>
            </a:r>
            <a:endParaRPr sz="1800" i="0">
              <a:solidFill>
                <a:srgbClr val="ECECEC"/>
              </a:solidFill>
            </a:endParaRPr>
          </a:p>
        </p:txBody>
      </p:sp>
      <p:sp>
        <p:nvSpPr>
          <p:cNvPr id="262" name="Google Shape;262;p19"/>
          <p:cNvSpPr txBox="1"/>
          <p:nvPr/>
        </p:nvSpPr>
        <p:spPr>
          <a:xfrm>
            <a:off x="578223" y="2059796"/>
            <a:ext cx="11196917" cy="175323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a:solidFill>
                  <a:schemeClr val="lt1"/>
                </a:solidFill>
                <a:latin typeface="Century Gothic"/>
                <a:ea typeface="Century Gothic"/>
                <a:cs typeface="Century Gothic"/>
                <a:sym typeface="Century Gothic"/>
              </a:rPr>
              <a:t>The keyword “</a:t>
            </a:r>
            <a:r>
              <a:rPr lang="en-US" sz="1800" b="1">
                <a:solidFill>
                  <a:schemeClr val="lt1"/>
                </a:solidFill>
                <a:latin typeface="Century Gothic"/>
                <a:ea typeface="Century Gothic"/>
                <a:cs typeface="Century Gothic"/>
                <a:sym typeface="Century Gothic"/>
              </a:rPr>
              <a:t>Banking and Financial Services</a:t>
            </a:r>
            <a:r>
              <a:rPr lang="en-US" sz="1800">
                <a:solidFill>
                  <a:schemeClr val="lt1"/>
                </a:solidFill>
                <a:latin typeface="Century Gothic"/>
                <a:ea typeface="Century Gothic"/>
                <a:cs typeface="Century Gothic"/>
                <a:sym typeface="Century Gothic"/>
              </a:rPr>
              <a:t>" is optimized in the title and headings but not present in the content.</a:t>
            </a:r>
            <a:endParaRPr/>
          </a:p>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63" name="Google Shape;263;p19"/>
          <p:cNvSpPr txBox="1"/>
          <p:nvPr/>
        </p:nvSpPr>
        <p:spPr>
          <a:xfrm>
            <a:off x="578485" y="1470025"/>
            <a:ext cx="9017635" cy="7988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a:solidFill>
                  <a:srgbClr val="ECECEC"/>
                </a:solidFill>
                <a:latin typeface="Century Gothic"/>
                <a:ea typeface="Century Gothic"/>
                <a:cs typeface="Century Gothic"/>
                <a:sym typeface="Century Gothic"/>
              </a:rPr>
              <a:t>2. Keyword Usage in Content and Heading</a:t>
            </a:r>
            <a:r>
              <a:rPr lang="en-US" sz="2800" b="1" i="0">
                <a:solidFill>
                  <a:srgbClr val="ECECEC"/>
                </a:solidFill>
                <a:latin typeface="Century Gothic"/>
                <a:ea typeface="Century Gothic"/>
                <a:cs typeface="Century Gothic"/>
                <a:sym typeface="Century Gothic"/>
              </a:rPr>
              <a:t>s</a:t>
            </a:r>
            <a:endParaRPr/>
          </a:p>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
          <p:cNvSpPr txBox="1">
            <a:spLocks noGrp="1"/>
          </p:cNvSpPr>
          <p:nvPr>
            <p:ph type="title"/>
          </p:nvPr>
        </p:nvSpPr>
        <p:spPr>
          <a:xfrm>
            <a:off x="2895600" y="585079"/>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EXECUTIVE SUMMARY</a:t>
            </a:r>
            <a:endParaRPr/>
          </a:p>
        </p:txBody>
      </p:sp>
      <p:sp>
        <p:nvSpPr>
          <p:cNvPr id="152" name="Google Shape;152;p2"/>
          <p:cNvSpPr txBox="1">
            <a:spLocks noGrp="1"/>
          </p:cNvSpPr>
          <p:nvPr>
            <p:ph type="body" idx="1"/>
          </p:nvPr>
        </p:nvSpPr>
        <p:spPr>
          <a:xfrm>
            <a:off x="645458" y="2492637"/>
            <a:ext cx="11049000" cy="2922046"/>
          </a:xfrm>
          <a:prstGeom prst="rect">
            <a:avLst/>
          </a:prstGeom>
          <a:noFill/>
          <a:ln>
            <a:noFill/>
          </a:ln>
        </p:spPr>
        <p:txBody>
          <a:bodyPr spcFirstLastPara="1" wrap="square" lIns="91425" tIns="45700" rIns="91425" bIns="45700" anchor="t" anchorCtr="0">
            <a:normAutofit fontScale="90000" lnSpcReduction="20000"/>
          </a:bodyPr>
          <a:lstStyle/>
          <a:p>
            <a:pPr marL="0" lvl="0" indent="0" algn="l" rtl="0">
              <a:lnSpc>
                <a:spcPct val="150000"/>
              </a:lnSpc>
              <a:spcBef>
                <a:spcPts val="0"/>
              </a:spcBef>
              <a:spcAft>
                <a:spcPts val="0"/>
              </a:spcAft>
              <a:buClr>
                <a:srgbClr val="ECECEC"/>
              </a:buClr>
              <a:buSzPct val="100000"/>
              <a:buNone/>
            </a:pPr>
            <a:r>
              <a:rPr lang="en-US" b="0" i="0">
                <a:solidFill>
                  <a:srgbClr val="ECECEC"/>
                </a:solidFill>
              </a:rPr>
              <a:t>This SEO audit report for Tech Mahindra's website (</a:t>
            </a:r>
            <a:r>
              <a:rPr lang="en-US" b="0" i="0" u="sng">
                <a:solidFill>
                  <a:schemeClr val="hlink"/>
                </a:solidFill>
                <a:hlinkClick r:id="rId3"/>
              </a:rPr>
              <a:t> https://www.techmahindra.com/</a:t>
            </a:r>
            <a:r>
              <a:rPr lang="en-US" b="0" i="0">
                <a:solidFill>
                  <a:srgbClr val="ECECEC"/>
                </a:solidFill>
              </a:rPr>
              <a:t> ) provides a detailed analysis of the site's current SEO performance, including its strengths and weaknesses. The audit was conducted to enhance the website’s visibility, search engine ranking, and overall user experience. The report covers a comprehensive SEO audit, keyword research, on-page and technical SEO analysis, and strategic recommendations for improvement.</a:t>
            </a:r>
            <a:endParaRPr/>
          </a:p>
          <a:p>
            <a:pPr marL="0" lvl="0" indent="0" algn="l" rtl="0">
              <a:lnSpc>
                <a:spcPct val="150000"/>
              </a:lnSpc>
              <a:spcBef>
                <a:spcPts val="1000"/>
              </a:spcBef>
              <a:spcAft>
                <a:spcPts val="0"/>
              </a:spcAft>
              <a:buClr>
                <a:schemeClr val="lt1"/>
              </a:buClr>
              <a:buSzPct val="1000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0"/>
          <p:cNvSpPr txBox="1">
            <a:spLocks noGrp="1"/>
          </p:cNvSpPr>
          <p:nvPr>
            <p:ph type="body" idx="1"/>
          </p:nvPr>
        </p:nvSpPr>
        <p:spPr>
          <a:xfrm>
            <a:off x="614045" y="1955165"/>
            <a:ext cx="11330305" cy="4264025"/>
          </a:xfrm>
          <a:prstGeom prst="rect">
            <a:avLst/>
          </a:prstGeom>
          <a:noFill/>
          <a:ln>
            <a:noFill/>
          </a:ln>
        </p:spPr>
        <p:txBody>
          <a:bodyPr spcFirstLastPara="1" wrap="square" lIns="91425" tIns="45700" rIns="91425" bIns="45700" anchor="t" anchorCtr="0">
            <a:normAutofit fontScale="95000"/>
          </a:bodyPr>
          <a:lstStyle/>
          <a:p>
            <a:pPr marL="228600" lvl="0" indent="-228615" algn="l" rtl="0">
              <a:lnSpc>
                <a:spcPct val="160000"/>
              </a:lnSpc>
              <a:spcBef>
                <a:spcPts val="0"/>
              </a:spcBef>
              <a:spcAft>
                <a:spcPts val="0"/>
              </a:spcAft>
              <a:buClr>
                <a:srgbClr val="ECECEC"/>
              </a:buClr>
              <a:buSzPct val="100000"/>
              <a:buChar char="•"/>
            </a:pPr>
            <a:r>
              <a:rPr lang="en-US" sz="1895" b="1" i="0">
                <a:solidFill>
                  <a:srgbClr val="ECECEC"/>
                </a:solidFill>
              </a:rPr>
              <a:t>"Banking"</a:t>
            </a:r>
            <a:r>
              <a:rPr lang="en-US" sz="1895" b="0" i="0">
                <a:solidFill>
                  <a:srgbClr val="ECECEC"/>
                </a:solidFill>
              </a:rPr>
              <a:t>: Present 17 times (high frequency).</a:t>
            </a:r>
            <a:endParaRPr/>
          </a:p>
          <a:p>
            <a:pPr marL="228600" lvl="0" indent="-228600" algn="l" rtl="0">
              <a:lnSpc>
                <a:spcPct val="160000"/>
              </a:lnSpc>
              <a:spcBef>
                <a:spcPts val="1000"/>
              </a:spcBef>
              <a:spcAft>
                <a:spcPts val="0"/>
              </a:spcAft>
              <a:buClr>
                <a:srgbClr val="ECECEC"/>
              </a:buClr>
              <a:buSzPct val="100000"/>
              <a:buFont typeface="Arial"/>
              <a:buChar char="•"/>
            </a:pPr>
            <a:r>
              <a:rPr lang="en-US" sz="2120" b="1" i="0">
                <a:solidFill>
                  <a:srgbClr val="ECECEC"/>
                </a:solidFill>
              </a:rPr>
              <a:t>"Financial"</a:t>
            </a:r>
            <a:r>
              <a:rPr lang="en-US" sz="2120" b="0" i="0">
                <a:solidFill>
                  <a:srgbClr val="ECECEC"/>
                </a:solidFill>
              </a:rPr>
              <a:t>: Present once.</a:t>
            </a:r>
            <a:endParaRPr/>
          </a:p>
          <a:p>
            <a:pPr marL="228600" lvl="0" indent="-228600" algn="l" rtl="0">
              <a:lnSpc>
                <a:spcPct val="160000"/>
              </a:lnSpc>
              <a:spcBef>
                <a:spcPts val="1000"/>
              </a:spcBef>
              <a:spcAft>
                <a:spcPts val="0"/>
              </a:spcAft>
              <a:buClr>
                <a:srgbClr val="ECECEC"/>
              </a:buClr>
              <a:buSzPct val="100000"/>
              <a:buFont typeface="Arial"/>
              <a:buChar char="•"/>
            </a:pPr>
            <a:r>
              <a:rPr lang="en-US" sz="2120" b="1" i="0">
                <a:solidFill>
                  <a:srgbClr val="ECECEC"/>
                </a:solidFill>
              </a:rPr>
              <a:t>"Financial Services"</a:t>
            </a:r>
            <a:r>
              <a:rPr lang="en-US" sz="2120" b="0" i="0">
                <a:solidFill>
                  <a:srgbClr val="ECECEC"/>
                </a:solidFill>
              </a:rPr>
              <a:t>: Present once.</a:t>
            </a:r>
            <a:endParaRPr/>
          </a:p>
          <a:p>
            <a:pPr marL="228600" lvl="0" indent="-228600" algn="l" rtl="0">
              <a:lnSpc>
                <a:spcPct val="160000"/>
              </a:lnSpc>
              <a:spcBef>
                <a:spcPts val="1000"/>
              </a:spcBef>
              <a:spcAft>
                <a:spcPts val="0"/>
              </a:spcAft>
              <a:buClr>
                <a:schemeClr val="lt1"/>
              </a:buClr>
              <a:buSzPct val="100000"/>
              <a:buChar char="•"/>
            </a:pPr>
            <a:r>
              <a:rPr lang="en-US" sz="2120" b="1"/>
              <a:t>“Services”: </a:t>
            </a:r>
            <a:r>
              <a:rPr lang="en-US" sz="2120"/>
              <a:t>present 30 times</a:t>
            </a:r>
            <a:endParaRPr/>
          </a:p>
          <a:p>
            <a:pPr marL="0" lvl="0" indent="0" algn="l" rtl="0">
              <a:lnSpc>
                <a:spcPct val="160000"/>
              </a:lnSpc>
              <a:spcBef>
                <a:spcPts val="1000"/>
              </a:spcBef>
              <a:spcAft>
                <a:spcPts val="0"/>
              </a:spcAft>
              <a:buClr>
                <a:srgbClr val="ECECEC"/>
              </a:buClr>
              <a:buSzPct val="100000"/>
              <a:buNone/>
            </a:pPr>
            <a:r>
              <a:rPr lang="en-US" sz="2355" b="1">
                <a:solidFill>
                  <a:srgbClr val="ECECEC"/>
                </a:solidFill>
              </a:rPr>
              <a:t>O</a:t>
            </a:r>
            <a:r>
              <a:rPr lang="en-US" sz="2355" b="1" i="0">
                <a:solidFill>
                  <a:srgbClr val="ECECEC"/>
                </a:solidFill>
              </a:rPr>
              <a:t>ptimization Status</a:t>
            </a:r>
            <a:endParaRPr/>
          </a:p>
          <a:p>
            <a:pPr marL="0" lvl="0" indent="0" algn="l" rtl="0">
              <a:lnSpc>
                <a:spcPct val="160000"/>
              </a:lnSpc>
              <a:spcBef>
                <a:spcPts val="1000"/>
              </a:spcBef>
              <a:spcAft>
                <a:spcPts val="0"/>
              </a:spcAft>
              <a:buClr>
                <a:srgbClr val="ECECEC"/>
              </a:buClr>
              <a:buSzPct val="100000"/>
              <a:buNone/>
            </a:pPr>
            <a:r>
              <a:rPr lang="en-US" sz="2900" b="1" i="0">
                <a:solidFill>
                  <a:srgbClr val="ECECEC"/>
                </a:solidFill>
              </a:rPr>
              <a:t> </a:t>
            </a:r>
            <a:r>
              <a:rPr lang="en-US" sz="2120" b="1" i="0">
                <a:solidFill>
                  <a:srgbClr val="ECECEC"/>
                </a:solidFill>
              </a:rPr>
              <a:t>  The page is not fully optimized</a:t>
            </a:r>
            <a:r>
              <a:rPr lang="en-US" sz="2120" b="0" i="0">
                <a:solidFill>
                  <a:srgbClr val="ECECEC"/>
                </a:solidFill>
              </a:rPr>
              <a:t> for the keyword phrase "Banking and Financial Services."</a:t>
            </a:r>
            <a:endParaRPr sz="2900" b="0" i="0">
              <a:solidFill>
                <a:srgbClr val="ECECEC"/>
              </a:solidFill>
            </a:endParaRPr>
          </a:p>
          <a:p>
            <a:pPr marL="228600" lvl="0" indent="-95885" algn="l" rtl="0">
              <a:lnSpc>
                <a:spcPct val="90000"/>
              </a:lnSpc>
              <a:spcBef>
                <a:spcPts val="1000"/>
              </a:spcBef>
              <a:spcAft>
                <a:spcPts val="0"/>
              </a:spcAft>
              <a:buClr>
                <a:schemeClr val="lt1"/>
              </a:buClr>
              <a:buSzPct val="100000"/>
              <a:buNone/>
            </a:pPr>
            <a:endParaRPr/>
          </a:p>
        </p:txBody>
      </p:sp>
      <p:sp>
        <p:nvSpPr>
          <p:cNvPr id="269" name="Google Shape;269;p20"/>
          <p:cNvSpPr txBox="1"/>
          <p:nvPr/>
        </p:nvSpPr>
        <p:spPr>
          <a:xfrm flipH="1">
            <a:off x="613970" y="1371505"/>
            <a:ext cx="5942704" cy="583565"/>
          </a:xfrm>
          <a:prstGeom prst="rect">
            <a:avLst/>
          </a:prstGeom>
          <a:noFill/>
          <a:ln>
            <a:noFill/>
          </a:ln>
        </p:spPr>
        <p:txBody>
          <a:bodyPr spcFirstLastPara="1" wrap="square" lIns="91425" tIns="45700" rIns="91425" bIns="45700" anchor="t" anchorCtr="0">
            <a:spAutoFit/>
          </a:bodyPr>
          <a:lstStyle/>
          <a:p>
            <a:pPr marL="0" marR="0" lvl="0" indent="0" algn="l" rtl="0">
              <a:lnSpc>
                <a:spcPct val="160000"/>
              </a:lnSpc>
              <a:spcBef>
                <a:spcPts val="0"/>
              </a:spcBef>
              <a:spcAft>
                <a:spcPts val="0"/>
              </a:spcAft>
              <a:buClr>
                <a:srgbClr val="ECECEC"/>
              </a:buClr>
              <a:buSzPts val="2000"/>
              <a:buFont typeface="Century Gothic"/>
              <a:buNone/>
            </a:pPr>
            <a:r>
              <a:rPr lang="en-US" sz="2000" b="1" i="0">
                <a:solidFill>
                  <a:srgbClr val="ECECEC"/>
                </a:solidFill>
                <a:latin typeface="Century Gothic"/>
                <a:ea typeface="Century Gothic"/>
                <a:cs typeface="Century Gothic"/>
                <a:sym typeface="Century Gothic"/>
              </a:rPr>
              <a:t>Individual Keywords</a:t>
            </a:r>
            <a:r>
              <a:rPr lang="en-US" sz="2000" b="0" i="0">
                <a:solidFill>
                  <a:srgbClr val="ECECEC"/>
                </a:solidFill>
                <a:latin typeface="Century Gothic"/>
                <a:ea typeface="Century Gothic"/>
                <a:cs typeface="Century Gothic"/>
                <a:sym typeface="Century Gothic"/>
              </a:rPr>
              <a:t>: (Without Heading)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1"/>
          <p:cNvSpPr txBox="1">
            <a:spLocks noGrp="1"/>
          </p:cNvSpPr>
          <p:nvPr>
            <p:ph type="body" idx="1"/>
          </p:nvPr>
        </p:nvSpPr>
        <p:spPr>
          <a:xfrm>
            <a:off x="685800" y="1848485"/>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160000"/>
              </a:lnSpc>
              <a:spcBef>
                <a:spcPts val="0"/>
              </a:spcBef>
              <a:spcAft>
                <a:spcPts val="0"/>
              </a:spcAft>
              <a:buClr>
                <a:srgbClr val="ECECEC"/>
              </a:buClr>
              <a:buSzPts val="2200"/>
              <a:buNone/>
            </a:pPr>
            <a:r>
              <a:rPr lang="en-US" b="1">
                <a:solidFill>
                  <a:srgbClr val="ECECEC"/>
                </a:solidFill>
              </a:rPr>
              <a:t>Reasons:</a:t>
            </a:r>
            <a:endParaRPr b="1" i="0">
              <a:solidFill>
                <a:srgbClr val="ECECEC"/>
              </a:solidFill>
            </a:endParaRPr>
          </a:p>
          <a:p>
            <a:pPr marL="0" lvl="0" indent="0" algn="l" rtl="0">
              <a:lnSpc>
                <a:spcPct val="160000"/>
              </a:lnSpc>
              <a:spcBef>
                <a:spcPts val="1000"/>
              </a:spcBef>
              <a:spcAft>
                <a:spcPts val="0"/>
              </a:spcAft>
              <a:buClr>
                <a:srgbClr val="ECECEC"/>
              </a:buClr>
              <a:buSzPts val="1800"/>
              <a:buNone/>
            </a:pPr>
            <a:r>
              <a:rPr lang="en-US" sz="1800" b="1">
                <a:solidFill>
                  <a:srgbClr val="ECECEC"/>
                </a:solidFill>
              </a:rPr>
              <a:t>1. </a:t>
            </a:r>
            <a:r>
              <a:rPr lang="en-US" sz="1800">
                <a:solidFill>
                  <a:srgbClr val="ECECEC"/>
                </a:solidFill>
              </a:rPr>
              <a:t> The primary keyword phrase is missing from the content body. For optimization, this phrase should be included throughout the content.</a:t>
            </a:r>
            <a:endParaRPr sz="1800" b="0" i="0">
              <a:solidFill>
                <a:srgbClr val="ECECEC"/>
              </a:solidFill>
            </a:endParaRPr>
          </a:p>
          <a:p>
            <a:pPr marL="0" lvl="0" indent="0" algn="l" rtl="0">
              <a:lnSpc>
                <a:spcPct val="160000"/>
              </a:lnSpc>
              <a:spcBef>
                <a:spcPts val="1000"/>
              </a:spcBef>
              <a:spcAft>
                <a:spcPts val="0"/>
              </a:spcAft>
              <a:buClr>
                <a:srgbClr val="ECECEC"/>
              </a:buClr>
              <a:buSzPts val="1800"/>
              <a:buNone/>
            </a:pPr>
            <a:r>
              <a:rPr lang="en-US" sz="1800" b="1">
                <a:solidFill>
                  <a:srgbClr val="ECECEC"/>
                </a:solidFill>
              </a:rPr>
              <a:t>2. </a:t>
            </a:r>
            <a:r>
              <a:rPr lang="en-US" sz="1800">
                <a:solidFill>
                  <a:srgbClr val="ECECEC"/>
                </a:solidFill>
              </a:rPr>
              <a:t> The keyword "banking" appears too frequently, which may lead to keyword stuffing and negatively affect readability and SEO.</a:t>
            </a:r>
            <a:endParaRPr sz="1800" b="0" i="0">
              <a:solidFill>
                <a:srgbClr val="ECECEC"/>
              </a:solidFill>
            </a:endParaRPr>
          </a:p>
          <a:p>
            <a:pPr marL="0" lvl="0" indent="0" algn="l" rtl="0">
              <a:lnSpc>
                <a:spcPct val="160000"/>
              </a:lnSpc>
              <a:spcBef>
                <a:spcPts val="1000"/>
              </a:spcBef>
              <a:spcAft>
                <a:spcPts val="0"/>
              </a:spcAft>
              <a:buClr>
                <a:srgbClr val="ECECEC"/>
              </a:buClr>
              <a:buSzPts val="1800"/>
              <a:buNone/>
            </a:pPr>
            <a:r>
              <a:rPr lang="en-US" sz="1800" b="1">
                <a:solidFill>
                  <a:srgbClr val="ECECEC"/>
                </a:solidFill>
              </a:rPr>
              <a:t>3. </a:t>
            </a:r>
            <a:r>
              <a:rPr lang="en-US" sz="1800">
                <a:solidFill>
                  <a:srgbClr val="ECECEC"/>
                </a:solidFill>
              </a:rPr>
              <a:t> The terms "financial" and "financial services" are underrepresented in the content, which limits their impact on SEO.</a:t>
            </a:r>
            <a:endParaRPr sz="1800" b="0" i="0">
              <a:solidFill>
                <a:srgbClr val="ECECEC"/>
              </a:solidFill>
            </a:endParaRPr>
          </a:p>
          <a:p>
            <a:pPr marL="228600" lvl="0" indent="-88900" algn="l" rtl="0">
              <a:lnSpc>
                <a:spcPct val="90000"/>
              </a:lnSpc>
              <a:spcBef>
                <a:spcPts val="1000"/>
              </a:spcBef>
              <a:spcAft>
                <a:spcPts val="0"/>
              </a:spcAft>
              <a:buClr>
                <a:schemeClr val="lt1"/>
              </a:buClr>
              <a:buSzPts val="2200"/>
              <a:buNone/>
            </a:pPr>
            <a:endParaRPr/>
          </a:p>
          <a:p>
            <a:pPr marL="0" lvl="0" indent="0" algn="l" rtl="0">
              <a:lnSpc>
                <a:spcPct val="90000"/>
              </a:lnSpc>
              <a:spcBef>
                <a:spcPts val="1000"/>
              </a:spcBef>
              <a:spcAft>
                <a:spcPts val="0"/>
              </a:spcAft>
              <a:buClr>
                <a:schemeClr val="lt1"/>
              </a:buClr>
              <a:buSzPts val="22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2"/>
          <p:cNvSpPr txBox="1">
            <a:spLocks noGrp="1"/>
          </p:cNvSpPr>
          <p:nvPr>
            <p:ph type="body" idx="1"/>
          </p:nvPr>
        </p:nvSpPr>
        <p:spPr>
          <a:xfrm>
            <a:off x="430525" y="2600325"/>
            <a:ext cx="11390700" cy="4339500"/>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150000"/>
              </a:lnSpc>
              <a:spcBef>
                <a:spcPts val="0"/>
              </a:spcBef>
              <a:spcAft>
                <a:spcPts val="0"/>
              </a:spcAft>
              <a:buClr>
                <a:srgbClr val="ECECEC"/>
              </a:buClr>
              <a:buSzPct val="100000"/>
              <a:buNone/>
            </a:pPr>
            <a:r>
              <a:rPr lang="en-US" b="1" i="0">
                <a:solidFill>
                  <a:srgbClr val="ECECEC"/>
                </a:solidFill>
              </a:rPr>
              <a:t>3.a Internal Links</a:t>
            </a:r>
            <a:endParaRPr/>
          </a:p>
          <a:p>
            <a:pPr marL="228600" lvl="0" indent="-228600" algn="l" rtl="0">
              <a:lnSpc>
                <a:spcPct val="150000"/>
              </a:lnSpc>
              <a:spcBef>
                <a:spcPts val="1000"/>
              </a:spcBef>
              <a:spcAft>
                <a:spcPts val="0"/>
              </a:spcAft>
              <a:buClr>
                <a:srgbClr val="ECECEC"/>
              </a:buClr>
              <a:buSzPct val="100000"/>
              <a:buFont typeface="Arial"/>
              <a:buChar char="•"/>
            </a:pPr>
            <a:r>
              <a:rPr lang="en-US" b="1" i="0">
                <a:solidFill>
                  <a:srgbClr val="ECECEC"/>
                </a:solidFill>
              </a:rPr>
              <a:t>Total links: </a:t>
            </a:r>
            <a:r>
              <a:rPr lang="en-US" i="0">
                <a:solidFill>
                  <a:srgbClr val="ECECEC"/>
                </a:solidFill>
              </a:rPr>
              <a:t>263</a:t>
            </a:r>
            <a:endParaRPr/>
          </a:p>
          <a:p>
            <a:pPr marL="228600" lvl="0" indent="-228600" algn="l" rtl="0">
              <a:lnSpc>
                <a:spcPct val="150000"/>
              </a:lnSpc>
              <a:spcBef>
                <a:spcPts val="1000"/>
              </a:spcBef>
              <a:spcAft>
                <a:spcPts val="0"/>
              </a:spcAft>
              <a:buClr>
                <a:srgbClr val="ECECEC"/>
              </a:buClr>
              <a:buSzPct val="100000"/>
              <a:buFont typeface="Arial"/>
              <a:buChar char="•"/>
            </a:pPr>
            <a:r>
              <a:rPr lang="en-US" b="1" i="0">
                <a:solidFill>
                  <a:srgbClr val="ECECEC"/>
                </a:solidFill>
              </a:rPr>
              <a:t> Internal Links:</a:t>
            </a:r>
            <a:r>
              <a:rPr lang="en-US" b="0" i="0">
                <a:solidFill>
                  <a:srgbClr val="ECECEC"/>
                </a:solidFill>
              </a:rPr>
              <a:t> 247</a:t>
            </a:r>
            <a:endParaRPr/>
          </a:p>
          <a:p>
            <a:pPr marL="228600" lvl="0" indent="-228600" algn="l" rtl="0">
              <a:lnSpc>
                <a:spcPct val="150000"/>
              </a:lnSpc>
              <a:spcBef>
                <a:spcPts val="1000"/>
              </a:spcBef>
              <a:spcAft>
                <a:spcPts val="0"/>
              </a:spcAft>
              <a:buClr>
                <a:srgbClr val="ECECEC"/>
              </a:buClr>
              <a:buSzPct val="100000"/>
              <a:buFont typeface="Arial"/>
              <a:buChar char="•"/>
            </a:pPr>
            <a:r>
              <a:rPr lang="en-US" b="1" i="0">
                <a:solidFill>
                  <a:srgbClr val="ECECEC"/>
                </a:solidFill>
              </a:rPr>
              <a:t>Distribution:</a:t>
            </a:r>
            <a:r>
              <a:rPr lang="en-US" b="0" i="0">
                <a:solidFill>
                  <a:srgbClr val="ECECEC"/>
                </a:solidFill>
              </a:rPr>
              <a:t> The internal links are distributed throughout the page in various sections, including the navigation menu, content body, and footer.</a:t>
            </a:r>
            <a:endParaRPr/>
          </a:p>
          <a:p>
            <a:pPr marL="0" lvl="0" indent="0" algn="l" rtl="0">
              <a:lnSpc>
                <a:spcPct val="150000"/>
              </a:lnSpc>
              <a:spcBef>
                <a:spcPts val="1000"/>
              </a:spcBef>
              <a:spcAft>
                <a:spcPts val="0"/>
              </a:spcAft>
              <a:buClr>
                <a:srgbClr val="ECECEC"/>
              </a:buClr>
              <a:buSzPct val="100000"/>
              <a:buNone/>
            </a:pPr>
            <a:r>
              <a:rPr lang="en-US" b="1" i="0">
                <a:solidFill>
                  <a:srgbClr val="ECECEC"/>
                </a:solidFill>
              </a:rPr>
              <a:t>3.b External Links</a:t>
            </a:r>
            <a:endParaRPr/>
          </a:p>
          <a:p>
            <a:pPr marL="228600" lvl="0" indent="-228600" algn="l" rtl="0">
              <a:lnSpc>
                <a:spcPct val="150000"/>
              </a:lnSpc>
              <a:spcBef>
                <a:spcPts val="1000"/>
              </a:spcBef>
              <a:spcAft>
                <a:spcPts val="0"/>
              </a:spcAft>
              <a:buClr>
                <a:srgbClr val="ECECEC"/>
              </a:buClr>
              <a:buSzPct val="100000"/>
              <a:buFont typeface="Arial"/>
              <a:buChar char="•"/>
            </a:pPr>
            <a:r>
              <a:rPr lang="en-US" b="1" i="0">
                <a:solidFill>
                  <a:srgbClr val="ECECEC"/>
                </a:solidFill>
              </a:rPr>
              <a:t>External Links:</a:t>
            </a:r>
            <a:r>
              <a:rPr lang="en-US" b="0" i="0">
                <a:solidFill>
                  <a:srgbClr val="ECECEC"/>
                </a:solidFill>
              </a:rPr>
              <a:t> 16</a:t>
            </a:r>
            <a:endParaRPr/>
          </a:p>
          <a:p>
            <a:pPr marL="228600" lvl="0" indent="-228600" algn="l" rtl="0">
              <a:lnSpc>
                <a:spcPct val="150000"/>
              </a:lnSpc>
              <a:spcBef>
                <a:spcPts val="1000"/>
              </a:spcBef>
              <a:spcAft>
                <a:spcPts val="0"/>
              </a:spcAft>
              <a:buClr>
                <a:srgbClr val="ECECEC"/>
              </a:buClr>
              <a:buSzPct val="100000"/>
              <a:buFont typeface="Arial"/>
              <a:buChar char="•"/>
            </a:pPr>
            <a:r>
              <a:rPr lang="en-US" b="1" i="0">
                <a:solidFill>
                  <a:srgbClr val="ECECEC"/>
                </a:solidFill>
              </a:rPr>
              <a:t>Nofollow external</a:t>
            </a:r>
            <a:r>
              <a:rPr lang="en-US" b="0" i="0">
                <a:solidFill>
                  <a:srgbClr val="ECECEC"/>
                </a:solidFill>
              </a:rPr>
              <a:t>: 5</a:t>
            </a:r>
            <a:endParaRPr/>
          </a:p>
          <a:p>
            <a:pPr marL="228600" lvl="0" indent="-228600" algn="l" rtl="0">
              <a:lnSpc>
                <a:spcPct val="150000"/>
              </a:lnSpc>
              <a:spcBef>
                <a:spcPts val="1000"/>
              </a:spcBef>
              <a:spcAft>
                <a:spcPts val="0"/>
              </a:spcAft>
              <a:buClr>
                <a:srgbClr val="ECECEC"/>
              </a:buClr>
              <a:buSzPct val="100000"/>
              <a:buFont typeface="Arial"/>
              <a:buChar char="•"/>
            </a:pPr>
            <a:r>
              <a:rPr lang="en-US" b="1" i="0">
                <a:solidFill>
                  <a:srgbClr val="ECECEC"/>
                </a:solidFill>
              </a:rPr>
              <a:t>Distribution:</a:t>
            </a:r>
            <a:r>
              <a:rPr lang="en-US" b="0" i="0">
                <a:solidFill>
                  <a:srgbClr val="ECECEC"/>
                </a:solidFill>
              </a:rPr>
              <a:t> External links are present in the main content </a:t>
            </a:r>
            <a:endParaRPr/>
          </a:p>
          <a:p>
            <a:pPr marL="228600" lvl="0" indent="-120332" algn="l" rtl="0">
              <a:lnSpc>
                <a:spcPct val="90000"/>
              </a:lnSpc>
              <a:spcBef>
                <a:spcPts val="1000"/>
              </a:spcBef>
              <a:spcAft>
                <a:spcPts val="0"/>
              </a:spcAft>
              <a:buClr>
                <a:schemeClr val="lt1"/>
              </a:buClr>
              <a:buSzPct val="100000"/>
              <a:buNone/>
            </a:pPr>
            <a:endParaRPr/>
          </a:p>
        </p:txBody>
      </p:sp>
      <p:sp>
        <p:nvSpPr>
          <p:cNvPr id="280" name="Google Shape;280;p22"/>
          <p:cNvSpPr txBox="1"/>
          <p:nvPr/>
        </p:nvSpPr>
        <p:spPr>
          <a:xfrm flipH="1">
            <a:off x="516255" y="1513840"/>
            <a:ext cx="7358380" cy="5219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a:solidFill>
                  <a:srgbClr val="ECECEC"/>
                </a:solidFill>
                <a:latin typeface="Century Gothic"/>
                <a:ea typeface="Century Gothic"/>
                <a:cs typeface="Century Gothic"/>
                <a:sym typeface="Century Gothic"/>
              </a:rPr>
              <a:t>3.Internal and External Linking</a:t>
            </a:r>
            <a:endParaRPr/>
          </a:p>
        </p:txBody>
      </p:sp>
      <p:sp>
        <p:nvSpPr>
          <p:cNvPr id="281" name="Google Shape;281;p22"/>
          <p:cNvSpPr txBox="1"/>
          <p:nvPr/>
        </p:nvSpPr>
        <p:spPr>
          <a:xfrm flipH="1">
            <a:off x="651505" y="2118753"/>
            <a:ext cx="397898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lt1"/>
                </a:solidFill>
                <a:latin typeface="Century Gothic"/>
                <a:ea typeface="Century Gothic"/>
                <a:cs typeface="Century Gothic"/>
                <a:sym typeface="Century Gothic"/>
              </a:rPr>
              <a:t>Tools</a:t>
            </a:r>
            <a:r>
              <a:rPr lang="en-US" sz="1800">
                <a:solidFill>
                  <a:schemeClr val="lt1"/>
                </a:solidFill>
                <a:latin typeface="Century Gothic"/>
                <a:ea typeface="Century Gothic"/>
                <a:cs typeface="Century Gothic"/>
                <a:sym typeface="Century Gothic"/>
              </a:rPr>
              <a:t>: </a:t>
            </a:r>
            <a:r>
              <a:rPr lang="en-US" sz="1800" u="sng">
                <a:solidFill>
                  <a:schemeClr val="hlink"/>
                </a:solidFill>
                <a:latin typeface="Century Gothic"/>
                <a:ea typeface="Century Gothic"/>
                <a:cs typeface="Century Gothic"/>
                <a:sym typeface="Century Gothic"/>
                <a:hlinkClick r:id="rId3"/>
              </a:rPr>
              <a:t>SEOMator</a:t>
            </a:r>
            <a:r>
              <a:rPr lang="en-US" sz="1800">
                <a:solidFill>
                  <a:schemeClr val="lt1"/>
                </a:solidFill>
                <a:latin typeface="Century Gothic"/>
                <a:ea typeface="Century Gothic"/>
                <a:cs typeface="Century Gothic"/>
                <a:sym typeface="Century Gothic"/>
              </a:rPr>
              <a:t> , </a:t>
            </a:r>
            <a:r>
              <a:rPr lang="en-US" sz="1800" u="sng">
                <a:solidFill>
                  <a:schemeClr val="hlink"/>
                </a:solidFill>
                <a:latin typeface="Century Gothic"/>
                <a:ea typeface="Century Gothic"/>
                <a:cs typeface="Century Gothic"/>
                <a:sym typeface="Century Gothic"/>
                <a:hlinkClick r:id="rId4"/>
              </a:rPr>
              <a:t>DNS CHECKER</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3"/>
          <p:cNvSpPr txBox="1">
            <a:spLocks noGrp="1"/>
          </p:cNvSpPr>
          <p:nvPr>
            <p:ph type="body" idx="1"/>
          </p:nvPr>
        </p:nvSpPr>
        <p:spPr>
          <a:xfrm>
            <a:off x="344170" y="2192465"/>
            <a:ext cx="11318100" cy="41052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150000"/>
              </a:lnSpc>
              <a:spcBef>
                <a:spcPts val="0"/>
              </a:spcBef>
              <a:spcAft>
                <a:spcPts val="0"/>
              </a:spcAft>
              <a:buClr>
                <a:srgbClr val="ECECEC"/>
              </a:buClr>
              <a:buSzPct val="100000"/>
              <a:buNone/>
            </a:pPr>
            <a:r>
              <a:rPr lang="en-US" sz="1800" b="1">
                <a:solidFill>
                  <a:srgbClr val="ECECEC"/>
                </a:solidFill>
              </a:rPr>
              <a:t>3.c</a:t>
            </a:r>
            <a:r>
              <a:rPr lang="en-US" sz="1800" b="1" i="0">
                <a:solidFill>
                  <a:srgbClr val="ECECEC"/>
                </a:solidFill>
              </a:rPr>
              <a:t> Internal Linking Suggestions</a:t>
            </a:r>
            <a:endParaRPr sz="1800" i="0">
              <a:solidFill>
                <a:srgbClr val="ECECEC"/>
              </a:solidFill>
            </a:endParaRPr>
          </a:p>
          <a:p>
            <a:pPr marL="685800" lvl="1" indent="-220027" algn="l" rtl="0">
              <a:lnSpc>
                <a:spcPct val="150000"/>
              </a:lnSpc>
              <a:spcBef>
                <a:spcPts val="500"/>
              </a:spcBef>
              <a:spcAft>
                <a:spcPts val="0"/>
              </a:spcAft>
              <a:buClr>
                <a:srgbClr val="ECECEC"/>
              </a:buClr>
              <a:buSzPct val="100000"/>
              <a:buChar char="•"/>
            </a:pPr>
            <a:r>
              <a:rPr lang="en-US" sz="1800" b="0" i="0">
                <a:solidFill>
                  <a:srgbClr val="ECECEC"/>
                </a:solidFill>
              </a:rPr>
              <a:t>Use descriptive and keyword-rich anchor texts for internal links to improve SEO and provide context.</a:t>
            </a:r>
            <a:endParaRPr sz="1800" i="0">
              <a:solidFill>
                <a:srgbClr val="ECECEC"/>
              </a:solidFill>
            </a:endParaRPr>
          </a:p>
          <a:p>
            <a:pPr marL="685800" lvl="1" indent="-220027" algn="l" rtl="0">
              <a:lnSpc>
                <a:spcPct val="150000"/>
              </a:lnSpc>
              <a:spcBef>
                <a:spcPts val="500"/>
              </a:spcBef>
              <a:spcAft>
                <a:spcPts val="0"/>
              </a:spcAft>
              <a:buClr>
                <a:srgbClr val="ECECEC"/>
              </a:buClr>
              <a:buSzPct val="100000"/>
              <a:buChar char="•"/>
            </a:pPr>
            <a:r>
              <a:rPr lang="en-US" sz="1800" b="0" i="0">
                <a:solidFill>
                  <a:srgbClr val="ECECEC"/>
                </a:solidFill>
              </a:rPr>
              <a:t>Incorporate links to informational content, such as blog posts or whitepapers on topics</a:t>
            </a:r>
            <a:endParaRPr/>
          </a:p>
          <a:p>
            <a:pPr marL="0" lvl="0" indent="0" algn="l" rtl="0">
              <a:lnSpc>
                <a:spcPct val="150000"/>
              </a:lnSpc>
              <a:spcBef>
                <a:spcPts val="1000"/>
              </a:spcBef>
              <a:spcAft>
                <a:spcPts val="0"/>
              </a:spcAft>
              <a:buClr>
                <a:srgbClr val="ECECEC"/>
              </a:buClr>
              <a:buSzPct val="100000"/>
              <a:buNone/>
            </a:pPr>
            <a:r>
              <a:rPr lang="en-US" sz="1800" b="1">
                <a:solidFill>
                  <a:srgbClr val="ECECEC"/>
                </a:solidFill>
              </a:rPr>
              <a:t>3.d</a:t>
            </a:r>
            <a:r>
              <a:rPr lang="en-US" sz="1800" b="1" i="0">
                <a:solidFill>
                  <a:srgbClr val="ECECEC"/>
                </a:solidFill>
              </a:rPr>
              <a:t>  External Linking Suggestions</a:t>
            </a:r>
            <a:endParaRPr sz="1800" b="0" i="0">
              <a:solidFill>
                <a:srgbClr val="ECECEC"/>
              </a:solidFill>
            </a:endParaRPr>
          </a:p>
          <a:p>
            <a:pPr marL="685800" lvl="1" indent="-220027" algn="l" rtl="0">
              <a:lnSpc>
                <a:spcPct val="150000"/>
              </a:lnSpc>
              <a:spcBef>
                <a:spcPts val="500"/>
              </a:spcBef>
              <a:spcAft>
                <a:spcPts val="0"/>
              </a:spcAft>
              <a:buClr>
                <a:srgbClr val="ECECEC"/>
              </a:buClr>
              <a:buSzPct val="100000"/>
              <a:buChar char="•"/>
            </a:pPr>
            <a:r>
              <a:rPr lang="en-US" sz="1800" b="0" i="0">
                <a:solidFill>
                  <a:srgbClr val="ECECEC"/>
                </a:solidFill>
              </a:rPr>
              <a:t>Include links to industry-leading publications, reports, or organizations that provide valuable insights into banking and financial services.</a:t>
            </a:r>
            <a:endParaRPr sz="1800" i="0">
              <a:solidFill>
                <a:srgbClr val="ECECEC"/>
              </a:solidFill>
            </a:endParaRPr>
          </a:p>
          <a:p>
            <a:pPr marL="685800" lvl="1" indent="-220027" algn="l" rtl="0">
              <a:lnSpc>
                <a:spcPct val="150000"/>
              </a:lnSpc>
              <a:spcBef>
                <a:spcPts val="500"/>
              </a:spcBef>
              <a:spcAft>
                <a:spcPts val="0"/>
              </a:spcAft>
              <a:buClr>
                <a:srgbClr val="ECECEC"/>
              </a:buClr>
              <a:buSzPct val="100000"/>
              <a:buChar char="•"/>
            </a:pPr>
            <a:r>
              <a:rPr lang="en-US" sz="1800" b="0" i="0">
                <a:solidFill>
                  <a:srgbClr val="ECECEC"/>
                </a:solidFill>
              </a:rPr>
              <a:t>To enhance user experience, ensure that external links open in new tabs, preventing users from navigating away from Tech Mahindra’s site.</a:t>
            </a:r>
            <a:endParaRPr/>
          </a:p>
          <a:p>
            <a:pPr marL="457200" lvl="1" indent="0" algn="l" rtl="0">
              <a:lnSpc>
                <a:spcPct val="150000"/>
              </a:lnSpc>
              <a:spcBef>
                <a:spcPts val="500"/>
              </a:spcBef>
              <a:spcAft>
                <a:spcPts val="0"/>
              </a:spcAft>
              <a:buClr>
                <a:schemeClr val="lt1"/>
              </a:buClr>
              <a:buSzPct val="100000"/>
              <a:buNone/>
            </a:pPr>
            <a:endParaRPr sz="2300" b="0" i="0">
              <a:solidFill>
                <a:srgbClr val="ECECEC"/>
              </a:solidFill>
            </a:endParaRPr>
          </a:p>
          <a:p>
            <a:pPr marL="228600" lvl="0" indent="-88900" algn="l" rtl="0">
              <a:lnSpc>
                <a:spcPct val="90000"/>
              </a:lnSpc>
              <a:spcBef>
                <a:spcPts val="1000"/>
              </a:spcBef>
              <a:spcAft>
                <a:spcPts val="0"/>
              </a:spcAft>
              <a:buClr>
                <a:schemeClr val="lt1"/>
              </a:buClr>
              <a:buSzPct val="100000"/>
              <a:buNone/>
            </a:pPr>
            <a:endParaRPr/>
          </a:p>
        </p:txBody>
      </p:sp>
      <p:sp>
        <p:nvSpPr>
          <p:cNvPr id="287" name="Google Shape;287;p23"/>
          <p:cNvSpPr txBox="1"/>
          <p:nvPr/>
        </p:nvSpPr>
        <p:spPr>
          <a:xfrm>
            <a:off x="344170" y="1516955"/>
            <a:ext cx="6583800" cy="504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i="0">
                <a:solidFill>
                  <a:srgbClr val="ECECEC"/>
                </a:solidFill>
                <a:latin typeface="Century Gothic"/>
                <a:ea typeface="Century Gothic"/>
                <a:cs typeface="Century Gothic"/>
                <a:sym typeface="Century Gothic"/>
              </a:rPr>
              <a:t>Opportunities for Improvement</a:t>
            </a:r>
            <a:endParaRPr/>
          </a:p>
          <a:p>
            <a:pPr marL="0" marR="0" lvl="0" indent="0" algn="l" rtl="0">
              <a:spcBef>
                <a:spcPts val="0"/>
              </a:spcBef>
              <a:spcAft>
                <a:spcPts val="0"/>
              </a:spcAft>
              <a:buNone/>
            </a:pPr>
            <a:endParaRPr sz="2000" i="0">
              <a:solidFill>
                <a:srgbClr val="ECECEC"/>
              </a:solidFill>
              <a:latin typeface="Century Gothic"/>
              <a:ea typeface="Century Gothic"/>
              <a:cs typeface="Century Gothic"/>
              <a:sym typeface="Century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body" idx="1"/>
          </p:nvPr>
        </p:nvSpPr>
        <p:spPr>
          <a:xfrm>
            <a:off x="554355" y="2576830"/>
            <a:ext cx="11207115" cy="3423920"/>
          </a:xfrm>
          <a:prstGeom prst="rect">
            <a:avLst/>
          </a:prstGeom>
          <a:noFill/>
          <a:ln>
            <a:noFill/>
          </a:ln>
        </p:spPr>
        <p:txBody>
          <a:bodyPr spcFirstLastPara="1" wrap="square" lIns="91425" tIns="45700" rIns="91425" bIns="45700" anchor="t" anchorCtr="0">
            <a:normAutofit lnSpcReduction="20000"/>
          </a:bodyPr>
          <a:lstStyle/>
          <a:p>
            <a:pPr marL="0" lvl="0" indent="0" algn="l" rtl="0">
              <a:lnSpc>
                <a:spcPct val="150000"/>
              </a:lnSpc>
              <a:spcBef>
                <a:spcPts val="0"/>
              </a:spcBef>
              <a:spcAft>
                <a:spcPts val="0"/>
              </a:spcAft>
              <a:buClr>
                <a:srgbClr val="ECECEC"/>
              </a:buClr>
              <a:buSzPts val="2000"/>
              <a:buNone/>
            </a:pPr>
            <a:r>
              <a:rPr lang="en-US" sz="2000" b="1">
                <a:solidFill>
                  <a:srgbClr val="ECECEC"/>
                </a:solidFill>
              </a:rPr>
              <a:t>Recommendation</a:t>
            </a:r>
            <a:endParaRPr sz="2000" b="1" i="0">
              <a:solidFill>
                <a:srgbClr val="ECECEC"/>
              </a:solidFill>
            </a:endParaRPr>
          </a:p>
          <a:p>
            <a:pPr marL="228600" lvl="0" indent="-228600" algn="l" rtl="0">
              <a:lnSpc>
                <a:spcPct val="150000"/>
              </a:lnSpc>
              <a:spcBef>
                <a:spcPts val="1000"/>
              </a:spcBef>
              <a:spcAft>
                <a:spcPts val="0"/>
              </a:spcAft>
              <a:buClr>
                <a:srgbClr val="ECECEC"/>
              </a:buClr>
              <a:buSzPts val="1800"/>
              <a:buChar char="•"/>
            </a:pPr>
            <a:r>
              <a:rPr lang="en-US" sz="1800" b="0" i="0">
                <a:solidFill>
                  <a:srgbClr val="ECECEC"/>
                </a:solidFill>
              </a:rPr>
              <a:t>Rename image files to be more descriptive and keyword-rich.</a:t>
            </a:r>
            <a:endParaRPr/>
          </a:p>
          <a:p>
            <a:pPr marL="228600" lvl="0" indent="-228600" algn="l" rtl="0">
              <a:lnSpc>
                <a:spcPct val="150000"/>
              </a:lnSpc>
              <a:spcBef>
                <a:spcPts val="1000"/>
              </a:spcBef>
              <a:spcAft>
                <a:spcPts val="0"/>
              </a:spcAft>
              <a:buClr>
                <a:srgbClr val="ECECEC"/>
              </a:buClr>
              <a:buSzPts val="1800"/>
              <a:buChar char="•"/>
            </a:pPr>
            <a:r>
              <a:rPr lang="en-US" sz="1800" b="0" i="0">
                <a:solidFill>
                  <a:srgbClr val="ECECEC"/>
                </a:solidFill>
              </a:rPr>
              <a:t>Avoid using generic names (e.g., image1.jpg) and instead use specific, SEO-friendly names (e.g., tech-mahindra-cloud-solutions.jpg).</a:t>
            </a:r>
            <a:endParaRPr/>
          </a:p>
          <a:p>
            <a:pPr marL="228600" lvl="0" indent="-228600" algn="l" rtl="0">
              <a:lnSpc>
                <a:spcPct val="150000"/>
              </a:lnSpc>
              <a:spcBef>
                <a:spcPts val="1000"/>
              </a:spcBef>
              <a:spcAft>
                <a:spcPts val="0"/>
              </a:spcAft>
              <a:buClr>
                <a:srgbClr val="ECECEC"/>
              </a:buClr>
              <a:buSzPts val="1800"/>
              <a:buChar char="•"/>
            </a:pPr>
            <a:r>
              <a:rPr lang="en-US" sz="1800" b="0" i="0">
                <a:solidFill>
                  <a:srgbClr val="ECECEC"/>
                </a:solidFill>
              </a:rPr>
              <a:t>Use tools to reduce image file sizes without compromising quality.</a:t>
            </a:r>
            <a:endParaRPr/>
          </a:p>
          <a:p>
            <a:pPr marL="228600" lvl="0" indent="-228600" algn="l" rtl="0">
              <a:lnSpc>
                <a:spcPct val="150000"/>
              </a:lnSpc>
              <a:spcBef>
                <a:spcPts val="1000"/>
              </a:spcBef>
              <a:spcAft>
                <a:spcPts val="0"/>
              </a:spcAft>
              <a:buClr>
                <a:srgbClr val="ECECEC"/>
              </a:buClr>
              <a:buSzPts val="1800"/>
              <a:buChar char="•"/>
            </a:pPr>
            <a:r>
              <a:rPr lang="en-US" sz="1800" b="0" i="0">
                <a:solidFill>
                  <a:srgbClr val="ECECEC"/>
                </a:solidFill>
              </a:rPr>
              <a:t>Use lazy loading techniques to delay the loading of off-screen images until they are needed.</a:t>
            </a:r>
            <a:endParaRPr/>
          </a:p>
          <a:p>
            <a:pPr marL="0" lvl="0" indent="0" algn="l" rtl="0">
              <a:lnSpc>
                <a:spcPct val="90000"/>
              </a:lnSpc>
              <a:spcBef>
                <a:spcPts val="1000"/>
              </a:spcBef>
              <a:spcAft>
                <a:spcPts val="0"/>
              </a:spcAft>
              <a:buClr>
                <a:schemeClr val="lt1"/>
              </a:buClr>
              <a:buSzPts val="2200"/>
              <a:buNone/>
            </a:pPr>
            <a:endParaRPr/>
          </a:p>
          <a:p>
            <a:pPr marL="0" lvl="0" indent="0" algn="l" rtl="0">
              <a:lnSpc>
                <a:spcPct val="90000"/>
              </a:lnSpc>
              <a:spcBef>
                <a:spcPts val="1000"/>
              </a:spcBef>
              <a:spcAft>
                <a:spcPts val="0"/>
              </a:spcAft>
              <a:buClr>
                <a:schemeClr val="lt1"/>
              </a:buClr>
              <a:buSzPts val="2200"/>
              <a:buNone/>
            </a:pPr>
            <a:endParaRPr/>
          </a:p>
          <a:p>
            <a:pPr marL="0" lvl="0" indent="0" algn="l" rtl="0">
              <a:lnSpc>
                <a:spcPct val="90000"/>
              </a:lnSpc>
              <a:spcBef>
                <a:spcPts val="1000"/>
              </a:spcBef>
              <a:spcAft>
                <a:spcPts val="0"/>
              </a:spcAft>
              <a:buClr>
                <a:schemeClr val="lt1"/>
              </a:buClr>
              <a:buSzPts val="2200"/>
              <a:buNone/>
            </a:pPr>
            <a:endParaRPr/>
          </a:p>
        </p:txBody>
      </p:sp>
      <p:sp>
        <p:nvSpPr>
          <p:cNvPr id="293" name="Google Shape;293;p24"/>
          <p:cNvSpPr txBox="1"/>
          <p:nvPr/>
        </p:nvSpPr>
        <p:spPr>
          <a:xfrm>
            <a:off x="554355" y="1523093"/>
            <a:ext cx="714038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lt1"/>
                </a:solidFill>
                <a:latin typeface="Century Gothic"/>
                <a:ea typeface="Century Gothic"/>
                <a:cs typeface="Century Gothic"/>
                <a:sym typeface="Century Gothic"/>
              </a:rPr>
              <a:t>4.  Image Optimization Status</a:t>
            </a:r>
            <a:endParaRPr sz="2800">
              <a:solidFill>
                <a:schemeClr val="lt1"/>
              </a:solidFill>
              <a:latin typeface="Century Gothic"/>
              <a:ea typeface="Century Gothic"/>
              <a:cs typeface="Century Gothic"/>
              <a:sym typeface="Century Gothic"/>
            </a:endParaRPr>
          </a:p>
        </p:txBody>
      </p:sp>
      <p:sp>
        <p:nvSpPr>
          <p:cNvPr id="294" name="Google Shape;294;p24"/>
          <p:cNvSpPr txBox="1"/>
          <p:nvPr/>
        </p:nvSpPr>
        <p:spPr>
          <a:xfrm>
            <a:off x="554355" y="2178331"/>
            <a:ext cx="10555941"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ECECEC"/>
              </a:buClr>
              <a:buSzPts val="2000"/>
              <a:buFont typeface="Century Gothic"/>
              <a:buNone/>
            </a:pPr>
            <a:r>
              <a:rPr lang="en-US" sz="2000" b="1" i="0">
                <a:solidFill>
                  <a:srgbClr val="ECECEC"/>
                </a:solidFill>
                <a:latin typeface="Century Gothic"/>
                <a:ea typeface="Century Gothic"/>
                <a:cs typeface="Century Gothic"/>
                <a:sym typeface="Century Gothic"/>
              </a:rPr>
              <a:t>Images are properly optimized with alt texts, but their file names are generic.</a:t>
            </a:r>
            <a:endParaRPr sz="2000" b="0" i="0">
              <a:solidFill>
                <a:srgbClr val="ECECEC"/>
              </a:solidFill>
              <a:latin typeface="Century Gothic"/>
              <a:ea typeface="Century Gothic"/>
              <a:cs typeface="Century Gothic"/>
              <a:sym typeface="Century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5"/>
          <p:cNvSpPr txBox="1">
            <a:spLocks noGrp="1"/>
          </p:cNvSpPr>
          <p:nvPr>
            <p:ph type="title"/>
          </p:nvPr>
        </p:nvSpPr>
        <p:spPr>
          <a:xfrm>
            <a:off x="2895600" y="50021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TECHNICAL SEO ANALYSIS</a:t>
            </a:r>
            <a:endParaRPr/>
          </a:p>
        </p:txBody>
      </p:sp>
      <p:sp>
        <p:nvSpPr>
          <p:cNvPr id="300" name="Google Shape;300;p25"/>
          <p:cNvSpPr txBox="1">
            <a:spLocks noGrp="1"/>
          </p:cNvSpPr>
          <p:nvPr>
            <p:ph type="body" idx="1"/>
          </p:nvPr>
        </p:nvSpPr>
        <p:spPr>
          <a:xfrm>
            <a:off x="521804" y="1680846"/>
            <a:ext cx="11148391" cy="4363277"/>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rgbClr val="ECECEC"/>
              </a:buClr>
              <a:buSzPts val="2200"/>
              <a:buNone/>
            </a:pPr>
            <a:r>
              <a:rPr lang="en-US" b="1" i="0">
                <a:solidFill>
                  <a:srgbClr val="ECECEC"/>
                </a:solidFill>
              </a:rPr>
              <a:t>1. Overall Speed of the Desktop Webpage</a:t>
            </a:r>
            <a:endParaRPr/>
          </a:p>
          <a:p>
            <a:pPr marL="228600" lvl="0" indent="-228600" algn="l" rtl="0">
              <a:lnSpc>
                <a:spcPct val="150000"/>
              </a:lnSpc>
              <a:spcBef>
                <a:spcPts val="1000"/>
              </a:spcBef>
              <a:spcAft>
                <a:spcPts val="0"/>
              </a:spcAft>
              <a:buClr>
                <a:srgbClr val="ECECEC"/>
              </a:buClr>
              <a:buSzPts val="1800"/>
              <a:buChar char="•"/>
            </a:pPr>
            <a:r>
              <a:rPr lang="en-US" sz="1800" b="1" i="0">
                <a:solidFill>
                  <a:srgbClr val="ECECEC"/>
                </a:solidFill>
              </a:rPr>
              <a:t>Current Speed:</a:t>
            </a:r>
            <a:r>
              <a:rPr lang="en-US" sz="1800" b="0" i="0">
                <a:solidFill>
                  <a:srgbClr val="ECECEC"/>
                </a:solidFill>
              </a:rPr>
              <a:t> 4.3 seconds (Largest Contentful Paint)</a:t>
            </a:r>
            <a:endParaRPr/>
          </a:p>
          <a:p>
            <a:pPr marL="228600" lvl="0" indent="-228600" algn="l" rtl="0">
              <a:lnSpc>
                <a:spcPct val="150000"/>
              </a:lnSpc>
              <a:spcBef>
                <a:spcPts val="1000"/>
              </a:spcBef>
              <a:spcAft>
                <a:spcPts val="0"/>
              </a:spcAft>
              <a:buClr>
                <a:srgbClr val="ECECEC"/>
              </a:buClr>
              <a:buSzPts val="1800"/>
              <a:buChar char="•"/>
            </a:pPr>
            <a:r>
              <a:rPr lang="en-US" sz="1800" b="1" i="0">
                <a:solidFill>
                  <a:srgbClr val="ECECEC"/>
                </a:solidFill>
              </a:rPr>
              <a:t>Recommended Speed:</a:t>
            </a:r>
            <a:r>
              <a:rPr lang="en-US" sz="1800" b="0" i="0">
                <a:solidFill>
                  <a:srgbClr val="ECECEC"/>
                </a:solidFill>
              </a:rPr>
              <a:t> &lt; 2.5 seconds</a:t>
            </a:r>
            <a:endParaRPr/>
          </a:p>
          <a:p>
            <a:pPr marL="0" lvl="0" indent="0" algn="l" rtl="0">
              <a:lnSpc>
                <a:spcPct val="90000"/>
              </a:lnSpc>
              <a:spcBef>
                <a:spcPts val="1000"/>
              </a:spcBef>
              <a:spcAft>
                <a:spcPts val="0"/>
              </a:spcAft>
              <a:buClr>
                <a:schemeClr val="lt1"/>
              </a:buClr>
              <a:buSzPts val="2200"/>
              <a:buNone/>
            </a:pPr>
            <a:endParaRPr b="0" i="0">
              <a:solidFill>
                <a:srgbClr val="ECECEC"/>
              </a:solidFill>
            </a:endParaRPr>
          </a:p>
          <a:p>
            <a:pPr marL="0" lvl="0" indent="0" algn="l" rtl="0">
              <a:lnSpc>
                <a:spcPct val="150000"/>
              </a:lnSpc>
              <a:spcBef>
                <a:spcPts val="1000"/>
              </a:spcBef>
              <a:spcAft>
                <a:spcPts val="0"/>
              </a:spcAft>
              <a:buClr>
                <a:srgbClr val="ECECEC"/>
              </a:buClr>
              <a:buSzPts val="2200"/>
              <a:buNone/>
            </a:pPr>
            <a:r>
              <a:rPr lang="en-US" b="1" i="0">
                <a:solidFill>
                  <a:srgbClr val="ECECEC"/>
                </a:solidFill>
              </a:rPr>
              <a:t>2. Overall Speed of the Mobile Webpage</a:t>
            </a:r>
            <a:endParaRPr/>
          </a:p>
          <a:p>
            <a:pPr marL="228600" lvl="0" indent="-228600" algn="l" rtl="0">
              <a:lnSpc>
                <a:spcPct val="150000"/>
              </a:lnSpc>
              <a:spcBef>
                <a:spcPts val="1000"/>
              </a:spcBef>
              <a:spcAft>
                <a:spcPts val="0"/>
              </a:spcAft>
              <a:buClr>
                <a:srgbClr val="ECECEC"/>
              </a:buClr>
              <a:buSzPts val="1800"/>
              <a:buFont typeface="Arial"/>
              <a:buChar char="•"/>
            </a:pPr>
            <a:r>
              <a:rPr lang="en-US" sz="1800" b="1" i="0">
                <a:solidFill>
                  <a:srgbClr val="ECECEC"/>
                </a:solidFill>
              </a:rPr>
              <a:t>Current Speed:</a:t>
            </a:r>
            <a:r>
              <a:rPr lang="en-US" sz="1800" b="0" i="0">
                <a:solidFill>
                  <a:srgbClr val="ECECEC"/>
                </a:solidFill>
              </a:rPr>
              <a:t> 28.0 seconds (Largest Contentful Paint)</a:t>
            </a:r>
            <a:endParaRPr/>
          </a:p>
          <a:p>
            <a:pPr marL="228600" lvl="0" indent="-228600" algn="l" rtl="0">
              <a:lnSpc>
                <a:spcPct val="150000"/>
              </a:lnSpc>
              <a:spcBef>
                <a:spcPts val="1000"/>
              </a:spcBef>
              <a:spcAft>
                <a:spcPts val="0"/>
              </a:spcAft>
              <a:buClr>
                <a:srgbClr val="ECECEC"/>
              </a:buClr>
              <a:buSzPts val="1800"/>
              <a:buFont typeface="Arial"/>
              <a:buChar char="•"/>
            </a:pPr>
            <a:r>
              <a:rPr lang="en-US" sz="1800" b="1" i="0">
                <a:solidFill>
                  <a:srgbClr val="ECECEC"/>
                </a:solidFill>
              </a:rPr>
              <a:t>Recommended Speed:</a:t>
            </a:r>
            <a:r>
              <a:rPr lang="en-US" sz="1800" b="0" i="0">
                <a:solidFill>
                  <a:srgbClr val="ECECEC"/>
                </a:solidFill>
              </a:rPr>
              <a:t> &lt; 2.5 seconds</a:t>
            </a:r>
            <a:endParaRPr/>
          </a:p>
          <a:p>
            <a:pPr marL="0" lvl="0" indent="0" algn="l" rtl="0">
              <a:lnSpc>
                <a:spcPct val="90000"/>
              </a:lnSpc>
              <a:spcBef>
                <a:spcPts val="1000"/>
              </a:spcBef>
              <a:spcAft>
                <a:spcPts val="0"/>
              </a:spcAft>
              <a:buClr>
                <a:schemeClr val="lt1"/>
              </a:buClr>
              <a:buSzPts val="2200"/>
              <a:buNone/>
            </a:pPr>
            <a:endParaRPr b="0" i="0">
              <a:solidFill>
                <a:srgbClr val="ECECEC"/>
              </a:solidFill>
            </a:endParaRPr>
          </a:p>
          <a:p>
            <a:pPr marL="0" lvl="0" indent="0" algn="l" rtl="0">
              <a:lnSpc>
                <a:spcPct val="90000"/>
              </a:lnSpc>
              <a:spcBef>
                <a:spcPts val="1000"/>
              </a:spcBef>
              <a:spcAft>
                <a:spcPts val="0"/>
              </a:spcAft>
              <a:buClr>
                <a:schemeClr val="lt1"/>
              </a:buClr>
              <a:buSzPts val="2200"/>
              <a:buNone/>
            </a:pPr>
            <a:endParaRPr b="0" i="0">
              <a:solidFill>
                <a:srgbClr val="ECECEC"/>
              </a:solidFill>
            </a:endParaRPr>
          </a:p>
          <a:p>
            <a:pPr marL="0" lvl="0" indent="0" algn="l" rtl="0">
              <a:lnSpc>
                <a:spcPct val="90000"/>
              </a:lnSpc>
              <a:spcBef>
                <a:spcPts val="1000"/>
              </a:spcBef>
              <a:spcAft>
                <a:spcPts val="0"/>
              </a:spcAft>
              <a:buClr>
                <a:schemeClr val="lt1"/>
              </a:buClr>
              <a:buSzPts val="2200"/>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pic>
        <p:nvPicPr>
          <p:cNvPr id="305" name="Google Shape;305;p26"/>
          <p:cNvPicPr preferRelativeResize="0">
            <a:picLocks noGrp="1"/>
          </p:cNvPicPr>
          <p:nvPr>
            <p:ph type="body" idx="1"/>
          </p:nvPr>
        </p:nvPicPr>
        <p:blipFill rotWithShape="1">
          <a:blip r:embed="rId3">
            <a:alphaModFix/>
          </a:blip>
          <a:srcRect/>
          <a:stretch/>
        </p:blipFill>
        <p:spPr>
          <a:xfrm>
            <a:off x="6174812" y="2613521"/>
            <a:ext cx="5868102" cy="3332231"/>
          </a:xfrm>
          <a:prstGeom prst="rect">
            <a:avLst/>
          </a:prstGeom>
          <a:noFill/>
          <a:ln w="9525" cap="flat" cmpd="sng">
            <a:solidFill>
              <a:schemeClr val="lt1"/>
            </a:solidFill>
            <a:prstDash val="solid"/>
            <a:round/>
            <a:headEnd type="none" w="sm" len="sm"/>
            <a:tailEnd type="none" w="sm" len="sm"/>
          </a:ln>
        </p:spPr>
      </p:pic>
      <p:pic>
        <p:nvPicPr>
          <p:cNvPr id="306" name="Google Shape;306;p26"/>
          <p:cNvPicPr preferRelativeResize="0"/>
          <p:nvPr/>
        </p:nvPicPr>
        <p:blipFill rotWithShape="1">
          <a:blip r:embed="rId4">
            <a:alphaModFix/>
          </a:blip>
          <a:srcRect/>
          <a:stretch/>
        </p:blipFill>
        <p:spPr>
          <a:xfrm>
            <a:off x="296675" y="2613521"/>
            <a:ext cx="5720515" cy="3340019"/>
          </a:xfrm>
          <a:prstGeom prst="rect">
            <a:avLst/>
          </a:prstGeom>
          <a:noFill/>
          <a:ln w="9525" cap="flat" cmpd="sng">
            <a:solidFill>
              <a:schemeClr val="lt1"/>
            </a:solidFill>
            <a:prstDash val="solid"/>
            <a:round/>
            <a:headEnd type="none" w="sm" len="sm"/>
            <a:tailEnd type="none" w="sm" len="sm"/>
          </a:ln>
        </p:spPr>
      </p:pic>
      <p:sp>
        <p:nvSpPr>
          <p:cNvPr id="307" name="Google Shape;307;p26"/>
          <p:cNvSpPr txBox="1"/>
          <p:nvPr/>
        </p:nvSpPr>
        <p:spPr>
          <a:xfrm flipH="1">
            <a:off x="890543" y="1874964"/>
            <a:ext cx="315468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lt1"/>
                </a:solidFill>
                <a:latin typeface="Century Gothic"/>
                <a:ea typeface="Century Gothic"/>
                <a:cs typeface="Century Gothic"/>
                <a:sym typeface="Century Gothic"/>
              </a:rPr>
              <a:t>Desktop Score</a:t>
            </a:r>
            <a:endParaRPr sz="2400">
              <a:solidFill>
                <a:schemeClr val="lt1"/>
              </a:solidFill>
              <a:latin typeface="Century Gothic"/>
              <a:ea typeface="Century Gothic"/>
              <a:cs typeface="Century Gothic"/>
              <a:sym typeface="Century Gothic"/>
            </a:endParaRPr>
          </a:p>
        </p:txBody>
      </p:sp>
      <p:sp>
        <p:nvSpPr>
          <p:cNvPr id="308" name="Google Shape;308;p26"/>
          <p:cNvSpPr txBox="1"/>
          <p:nvPr/>
        </p:nvSpPr>
        <p:spPr>
          <a:xfrm flipH="1">
            <a:off x="6486275" y="1874963"/>
            <a:ext cx="225022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lt1"/>
                </a:solidFill>
                <a:latin typeface="Century Gothic"/>
                <a:ea typeface="Century Gothic"/>
                <a:cs typeface="Century Gothic"/>
                <a:sym typeface="Century Gothic"/>
              </a:rPr>
              <a:t>Mobile Score</a:t>
            </a:r>
            <a:endParaRPr sz="2400">
              <a:solidFill>
                <a:schemeClr val="lt1"/>
              </a:solidFill>
              <a:latin typeface="Century Gothic"/>
              <a:ea typeface="Century Gothic"/>
              <a:cs typeface="Century Gothic"/>
              <a:sym typeface="Century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7"/>
          <p:cNvSpPr txBox="1">
            <a:spLocks noGrp="1"/>
          </p:cNvSpPr>
          <p:nvPr>
            <p:ph type="body" idx="1"/>
          </p:nvPr>
        </p:nvSpPr>
        <p:spPr>
          <a:xfrm>
            <a:off x="685800" y="2042160"/>
            <a:ext cx="10820400" cy="3484880"/>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rgbClr val="ECECEC"/>
              </a:buClr>
              <a:buSzPts val="1800"/>
              <a:buChar char="•"/>
            </a:pPr>
            <a:r>
              <a:rPr lang="en-US" sz="1800" b="0" i="0">
                <a:solidFill>
                  <a:srgbClr val="ECECEC"/>
                </a:solidFill>
              </a:rPr>
              <a:t>Low page speed on mobile is a significant issue for SEO and user experience.</a:t>
            </a:r>
            <a:endParaRPr/>
          </a:p>
          <a:p>
            <a:pPr marL="228600" lvl="0" indent="-228600" algn="l" rtl="0">
              <a:lnSpc>
                <a:spcPct val="150000"/>
              </a:lnSpc>
              <a:spcBef>
                <a:spcPts val="1000"/>
              </a:spcBef>
              <a:spcAft>
                <a:spcPts val="0"/>
              </a:spcAft>
              <a:buClr>
                <a:srgbClr val="ECECEC"/>
              </a:buClr>
              <a:buSzPts val="1800"/>
              <a:buChar char="•"/>
            </a:pPr>
            <a:r>
              <a:rPr lang="en-US" sz="1800" b="0" i="0">
                <a:solidFill>
                  <a:srgbClr val="ECECEC"/>
                </a:solidFill>
              </a:rPr>
              <a:t>The homepage has meta tags but could further optimize the meta descriptions and titles for better rankings.</a:t>
            </a:r>
            <a:endParaRPr sz="1800">
              <a:solidFill>
                <a:srgbClr val="ECECEC"/>
              </a:solidFill>
            </a:endParaRPr>
          </a:p>
          <a:p>
            <a:pPr marL="228600" lvl="0" indent="-228600" algn="l" rtl="0">
              <a:lnSpc>
                <a:spcPct val="150000"/>
              </a:lnSpc>
              <a:spcBef>
                <a:spcPts val="1000"/>
              </a:spcBef>
              <a:spcAft>
                <a:spcPts val="0"/>
              </a:spcAft>
              <a:buClr>
                <a:srgbClr val="ECECEC"/>
              </a:buClr>
              <a:buSzPts val="1800"/>
              <a:buChar char="•"/>
            </a:pPr>
            <a:r>
              <a:rPr lang="en-US" sz="1800" b="0" i="0">
                <a:solidFill>
                  <a:srgbClr val="ECECEC"/>
                </a:solidFill>
              </a:rPr>
              <a:t>The </a:t>
            </a:r>
            <a:r>
              <a:rPr lang="en-US" sz="1800" i="0">
                <a:solidFill>
                  <a:srgbClr val="ECECEC"/>
                </a:solidFill>
              </a:rPr>
              <a:t>Total Blocking Time (TBT): Heavy JavaScript  are blocking the page from becoming interactive. This delay in responsiveness negatively impacts user experience and overall page performance.</a:t>
            </a:r>
            <a:endParaRPr/>
          </a:p>
          <a:p>
            <a:pPr marL="228600" lvl="0" indent="-228600" algn="l" rtl="0">
              <a:lnSpc>
                <a:spcPct val="150000"/>
              </a:lnSpc>
              <a:spcBef>
                <a:spcPts val="1000"/>
              </a:spcBef>
              <a:spcAft>
                <a:spcPts val="0"/>
              </a:spcAft>
              <a:buClr>
                <a:srgbClr val="ECECEC"/>
              </a:buClr>
              <a:buSzPts val="1800"/>
              <a:buChar char="•"/>
            </a:pPr>
            <a:r>
              <a:rPr lang="en-US" sz="1800" i="0">
                <a:solidFill>
                  <a:srgbClr val="ECECEC"/>
                </a:solidFill>
              </a:rPr>
              <a:t>Some broken link is  found</a:t>
            </a:r>
            <a:endParaRPr/>
          </a:p>
          <a:p>
            <a:pPr marL="0" lvl="0" indent="0" algn="l" rtl="0">
              <a:lnSpc>
                <a:spcPct val="90000"/>
              </a:lnSpc>
              <a:spcBef>
                <a:spcPts val="1000"/>
              </a:spcBef>
              <a:spcAft>
                <a:spcPts val="0"/>
              </a:spcAft>
              <a:buClr>
                <a:schemeClr val="lt1"/>
              </a:buClr>
              <a:buSzPts val="2200"/>
              <a:buNone/>
            </a:pPr>
            <a:endParaRPr i="0">
              <a:solidFill>
                <a:srgbClr val="ECECEC"/>
              </a:solidFill>
            </a:endParaRPr>
          </a:p>
          <a:p>
            <a:pPr marL="685800" lvl="1" indent="-101600" algn="l" rtl="0">
              <a:lnSpc>
                <a:spcPct val="90000"/>
              </a:lnSpc>
              <a:spcBef>
                <a:spcPts val="500"/>
              </a:spcBef>
              <a:spcAft>
                <a:spcPts val="0"/>
              </a:spcAft>
              <a:buClr>
                <a:schemeClr val="lt1"/>
              </a:buClr>
              <a:buSzPts val="2000"/>
              <a:buNone/>
            </a:pPr>
            <a:endParaRPr/>
          </a:p>
        </p:txBody>
      </p:sp>
      <p:sp>
        <p:nvSpPr>
          <p:cNvPr id="314" name="Google Shape;314;p27"/>
          <p:cNvSpPr txBox="1"/>
          <p:nvPr/>
        </p:nvSpPr>
        <p:spPr>
          <a:xfrm>
            <a:off x="694763" y="1577789"/>
            <a:ext cx="103318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a:solidFill>
                  <a:srgbClr val="ECECEC"/>
                </a:solidFill>
                <a:latin typeface="Century Gothic"/>
                <a:ea typeface="Century Gothic"/>
                <a:cs typeface="Century Gothic"/>
                <a:sym typeface="Century Gothic"/>
              </a:rPr>
              <a:t>Technical SEO Issues on Tech Mahindra Homepage </a:t>
            </a:r>
            <a:r>
              <a:rPr lang="en-US" sz="2000" i="0">
                <a:solidFill>
                  <a:srgbClr val="ECECEC"/>
                </a:solidFill>
                <a:latin typeface="Century Gothic"/>
                <a:ea typeface="Century Gothic"/>
                <a:cs typeface="Century Gothic"/>
                <a:sym typeface="Century Gothic"/>
              </a:rPr>
              <a:t>(this is for another two pages)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8"/>
          <p:cNvSpPr txBox="1">
            <a:spLocks noGrp="1"/>
          </p:cNvSpPr>
          <p:nvPr>
            <p:ph type="body" idx="1"/>
          </p:nvPr>
        </p:nvSpPr>
        <p:spPr>
          <a:xfrm>
            <a:off x="268605" y="1457325"/>
            <a:ext cx="11603990" cy="5128895"/>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rgbClr val="ECECEC"/>
              </a:buClr>
              <a:buSzPts val="2200"/>
              <a:buNone/>
            </a:pPr>
            <a:r>
              <a:rPr lang="en-US" b="1" i="0">
                <a:solidFill>
                  <a:srgbClr val="ECECEC"/>
                </a:solidFill>
              </a:rPr>
              <a:t>5 Best Practices to Improve Site and Web Page Speed</a:t>
            </a:r>
            <a:endParaRPr/>
          </a:p>
          <a:p>
            <a:pPr marL="0" lvl="0" indent="0" algn="l" rtl="0">
              <a:lnSpc>
                <a:spcPct val="90000"/>
              </a:lnSpc>
              <a:spcBef>
                <a:spcPts val="1000"/>
              </a:spcBef>
              <a:spcAft>
                <a:spcPts val="0"/>
              </a:spcAft>
              <a:buClr>
                <a:schemeClr val="lt1"/>
              </a:buClr>
              <a:buSzPts val="2200"/>
              <a:buNone/>
            </a:pPr>
            <a:endParaRPr b="0" i="0">
              <a:solidFill>
                <a:srgbClr val="ECECEC"/>
              </a:solidFill>
            </a:endParaRPr>
          </a:p>
          <a:p>
            <a:pPr marL="685800" lvl="1" indent="-228600" algn="l" rtl="0">
              <a:lnSpc>
                <a:spcPct val="150000"/>
              </a:lnSpc>
              <a:spcBef>
                <a:spcPts val="500"/>
              </a:spcBef>
              <a:spcAft>
                <a:spcPts val="0"/>
              </a:spcAft>
              <a:buClr>
                <a:srgbClr val="ECECEC"/>
              </a:buClr>
              <a:buSzPts val="1800"/>
              <a:buChar char="•"/>
            </a:pPr>
            <a:r>
              <a:rPr lang="en-US" sz="1800" b="0" i="0">
                <a:solidFill>
                  <a:srgbClr val="ECECEC"/>
                </a:solidFill>
              </a:rPr>
              <a:t>Use image compression tools to reduce file sizes without sacrificing quality. Implement responsive images and serve different sizes based on the device.</a:t>
            </a:r>
            <a:endParaRPr/>
          </a:p>
          <a:p>
            <a:pPr marL="685800" lvl="1" indent="-228600" algn="l" rtl="0">
              <a:lnSpc>
                <a:spcPct val="150000"/>
              </a:lnSpc>
              <a:spcBef>
                <a:spcPts val="500"/>
              </a:spcBef>
              <a:spcAft>
                <a:spcPts val="0"/>
              </a:spcAft>
              <a:buClr>
                <a:srgbClr val="ECECEC"/>
              </a:buClr>
              <a:buSzPts val="1800"/>
              <a:buChar char="•"/>
            </a:pPr>
            <a:r>
              <a:rPr lang="en-US" sz="1800" b="0" i="0">
                <a:solidFill>
                  <a:srgbClr val="ECECEC"/>
                </a:solidFill>
              </a:rPr>
              <a:t>Reduce the size of JavaScript and CSS files by minifying and combining them to decrease page load time.</a:t>
            </a:r>
            <a:endParaRPr/>
          </a:p>
          <a:p>
            <a:pPr marL="685800" lvl="1" indent="-228600" algn="l" rtl="0">
              <a:lnSpc>
                <a:spcPct val="150000"/>
              </a:lnSpc>
              <a:spcBef>
                <a:spcPts val="500"/>
              </a:spcBef>
              <a:spcAft>
                <a:spcPts val="0"/>
              </a:spcAft>
              <a:buClr>
                <a:srgbClr val="ECECEC"/>
              </a:buClr>
              <a:buSzPts val="1800"/>
              <a:buChar char="•"/>
            </a:pPr>
            <a:r>
              <a:rPr lang="en-US" sz="1800" b="0" i="0">
                <a:solidFill>
                  <a:srgbClr val="ECECEC"/>
                </a:solidFill>
              </a:rPr>
              <a:t>Apply lazy loading to offscreen images and videos to reduce initial load time.</a:t>
            </a:r>
            <a:endParaRPr/>
          </a:p>
          <a:p>
            <a:pPr marL="685800" lvl="1" indent="-228600" algn="l" rtl="0">
              <a:lnSpc>
                <a:spcPct val="150000"/>
              </a:lnSpc>
              <a:spcBef>
                <a:spcPts val="500"/>
              </a:spcBef>
              <a:spcAft>
                <a:spcPts val="0"/>
              </a:spcAft>
              <a:buClr>
                <a:srgbClr val="ECECEC"/>
              </a:buClr>
              <a:buSzPts val="1800"/>
              <a:buChar char="•"/>
            </a:pPr>
            <a:r>
              <a:rPr lang="en-US" sz="1800" b="0" i="0">
                <a:solidFill>
                  <a:srgbClr val="ECECEC"/>
                </a:solidFill>
              </a:rPr>
              <a:t>Use a CDN to distribute content across multiple servers globally, reducing latency and speeding up load times for users.</a:t>
            </a:r>
            <a:endParaRPr/>
          </a:p>
          <a:p>
            <a:pPr marL="685800" lvl="1" indent="-228600" algn="l" rtl="0">
              <a:lnSpc>
                <a:spcPct val="150000"/>
              </a:lnSpc>
              <a:spcBef>
                <a:spcPts val="500"/>
              </a:spcBef>
              <a:spcAft>
                <a:spcPts val="0"/>
              </a:spcAft>
              <a:buClr>
                <a:srgbClr val="ECECEC"/>
              </a:buClr>
              <a:buSzPts val="1800"/>
              <a:buChar char="•"/>
            </a:pPr>
            <a:r>
              <a:rPr lang="en-US" sz="1800" b="0" i="0">
                <a:solidFill>
                  <a:srgbClr val="ECECEC"/>
                </a:solidFill>
              </a:rPr>
              <a:t>Optimize server performance by using efficient hosting solutions, optimizing databases, and utilizing server-side caching.</a:t>
            </a:r>
            <a:endParaRPr/>
          </a:p>
          <a:p>
            <a:pPr marL="0" lvl="0" indent="0" algn="l" rtl="0">
              <a:lnSpc>
                <a:spcPct val="90000"/>
              </a:lnSpc>
              <a:spcBef>
                <a:spcPts val="1000"/>
              </a:spcBef>
              <a:spcAft>
                <a:spcPts val="0"/>
              </a:spcAft>
              <a:buClr>
                <a:schemeClr val="lt1"/>
              </a:buClr>
              <a:buSzPts val="1800"/>
              <a:buNone/>
            </a:pP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9"/>
          <p:cNvSpPr txBox="1">
            <a:spLocks noGrp="1"/>
          </p:cNvSpPr>
          <p:nvPr>
            <p:ph type="title"/>
          </p:nvPr>
        </p:nvSpPr>
        <p:spPr>
          <a:xfrm>
            <a:off x="1175385" y="755650"/>
            <a:ext cx="10770235" cy="129286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rgbClr val="ECECEC"/>
              </a:buClr>
              <a:buSzPts val="3200"/>
              <a:buFont typeface="Century Gothic"/>
              <a:buNone/>
            </a:pPr>
            <a:r>
              <a:rPr lang="en-US" sz="3200" i="0">
                <a:solidFill>
                  <a:srgbClr val="ECECEC"/>
                </a:solidFill>
              </a:rPr>
              <a:t>CONTENT STRATEGY RECOMMENDATIONS</a:t>
            </a:r>
            <a:br>
              <a:rPr lang="en-US" sz="3200" i="0">
                <a:solidFill>
                  <a:srgbClr val="ECECEC"/>
                </a:solidFill>
              </a:rPr>
            </a:br>
            <a:endParaRPr sz="3200" i="0">
              <a:solidFill>
                <a:srgbClr val="ECECEC"/>
              </a:solidFill>
            </a:endParaRPr>
          </a:p>
        </p:txBody>
      </p:sp>
      <p:sp>
        <p:nvSpPr>
          <p:cNvPr id="325" name="Google Shape;325;p29"/>
          <p:cNvSpPr txBox="1">
            <a:spLocks noGrp="1"/>
          </p:cNvSpPr>
          <p:nvPr>
            <p:ph type="body" idx="1"/>
          </p:nvPr>
        </p:nvSpPr>
        <p:spPr>
          <a:xfrm>
            <a:off x="587375" y="1791335"/>
            <a:ext cx="11247120" cy="4187825"/>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rgbClr val="ECECEC"/>
              </a:buClr>
              <a:buSzPts val="1800"/>
              <a:buFont typeface="Arial"/>
              <a:buChar char="•"/>
            </a:pPr>
            <a:r>
              <a:rPr lang="en-US" sz="1800" b="0" i="0">
                <a:solidFill>
                  <a:srgbClr val="ECECEC"/>
                </a:solidFill>
              </a:rPr>
              <a:t>Develop comprehensive articles focused on each primary keyword, such as “Digital Transformation in Banking: How Tech Mahindra Leads the Way.”</a:t>
            </a:r>
            <a:endParaRPr/>
          </a:p>
          <a:p>
            <a:pPr marL="228600" lvl="0" indent="-228600" algn="l" rtl="0">
              <a:lnSpc>
                <a:spcPct val="150000"/>
              </a:lnSpc>
              <a:spcBef>
                <a:spcPts val="1000"/>
              </a:spcBef>
              <a:spcAft>
                <a:spcPts val="0"/>
              </a:spcAft>
              <a:buClr>
                <a:srgbClr val="ECECEC"/>
              </a:buClr>
              <a:buSzPts val="1800"/>
              <a:buFont typeface="Arial"/>
              <a:buChar char="•"/>
            </a:pPr>
            <a:r>
              <a:rPr lang="en-US" sz="1800" b="0" i="0">
                <a:solidFill>
                  <a:srgbClr val="ECECEC"/>
                </a:solidFill>
              </a:rPr>
              <a:t>Include detailed case studies, client testimonials, and real-world applications to establish authority and attract high-intent traffic.</a:t>
            </a:r>
            <a:endParaRPr/>
          </a:p>
          <a:p>
            <a:pPr marL="228600" lvl="0" indent="-228600" algn="l" rtl="0">
              <a:lnSpc>
                <a:spcPct val="150000"/>
              </a:lnSpc>
              <a:spcBef>
                <a:spcPts val="1000"/>
              </a:spcBef>
              <a:spcAft>
                <a:spcPts val="0"/>
              </a:spcAft>
              <a:buClr>
                <a:srgbClr val="ECECEC"/>
              </a:buClr>
              <a:buSzPts val="1800"/>
              <a:buChar char="•"/>
            </a:pPr>
            <a:r>
              <a:rPr lang="en-US" sz="1800" b="0" i="0">
                <a:solidFill>
                  <a:srgbClr val="ECECEC"/>
                </a:solidFill>
              </a:rPr>
              <a:t>Update existing content to include secondary keywords and relevant long-tail keywords. This will help capture more specific search queries and improve the page’s relevance.</a:t>
            </a:r>
            <a:endParaRPr/>
          </a:p>
          <a:p>
            <a:pPr marL="228600" lvl="0" indent="-228600" algn="l" rtl="0">
              <a:lnSpc>
                <a:spcPct val="150000"/>
              </a:lnSpc>
              <a:spcBef>
                <a:spcPts val="1000"/>
              </a:spcBef>
              <a:spcAft>
                <a:spcPts val="0"/>
              </a:spcAft>
              <a:buClr>
                <a:srgbClr val="ECECEC"/>
              </a:buClr>
              <a:buSzPts val="1800"/>
              <a:buChar char="•"/>
            </a:pPr>
            <a:r>
              <a:rPr lang="en-US" sz="1800" b="0" i="0">
                <a:solidFill>
                  <a:srgbClr val="ECECEC"/>
                </a:solidFill>
              </a:rPr>
              <a:t>BFSI is a rapidly evolving sector. Regularly update content to reflect the latest trends, regulations, and technological advancements.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
          <p:cNvSpPr txBox="1">
            <a:spLocks noGrp="1"/>
          </p:cNvSpPr>
          <p:nvPr>
            <p:ph type="title"/>
          </p:nvPr>
        </p:nvSpPr>
        <p:spPr>
          <a:xfrm>
            <a:off x="2895600" y="880914"/>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ABOUT THE COMPANY</a:t>
            </a:r>
            <a:endParaRPr/>
          </a:p>
        </p:txBody>
      </p:sp>
      <p:sp>
        <p:nvSpPr>
          <p:cNvPr id="158" name="Google Shape;158;p3"/>
          <p:cNvSpPr txBox="1">
            <a:spLocks noGrp="1"/>
          </p:cNvSpPr>
          <p:nvPr>
            <p:ph type="body" idx="1"/>
          </p:nvPr>
        </p:nvSpPr>
        <p:spPr>
          <a:xfrm>
            <a:off x="685800" y="2639527"/>
            <a:ext cx="10820400" cy="2443462"/>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50000"/>
              </a:lnSpc>
              <a:spcBef>
                <a:spcPts val="0"/>
              </a:spcBef>
              <a:spcAft>
                <a:spcPts val="0"/>
              </a:spcAft>
              <a:buClr>
                <a:schemeClr val="lt1"/>
              </a:buClr>
              <a:buSzPts val="2200"/>
              <a:buNone/>
            </a:pPr>
            <a:r>
              <a:rPr lang="en-US" b="0" i="0" u="sng" strike="noStrike">
                <a:solidFill>
                  <a:schemeClr val="hlink"/>
                </a:solidFill>
                <a:hlinkClick r:id="rId3"/>
              </a:rPr>
              <a:t>Tech Mahindra</a:t>
            </a:r>
            <a:r>
              <a:rPr lang="en-US" b="0" i="0">
                <a:solidFill>
                  <a:srgbClr val="ECECEC"/>
                </a:solidFill>
              </a:rPr>
              <a:t> is a leading provider of digital transformation, consulting, and business re-engineering solutions, part of the multi-billion dollar Mahindra Group. With over 160,000 professionals across 90 countries, the company serves a wide range of industries, including telecommunications, healthcare, banking, and manufacturing.</a:t>
            </a:r>
            <a:endParaRPr/>
          </a:p>
          <a:p>
            <a:pPr marL="228600" lvl="0" indent="-88900" algn="l" rtl="0">
              <a:lnSpc>
                <a:spcPct val="90000"/>
              </a:lnSpc>
              <a:spcBef>
                <a:spcPts val="1000"/>
              </a:spcBef>
              <a:spcAft>
                <a:spcPts val="0"/>
              </a:spcAft>
              <a:buClr>
                <a:schemeClr val="lt1"/>
              </a:buClr>
              <a:buSzPts val="22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OFF PAGE SEO ANALYSIS</a:t>
            </a:r>
            <a:endParaRPr/>
          </a:p>
        </p:txBody>
      </p:sp>
      <p:sp>
        <p:nvSpPr>
          <p:cNvPr id="331" name="Google Shape;331;p30"/>
          <p:cNvSpPr txBox="1">
            <a:spLocks noGrp="1"/>
          </p:cNvSpPr>
          <p:nvPr>
            <p:ph type="body" idx="1"/>
          </p:nvPr>
        </p:nvSpPr>
        <p:spPr>
          <a:xfrm>
            <a:off x="685800" y="2470785"/>
            <a:ext cx="10820400" cy="3068955"/>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lt1"/>
              </a:buClr>
              <a:buSzPts val="2400"/>
              <a:buNone/>
            </a:pPr>
            <a:r>
              <a:rPr lang="en-US" sz="2400" b="1"/>
              <a:t>1. Backlink profile</a:t>
            </a:r>
            <a:endParaRPr sz="2400" b="1" i="0">
              <a:solidFill>
                <a:srgbClr val="ECECEC"/>
              </a:solidFill>
              <a:latin typeface="Arial"/>
              <a:ea typeface="Arial"/>
              <a:cs typeface="Arial"/>
              <a:sym typeface="Arial"/>
            </a:endParaRPr>
          </a:p>
          <a:p>
            <a:pPr marL="228600" lvl="0" indent="-228600" algn="l" rtl="0">
              <a:lnSpc>
                <a:spcPct val="150000"/>
              </a:lnSpc>
              <a:spcBef>
                <a:spcPts val="1000"/>
              </a:spcBef>
              <a:spcAft>
                <a:spcPts val="0"/>
              </a:spcAft>
              <a:buClr>
                <a:srgbClr val="ECECEC"/>
              </a:buClr>
              <a:buSzPts val="1800"/>
              <a:buFont typeface="Arial"/>
              <a:buChar char="•"/>
            </a:pPr>
            <a:r>
              <a:rPr lang="en-US" sz="1800" b="1" i="0">
                <a:solidFill>
                  <a:srgbClr val="ECECEC"/>
                </a:solidFill>
              </a:rPr>
              <a:t>Backlinks:</a:t>
            </a:r>
            <a:r>
              <a:rPr lang="en-US" sz="1800" b="0" i="0">
                <a:solidFill>
                  <a:srgbClr val="ECECEC"/>
                </a:solidFill>
              </a:rPr>
              <a:t> The selected page does not currently have any direct backlinks.</a:t>
            </a:r>
            <a:endParaRPr/>
          </a:p>
          <a:p>
            <a:pPr marL="228600" lvl="0" indent="-228600" algn="l" rtl="0">
              <a:lnSpc>
                <a:spcPct val="150000"/>
              </a:lnSpc>
              <a:spcBef>
                <a:spcPts val="1000"/>
              </a:spcBef>
              <a:spcAft>
                <a:spcPts val="0"/>
              </a:spcAft>
              <a:buClr>
                <a:srgbClr val="ECECEC"/>
              </a:buClr>
              <a:buSzPts val="1800"/>
              <a:buFont typeface="Arial"/>
              <a:buChar char="•"/>
            </a:pPr>
            <a:r>
              <a:rPr lang="en-US" sz="1800" b="1" i="0">
                <a:solidFill>
                  <a:srgbClr val="ECECEC"/>
                </a:solidFill>
              </a:rPr>
              <a:t>Domain Backlinks:</a:t>
            </a:r>
            <a:r>
              <a:rPr lang="en-US" sz="1800" b="0" i="0">
                <a:solidFill>
                  <a:srgbClr val="ECECEC"/>
                </a:solidFill>
              </a:rPr>
              <a:t> The Tech Mahindra domain has a strong backlink profile with numerous high-quality links, but these do not currently point to the Banking and Financial Services page.</a:t>
            </a:r>
            <a:endParaRPr/>
          </a:p>
          <a:p>
            <a:pPr marL="0" lvl="0" indent="0" algn="l" rtl="0">
              <a:lnSpc>
                <a:spcPct val="150000"/>
              </a:lnSpc>
              <a:spcBef>
                <a:spcPts val="1000"/>
              </a:spcBef>
              <a:spcAft>
                <a:spcPts val="0"/>
              </a:spcAft>
              <a:buClr>
                <a:schemeClr val="lt1"/>
              </a:buClr>
              <a:buSzPts val="2200"/>
              <a:buNone/>
            </a:pPr>
            <a:endParaRPr b="0" i="0">
              <a:solidFill>
                <a:srgbClr val="ECECEC"/>
              </a:solidFill>
              <a:latin typeface="Arial"/>
              <a:ea typeface="Arial"/>
              <a:cs typeface="Arial"/>
              <a:sym typeface="Arial"/>
            </a:endParaRPr>
          </a:p>
          <a:p>
            <a:pPr marL="228600" lvl="0" indent="-88900" algn="l" rtl="0">
              <a:lnSpc>
                <a:spcPct val="150000"/>
              </a:lnSpc>
              <a:spcBef>
                <a:spcPts val="1000"/>
              </a:spcBef>
              <a:spcAft>
                <a:spcPts val="0"/>
              </a:spcAft>
              <a:buClr>
                <a:schemeClr val="lt1"/>
              </a:buClr>
              <a:buSzPts val="2200"/>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1"/>
          <p:cNvSpPr txBox="1">
            <a:spLocks noGrp="1"/>
          </p:cNvSpPr>
          <p:nvPr>
            <p:ph type="body" idx="1"/>
          </p:nvPr>
        </p:nvSpPr>
        <p:spPr>
          <a:xfrm>
            <a:off x="685800" y="2194560"/>
            <a:ext cx="10820400" cy="4448287"/>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lt1"/>
              </a:buClr>
              <a:buSzPts val="1800"/>
              <a:buNone/>
            </a:pPr>
            <a:r>
              <a:rPr lang="en-US" sz="1800"/>
              <a:t>Here are the official social media accounts for Tech Mahindra:</a:t>
            </a:r>
            <a:endParaRPr/>
          </a:p>
          <a:p>
            <a:pPr marL="457200" lvl="0" indent="-457200" algn="l" rtl="0">
              <a:lnSpc>
                <a:spcPct val="150000"/>
              </a:lnSpc>
              <a:spcBef>
                <a:spcPts val="1000"/>
              </a:spcBef>
              <a:spcAft>
                <a:spcPts val="0"/>
              </a:spcAft>
              <a:buClr>
                <a:schemeClr val="lt1"/>
              </a:buClr>
              <a:buSzPts val="1800"/>
              <a:buAutoNum type="arabicPeriod"/>
            </a:pPr>
            <a:r>
              <a:rPr lang="en-US" sz="1800"/>
              <a:t>LinkedIn: [</a:t>
            </a:r>
            <a:r>
              <a:rPr lang="en-US" sz="1800" u="sng">
                <a:solidFill>
                  <a:schemeClr val="hlink"/>
                </a:solidFill>
                <a:hlinkClick r:id="rId3"/>
              </a:rPr>
              <a:t>Tech Mahindra LinkedIn</a:t>
            </a:r>
            <a:r>
              <a:rPr lang="en-US" sz="1800"/>
              <a:t>]</a:t>
            </a:r>
            <a:endParaRPr/>
          </a:p>
          <a:p>
            <a:pPr marL="457200" lvl="0" indent="-457200" algn="l" rtl="0">
              <a:lnSpc>
                <a:spcPct val="150000"/>
              </a:lnSpc>
              <a:spcBef>
                <a:spcPts val="1000"/>
              </a:spcBef>
              <a:spcAft>
                <a:spcPts val="0"/>
              </a:spcAft>
              <a:buClr>
                <a:schemeClr val="lt1"/>
              </a:buClr>
              <a:buSzPts val="1800"/>
              <a:buAutoNum type="arabicPeriod"/>
            </a:pPr>
            <a:r>
              <a:rPr lang="en-US" sz="1800"/>
              <a:t>Twitter: [</a:t>
            </a:r>
            <a:r>
              <a:rPr lang="en-US" sz="1800" u="sng">
                <a:solidFill>
                  <a:schemeClr val="hlink"/>
                </a:solidFill>
                <a:hlinkClick r:id="rId4"/>
              </a:rPr>
              <a:t>Tech Mahindra Twitter</a:t>
            </a:r>
            <a:r>
              <a:rPr lang="en-US" sz="1800"/>
              <a:t>]</a:t>
            </a:r>
            <a:endParaRPr/>
          </a:p>
          <a:p>
            <a:pPr marL="457200" lvl="0" indent="-457200" algn="l" rtl="0">
              <a:lnSpc>
                <a:spcPct val="150000"/>
              </a:lnSpc>
              <a:spcBef>
                <a:spcPts val="1000"/>
              </a:spcBef>
              <a:spcAft>
                <a:spcPts val="0"/>
              </a:spcAft>
              <a:buClr>
                <a:schemeClr val="lt1"/>
              </a:buClr>
              <a:buSzPts val="1800"/>
              <a:buAutoNum type="arabicPeriod"/>
            </a:pPr>
            <a:r>
              <a:rPr lang="en-US" sz="1800"/>
              <a:t>Facebook: [</a:t>
            </a:r>
            <a:r>
              <a:rPr lang="en-US" sz="1800" u="sng">
                <a:solidFill>
                  <a:schemeClr val="hlink"/>
                </a:solidFill>
                <a:hlinkClick r:id="rId5"/>
              </a:rPr>
              <a:t>Tech Mahindra Facebook</a:t>
            </a:r>
            <a:r>
              <a:rPr lang="en-US" sz="1800"/>
              <a:t>]</a:t>
            </a:r>
            <a:endParaRPr/>
          </a:p>
          <a:p>
            <a:pPr marL="457200" lvl="0" indent="-457200" algn="l" rtl="0">
              <a:lnSpc>
                <a:spcPct val="150000"/>
              </a:lnSpc>
              <a:spcBef>
                <a:spcPts val="1000"/>
              </a:spcBef>
              <a:spcAft>
                <a:spcPts val="0"/>
              </a:spcAft>
              <a:buClr>
                <a:schemeClr val="lt1"/>
              </a:buClr>
              <a:buSzPts val="1800"/>
              <a:buAutoNum type="arabicPeriod"/>
            </a:pPr>
            <a:r>
              <a:rPr lang="en-US" sz="1800"/>
              <a:t>Instagram: [</a:t>
            </a:r>
            <a:r>
              <a:rPr lang="en-US" sz="1800" u="sng">
                <a:solidFill>
                  <a:schemeClr val="hlink"/>
                </a:solidFill>
                <a:hlinkClick r:id="rId6"/>
              </a:rPr>
              <a:t>Tech Mahindra Instagram</a:t>
            </a:r>
            <a:r>
              <a:rPr lang="en-US" sz="1800"/>
              <a:t>]</a:t>
            </a:r>
            <a:endParaRPr/>
          </a:p>
          <a:p>
            <a:pPr marL="457200" lvl="0" indent="-457200" algn="l" rtl="0">
              <a:lnSpc>
                <a:spcPct val="150000"/>
              </a:lnSpc>
              <a:spcBef>
                <a:spcPts val="1000"/>
              </a:spcBef>
              <a:spcAft>
                <a:spcPts val="0"/>
              </a:spcAft>
              <a:buClr>
                <a:schemeClr val="lt1"/>
              </a:buClr>
              <a:buSzPts val="1800"/>
              <a:buAutoNum type="arabicPeriod"/>
            </a:pPr>
            <a:r>
              <a:rPr lang="en-US" sz="1800"/>
              <a:t>YouTube: [</a:t>
            </a:r>
            <a:r>
              <a:rPr lang="en-US" sz="1800" u="sng">
                <a:solidFill>
                  <a:schemeClr val="hlink"/>
                </a:solidFill>
                <a:hlinkClick r:id="rId7"/>
              </a:rPr>
              <a:t>Tech Mahindra YouTube</a:t>
            </a:r>
            <a:r>
              <a:rPr lang="en-US" sz="1800"/>
              <a:t>]</a:t>
            </a:r>
            <a:endParaRPr/>
          </a:p>
          <a:p>
            <a:pPr marL="0" lvl="0" indent="0" algn="l" rtl="0">
              <a:lnSpc>
                <a:spcPct val="150000"/>
              </a:lnSpc>
              <a:spcBef>
                <a:spcPts val="1000"/>
              </a:spcBef>
              <a:spcAft>
                <a:spcPts val="0"/>
              </a:spcAft>
              <a:buClr>
                <a:schemeClr val="lt1"/>
              </a:buClr>
              <a:buSzPts val="1800"/>
              <a:buNone/>
            </a:pPr>
            <a:r>
              <a:rPr lang="en-US" sz="1800"/>
              <a:t>These are the primary platforms Tech Mahindra actively uses.</a:t>
            </a:r>
            <a:endParaRPr/>
          </a:p>
        </p:txBody>
      </p:sp>
      <p:sp>
        <p:nvSpPr>
          <p:cNvPr id="337" name="Google Shape;337;p31"/>
          <p:cNvSpPr txBox="1"/>
          <p:nvPr/>
        </p:nvSpPr>
        <p:spPr>
          <a:xfrm>
            <a:off x="779928" y="1589460"/>
            <a:ext cx="415962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lt1"/>
                </a:solidFill>
                <a:latin typeface="Century Gothic"/>
                <a:ea typeface="Century Gothic"/>
                <a:cs typeface="Century Gothic"/>
                <a:sym typeface="Century Gothic"/>
              </a:rPr>
              <a:t>2. Social Media presence</a:t>
            </a:r>
            <a:endParaRPr sz="2400" b="1">
              <a:solidFill>
                <a:schemeClr val="lt1"/>
              </a:solidFill>
              <a:latin typeface="Century Gothic"/>
              <a:ea typeface="Century Gothic"/>
              <a:cs typeface="Century Gothic"/>
              <a:sym typeface="Century Gothic"/>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2"/>
          <p:cNvSpPr txBox="1">
            <a:spLocks noGrp="1"/>
          </p:cNvSpPr>
          <p:nvPr>
            <p:ph type="body" idx="1"/>
          </p:nvPr>
        </p:nvSpPr>
        <p:spPr>
          <a:xfrm>
            <a:off x="524436" y="1479176"/>
            <a:ext cx="11443446" cy="5447835"/>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rgbClr val="ECECEC"/>
              </a:buClr>
              <a:buSzPts val="1800"/>
              <a:buChar char="•"/>
            </a:pPr>
            <a:r>
              <a:rPr lang="en-US" sz="1800" b="0" i="0">
                <a:solidFill>
                  <a:srgbClr val="ECECEC"/>
                </a:solidFill>
              </a:rPr>
              <a:t>The selected page has limited direct engagement on social media platforms.</a:t>
            </a:r>
            <a:endParaRPr/>
          </a:p>
          <a:p>
            <a:pPr marL="228600" lvl="0" indent="-228600" algn="l" rtl="0">
              <a:lnSpc>
                <a:spcPct val="150000"/>
              </a:lnSpc>
              <a:spcBef>
                <a:spcPts val="1000"/>
              </a:spcBef>
              <a:spcAft>
                <a:spcPts val="0"/>
              </a:spcAft>
              <a:buClr>
                <a:srgbClr val="ECECEC"/>
              </a:buClr>
              <a:buSzPts val="1800"/>
              <a:buFont typeface="Arial"/>
              <a:buChar char="•"/>
            </a:pPr>
            <a:r>
              <a:rPr lang="en-US" sz="1800" b="0" i="0">
                <a:solidFill>
                  <a:srgbClr val="ECECEC"/>
                </a:solidFill>
              </a:rPr>
              <a:t>There are few social signals directly linked to this page. Increasing social engagement could enhance visibility and traffic</a:t>
            </a:r>
            <a:endParaRPr/>
          </a:p>
          <a:p>
            <a:pPr marL="0" lvl="0" indent="0" algn="l" rtl="0">
              <a:lnSpc>
                <a:spcPct val="150000"/>
              </a:lnSpc>
              <a:spcBef>
                <a:spcPts val="1000"/>
              </a:spcBef>
              <a:spcAft>
                <a:spcPts val="0"/>
              </a:spcAft>
              <a:buClr>
                <a:srgbClr val="ECECEC"/>
              </a:buClr>
              <a:buSzPts val="1800"/>
              <a:buNone/>
            </a:pPr>
            <a:r>
              <a:rPr lang="en-US" sz="1800" b="1">
                <a:solidFill>
                  <a:srgbClr val="ECECEC"/>
                </a:solidFill>
              </a:rPr>
              <a:t>3. Online Reputation and Reviews</a:t>
            </a:r>
            <a:endParaRPr sz="1800" b="1" i="0">
              <a:solidFill>
                <a:srgbClr val="ECECEC"/>
              </a:solidFill>
            </a:endParaRPr>
          </a:p>
          <a:p>
            <a:pPr marL="228600" lvl="0" indent="-228600" algn="l" rtl="0">
              <a:lnSpc>
                <a:spcPct val="150000"/>
              </a:lnSpc>
              <a:spcBef>
                <a:spcPts val="1000"/>
              </a:spcBef>
              <a:spcAft>
                <a:spcPts val="0"/>
              </a:spcAft>
              <a:buClr>
                <a:srgbClr val="ECECEC"/>
              </a:buClr>
              <a:buSzPts val="1800"/>
              <a:buFont typeface="Arial"/>
              <a:buChar char="•"/>
            </a:pPr>
            <a:r>
              <a:rPr lang="en-US" sz="1800" b="0" i="0">
                <a:solidFill>
                  <a:srgbClr val="ECECEC"/>
                </a:solidFill>
              </a:rPr>
              <a:t>Tech Mahindra is well-recognized in the industry, but specific mentions and reviews related to the Banking and Financial Services page are minimal.</a:t>
            </a:r>
            <a:endParaRPr/>
          </a:p>
          <a:p>
            <a:pPr marL="228600" lvl="0" indent="-228600" algn="l" rtl="0">
              <a:lnSpc>
                <a:spcPct val="150000"/>
              </a:lnSpc>
              <a:spcBef>
                <a:spcPts val="1000"/>
              </a:spcBef>
              <a:spcAft>
                <a:spcPts val="0"/>
              </a:spcAft>
              <a:buClr>
                <a:srgbClr val="ECECEC"/>
              </a:buClr>
              <a:buSzPts val="1800"/>
              <a:buFont typeface="Arial"/>
              <a:buChar char="•"/>
            </a:pPr>
            <a:r>
              <a:rPr lang="en-US" sz="1800" b="0" i="0">
                <a:solidFill>
                  <a:srgbClr val="ECECEC"/>
                </a:solidFill>
              </a:rPr>
              <a:t>General customer reviews about Tech Mahindra’s services are positive but do not specifically address the Banking and Financial Services page.</a:t>
            </a:r>
            <a:endParaRPr/>
          </a:p>
          <a:p>
            <a:pPr marL="228600" lvl="0" indent="-114300" algn="l" rtl="0">
              <a:lnSpc>
                <a:spcPct val="90000"/>
              </a:lnSpc>
              <a:spcBef>
                <a:spcPts val="1000"/>
              </a:spcBef>
              <a:spcAft>
                <a:spcPts val="0"/>
              </a:spcAft>
              <a:buClr>
                <a:schemeClr val="lt1"/>
              </a:buClr>
              <a:buSzPts val="1800"/>
              <a:buFont typeface="Arial"/>
              <a:buNone/>
            </a:pPr>
            <a:endParaRPr sz="1800" b="0" i="0">
              <a:solidFill>
                <a:srgbClr val="ECECEC"/>
              </a:solidFill>
            </a:endParaRPr>
          </a:p>
          <a:p>
            <a:pPr marL="228600" lvl="0" indent="-114300" algn="l" rtl="0">
              <a:lnSpc>
                <a:spcPct val="90000"/>
              </a:lnSpc>
              <a:spcBef>
                <a:spcPts val="1000"/>
              </a:spcBef>
              <a:spcAft>
                <a:spcPts val="0"/>
              </a:spcAft>
              <a:buClr>
                <a:schemeClr val="lt1"/>
              </a:buClr>
              <a:buSzPts val="1800"/>
              <a:buNone/>
            </a:pP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3"/>
          <p:cNvSpPr txBox="1">
            <a:spLocks noGrp="1"/>
          </p:cNvSpPr>
          <p:nvPr>
            <p:ph type="body" idx="1"/>
          </p:nvPr>
        </p:nvSpPr>
        <p:spPr>
          <a:xfrm>
            <a:off x="685800" y="2361565"/>
            <a:ext cx="10820400" cy="3230245"/>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rgbClr val="ECECEC"/>
              </a:buClr>
              <a:buSzPts val="1800"/>
              <a:buChar char="•"/>
            </a:pPr>
            <a:r>
              <a:rPr lang="en-US" sz="1800" b="1" i="0">
                <a:solidFill>
                  <a:srgbClr val="ECECEC"/>
                </a:solidFill>
              </a:rPr>
              <a:t>Local Listings:</a:t>
            </a:r>
            <a:r>
              <a:rPr lang="en-US" sz="1800" b="0" i="0">
                <a:solidFill>
                  <a:srgbClr val="ECECEC"/>
                </a:solidFill>
              </a:rPr>
              <a:t>  The selected page (Banking and Financial Services) does not typically focus on local SEO because it targets a broader, global audience.</a:t>
            </a:r>
            <a:endParaRPr/>
          </a:p>
          <a:p>
            <a:pPr marL="228600" lvl="0" indent="-228600" algn="l" rtl="0">
              <a:lnSpc>
                <a:spcPct val="150000"/>
              </a:lnSpc>
              <a:spcBef>
                <a:spcPts val="1000"/>
              </a:spcBef>
              <a:spcAft>
                <a:spcPts val="0"/>
              </a:spcAft>
              <a:buClr>
                <a:srgbClr val="ECECEC"/>
              </a:buClr>
              <a:buSzPts val="1800"/>
              <a:buChar char="•"/>
            </a:pPr>
            <a:r>
              <a:rPr lang="en-US" sz="1800" b="1" i="0">
                <a:solidFill>
                  <a:srgbClr val="ECECEC"/>
                </a:solidFill>
              </a:rPr>
              <a:t>Google My Business:</a:t>
            </a:r>
            <a:r>
              <a:rPr lang="en-US" sz="1800" b="0" i="0">
                <a:solidFill>
                  <a:srgbClr val="ECECEC"/>
                </a:solidFill>
              </a:rPr>
              <a:t> The profile is active, but it does not directly link to the Banking and Financial Services page, as this profile typically highlights the company's main offerings rather than specific service pages.</a:t>
            </a:r>
            <a:endParaRPr/>
          </a:p>
          <a:p>
            <a:pPr marL="228600" lvl="0" indent="-114300" algn="l" rtl="0">
              <a:lnSpc>
                <a:spcPct val="90000"/>
              </a:lnSpc>
              <a:spcBef>
                <a:spcPts val="1000"/>
              </a:spcBef>
              <a:spcAft>
                <a:spcPts val="0"/>
              </a:spcAft>
              <a:buClr>
                <a:schemeClr val="lt1"/>
              </a:buClr>
              <a:buSzPts val="1800"/>
              <a:buNone/>
            </a:pPr>
            <a:endParaRPr sz="1800"/>
          </a:p>
        </p:txBody>
      </p:sp>
      <p:sp>
        <p:nvSpPr>
          <p:cNvPr id="348" name="Google Shape;348;p33"/>
          <p:cNvSpPr txBox="1"/>
          <p:nvPr/>
        </p:nvSpPr>
        <p:spPr>
          <a:xfrm>
            <a:off x="851646" y="1676400"/>
            <a:ext cx="225014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lt1"/>
                </a:solidFill>
                <a:latin typeface="Century Gothic"/>
                <a:ea typeface="Century Gothic"/>
                <a:cs typeface="Century Gothic"/>
                <a:sym typeface="Century Gothic"/>
              </a:rPr>
              <a:t>4. Local SEO</a:t>
            </a:r>
            <a:endParaRPr sz="2400" b="1">
              <a:solidFill>
                <a:schemeClr val="lt1"/>
              </a:solidFill>
              <a:latin typeface="Century Gothic"/>
              <a:ea typeface="Century Gothic"/>
              <a:cs typeface="Century Gothic"/>
              <a:sym typeface="Century Gothic"/>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4"/>
          <p:cNvSpPr txBox="1">
            <a:spLocks noGrp="1"/>
          </p:cNvSpPr>
          <p:nvPr>
            <p:ph type="body" idx="1"/>
          </p:nvPr>
        </p:nvSpPr>
        <p:spPr>
          <a:xfrm>
            <a:off x="685800" y="2087880"/>
            <a:ext cx="10820400" cy="3830955"/>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rgbClr val="ECECEC"/>
              </a:buClr>
              <a:buSzPts val="2000"/>
              <a:buNone/>
            </a:pPr>
            <a:r>
              <a:rPr lang="en-US" sz="2000" b="1">
                <a:solidFill>
                  <a:srgbClr val="ECECEC"/>
                </a:solidFill>
              </a:rPr>
              <a:t>1.</a:t>
            </a:r>
            <a:r>
              <a:rPr lang="en-US" sz="2000" b="1" i="0">
                <a:solidFill>
                  <a:srgbClr val="ECECEC"/>
                </a:solidFill>
              </a:rPr>
              <a:t> Build Backlinks to the Selected Page:</a:t>
            </a:r>
            <a:endParaRPr sz="2000" b="0" i="0">
              <a:solidFill>
                <a:srgbClr val="ECECEC"/>
              </a:solidFill>
            </a:endParaRPr>
          </a:p>
          <a:p>
            <a:pPr marL="742950" lvl="1" indent="-285750" algn="l" rtl="0">
              <a:lnSpc>
                <a:spcPct val="150000"/>
              </a:lnSpc>
              <a:spcBef>
                <a:spcPts val="500"/>
              </a:spcBef>
              <a:spcAft>
                <a:spcPts val="0"/>
              </a:spcAft>
              <a:buClr>
                <a:srgbClr val="ECECEC"/>
              </a:buClr>
              <a:buSzPts val="1800"/>
              <a:buFont typeface="Arial"/>
              <a:buChar char="•"/>
            </a:pPr>
            <a:r>
              <a:rPr lang="en-US" sz="1800" b="0" i="0">
                <a:solidFill>
                  <a:srgbClr val="ECECEC"/>
                </a:solidFill>
              </a:rPr>
              <a:t>Reach out to industry blogs, financial services websites, and news platforms for guest blogging opportunities that can include links to the Banking and Financial Services page.</a:t>
            </a:r>
            <a:endParaRPr/>
          </a:p>
          <a:p>
            <a:pPr marL="742950" lvl="1" indent="-285750" algn="l" rtl="0">
              <a:lnSpc>
                <a:spcPct val="150000"/>
              </a:lnSpc>
              <a:spcBef>
                <a:spcPts val="500"/>
              </a:spcBef>
              <a:spcAft>
                <a:spcPts val="0"/>
              </a:spcAft>
              <a:buClr>
                <a:srgbClr val="ECECEC"/>
              </a:buClr>
              <a:buSzPts val="1800"/>
              <a:buFont typeface="Arial"/>
              <a:buChar char="•"/>
            </a:pPr>
            <a:r>
              <a:rPr lang="en-US" sz="1800" b="0" i="0">
                <a:solidFill>
                  <a:srgbClr val="ECECEC"/>
                </a:solidFill>
              </a:rPr>
              <a:t>Utilize relationships with industry partners, clients, and stakeholders to gain backlinks from related content and articles.</a:t>
            </a:r>
            <a:endParaRPr/>
          </a:p>
          <a:p>
            <a:pPr marL="742950" lvl="1" indent="-285750" algn="l" rtl="0">
              <a:lnSpc>
                <a:spcPct val="150000"/>
              </a:lnSpc>
              <a:spcBef>
                <a:spcPts val="500"/>
              </a:spcBef>
              <a:spcAft>
                <a:spcPts val="0"/>
              </a:spcAft>
              <a:buClr>
                <a:srgbClr val="ECECEC"/>
              </a:buClr>
              <a:buSzPts val="1800"/>
              <a:buFont typeface="Arial"/>
              <a:buChar char="•"/>
            </a:pPr>
            <a:r>
              <a:rPr lang="en-US" sz="1800" b="0" i="0">
                <a:solidFill>
                  <a:srgbClr val="ECECEC"/>
                </a:solidFill>
              </a:rPr>
              <a:t>Develop and promote high-quality, shareable content such as case studies, infographics, and white papers relevant to banking and financial services.</a:t>
            </a:r>
            <a:endParaRPr/>
          </a:p>
          <a:p>
            <a:pPr marL="0" lvl="0" indent="0" algn="l" rtl="0">
              <a:lnSpc>
                <a:spcPct val="90000"/>
              </a:lnSpc>
              <a:spcBef>
                <a:spcPts val="1000"/>
              </a:spcBef>
              <a:spcAft>
                <a:spcPts val="0"/>
              </a:spcAft>
              <a:buClr>
                <a:schemeClr val="lt1"/>
              </a:buClr>
              <a:buSzPts val="1800"/>
              <a:buNone/>
            </a:pPr>
            <a:endParaRPr sz="1800" b="1" i="0">
              <a:solidFill>
                <a:srgbClr val="ECECEC"/>
              </a:solidFill>
            </a:endParaRPr>
          </a:p>
        </p:txBody>
      </p:sp>
      <p:sp>
        <p:nvSpPr>
          <p:cNvPr id="354" name="Google Shape;354;p34"/>
          <p:cNvSpPr txBox="1"/>
          <p:nvPr/>
        </p:nvSpPr>
        <p:spPr>
          <a:xfrm>
            <a:off x="685799" y="1545522"/>
            <a:ext cx="7077635" cy="4603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lt1"/>
                </a:solidFill>
                <a:latin typeface="Century Gothic"/>
                <a:ea typeface="Century Gothic"/>
                <a:cs typeface="Century Gothic"/>
                <a:sym typeface="Century Gothic"/>
              </a:rPr>
              <a:t>Off page SEO plan</a:t>
            </a:r>
            <a:endParaRPr sz="2400">
              <a:solidFill>
                <a:schemeClr val="lt1"/>
              </a:solidFill>
              <a:latin typeface="Century Gothic"/>
              <a:ea typeface="Century Gothic"/>
              <a:cs typeface="Century Gothic"/>
              <a:sym typeface="Century Gothic"/>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5"/>
          <p:cNvSpPr txBox="1">
            <a:spLocks noGrp="1"/>
          </p:cNvSpPr>
          <p:nvPr>
            <p:ph type="body" idx="1"/>
          </p:nvPr>
        </p:nvSpPr>
        <p:spPr>
          <a:xfrm>
            <a:off x="466165" y="1479774"/>
            <a:ext cx="11394141" cy="531607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rgbClr val="ECECEC"/>
              </a:buClr>
              <a:buSzPts val="1800"/>
              <a:buNone/>
            </a:pPr>
            <a:r>
              <a:rPr lang="en-US" sz="1800" b="1">
                <a:solidFill>
                  <a:srgbClr val="ECECEC"/>
                </a:solidFill>
              </a:rPr>
              <a:t>2</a:t>
            </a:r>
            <a:r>
              <a:rPr lang="en-US" sz="1800" b="1" i="0">
                <a:solidFill>
                  <a:srgbClr val="ECECEC"/>
                </a:solidFill>
              </a:rPr>
              <a:t>. Increase Social Media Engagement:</a:t>
            </a:r>
            <a:endParaRPr sz="1800" b="0" i="0">
              <a:solidFill>
                <a:srgbClr val="ECECEC"/>
              </a:solidFill>
            </a:endParaRPr>
          </a:p>
          <a:p>
            <a:pPr marL="742950" lvl="1" indent="-285750" algn="l" rtl="0">
              <a:lnSpc>
                <a:spcPct val="150000"/>
              </a:lnSpc>
              <a:spcBef>
                <a:spcPts val="500"/>
              </a:spcBef>
              <a:spcAft>
                <a:spcPts val="0"/>
              </a:spcAft>
              <a:buClr>
                <a:srgbClr val="ECECEC"/>
              </a:buClr>
              <a:buSzPts val="1800"/>
              <a:buFont typeface="Arial"/>
              <a:buChar char="•"/>
            </a:pPr>
            <a:r>
              <a:rPr lang="en-US" sz="1800" b="0" i="0">
                <a:solidFill>
                  <a:srgbClr val="ECECEC"/>
                </a:solidFill>
              </a:rPr>
              <a:t>Actively share content related to the Banking and Financial Services page across Tech Mahindra’s social media channels.</a:t>
            </a:r>
            <a:endParaRPr/>
          </a:p>
          <a:p>
            <a:pPr marL="742950" lvl="1" indent="-285750" algn="l" rtl="0">
              <a:lnSpc>
                <a:spcPct val="150000"/>
              </a:lnSpc>
              <a:spcBef>
                <a:spcPts val="500"/>
              </a:spcBef>
              <a:spcAft>
                <a:spcPts val="0"/>
              </a:spcAft>
              <a:buClr>
                <a:srgbClr val="ECECEC"/>
              </a:buClr>
              <a:buSzPts val="1800"/>
              <a:buFont typeface="Arial"/>
              <a:buChar char="•"/>
            </a:pPr>
            <a:r>
              <a:rPr lang="en-US" sz="1800" b="0" i="0">
                <a:solidFill>
                  <a:srgbClr val="ECECEC"/>
                </a:solidFill>
              </a:rPr>
              <a:t>Increase engagement by encouraging discussions, sharing industry insights, and creating interactive content such as polls and Q&amp;A sessions.</a:t>
            </a:r>
            <a:endParaRPr/>
          </a:p>
          <a:p>
            <a:pPr marL="0" lvl="0" indent="0" algn="l" rtl="0">
              <a:lnSpc>
                <a:spcPct val="150000"/>
              </a:lnSpc>
              <a:spcBef>
                <a:spcPts val="1000"/>
              </a:spcBef>
              <a:spcAft>
                <a:spcPts val="0"/>
              </a:spcAft>
              <a:buClr>
                <a:srgbClr val="ECECEC"/>
              </a:buClr>
              <a:buSzPts val="1800"/>
              <a:buNone/>
            </a:pPr>
            <a:r>
              <a:rPr lang="en-US" sz="1800" b="1">
                <a:solidFill>
                  <a:srgbClr val="ECECEC"/>
                </a:solidFill>
              </a:rPr>
              <a:t>3</a:t>
            </a:r>
            <a:r>
              <a:rPr lang="en-US" sz="1800" b="1" i="0">
                <a:solidFill>
                  <a:srgbClr val="ECECEC"/>
                </a:solidFill>
              </a:rPr>
              <a:t>. Enhance Online Reputation and Reviews:</a:t>
            </a:r>
            <a:endParaRPr sz="1800" b="0" i="0">
              <a:solidFill>
                <a:srgbClr val="ECECEC"/>
              </a:solidFill>
            </a:endParaRPr>
          </a:p>
          <a:p>
            <a:pPr marL="742950" lvl="1" indent="-285750" algn="l" rtl="0">
              <a:lnSpc>
                <a:spcPct val="150000"/>
              </a:lnSpc>
              <a:spcBef>
                <a:spcPts val="500"/>
              </a:spcBef>
              <a:spcAft>
                <a:spcPts val="0"/>
              </a:spcAft>
              <a:buClr>
                <a:srgbClr val="ECECEC"/>
              </a:buClr>
              <a:buSzPts val="1800"/>
              <a:buFont typeface="Arial"/>
              <a:buChar char="•"/>
            </a:pPr>
            <a:r>
              <a:rPr lang="en-US" sz="1800" b="0" i="0">
                <a:solidFill>
                  <a:srgbClr val="ECECEC"/>
                </a:solidFill>
              </a:rPr>
              <a:t>Request reviews and testimonials from clients and partners specifically mentioning Tech Mahindra’s banking and financial services.</a:t>
            </a:r>
            <a:endParaRPr/>
          </a:p>
          <a:p>
            <a:pPr marL="742950" lvl="1" indent="-285750" algn="l" rtl="0">
              <a:lnSpc>
                <a:spcPct val="150000"/>
              </a:lnSpc>
              <a:spcBef>
                <a:spcPts val="500"/>
              </a:spcBef>
              <a:spcAft>
                <a:spcPts val="0"/>
              </a:spcAft>
              <a:buClr>
                <a:srgbClr val="ECECEC"/>
              </a:buClr>
              <a:buSzPts val="1800"/>
              <a:buFont typeface="Arial"/>
              <a:buChar char="•"/>
            </a:pPr>
            <a:r>
              <a:rPr lang="en-US" sz="1800" b="0" i="0">
                <a:solidFill>
                  <a:srgbClr val="ECECEC"/>
                </a:solidFill>
              </a:rPr>
              <a:t>Share detailed case studies and success stories on review platforms and industry forums to improve credibility and attract backlinks.</a:t>
            </a:r>
            <a:endParaRPr/>
          </a:p>
          <a:p>
            <a:pPr marL="228600" lvl="0" indent="-114300" algn="l" rtl="0">
              <a:lnSpc>
                <a:spcPct val="90000"/>
              </a:lnSpc>
              <a:spcBef>
                <a:spcPts val="1000"/>
              </a:spcBef>
              <a:spcAft>
                <a:spcPts val="0"/>
              </a:spcAft>
              <a:buClr>
                <a:schemeClr val="lt1"/>
              </a:buClr>
              <a:buSzPts val="1800"/>
              <a:buNone/>
            </a:pP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6"/>
          <p:cNvSpPr txBox="1">
            <a:spLocks noGrp="1"/>
          </p:cNvSpPr>
          <p:nvPr>
            <p:ph type="body" idx="1"/>
          </p:nvPr>
        </p:nvSpPr>
        <p:spPr>
          <a:xfrm>
            <a:off x="587188" y="2015266"/>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rgbClr val="ECECEC"/>
              </a:buClr>
              <a:buSzPts val="2000"/>
              <a:buNone/>
            </a:pPr>
            <a:r>
              <a:rPr lang="en-US" sz="2000" b="1">
                <a:solidFill>
                  <a:srgbClr val="ECECEC"/>
                </a:solidFill>
                <a:latin typeface="Century Gothic"/>
                <a:ea typeface="Century Gothic"/>
                <a:cs typeface="Century Gothic"/>
                <a:sym typeface="Century Gothic"/>
              </a:rPr>
              <a:t>4</a:t>
            </a:r>
            <a:r>
              <a:rPr lang="en-US" sz="2000" b="1" i="0">
                <a:solidFill>
                  <a:srgbClr val="ECECEC"/>
                </a:solidFill>
                <a:latin typeface="Century Gothic"/>
                <a:ea typeface="Century Gothic"/>
                <a:cs typeface="Century Gothic"/>
                <a:sym typeface="Century Gothic"/>
              </a:rPr>
              <a:t>. Optimize for Local SEO:</a:t>
            </a:r>
            <a:endParaRPr sz="2000" b="0" i="0">
              <a:solidFill>
                <a:srgbClr val="ECECEC"/>
              </a:solidFill>
              <a:latin typeface="Century Gothic"/>
              <a:ea typeface="Century Gothic"/>
              <a:cs typeface="Century Gothic"/>
              <a:sym typeface="Century Gothic"/>
            </a:endParaRPr>
          </a:p>
          <a:p>
            <a:pPr marL="742950" lvl="1" indent="-285750" algn="l" rtl="0">
              <a:lnSpc>
                <a:spcPct val="150000"/>
              </a:lnSpc>
              <a:spcBef>
                <a:spcPts val="500"/>
              </a:spcBef>
              <a:spcAft>
                <a:spcPts val="0"/>
              </a:spcAft>
              <a:buClr>
                <a:srgbClr val="ECECEC"/>
              </a:buClr>
              <a:buSzPts val="1800"/>
              <a:buFont typeface="Arial"/>
              <a:buChar char="•"/>
            </a:pPr>
            <a:r>
              <a:rPr lang="en-US" sz="1800" b="0" i="0">
                <a:solidFill>
                  <a:srgbClr val="ECECEC"/>
                </a:solidFill>
              </a:rPr>
              <a:t>Develop content that targets specific local markets or regions relevant to banking and financial services to improve local search visibility</a:t>
            </a:r>
            <a:endParaRPr/>
          </a:p>
          <a:p>
            <a:pPr marL="742950" lvl="1" indent="-285750" algn="l" rtl="0">
              <a:lnSpc>
                <a:spcPct val="150000"/>
              </a:lnSpc>
              <a:spcBef>
                <a:spcPts val="500"/>
              </a:spcBef>
              <a:spcAft>
                <a:spcPts val="0"/>
              </a:spcAft>
              <a:buClr>
                <a:srgbClr val="ECECEC"/>
              </a:buClr>
              <a:buSzPts val="1800"/>
              <a:buFont typeface="Arial"/>
              <a:buChar char="•"/>
            </a:pPr>
            <a:r>
              <a:rPr lang="en-US" sz="1800" b="0" i="0">
                <a:solidFill>
                  <a:srgbClr val="ECECEC"/>
                </a:solidFill>
              </a:rPr>
              <a:t>Ensure the Google My Business profile links to the Banking and Financial Services page and includes updated and relevant content.</a:t>
            </a:r>
            <a:endParaRPr/>
          </a:p>
          <a:p>
            <a:pPr marL="228600" lvl="0" indent="-114300" algn="l" rtl="0">
              <a:lnSpc>
                <a:spcPct val="90000"/>
              </a:lnSpc>
              <a:spcBef>
                <a:spcPts val="1000"/>
              </a:spcBef>
              <a:spcAft>
                <a:spcPts val="0"/>
              </a:spcAft>
              <a:buClr>
                <a:schemeClr val="lt1"/>
              </a:buClr>
              <a:buSzPts val="1800"/>
              <a:buNone/>
            </a:pPr>
            <a:endParaRPr sz="1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7"/>
          <p:cNvSpPr txBox="1">
            <a:spLocks noGrp="1"/>
          </p:cNvSpPr>
          <p:nvPr>
            <p:ph type="title"/>
          </p:nvPr>
        </p:nvSpPr>
        <p:spPr>
          <a:xfrm>
            <a:off x="2479077" y="764373"/>
            <a:ext cx="9291918"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3600"/>
              <a:buFont typeface="Century Gothic"/>
              <a:buNone/>
            </a:pPr>
            <a:r>
              <a:rPr lang="en-US" sz="3600"/>
              <a:t>CURRENT PERFORMANCE OVERVIEW</a:t>
            </a:r>
            <a:endParaRPr sz="3600"/>
          </a:p>
        </p:txBody>
      </p:sp>
      <p:sp>
        <p:nvSpPr>
          <p:cNvPr id="370" name="Google Shape;370;p37"/>
          <p:cNvSpPr txBox="1">
            <a:spLocks noGrp="1"/>
          </p:cNvSpPr>
          <p:nvPr>
            <p:ph type="body" idx="1"/>
          </p:nvPr>
        </p:nvSpPr>
        <p:spPr>
          <a:xfrm>
            <a:off x="524434" y="2999010"/>
            <a:ext cx="10820400" cy="309461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ECECEC"/>
              </a:buClr>
              <a:buSzPts val="2000"/>
              <a:buNone/>
            </a:pPr>
            <a:r>
              <a:rPr lang="en-US" sz="2000" b="1" i="0">
                <a:solidFill>
                  <a:srgbClr val="ECECEC"/>
                </a:solidFill>
              </a:rPr>
              <a:t>Visibility and Rankings:</a:t>
            </a:r>
            <a:endParaRPr/>
          </a:p>
          <a:p>
            <a:pPr marL="228600" lvl="0" indent="-228600" algn="l" rtl="0">
              <a:lnSpc>
                <a:spcPct val="150000"/>
              </a:lnSpc>
              <a:spcBef>
                <a:spcPts val="1000"/>
              </a:spcBef>
              <a:spcAft>
                <a:spcPts val="0"/>
              </a:spcAft>
              <a:buClr>
                <a:srgbClr val="ECECEC"/>
              </a:buClr>
              <a:buSzPts val="1800"/>
              <a:buFont typeface="Arial"/>
              <a:buChar char="•"/>
            </a:pPr>
            <a:r>
              <a:rPr lang="en-US" sz="1800" i="0">
                <a:solidFill>
                  <a:srgbClr val="ECECEC"/>
                </a:solidFill>
              </a:rPr>
              <a:t>Indexed Pages</a:t>
            </a:r>
            <a:r>
              <a:rPr lang="en-US" sz="1800" b="1" i="0">
                <a:solidFill>
                  <a:srgbClr val="ECECEC"/>
                </a:solidFill>
              </a:rPr>
              <a:t>:</a:t>
            </a:r>
            <a:r>
              <a:rPr lang="en-US" sz="1800" b="0" i="0">
                <a:solidFill>
                  <a:srgbClr val="ECECEC"/>
                </a:solidFill>
              </a:rPr>
              <a:t> The page is indexed by Google, but it does not rank highly for competitive keywords in the </a:t>
            </a:r>
            <a:r>
              <a:rPr lang="en-US" sz="1800">
                <a:solidFill>
                  <a:srgbClr val="ECECEC"/>
                </a:solidFill>
              </a:rPr>
              <a:t>Oil and Gas </a:t>
            </a:r>
            <a:r>
              <a:rPr lang="en-US" sz="1800" b="0" i="0">
                <a:solidFill>
                  <a:srgbClr val="ECECEC"/>
                </a:solidFill>
              </a:rPr>
              <a:t>industry.</a:t>
            </a:r>
            <a:endParaRPr/>
          </a:p>
          <a:p>
            <a:pPr marL="228600" lvl="0" indent="-228600" algn="l" rtl="0">
              <a:lnSpc>
                <a:spcPct val="150000"/>
              </a:lnSpc>
              <a:spcBef>
                <a:spcPts val="1000"/>
              </a:spcBef>
              <a:spcAft>
                <a:spcPts val="0"/>
              </a:spcAft>
              <a:buClr>
                <a:srgbClr val="ECECEC"/>
              </a:buClr>
              <a:buSzPts val="1800"/>
              <a:buFont typeface="Arial"/>
              <a:buChar char="•"/>
            </a:pPr>
            <a:r>
              <a:rPr lang="en-US" sz="1800" i="0">
                <a:solidFill>
                  <a:srgbClr val="ECECEC"/>
                </a:solidFill>
              </a:rPr>
              <a:t>Traffic Overview</a:t>
            </a:r>
            <a:r>
              <a:rPr lang="en-US" sz="1800" b="1" i="0">
                <a:solidFill>
                  <a:srgbClr val="ECECEC"/>
                </a:solidFill>
              </a:rPr>
              <a:t>:</a:t>
            </a:r>
            <a:r>
              <a:rPr lang="en-US" sz="1800" b="0" i="0">
                <a:solidFill>
                  <a:srgbClr val="ECECEC"/>
                </a:solidFill>
              </a:rPr>
              <a:t> The page appears to attract low organic traffic due to limited visibility in search results.</a:t>
            </a:r>
            <a:endParaRPr/>
          </a:p>
          <a:p>
            <a:pPr marL="0" lvl="0" indent="0" algn="l" rtl="0">
              <a:lnSpc>
                <a:spcPct val="90000"/>
              </a:lnSpc>
              <a:spcBef>
                <a:spcPts val="1000"/>
              </a:spcBef>
              <a:spcAft>
                <a:spcPts val="0"/>
              </a:spcAft>
              <a:buClr>
                <a:schemeClr val="lt1"/>
              </a:buClr>
              <a:buSzPts val="1800"/>
              <a:buNone/>
            </a:pPr>
            <a:endParaRPr sz="1800"/>
          </a:p>
        </p:txBody>
      </p:sp>
      <p:sp>
        <p:nvSpPr>
          <p:cNvPr id="371" name="Google Shape;371;p37"/>
          <p:cNvSpPr txBox="1"/>
          <p:nvPr/>
        </p:nvSpPr>
        <p:spPr>
          <a:xfrm>
            <a:off x="524434" y="2185767"/>
            <a:ext cx="929191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lt1"/>
                </a:solidFill>
                <a:latin typeface="Century Gothic"/>
                <a:ea typeface="Century Gothic"/>
                <a:cs typeface="Century Gothic"/>
                <a:sym typeface="Century Gothic"/>
              </a:rPr>
              <a:t>2</a:t>
            </a:r>
            <a:r>
              <a:rPr lang="en-US" sz="1800">
                <a:solidFill>
                  <a:schemeClr val="lt1"/>
                </a:solidFill>
                <a:latin typeface="Century Gothic"/>
                <a:ea typeface="Century Gothic"/>
                <a:cs typeface="Century Gothic"/>
                <a:sym typeface="Century Gothic"/>
              </a:rPr>
              <a:t>. </a:t>
            </a:r>
            <a:r>
              <a:rPr lang="en-US" sz="2400" u="sng">
                <a:solidFill>
                  <a:schemeClr val="hlink"/>
                </a:solidFill>
                <a:latin typeface="Century Gothic"/>
                <a:ea typeface="Century Gothic"/>
                <a:cs typeface="Century Gothic"/>
                <a:sym typeface="Century Gothic"/>
                <a:hlinkClick r:id="rId3"/>
              </a:rPr>
              <a:t>https://www.techmahindra.com/industries/oil-and-gas/</a:t>
            </a:r>
            <a:endParaRPr sz="2400">
              <a:solidFill>
                <a:schemeClr val="lt1"/>
              </a:solidFill>
              <a:latin typeface="Century Gothic"/>
              <a:ea typeface="Century Gothic"/>
              <a:cs typeface="Century Gothic"/>
              <a:sym typeface="Century Gothic"/>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8"/>
          <p:cNvSpPr txBox="1">
            <a:spLocks noGrp="1"/>
          </p:cNvSpPr>
          <p:nvPr>
            <p:ph type="body" idx="1"/>
          </p:nvPr>
        </p:nvSpPr>
        <p:spPr>
          <a:xfrm>
            <a:off x="6409765" y="2359497"/>
            <a:ext cx="5782235"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rgbClr val="ECECEC"/>
              </a:buClr>
              <a:buSzPts val="1800"/>
              <a:buChar char="•"/>
            </a:pPr>
            <a:r>
              <a:rPr lang="en-US" sz="1800" b="0" i="0">
                <a:solidFill>
                  <a:srgbClr val="ECECEC"/>
                </a:solidFill>
              </a:rPr>
              <a:t>The title of the page is quite short</a:t>
            </a:r>
            <a:endParaRPr sz="1800">
              <a:solidFill>
                <a:srgbClr val="ECECEC"/>
              </a:solidFill>
            </a:endParaRPr>
          </a:p>
          <a:p>
            <a:pPr marL="228600" lvl="0" indent="-228600" algn="l" rtl="0">
              <a:lnSpc>
                <a:spcPct val="150000"/>
              </a:lnSpc>
              <a:spcBef>
                <a:spcPts val="1000"/>
              </a:spcBef>
              <a:spcAft>
                <a:spcPts val="0"/>
              </a:spcAft>
              <a:buClr>
                <a:srgbClr val="ECECEC"/>
              </a:buClr>
              <a:buSzPts val="1800"/>
              <a:buChar char="•"/>
            </a:pPr>
            <a:r>
              <a:rPr lang="en-US" sz="1800" b="0" i="0">
                <a:solidFill>
                  <a:srgbClr val="ECECEC"/>
                </a:solidFill>
              </a:rPr>
              <a:t>The page speed, especially on mobile devices, is slower than ideal</a:t>
            </a:r>
            <a:endParaRPr sz="1800">
              <a:solidFill>
                <a:srgbClr val="ECECEC"/>
              </a:solidFill>
            </a:endParaRPr>
          </a:p>
          <a:p>
            <a:pPr marL="228600" lvl="0" indent="-228600" algn="l" rtl="0">
              <a:lnSpc>
                <a:spcPct val="150000"/>
              </a:lnSpc>
              <a:spcBef>
                <a:spcPts val="1000"/>
              </a:spcBef>
              <a:spcAft>
                <a:spcPts val="0"/>
              </a:spcAft>
              <a:buClr>
                <a:srgbClr val="ECECEC"/>
              </a:buClr>
              <a:buSzPts val="1800"/>
              <a:buChar char="•"/>
            </a:pPr>
            <a:r>
              <a:rPr lang="en-US" sz="1800">
                <a:solidFill>
                  <a:srgbClr val="ECECEC"/>
                </a:solidFill>
              </a:rPr>
              <a:t>Absence of Meta Description</a:t>
            </a:r>
            <a:endParaRPr/>
          </a:p>
          <a:p>
            <a:pPr marL="228600" lvl="0" indent="-228600" algn="l" rtl="0">
              <a:lnSpc>
                <a:spcPct val="150000"/>
              </a:lnSpc>
              <a:spcBef>
                <a:spcPts val="1000"/>
              </a:spcBef>
              <a:spcAft>
                <a:spcPts val="0"/>
              </a:spcAft>
              <a:buClr>
                <a:srgbClr val="ECECEC"/>
              </a:buClr>
              <a:buSzPts val="1800"/>
              <a:buChar char="•"/>
            </a:pPr>
            <a:r>
              <a:rPr lang="en-US" sz="1800" b="0" i="0">
                <a:solidFill>
                  <a:srgbClr val="ECECEC"/>
                </a:solidFill>
              </a:rPr>
              <a:t>Potential technical SEO issues impacting performance</a:t>
            </a:r>
            <a:endParaRPr sz="1800">
              <a:solidFill>
                <a:srgbClr val="ECECEC"/>
              </a:solidFill>
            </a:endParaRPr>
          </a:p>
          <a:p>
            <a:pPr marL="0" lvl="0" indent="0" algn="l" rtl="0">
              <a:lnSpc>
                <a:spcPct val="150000"/>
              </a:lnSpc>
              <a:spcBef>
                <a:spcPts val="1000"/>
              </a:spcBef>
              <a:spcAft>
                <a:spcPts val="0"/>
              </a:spcAft>
              <a:buClr>
                <a:schemeClr val="lt1"/>
              </a:buClr>
              <a:buSzPts val="1800"/>
              <a:buNone/>
            </a:pPr>
            <a:endParaRPr sz="1800" b="0" i="0">
              <a:solidFill>
                <a:srgbClr val="ECECEC"/>
              </a:solidFill>
            </a:endParaRPr>
          </a:p>
          <a:p>
            <a:pPr marL="228600" lvl="0" indent="-114300" algn="l" rtl="0">
              <a:lnSpc>
                <a:spcPct val="90000"/>
              </a:lnSpc>
              <a:spcBef>
                <a:spcPts val="1000"/>
              </a:spcBef>
              <a:spcAft>
                <a:spcPts val="0"/>
              </a:spcAft>
              <a:buClr>
                <a:schemeClr val="lt1"/>
              </a:buClr>
              <a:buSzPts val="1800"/>
              <a:buNone/>
            </a:pPr>
            <a:endParaRPr sz="1800"/>
          </a:p>
        </p:txBody>
      </p:sp>
      <p:sp>
        <p:nvSpPr>
          <p:cNvPr id="377" name="Google Shape;377;p38"/>
          <p:cNvSpPr txBox="1"/>
          <p:nvPr/>
        </p:nvSpPr>
        <p:spPr>
          <a:xfrm>
            <a:off x="434788" y="2427630"/>
            <a:ext cx="5782235" cy="3688080"/>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150000"/>
              </a:lnSpc>
              <a:spcBef>
                <a:spcPts val="0"/>
              </a:spcBef>
              <a:spcAft>
                <a:spcPts val="0"/>
              </a:spcAft>
              <a:buClr>
                <a:srgbClr val="ECECEC"/>
              </a:buClr>
              <a:buSzPts val="1800"/>
              <a:buFont typeface="Arial"/>
              <a:buChar char="•"/>
            </a:pPr>
            <a:r>
              <a:rPr lang="en-US" sz="1800">
                <a:solidFill>
                  <a:srgbClr val="ECECEC"/>
                </a:solidFill>
                <a:latin typeface="Century Gothic"/>
                <a:ea typeface="Century Gothic"/>
                <a:cs typeface="Century Gothic"/>
                <a:sym typeface="Century Gothic"/>
              </a:rPr>
              <a:t>Strong domain authority DA-61/100 (</a:t>
            </a:r>
            <a:r>
              <a:rPr lang="en-US" sz="1800" u="sng">
                <a:solidFill>
                  <a:schemeClr val="hlink"/>
                </a:solidFill>
                <a:latin typeface="Century Gothic"/>
                <a:ea typeface="Century Gothic"/>
                <a:cs typeface="Century Gothic"/>
                <a:sym typeface="Century Gothic"/>
                <a:hlinkClick r:id="rId3"/>
              </a:rPr>
              <a:t>moz.com</a:t>
            </a:r>
            <a:r>
              <a:rPr lang="en-US" sz="1800">
                <a:solidFill>
                  <a:srgbClr val="ECECEC"/>
                </a:solidFill>
                <a:latin typeface="Century Gothic"/>
                <a:ea typeface="Century Gothic"/>
                <a:cs typeface="Century Gothic"/>
                <a:sym typeface="Century Gothic"/>
              </a:rPr>
              <a:t>)</a:t>
            </a:r>
            <a:endParaRPr/>
          </a:p>
          <a:p>
            <a:pPr marL="228600" marR="0" lvl="0" indent="-228600" algn="l" rtl="0">
              <a:lnSpc>
                <a:spcPct val="150000"/>
              </a:lnSpc>
              <a:spcBef>
                <a:spcPts val="1000"/>
              </a:spcBef>
              <a:spcAft>
                <a:spcPts val="0"/>
              </a:spcAft>
              <a:buClr>
                <a:srgbClr val="ECECEC"/>
              </a:buClr>
              <a:buSzPts val="1800"/>
              <a:buFont typeface="Arial"/>
              <a:buChar char="•"/>
            </a:pPr>
            <a:r>
              <a:rPr lang="en-US" sz="1800" b="0" i="0">
                <a:solidFill>
                  <a:srgbClr val="ECECEC"/>
                </a:solidFill>
                <a:latin typeface="Century Gothic"/>
                <a:ea typeface="Century Gothic"/>
                <a:cs typeface="Century Gothic"/>
                <a:sym typeface="Century Gothic"/>
              </a:rPr>
              <a:t>The keyword "Oil and Gas" appears three times and is well-optimized</a:t>
            </a:r>
            <a:endParaRPr sz="1800">
              <a:solidFill>
                <a:srgbClr val="ECECEC"/>
              </a:solidFill>
              <a:latin typeface="Century Gothic"/>
              <a:ea typeface="Century Gothic"/>
              <a:cs typeface="Century Gothic"/>
              <a:sym typeface="Century Gothic"/>
            </a:endParaRPr>
          </a:p>
          <a:p>
            <a:pPr marL="228600" marR="0" lvl="0" indent="-228600" algn="l" rtl="0">
              <a:lnSpc>
                <a:spcPct val="150000"/>
              </a:lnSpc>
              <a:spcBef>
                <a:spcPts val="1000"/>
              </a:spcBef>
              <a:spcAft>
                <a:spcPts val="0"/>
              </a:spcAft>
              <a:buClr>
                <a:srgbClr val="ECECEC"/>
              </a:buClr>
              <a:buSzPts val="1800"/>
              <a:buFont typeface="Arial"/>
              <a:buChar char="•"/>
            </a:pPr>
            <a:r>
              <a:rPr lang="en-US" sz="1800">
                <a:solidFill>
                  <a:srgbClr val="ECECEC"/>
                </a:solidFill>
                <a:latin typeface="Century Gothic"/>
                <a:ea typeface="Century Gothic"/>
                <a:cs typeface="Century Gothic"/>
                <a:sym typeface="Century Gothic"/>
              </a:rPr>
              <a:t>Secure HTTPS Connection</a:t>
            </a:r>
            <a:endParaRPr/>
          </a:p>
          <a:p>
            <a:pPr marL="228600" marR="0" lvl="0" indent="-228600" algn="l" rtl="0">
              <a:lnSpc>
                <a:spcPct val="150000"/>
              </a:lnSpc>
              <a:spcBef>
                <a:spcPts val="1000"/>
              </a:spcBef>
              <a:spcAft>
                <a:spcPts val="0"/>
              </a:spcAft>
              <a:buClr>
                <a:srgbClr val="ECECEC"/>
              </a:buClr>
              <a:buSzPts val="1800"/>
              <a:buFont typeface="Arial"/>
              <a:buChar char="•"/>
            </a:pPr>
            <a:r>
              <a:rPr lang="en-US" sz="1800">
                <a:solidFill>
                  <a:srgbClr val="ECECEC"/>
                </a:solidFill>
                <a:latin typeface="Century Gothic"/>
                <a:ea typeface="Century Gothic"/>
                <a:cs typeface="Century Gothic"/>
                <a:sym typeface="Century Gothic"/>
              </a:rPr>
              <a:t>Clean and User-Friendly Design</a:t>
            </a:r>
            <a:endParaRPr/>
          </a:p>
          <a:p>
            <a:pPr marL="0" marR="0" lvl="0" indent="0" algn="l" rtl="0">
              <a:lnSpc>
                <a:spcPct val="90000"/>
              </a:lnSpc>
              <a:spcBef>
                <a:spcPts val="1000"/>
              </a:spcBef>
              <a:spcAft>
                <a:spcPts val="0"/>
              </a:spcAft>
              <a:buClr>
                <a:schemeClr val="lt1"/>
              </a:buClr>
              <a:buSzPts val="1800"/>
              <a:buFont typeface="Arial"/>
              <a:buNone/>
            </a:pPr>
            <a:endParaRPr sz="1800">
              <a:solidFill>
                <a:schemeClr val="lt1"/>
              </a:solidFill>
              <a:latin typeface="Century Gothic"/>
              <a:ea typeface="Century Gothic"/>
              <a:cs typeface="Century Gothic"/>
              <a:sym typeface="Century Gothic"/>
            </a:endParaRPr>
          </a:p>
        </p:txBody>
      </p:sp>
      <p:sp>
        <p:nvSpPr>
          <p:cNvPr id="378" name="Google Shape;378;p38"/>
          <p:cNvSpPr txBox="1"/>
          <p:nvPr/>
        </p:nvSpPr>
        <p:spPr>
          <a:xfrm flipH="1">
            <a:off x="700142" y="1990165"/>
            <a:ext cx="188079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entury Gothic"/>
                <a:ea typeface="Century Gothic"/>
                <a:cs typeface="Century Gothic"/>
                <a:sym typeface="Century Gothic"/>
              </a:rPr>
              <a:t>Key Strength </a:t>
            </a:r>
            <a:endParaRPr sz="1800">
              <a:solidFill>
                <a:schemeClr val="lt1"/>
              </a:solidFill>
              <a:latin typeface="Century Gothic"/>
              <a:ea typeface="Century Gothic"/>
              <a:cs typeface="Century Gothic"/>
              <a:sym typeface="Century Gothic"/>
            </a:endParaRPr>
          </a:p>
        </p:txBody>
      </p:sp>
      <p:sp>
        <p:nvSpPr>
          <p:cNvPr id="379" name="Google Shape;379;p38"/>
          <p:cNvSpPr txBox="1"/>
          <p:nvPr/>
        </p:nvSpPr>
        <p:spPr>
          <a:xfrm>
            <a:off x="6409765" y="1990165"/>
            <a:ext cx="220531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entury Gothic"/>
                <a:ea typeface="Century Gothic"/>
                <a:cs typeface="Century Gothic"/>
                <a:sym typeface="Century Gothic"/>
              </a:rPr>
              <a:t>Key Weakness</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3600"/>
              <a:buFont typeface="Century Gothic"/>
              <a:buNone/>
            </a:pPr>
            <a:r>
              <a:rPr lang="en-US" sz="3600"/>
              <a:t>KEYWORD RESEARCH </a:t>
            </a:r>
            <a:endParaRPr sz="3600"/>
          </a:p>
        </p:txBody>
      </p:sp>
      <p:sp>
        <p:nvSpPr>
          <p:cNvPr id="385" name="Google Shape;385;p39"/>
          <p:cNvSpPr txBox="1">
            <a:spLocks noGrp="1"/>
          </p:cNvSpPr>
          <p:nvPr>
            <p:ph type="body" idx="1"/>
          </p:nvPr>
        </p:nvSpPr>
        <p:spPr>
          <a:xfrm>
            <a:off x="587188" y="2755553"/>
            <a:ext cx="4307541"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1800"/>
              <a:buChar char="•"/>
            </a:pPr>
            <a:r>
              <a:rPr lang="en-US" sz="1800"/>
              <a:t>oil and gas industry</a:t>
            </a:r>
            <a:endParaRPr/>
          </a:p>
          <a:p>
            <a:pPr marL="228600" lvl="0" indent="-228600" algn="l" rtl="0">
              <a:lnSpc>
                <a:spcPct val="90000"/>
              </a:lnSpc>
              <a:spcBef>
                <a:spcPts val="1000"/>
              </a:spcBef>
              <a:spcAft>
                <a:spcPts val="0"/>
              </a:spcAft>
              <a:buClr>
                <a:schemeClr val="lt1"/>
              </a:buClr>
              <a:buSzPts val="1800"/>
              <a:buChar char="•"/>
            </a:pPr>
            <a:r>
              <a:rPr lang="en-US" sz="1800"/>
              <a:t>oil gas on</a:t>
            </a:r>
            <a:endParaRPr/>
          </a:p>
          <a:p>
            <a:pPr marL="228600" lvl="0" indent="-228600" algn="l" rtl="0">
              <a:lnSpc>
                <a:spcPct val="90000"/>
              </a:lnSpc>
              <a:spcBef>
                <a:spcPts val="1000"/>
              </a:spcBef>
              <a:spcAft>
                <a:spcPts val="0"/>
              </a:spcAft>
              <a:buClr>
                <a:schemeClr val="lt1"/>
              </a:buClr>
              <a:buSzPts val="1800"/>
              <a:buChar char="•"/>
            </a:pPr>
            <a:r>
              <a:rPr lang="en-US" sz="1800"/>
              <a:t>oil &amp; gas</a:t>
            </a:r>
            <a:endParaRPr/>
          </a:p>
          <a:p>
            <a:pPr marL="228600" lvl="0" indent="-228600" algn="l" rtl="0">
              <a:lnSpc>
                <a:spcPct val="90000"/>
              </a:lnSpc>
              <a:spcBef>
                <a:spcPts val="1000"/>
              </a:spcBef>
              <a:spcAft>
                <a:spcPts val="0"/>
              </a:spcAft>
              <a:buClr>
                <a:schemeClr val="lt1"/>
              </a:buClr>
              <a:buSzPts val="1800"/>
              <a:buChar char="•"/>
            </a:pPr>
            <a:r>
              <a:rPr lang="en-US" sz="1800"/>
              <a:t>oil and gas technology</a:t>
            </a:r>
            <a:endParaRPr/>
          </a:p>
          <a:p>
            <a:pPr marL="228600" lvl="0" indent="-228600" algn="l" rtl="0">
              <a:lnSpc>
                <a:spcPct val="90000"/>
              </a:lnSpc>
              <a:spcBef>
                <a:spcPts val="1000"/>
              </a:spcBef>
              <a:spcAft>
                <a:spcPts val="0"/>
              </a:spcAft>
              <a:buClr>
                <a:schemeClr val="lt1"/>
              </a:buClr>
              <a:buSzPts val="1800"/>
              <a:buChar char="•"/>
            </a:pPr>
            <a:r>
              <a:rPr lang="en-US" sz="1800"/>
              <a:t>oil &amp; gas industry</a:t>
            </a:r>
            <a:endParaRPr/>
          </a:p>
          <a:p>
            <a:pPr marL="228600" lvl="0" indent="-228600" algn="l" rtl="0">
              <a:lnSpc>
                <a:spcPct val="90000"/>
              </a:lnSpc>
              <a:spcBef>
                <a:spcPts val="1000"/>
              </a:spcBef>
              <a:spcAft>
                <a:spcPts val="0"/>
              </a:spcAft>
              <a:buClr>
                <a:schemeClr val="lt1"/>
              </a:buClr>
              <a:buSzPts val="1800"/>
              <a:buChar char="•"/>
            </a:pPr>
            <a:r>
              <a:rPr lang="en-US" sz="1800"/>
              <a:t>oil and gas sector</a:t>
            </a:r>
            <a:endParaRPr/>
          </a:p>
          <a:p>
            <a:pPr marL="228600" lvl="0" indent="-228600" algn="l" rtl="0">
              <a:lnSpc>
                <a:spcPct val="90000"/>
              </a:lnSpc>
              <a:spcBef>
                <a:spcPts val="1000"/>
              </a:spcBef>
              <a:spcAft>
                <a:spcPts val="0"/>
              </a:spcAft>
              <a:buClr>
                <a:schemeClr val="lt1"/>
              </a:buClr>
              <a:buSzPts val="1800"/>
              <a:buChar char="•"/>
            </a:pPr>
            <a:r>
              <a:rPr lang="en-US" sz="1800"/>
              <a:t>oil &amp; gas sector</a:t>
            </a:r>
            <a:endParaRPr/>
          </a:p>
          <a:p>
            <a:pPr marL="228600" lvl="0" indent="-228600" algn="l" rtl="0">
              <a:lnSpc>
                <a:spcPct val="90000"/>
              </a:lnSpc>
              <a:spcBef>
                <a:spcPts val="1000"/>
              </a:spcBef>
              <a:spcAft>
                <a:spcPts val="0"/>
              </a:spcAft>
              <a:buClr>
                <a:schemeClr val="lt1"/>
              </a:buClr>
              <a:buSzPts val="1800"/>
              <a:buChar char="•"/>
            </a:pPr>
            <a:r>
              <a:rPr lang="en-US" sz="1800"/>
              <a:t>oil &amp; natural gas</a:t>
            </a:r>
            <a:endParaRPr/>
          </a:p>
          <a:p>
            <a:pPr marL="228600" lvl="0" indent="-114300" algn="l" rtl="0">
              <a:lnSpc>
                <a:spcPct val="90000"/>
              </a:lnSpc>
              <a:spcBef>
                <a:spcPts val="1000"/>
              </a:spcBef>
              <a:spcAft>
                <a:spcPts val="0"/>
              </a:spcAft>
              <a:buClr>
                <a:schemeClr val="lt1"/>
              </a:buClr>
              <a:buSzPts val="1800"/>
              <a:buNone/>
            </a:pPr>
            <a:endParaRPr sz="1800"/>
          </a:p>
        </p:txBody>
      </p:sp>
      <p:sp>
        <p:nvSpPr>
          <p:cNvPr id="386" name="Google Shape;386;p39"/>
          <p:cNvSpPr txBox="1"/>
          <p:nvPr/>
        </p:nvSpPr>
        <p:spPr>
          <a:xfrm flipH="1">
            <a:off x="685800" y="1721053"/>
            <a:ext cx="440615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entury Gothic"/>
                <a:ea typeface="Century Gothic"/>
                <a:cs typeface="Century Gothic"/>
                <a:sym typeface="Century Gothic"/>
              </a:rPr>
              <a:t>Targeted  Keyword</a:t>
            </a:r>
            <a:r>
              <a:rPr lang="en-US" sz="1800" b="1">
                <a:solidFill>
                  <a:schemeClr val="lt1"/>
                </a:solidFill>
                <a:latin typeface="Century Gothic"/>
                <a:ea typeface="Century Gothic"/>
                <a:cs typeface="Century Gothic"/>
                <a:sym typeface="Century Gothic"/>
              </a:rPr>
              <a:t>: Oil and Gas</a:t>
            </a:r>
            <a:endParaRPr sz="1800" b="1">
              <a:solidFill>
                <a:schemeClr val="lt1"/>
              </a:solidFill>
              <a:latin typeface="Century Gothic"/>
              <a:ea typeface="Century Gothic"/>
              <a:cs typeface="Century Gothic"/>
              <a:sym typeface="Century Gothic"/>
            </a:endParaRPr>
          </a:p>
        </p:txBody>
      </p:sp>
      <p:sp>
        <p:nvSpPr>
          <p:cNvPr id="387" name="Google Shape;387;p39"/>
          <p:cNvSpPr txBox="1"/>
          <p:nvPr/>
        </p:nvSpPr>
        <p:spPr>
          <a:xfrm>
            <a:off x="609600" y="2238375"/>
            <a:ext cx="5934075"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lt1"/>
                </a:solidFill>
                <a:latin typeface="Century Gothic"/>
                <a:ea typeface="Century Gothic"/>
                <a:cs typeface="Century Gothic"/>
                <a:sym typeface="Century Gothic"/>
              </a:rPr>
              <a:t>1. High Volume &amp; low competition Keywords</a:t>
            </a:r>
            <a:endParaRPr/>
          </a:p>
        </p:txBody>
      </p:sp>
      <p:pic>
        <p:nvPicPr>
          <p:cNvPr id="388" name="Google Shape;388;p39"/>
          <p:cNvPicPr preferRelativeResize="0"/>
          <p:nvPr/>
        </p:nvPicPr>
        <p:blipFill rotWithShape="1">
          <a:blip r:embed="rId3">
            <a:alphaModFix/>
          </a:blip>
          <a:srcRect/>
          <a:stretch/>
        </p:blipFill>
        <p:spPr>
          <a:xfrm>
            <a:off x="5091953" y="2936440"/>
            <a:ext cx="6624918" cy="3157187"/>
          </a:xfrm>
          <a:prstGeom prst="rect">
            <a:avLst/>
          </a:prstGeom>
          <a:noFill/>
          <a:ln w="9525" cap="flat" cmpd="sng">
            <a:solidFill>
              <a:schemeClr val="lt1"/>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4"/>
          <p:cNvSpPr txBox="1">
            <a:spLocks noGrp="1"/>
          </p:cNvSpPr>
          <p:nvPr>
            <p:ph type="body" idx="1"/>
          </p:nvPr>
        </p:nvSpPr>
        <p:spPr>
          <a:xfrm>
            <a:off x="717177" y="1764252"/>
            <a:ext cx="5504329"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400"/>
              <a:buNone/>
            </a:pPr>
            <a:r>
              <a:rPr lang="en-US" sz="2400" b="1"/>
              <a:t>Core services                                                </a:t>
            </a:r>
            <a:endParaRPr/>
          </a:p>
          <a:p>
            <a:pPr marL="0" lvl="0" indent="0" algn="l" rtl="0">
              <a:lnSpc>
                <a:spcPct val="90000"/>
              </a:lnSpc>
              <a:spcBef>
                <a:spcPts val="1000"/>
              </a:spcBef>
              <a:spcAft>
                <a:spcPts val="0"/>
              </a:spcAft>
              <a:buClr>
                <a:schemeClr val="lt1"/>
              </a:buClr>
              <a:buSzPts val="2200"/>
              <a:buNone/>
            </a:pPr>
            <a:endParaRPr b="1"/>
          </a:p>
          <a:p>
            <a:pPr marL="228600" lvl="0" indent="-228600" algn="l" rtl="0">
              <a:lnSpc>
                <a:spcPct val="90000"/>
              </a:lnSpc>
              <a:spcBef>
                <a:spcPts val="1000"/>
              </a:spcBef>
              <a:spcAft>
                <a:spcPts val="0"/>
              </a:spcAft>
              <a:buClr>
                <a:schemeClr val="lt1"/>
              </a:buClr>
              <a:buSzPts val="2000"/>
              <a:buChar char="•"/>
            </a:pPr>
            <a:r>
              <a:rPr lang="en-US" sz="2000"/>
              <a:t>Digital Transformation                                   </a:t>
            </a:r>
            <a:endParaRPr/>
          </a:p>
          <a:p>
            <a:pPr marL="228600" lvl="0" indent="-228600" algn="l" rtl="0">
              <a:lnSpc>
                <a:spcPct val="90000"/>
              </a:lnSpc>
              <a:spcBef>
                <a:spcPts val="1000"/>
              </a:spcBef>
              <a:spcAft>
                <a:spcPts val="0"/>
              </a:spcAft>
              <a:buClr>
                <a:schemeClr val="lt1"/>
              </a:buClr>
              <a:buSzPts val="2000"/>
              <a:buChar char="•"/>
            </a:pPr>
            <a:r>
              <a:rPr lang="en-US" sz="2000"/>
              <a:t>Consulting</a:t>
            </a:r>
            <a:endParaRPr/>
          </a:p>
          <a:p>
            <a:pPr marL="228600" lvl="0" indent="-228600" algn="l" rtl="0">
              <a:lnSpc>
                <a:spcPct val="90000"/>
              </a:lnSpc>
              <a:spcBef>
                <a:spcPts val="1000"/>
              </a:spcBef>
              <a:spcAft>
                <a:spcPts val="0"/>
              </a:spcAft>
              <a:buClr>
                <a:schemeClr val="lt1"/>
              </a:buClr>
              <a:buSzPts val="2000"/>
              <a:buChar char="•"/>
            </a:pPr>
            <a:r>
              <a:rPr lang="en-US" sz="2000"/>
              <a:t>Business Re-Engineering</a:t>
            </a:r>
            <a:endParaRPr/>
          </a:p>
          <a:p>
            <a:pPr marL="228600" lvl="0" indent="-228600" algn="l" rtl="0">
              <a:lnSpc>
                <a:spcPct val="90000"/>
              </a:lnSpc>
              <a:spcBef>
                <a:spcPts val="1000"/>
              </a:spcBef>
              <a:spcAft>
                <a:spcPts val="0"/>
              </a:spcAft>
              <a:buClr>
                <a:schemeClr val="lt1"/>
              </a:buClr>
              <a:buSzPts val="2000"/>
              <a:buChar char="•"/>
            </a:pPr>
            <a:r>
              <a:rPr lang="en-US" sz="2000"/>
              <a:t>Enterprise Solutions</a:t>
            </a:r>
            <a:endParaRPr/>
          </a:p>
          <a:p>
            <a:pPr marL="228600" lvl="0" indent="-228600" algn="l" rtl="0">
              <a:lnSpc>
                <a:spcPct val="90000"/>
              </a:lnSpc>
              <a:spcBef>
                <a:spcPts val="1000"/>
              </a:spcBef>
              <a:spcAft>
                <a:spcPts val="0"/>
              </a:spcAft>
              <a:buClr>
                <a:schemeClr val="lt1"/>
              </a:buClr>
              <a:buSzPts val="2000"/>
              <a:buChar char="•"/>
            </a:pPr>
            <a:r>
              <a:rPr lang="en-US" sz="2000"/>
              <a:t>AI &amp; Data Analytics                                         </a:t>
            </a:r>
            <a:endParaRPr/>
          </a:p>
          <a:p>
            <a:pPr marL="228600" lvl="0" indent="-228600" algn="l" rtl="0">
              <a:lnSpc>
                <a:spcPct val="90000"/>
              </a:lnSpc>
              <a:spcBef>
                <a:spcPts val="1000"/>
              </a:spcBef>
              <a:spcAft>
                <a:spcPts val="0"/>
              </a:spcAft>
              <a:buClr>
                <a:schemeClr val="lt1"/>
              </a:buClr>
              <a:buSzPts val="2000"/>
              <a:buChar char="•"/>
            </a:pPr>
            <a:r>
              <a:rPr lang="en-US" sz="2000"/>
              <a:t>Cloud Services</a:t>
            </a:r>
            <a:endParaRPr/>
          </a:p>
          <a:p>
            <a:pPr marL="228600" lvl="0" indent="-228600" algn="l" rtl="0">
              <a:lnSpc>
                <a:spcPct val="90000"/>
              </a:lnSpc>
              <a:spcBef>
                <a:spcPts val="1000"/>
              </a:spcBef>
              <a:spcAft>
                <a:spcPts val="0"/>
              </a:spcAft>
              <a:buClr>
                <a:schemeClr val="lt1"/>
              </a:buClr>
              <a:buSzPts val="2000"/>
              <a:buChar char="•"/>
            </a:pPr>
            <a:r>
              <a:rPr lang="en-US" sz="2000"/>
              <a:t>Cybersecurity</a:t>
            </a:r>
            <a:endParaRPr/>
          </a:p>
          <a:p>
            <a:pPr marL="0" lvl="0" indent="0" algn="l" rtl="0">
              <a:lnSpc>
                <a:spcPct val="90000"/>
              </a:lnSpc>
              <a:spcBef>
                <a:spcPts val="1000"/>
              </a:spcBef>
              <a:spcAft>
                <a:spcPts val="0"/>
              </a:spcAft>
              <a:buClr>
                <a:schemeClr val="lt1"/>
              </a:buClr>
              <a:buSzPts val="2000"/>
              <a:buNone/>
            </a:pPr>
            <a:endParaRPr sz="2000"/>
          </a:p>
        </p:txBody>
      </p:sp>
      <p:sp>
        <p:nvSpPr>
          <p:cNvPr id="164" name="Google Shape;164;p4"/>
          <p:cNvSpPr txBox="1"/>
          <p:nvPr/>
        </p:nvSpPr>
        <p:spPr>
          <a:xfrm>
            <a:off x="6221506" y="1764253"/>
            <a:ext cx="5334000" cy="4024125"/>
          </a:xfrm>
          <a:prstGeom prst="rect">
            <a:avLst/>
          </a:prstGeom>
          <a:noFill/>
          <a:ln>
            <a:noFill/>
          </a:ln>
        </p:spPr>
        <p:txBody>
          <a:bodyPr spcFirstLastPara="1" wrap="square" lIns="91425" tIns="45700" rIns="91425" bIns="45700" anchor="t" anchorCtr="0">
            <a:normAutofit lnSpcReduction="10000"/>
          </a:bodyPr>
          <a:lstStyle/>
          <a:p>
            <a:pPr marL="0" marR="0" lvl="0" indent="0" algn="l" rtl="0">
              <a:lnSpc>
                <a:spcPct val="90000"/>
              </a:lnSpc>
              <a:spcBef>
                <a:spcPts val="0"/>
              </a:spcBef>
              <a:spcAft>
                <a:spcPts val="0"/>
              </a:spcAft>
              <a:buClr>
                <a:schemeClr val="lt1"/>
              </a:buClr>
              <a:buSzPts val="2400"/>
              <a:buFont typeface="Arial"/>
              <a:buNone/>
            </a:pPr>
            <a:r>
              <a:rPr lang="en-US" sz="2400" b="1">
                <a:solidFill>
                  <a:schemeClr val="lt1"/>
                </a:solidFill>
                <a:latin typeface="Century Gothic"/>
                <a:ea typeface="Century Gothic"/>
                <a:cs typeface="Century Gothic"/>
                <a:sym typeface="Century Gothic"/>
              </a:rPr>
              <a:t>Industries Served                                                  </a:t>
            </a:r>
            <a:endParaRPr/>
          </a:p>
          <a:p>
            <a:pPr marL="0" marR="0" lvl="0" indent="0" algn="l" rtl="0">
              <a:lnSpc>
                <a:spcPct val="90000"/>
              </a:lnSpc>
              <a:spcBef>
                <a:spcPts val="1000"/>
              </a:spcBef>
              <a:spcAft>
                <a:spcPts val="0"/>
              </a:spcAft>
              <a:buClr>
                <a:schemeClr val="lt1"/>
              </a:buClr>
              <a:buSzPts val="2200"/>
              <a:buFont typeface="Arial"/>
              <a:buNone/>
            </a:pPr>
            <a:endParaRPr sz="2200" b="1">
              <a:solidFill>
                <a:schemeClr val="lt1"/>
              </a:solidFill>
              <a:latin typeface="Century Gothic"/>
              <a:ea typeface="Century Gothic"/>
              <a:cs typeface="Century Gothic"/>
              <a:sym typeface="Century Gothic"/>
            </a:endParaRPr>
          </a:p>
          <a:p>
            <a:pPr marL="228600" marR="0" lvl="0" indent="-228600" algn="l" rtl="0">
              <a:lnSpc>
                <a:spcPct val="90000"/>
              </a:lnSpc>
              <a:spcBef>
                <a:spcPts val="1000"/>
              </a:spcBef>
              <a:spcAft>
                <a:spcPts val="0"/>
              </a:spcAft>
              <a:buClr>
                <a:schemeClr val="lt1"/>
              </a:buClr>
              <a:buSzPts val="2000"/>
              <a:buFont typeface="Arial"/>
              <a:buChar char="•"/>
            </a:pPr>
            <a:r>
              <a:rPr lang="en-US" sz="2000">
                <a:solidFill>
                  <a:schemeClr val="lt1"/>
                </a:solidFill>
                <a:latin typeface="Century Gothic"/>
                <a:ea typeface="Century Gothic"/>
                <a:cs typeface="Century Gothic"/>
                <a:sym typeface="Century Gothic"/>
              </a:rPr>
              <a:t>Telecommunications                              </a:t>
            </a:r>
            <a:endParaRPr/>
          </a:p>
          <a:p>
            <a:pPr marL="228600" marR="0" lvl="0" indent="-228600" algn="l" rtl="0">
              <a:lnSpc>
                <a:spcPct val="90000"/>
              </a:lnSpc>
              <a:spcBef>
                <a:spcPts val="1000"/>
              </a:spcBef>
              <a:spcAft>
                <a:spcPts val="0"/>
              </a:spcAft>
              <a:buClr>
                <a:schemeClr val="lt1"/>
              </a:buClr>
              <a:buSzPts val="2000"/>
              <a:buFont typeface="Arial"/>
              <a:buChar char="•"/>
            </a:pPr>
            <a:r>
              <a:rPr lang="en-US" sz="2000">
                <a:solidFill>
                  <a:schemeClr val="lt1"/>
                </a:solidFill>
                <a:latin typeface="Century Gothic"/>
                <a:ea typeface="Century Gothic"/>
                <a:cs typeface="Century Gothic"/>
                <a:sym typeface="Century Gothic"/>
              </a:rPr>
              <a:t>Healthcare</a:t>
            </a:r>
            <a:endParaRPr/>
          </a:p>
          <a:p>
            <a:pPr marL="228600" marR="0" lvl="0" indent="-228600" algn="l" rtl="0">
              <a:lnSpc>
                <a:spcPct val="90000"/>
              </a:lnSpc>
              <a:spcBef>
                <a:spcPts val="1000"/>
              </a:spcBef>
              <a:spcAft>
                <a:spcPts val="0"/>
              </a:spcAft>
              <a:buClr>
                <a:schemeClr val="lt1"/>
              </a:buClr>
              <a:buSzPts val="2000"/>
              <a:buFont typeface="Arial"/>
              <a:buChar char="•"/>
            </a:pPr>
            <a:r>
              <a:rPr lang="en-US" sz="2000">
                <a:solidFill>
                  <a:schemeClr val="lt1"/>
                </a:solidFill>
                <a:latin typeface="Century Gothic"/>
                <a:ea typeface="Century Gothic"/>
                <a:cs typeface="Century Gothic"/>
                <a:sym typeface="Century Gothic"/>
              </a:rPr>
              <a:t>Banking &amp; Financial Services</a:t>
            </a:r>
            <a:endParaRPr/>
          </a:p>
          <a:p>
            <a:pPr marL="228600" marR="0" lvl="0" indent="-228600" algn="l" rtl="0">
              <a:lnSpc>
                <a:spcPct val="90000"/>
              </a:lnSpc>
              <a:spcBef>
                <a:spcPts val="1000"/>
              </a:spcBef>
              <a:spcAft>
                <a:spcPts val="0"/>
              </a:spcAft>
              <a:buClr>
                <a:schemeClr val="lt1"/>
              </a:buClr>
              <a:buSzPts val="2000"/>
              <a:buFont typeface="Arial"/>
              <a:buChar char="•"/>
            </a:pPr>
            <a:r>
              <a:rPr lang="en-US" sz="2000">
                <a:solidFill>
                  <a:schemeClr val="lt1"/>
                </a:solidFill>
                <a:latin typeface="Century Gothic"/>
                <a:ea typeface="Century Gothic"/>
                <a:cs typeface="Century Gothic"/>
                <a:sym typeface="Century Gothic"/>
              </a:rPr>
              <a:t>Manufacturing</a:t>
            </a:r>
            <a:endParaRPr/>
          </a:p>
          <a:p>
            <a:pPr marL="228600" marR="0" lvl="0" indent="-228600" algn="l" rtl="0">
              <a:lnSpc>
                <a:spcPct val="90000"/>
              </a:lnSpc>
              <a:spcBef>
                <a:spcPts val="1000"/>
              </a:spcBef>
              <a:spcAft>
                <a:spcPts val="0"/>
              </a:spcAft>
              <a:buClr>
                <a:schemeClr val="lt1"/>
              </a:buClr>
              <a:buSzPts val="2000"/>
              <a:buFont typeface="Arial"/>
              <a:buChar char="•"/>
            </a:pPr>
            <a:r>
              <a:rPr lang="en-US" sz="2000">
                <a:solidFill>
                  <a:schemeClr val="lt1"/>
                </a:solidFill>
                <a:latin typeface="Century Gothic"/>
                <a:ea typeface="Century Gothic"/>
                <a:cs typeface="Century Gothic"/>
                <a:sym typeface="Century Gothic"/>
              </a:rPr>
              <a:t>Energy &amp; utilities</a:t>
            </a:r>
            <a:endParaRPr/>
          </a:p>
          <a:p>
            <a:pPr marL="228600" marR="0" lvl="0" indent="-228600" algn="l" rtl="0">
              <a:lnSpc>
                <a:spcPct val="90000"/>
              </a:lnSpc>
              <a:spcBef>
                <a:spcPts val="1000"/>
              </a:spcBef>
              <a:spcAft>
                <a:spcPts val="0"/>
              </a:spcAft>
              <a:buClr>
                <a:schemeClr val="lt1"/>
              </a:buClr>
              <a:buSzPts val="2000"/>
              <a:buFont typeface="Arial"/>
              <a:buChar char="•"/>
            </a:pPr>
            <a:r>
              <a:rPr lang="en-US" sz="2000">
                <a:solidFill>
                  <a:schemeClr val="lt1"/>
                </a:solidFill>
                <a:latin typeface="Century Gothic"/>
                <a:ea typeface="Century Gothic"/>
                <a:cs typeface="Century Gothic"/>
                <a:sym typeface="Century Gothic"/>
              </a:rPr>
              <a:t>Automotive</a:t>
            </a:r>
            <a:endParaRPr/>
          </a:p>
          <a:p>
            <a:pPr marL="228600" marR="0" lvl="0" indent="-228600" algn="l" rtl="0">
              <a:lnSpc>
                <a:spcPct val="110000"/>
              </a:lnSpc>
              <a:spcBef>
                <a:spcPts val="1000"/>
              </a:spcBef>
              <a:spcAft>
                <a:spcPts val="0"/>
              </a:spcAft>
              <a:buClr>
                <a:schemeClr val="lt1"/>
              </a:buClr>
              <a:buSzPts val="2000"/>
              <a:buFont typeface="Arial"/>
              <a:buChar char="•"/>
            </a:pPr>
            <a:r>
              <a:rPr lang="en-US" sz="2000">
                <a:solidFill>
                  <a:schemeClr val="lt1"/>
                </a:solidFill>
                <a:latin typeface="Century Gothic"/>
                <a:ea typeface="Century Gothic"/>
                <a:cs typeface="Century Gothic"/>
                <a:sym typeface="Century Gothic"/>
              </a:rPr>
              <a:t>Commitment: Innovation And Excellence For Sustainable Growth</a:t>
            </a:r>
            <a:endParaRPr/>
          </a:p>
          <a:p>
            <a:pPr marL="0" marR="0" lvl="0" indent="0" algn="l" rtl="0">
              <a:lnSpc>
                <a:spcPct val="90000"/>
              </a:lnSpc>
              <a:spcBef>
                <a:spcPts val="1000"/>
              </a:spcBef>
              <a:spcAft>
                <a:spcPts val="0"/>
              </a:spcAft>
              <a:buClr>
                <a:schemeClr val="lt1"/>
              </a:buClr>
              <a:buSzPts val="2000"/>
              <a:buFont typeface="Arial"/>
              <a:buNone/>
            </a:pPr>
            <a:endParaRPr sz="2000">
              <a:solidFill>
                <a:schemeClr val="lt1"/>
              </a:solidFill>
              <a:latin typeface="Century Gothic"/>
              <a:ea typeface="Century Gothic"/>
              <a:cs typeface="Century Gothic"/>
              <a:sym typeface="Century Gothic"/>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0"/>
          <p:cNvSpPr txBox="1">
            <a:spLocks noGrp="1"/>
          </p:cNvSpPr>
          <p:nvPr>
            <p:ph type="body" idx="1"/>
          </p:nvPr>
        </p:nvSpPr>
        <p:spPr>
          <a:xfrm>
            <a:off x="502024" y="1857473"/>
            <a:ext cx="5253317" cy="4892951"/>
          </a:xfrm>
          <a:prstGeom prst="rect">
            <a:avLst/>
          </a:prstGeom>
          <a:noFill/>
          <a:ln>
            <a:noFill/>
          </a:ln>
        </p:spPr>
        <p:txBody>
          <a:bodyPr spcFirstLastPara="1" wrap="square" lIns="91425" tIns="45700" rIns="91425" bIns="45700" anchor="t" anchorCtr="0">
            <a:normAutofit fontScale="50000"/>
          </a:bodyPr>
          <a:lstStyle/>
          <a:p>
            <a:pPr marL="0" lvl="0" indent="0" algn="l" rtl="0">
              <a:lnSpc>
                <a:spcPct val="170000"/>
              </a:lnSpc>
              <a:spcBef>
                <a:spcPts val="0"/>
              </a:spcBef>
              <a:spcAft>
                <a:spcPts val="0"/>
              </a:spcAft>
              <a:buClr>
                <a:srgbClr val="ECECEC"/>
              </a:buClr>
              <a:buSzPct val="100000"/>
              <a:buNone/>
            </a:pPr>
            <a:r>
              <a:rPr lang="en-US" sz="2880" b="1">
                <a:solidFill>
                  <a:srgbClr val="ECECEC"/>
                </a:solidFill>
              </a:rPr>
              <a:t>2.a</a:t>
            </a:r>
            <a:r>
              <a:rPr lang="en-US" sz="2880" b="1" i="0">
                <a:solidFill>
                  <a:srgbClr val="ECECEC"/>
                </a:solidFill>
              </a:rPr>
              <a:t> Primary Keywords:</a:t>
            </a:r>
            <a:endParaRPr/>
          </a:p>
          <a:p>
            <a:pPr marL="228600" lvl="0" indent="-228600" algn="l" rtl="0">
              <a:lnSpc>
                <a:spcPct val="170000"/>
              </a:lnSpc>
              <a:spcBef>
                <a:spcPts val="1000"/>
              </a:spcBef>
              <a:spcAft>
                <a:spcPts val="0"/>
              </a:spcAft>
              <a:buClr>
                <a:srgbClr val="ECECEC"/>
              </a:buClr>
              <a:buSzPct val="100000"/>
              <a:buChar char="•"/>
            </a:pPr>
            <a:r>
              <a:rPr lang="en-US" sz="2880" b="0" i="0">
                <a:solidFill>
                  <a:srgbClr val="ECECEC"/>
                </a:solidFill>
              </a:rPr>
              <a:t>Oil and Gas Industry Solutions</a:t>
            </a:r>
            <a:endParaRPr/>
          </a:p>
          <a:p>
            <a:pPr marL="228600" lvl="0" indent="-228600" algn="l" rtl="0">
              <a:lnSpc>
                <a:spcPct val="170000"/>
              </a:lnSpc>
              <a:spcBef>
                <a:spcPts val="1000"/>
              </a:spcBef>
              <a:spcAft>
                <a:spcPts val="0"/>
              </a:spcAft>
              <a:buClr>
                <a:srgbClr val="ECECEC"/>
              </a:buClr>
              <a:buSzPct val="100000"/>
              <a:buChar char="•"/>
            </a:pPr>
            <a:r>
              <a:rPr lang="en-US" sz="2880" b="0" i="0">
                <a:solidFill>
                  <a:srgbClr val="ECECEC"/>
                </a:solidFill>
              </a:rPr>
              <a:t>Digital Transformation in Oil and Gas</a:t>
            </a:r>
            <a:endParaRPr/>
          </a:p>
          <a:p>
            <a:pPr marL="228600" lvl="0" indent="-228600" algn="l" rtl="0">
              <a:lnSpc>
                <a:spcPct val="170000"/>
              </a:lnSpc>
              <a:spcBef>
                <a:spcPts val="1000"/>
              </a:spcBef>
              <a:spcAft>
                <a:spcPts val="0"/>
              </a:spcAft>
              <a:buClr>
                <a:srgbClr val="ECECEC"/>
              </a:buClr>
              <a:buSzPct val="100000"/>
              <a:buChar char="•"/>
            </a:pPr>
            <a:r>
              <a:rPr lang="en-US" sz="2880" b="0" i="0">
                <a:solidFill>
                  <a:srgbClr val="ECECEC"/>
                </a:solidFill>
              </a:rPr>
              <a:t>Oil and Gas Technology</a:t>
            </a:r>
            <a:endParaRPr/>
          </a:p>
          <a:p>
            <a:pPr marL="228600" lvl="0" indent="-228600" algn="l" rtl="0">
              <a:lnSpc>
                <a:spcPct val="170000"/>
              </a:lnSpc>
              <a:spcBef>
                <a:spcPts val="1000"/>
              </a:spcBef>
              <a:spcAft>
                <a:spcPts val="0"/>
              </a:spcAft>
              <a:buClr>
                <a:srgbClr val="ECECEC"/>
              </a:buClr>
              <a:buSzPct val="100000"/>
              <a:buChar char="•"/>
            </a:pPr>
            <a:r>
              <a:rPr lang="en-US" sz="2880" b="0" i="0">
                <a:solidFill>
                  <a:srgbClr val="ECECEC"/>
                </a:solidFill>
              </a:rPr>
              <a:t>Oil and Gas Services</a:t>
            </a:r>
            <a:endParaRPr/>
          </a:p>
          <a:p>
            <a:pPr marL="0" lvl="0" indent="0" algn="l" rtl="0">
              <a:lnSpc>
                <a:spcPct val="170000"/>
              </a:lnSpc>
              <a:spcBef>
                <a:spcPts val="1000"/>
              </a:spcBef>
              <a:spcAft>
                <a:spcPts val="0"/>
              </a:spcAft>
              <a:buClr>
                <a:srgbClr val="ECECEC"/>
              </a:buClr>
              <a:buSzPct val="100000"/>
              <a:buNone/>
            </a:pPr>
            <a:r>
              <a:rPr lang="en-US" sz="2880" b="1" i="0">
                <a:solidFill>
                  <a:srgbClr val="ECECEC"/>
                </a:solidFill>
              </a:rPr>
              <a:t>2.b </a:t>
            </a:r>
            <a:r>
              <a:rPr lang="en-US" sz="2880" b="1">
                <a:solidFill>
                  <a:srgbClr val="ECECEC"/>
                </a:solidFill>
              </a:rPr>
              <a:t>Secondary</a:t>
            </a:r>
            <a:r>
              <a:rPr lang="en-US" sz="2880" b="1" i="0">
                <a:solidFill>
                  <a:srgbClr val="ECECEC"/>
                </a:solidFill>
              </a:rPr>
              <a:t> Keywords:</a:t>
            </a:r>
            <a:endParaRPr/>
          </a:p>
          <a:p>
            <a:pPr marL="228600" lvl="0" indent="-228600" algn="l" rtl="0">
              <a:lnSpc>
                <a:spcPct val="170000"/>
              </a:lnSpc>
              <a:spcBef>
                <a:spcPts val="1000"/>
              </a:spcBef>
              <a:spcAft>
                <a:spcPts val="0"/>
              </a:spcAft>
              <a:buClr>
                <a:srgbClr val="ECECEC"/>
              </a:buClr>
              <a:buSzPct val="100000"/>
              <a:buChar char="•"/>
            </a:pPr>
            <a:r>
              <a:rPr lang="en-US" sz="2880">
                <a:solidFill>
                  <a:srgbClr val="ECECEC"/>
                </a:solidFill>
              </a:rPr>
              <a:t>Oil and Gas Consulting</a:t>
            </a:r>
            <a:endParaRPr/>
          </a:p>
          <a:p>
            <a:pPr marL="228600" lvl="0" indent="-228600" algn="l" rtl="0">
              <a:lnSpc>
                <a:spcPct val="170000"/>
              </a:lnSpc>
              <a:spcBef>
                <a:spcPts val="1000"/>
              </a:spcBef>
              <a:spcAft>
                <a:spcPts val="0"/>
              </a:spcAft>
              <a:buClr>
                <a:srgbClr val="ECECEC"/>
              </a:buClr>
              <a:buSzPct val="100000"/>
              <a:buChar char="•"/>
            </a:pPr>
            <a:r>
              <a:rPr lang="en-US" sz="2880" i="0">
                <a:solidFill>
                  <a:srgbClr val="ECECEC"/>
                </a:solidFill>
              </a:rPr>
              <a:t>Oil and Gas Industry Trends</a:t>
            </a:r>
            <a:endParaRPr/>
          </a:p>
          <a:p>
            <a:pPr marL="228600" lvl="0" indent="-228600" algn="l" rtl="0">
              <a:lnSpc>
                <a:spcPct val="170000"/>
              </a:lnSpc>
              <a:spcBef>
                <a:spcPts val="1000"/>
              </a:spcBef>
              <a:spcAft>
                <a:spcPts val="0"/>
              </a:spcAft>
              <a:buClr>
                <a:srgbClr val="ECECEC"/>
              </a:buClr>
              <a:buSzPct val="100000"/>
              <a:buChar char="•"/>
            </a:pPr>
            <a:r>
              <a:rPr lang="en-US" sz="2880" b="0" i="0">
                <a:solidFill>
                  <a:srgbClr val="ECECEC"/>
                </a:solidFill>
              </a:rPr>
              <a:t>Digital Solutions for Oil and Gas</a:t>
            </a:r>
            <a:endParaRPr/>
          </a:p>
        </p:txBody>
      </p:sp>
      <p:sp>
        <p:nvSpPr>
          <p:cNvPr id="394" name="Google Shape;394;p40"/>
          <p:cNvSpPr txBox="1"/>
          <p:nvPr/>
        </p:nvSpPr>
        <p:spPr>
          <a:xfrm>
            <a:off x="502023" y="1395808"/>
            <a:ext cx="6373906"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a:solidFill>
                  <a:srgbClr val="ECECEC"/>
                </a:solidFill>
                <a:latin typeface="Century Gothic"/>
                <a:ea typeface="Century Gothic"/>
                <a:cs typeface="Century Gothic"/>
                <a:sym typeface="Century Gothic"/>
              </a:rPr>
              <a:t>2. Keywords for the Oil and Gas Industry:</a:t>
            </a:r>
            <a:endParaRPr sz="2000" b="0" i="0">
              <a:solidFill>
                <a:srgbClr val="ECECEC"/>
              </a:solidFill>
              <a:latin typeface="Century Gothic"/>
              <a:ea typeface="Century Gothic"/>
              <a:cs typeface="Century Gothic"/>
              <a:sym typeface="Century Gothic"/>
            </a:endParaRPr>
          </a:p>
        </p:txBody>
      </p:sp>
      <p:sp>
        <p:nvSpPr>
          <p:cNvPr id="395" name="Google Shape;395;p40"/>
          <p:cNvSpPr txBox="1"/>
          <p:nvPr/>
        </p:nvSpPr>
        <p:spPr>
          <a:xfrm>
            <a:off x="5907743" y="1857473"/>
            <a:ext cx="6096000" cy="258445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ECECEC"/>
              </a:buClr>
              <a:buSzPts val="1800"/>
              <a:buFont typeface="Century Gothic"/>
              <a:buNone/>
            </a:pPr>
            <a:r>
              <a:rPr lang="en-US" sz="1800" b="1" i="0">
                <a:solidFill>
                  <a:srgbClr val="ECECEC"/>
                </a:solidFill>
                <a:latin typeface="Century Gothic"/>
                <a:ea typeface="Century Gothic"/>
                <a:cs typeface="Century Gothic"/>
                <a:sym typeface="Century Gothic"/>
              </a:rPr>
              <a:t>2.c Long-Tail Keywords:</a:t>
            </a:r>
            <a:endParaRPr sz="1800">
              <a:solidFill>
                <a:srgbClr val="ECECEC"/>
              </a:solidFill>
              <a:latin typeface="Century Gothic"/>
              <a:ea typeface="Century Gothic"/>
              <a:cs typeface="Century Gothic"/>
              <a:sym typeface="Century Gothic"/>
            </a:endParaRPr>
          </a:p>
          <a:p>
            <a:pPr marL="342900" marR="0" lvl="0" indent="-342900" algn="l" rtl="0">
              <a:lnSpc>
                <a:spcPct val="150000"/>
              </a:lnSpc>
              <a:spcBef>
                <a:spcPts val="0"/>
              </a:spcBef>
              <a:spcAft>
                <a:spcPts val="0"/>
              </a:spcAft>
              <a:buClr>
                <a:srgbClr val="ECECEC"/>
              </a:buClr>
              <a:buSzPts val="1800"/>
              <a:buFont typeface="Arial"/>
              <a:buChar char="•"/>
            </a:pPr>
            <a:r>
              <a:rPr lang="en-US" sz="1800" b="0" i="0">
                <a:solidFill>
                  <a:srgbClr val="ECECEC"/>
                </a:solidFill>
                <a:latin typeface="Century Gothic"/>
                <a:ea typeface="Century Gothic"/>
                <a:cs typeface="Century Gothic"/>
                <a:sym typeface="Century Gothic"/>
              </a:rPr>
              <a:t>Innovative Digital Solutions for Oil and Gas</a:t>
            </a:r>
            <a:endParaRPr/>
          </a:p>
          <a:p>
            <a:pPr marL="342900" marR="0" lvl="0" indent="-342900" algn="l" rtl="0">
              <a:lnSpc>
                <a:spcPct val="150000"/>
              </a:lnSpc>
              <a:spcBef>
                <a:spcPts val="0"/>
              </a:spcBef>
              <a:spcAft>
                <a:spcPts val="0"/>
              </a:spcAft>
              <a:buClr>
                <a:srgbClr val="ECECEC"/>
              </a:buClr>
              <a:buSzPts val="1800"/>
              <a:buFont typeface="Arial"/>
              <a:buChar char="•"/>
            </a:pPr>
            <a:r>
              <a:rPr lang="en-US" sz="1800" b="0" i="0">
                <a:solidFill>
                  <a:srgbClr val="ECECEC"/>
                </a:solidFill>
                <a:latin typeface="Century Gothic"/>
                <a:ea typeface="Century Gothic"/>
                <a:cs typeface="Century Gothic"/>
                <a:sym typeface="Century Gothic"/>
              </a:rPr>
              <a:t>Oil and Gas Industry Automation Services</a:t>
            </a:r>
            <a:endParaRPr/>
          </a:p>
          <a:p>
            <a:pPr marL="342900" marR="0" lvl="0" indent="-342900" algn="l" rtl="0">
              <a:lnSpc>
                <a:spcPct val="150000"/>
              </a:lnSpc>
              <a:spcBef>
                <a:spcPts val="0"/>
              </a:spcBef>
              <a:spcAft>
                <a:spcPts val="0"/>
              </a:spcAft>
              <a:buClr>
                <a:srgbClr val="ECECEC"/>
              </a:buClr>
              <a:buSzPts val="1800"/>
              <a:buFont typeface="Arial"/>
              <a:buChar char="•"/>
            </a:pPr>
            <a:r>
              <a:rPr lang="en-US" sz="1800" b="0" i="0">
                <a:solidFill>
                  <a:srgbClr val="ECECEC"/>
                </a:solidFill>
                <a:latin typeface="Century Gothic"/>
                <a:ea typeface="Century Gothic"/>
                <a:cs typeface="Century Gothic"/>
                <a:sym typeface="Century Gothic"/>
              </a:rPr>
              <a:t>Advanced Technology for Oil and Gas Operations</a:t>
            </a:r>
            <a:endParaRPr/>
          </a:p>
          <a:p>
            <a:pPr marL="342900" marR="0" lvl="0" indent="-342900" algn="l" rtl="0">
              <a:lnSpc>
                <a:spcPct val="150000"/>
              </a:lnSpc>
              <a:spcBef>
                <a:spcPts val="0"/>
              </a:spcBef>
              <a:spcAft>
                <a:spcPts val="0"/>
              </a:spcAft>
              <a:buClr>
                <a:srgbClr val="ECECEC"/>
              </a:buClr>
              <a:buSzPts val="1800"/>
              <a:buFont typeface="Arial"/>
              <a:buChar char="•"/>
            </a:pPr>
            <a:r>
              <a:rPr lang="en-US" sz="1800" b="0" i="0">
                <a:solidFill>
                  <a:srgbClr val="ECECEC"/>
                </a:solidFill>
                <a:latin typeface="Century Gothic"/>
                <a:ea typeface="Century Gothic"/>
                <a:cs typeface="Century Gothic"/>
                <a:sym typeface="Century Gothic"/>
              </a:rPr>
              <a:t>Oil and Gas Industry IT Solutions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3600"/>
              <a:buFont typeface="Century Gothic"/>
              <a:buNone/>
            </a:pPr>
            <a:r>
              <a:rPr lang="en-US" sz="3600"/>
              <a:t>COMPETITOR KEYWORD ANALYSIS</a:t>
            </a:r>
            <a:endParaRPr sz="3600"/>
          </a:p>
        </p:txBody>
      </p:sp>
      <p:sp>
        <p:nvSpPr>
          <p:cNvPr id="401" name="Google Shape;401;p41"/>
          <p:cNvSpPr txBox="1">
            <a:spLocks noGrp="1"/>
          </p:cNvSpPr>
          <p:nvPr>
            <p:ph type="body" idx="1"/>
          </p:nvPr>
        </p:nvSpPr>
        <p:spPr>
          <a:xfrm>
            <a:off x="564776" y="1903207"/>
            <a:ext cx="10941424" cy="4569311"/>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150000"/>
              </a:lnSpc>
              <a:spcBef>
                <a:spcPts val="0"/>
              </a:spcBef>
              <a:spcAft>
                <a:spcPts val="0"/>
              </a:spcAft>
              <a:buClr>
                <a:srgbClr val="ECECEC"/>
              </a:buClr>
              <a:buSzPct val="100000"/>
              <a:buNone/>
            </a:pPr>
            <a:r>
              <a:rPr lang="en-US" b="1" i="0">
                <a:solidFill>
                  <a:srgbClr val="ECECEC"/>
                </a:solidFill>
              </a:rPr>
              <a:t>1. Competitors Identified:</a:t>
            </a:r>
            <a:endParaRPr b="0" i="0">
              <a:solidFill>
                <a:srgbClr val="ECECEC"/>
              </a:solidFill>
            </a:endParaRPr>
          </a:p>
          <a:p>
            <a:pPr marL="742950" lvl="1" indent="-276494" algn="l" rtl="0">
              <a:lnSpc>
                <a:spcPct val="150000"/>
              </a:lnSpc>
              <a:spcBef>
                <a:spcPts val="500"/>
              </a:spcBef>
              <a:spcAft>
                <a:spcPts val="0"/>
              </a:spcAft>
              <a:buClr>
                <a:srgbClr val="ECECEC"/>
              </a:buClr>
              <a:buSzPct val="100000"/>
              <a:buFont typeface="Arial"/>
              <a:buChar char="•"/>
            </a:pPr>
            <a:r>
              <a:rPr lang="en-US" sz="1945" b="0" i="0" u="none" strike="noStrike">
                <a:solidFill>
                  <a:srgbClr val="ECECEC"/>
                </a:solidFill>
              </a:rPr>
              <a:t>Competitor 1: </a:t>
            </a:r>
            <a:r>
              <a:rPr lang="en-US" sz="1945" b="0" i="0" u="sng" strike="noStrike">
                <a:solidFill>
                  <a:schemeClr val="hlink"/>
                </a:solidFill>
                <a:hlinkClick r:id="rId3"/>
              </a:rPr>
              <a:t>IBM</a:t>
            </a:r>
            <a:endParaRPr sz="1945" b="0" i="0">
              <a:solidFill>
                <a:srgbClr val="ECECEC"/>
              </a:solidFill>
            </a:endParaRPr>
          </a:p>
          <a:p>
            <a:pPr marL="742950" lvl="1" indent="-276494" algn="l" rtl="0">
              <a:lnSpc>
                <a:spcPct val="150000"/>
              </a:lnSpc>
              <a:spcBef>
                <a:spcPts val="500"/>
              </a:spcBef>
              <a:spcAft>
                <a:spcPts val="0"/>
              </a:spcAft>
              <a:buClr>
                <a:srgbClr val="ECECEC"/>
              </a:buClr>
              <a:buSzPct val="100000"/>
              <a:buFont typeface="Arial"/>
              <a:buChar char="•"/>
            </a:pPr>
            <a:r>
              <a:rPr lang="en-US" sz="1945" b="0" i="0" u="none" strike="noStrike">
                <a:solidFill>
                  <a:srgbClr val="ECECEC"/>
                </a:solidFill>
              </a:rPr>
              <a:t>Competitor 2:</a:t>
            </a:r>
            <a:r>
              <a:rPr lang="en-US" sz="1945" b="0" i="0" u="sng" strike="noStrike">
                <a:solidFill>
                  <a:schemeClr val="hlink"/>
                </a:solidFill>
                <a:hlinkClick r:id="rId4"/>
              </a:rPr>
              <a:t> Accenture</a:t>
            </a:r>
            <a:endParaRPr sz="1945" b="0" i="0">
              <a:solidFill>
                <a:srgbClr val="ECECEC"/>
              </a:solidFill>
            </a:endParaRPr>
          </a:p>
          <a:p>
            <a:pPr marL="742950" lvl="1" indent="-276494" algn="l" rtl="0">
              <a:lnSpc>
                <a:spcPct val="150000"/>
              </a:lnSpc>
              <a:spcBef>
                <a:spcPts val="500"/>
              </a:spcBef>
              <a:spcAft>
                <a:spcPts val="0"/>
              </a:spcAft>
              <a:buClr>
                <a:srgbClr val="ECECEC"/>
              </a:buClr>
              <a:buSzPct val="100000"/>
              <a:buFont typeface="Arial"/>
              <a:buChar char="•"/>
            </a:pPr>
            <a:r>
              <a:rPr lang="en-US" sz="1945" b="0" i="0" u="none" strike="noStrike">
                <a:solidFill>
                  <a:srgbClr val="ECECEC"/>
                </a:solidFill>
              </a:rPr>
              <a:t>Competitor 3: </a:t>
            </a:r>
            <a:r>
              <a:rPr lang="en-US" sz="1945" b="0" i="0" u="sng" strike="noStrike">
                <a:solidFill>
                  <a:schemeClr val="hlink"/>
                </a:solidFill>
                <a:hlinkClick r:id="rId5"/>
              </a:rPr>
              <a:t>TCS   </a:t>
            </a:r>
            <a:r>
              <a:rPr lang="en-US" b="0" i="0" u="none" strike="noStrike">
                <a:solidFill>
                  <a:srgbClr val="ECECEC"/>
                </a:solidFill>
              </a:rPr>
              <a:t>        </a:t>
            </a:r>
            <a:endParaRPr b="0" i="0">
              <a:solidFill>
                <a:srgbClr val="ECECEC"/>
              </a:solidFill>
            </a:endParaRPr>
          </a:p>
          <a:p>
            <a:pPr marL="0" lvl="0" indent="0" algn="l" rtl="0">
              <a:lnSpc>
                <a:spcPct val="150000"/>
              </a:lnSpc>
              <a:spcBef>
                <a:spcPts val="1000"/>
              </a:spcBef>
              <a:spcAft>
                <a:spcPts val="0"/>
              </a:spcAft>
              <a:buClr>
                <a:srgbClr val="ECECEC"/>
              </a:buClr>
              <a:buSzPct val="100000"/>
              <a:buNone/>
            </a:pPr>
            <a:r>
              <a:rPr lang="en-US" b="1" i="0">
                <a:solidFill>
                  <a:srgbClr val="ECECEC"/>
                </a:solidFill>
              </a:rPr>
              <a:t>2. Competitor Keywords:</a:t>
            </a:r>
            <a:endParaRPr b="0" i="0">
              <a:solidFill>
                <a:srgbClr val="ECECEC"/>
              </a:solidFill>
            </a:endParaRPr>
          </a:p>
          <a:p>
            <a:pPr marL="742950" lvl="1" indent="-276494" algn="l" rtl="0">
              <a:lnSpc>
                <a:spcPct val="150000"/>
              </a:lnSpc>
              <a:spcBef>
                <a:spcPts val="500"/>
              </a:spcBef>
              <a:spcAft>
                <a:spcPts val="0"/>
              </a:spcAft>
              <a:buClr>
                <a:srgbClr val="ECECEC"/>
              </a:buClr>
              <a:buSzPct val="100000"/>
              <a:buFont typeface="Arial"/>
              <a:buChar char="•"/>
            </a:pPr>
            <a:r>
              <a:rPr lang="en-US" sz="1945" b="0" i="0">
                <a:solidFill>
                  <a:srgbClr val="ECECEC"/>
                </a:solidFill>
              </a:rPr>
              <a:t>"Oil and Gas Industry 4.0"</a:t>
            </a:r>
            <a:endParaRPr/>
          </a:p>
          <a:p>
            <a:pPr marL="742950" lvl="1" indent="-276494" algn="l" rtl="0">
              <a:lnSpc>
                <a:spcPct val="150000"/>
              </a:lnSpc>
              <a:spcBef>
                <a:spcPts val="500"/>
              </a:spcBef>
              <a:spcAft>
                <a:spcPts val="0"/>
              </a:spcAft>
              <a:buClr>
                <a:srgbClr val="ECECEC"/>
              </a:buClr>
              <a:buSzPct val="100000"/>
              <a:buFont typeface="Arial"/>
              <a:buChar char="•"/>
            </a:pPr>
            <a:r>
              <a:rPr lang="en-US" sz="1945" b="0" i="0">
                <a:solidFill>
                  <a:srgbClr val="ECECEC"/>
                </a:solidFill>
              </a:rPr>
              <a:t>"Energy Digital Transformation"</a:t>
            </a:r>
            <a:endParaRPr/>
          </a:p>
          <a:p>
            <a:pPr marL="742950" lvl="1" indent="-276494" algn="l" rtl="0">
              <a:lnSpc>
                <a:spcPct val="150000"/>
              </a:lnSpc>
              <a:spcBef>
                <a:spcPts val="500"/>
              </a:spcBef>
              <a:spcAft>
                <a:spcPts val="0"/>
              </a:spcAft>
              <a:buClr>
                <a:srgbClr val="ECECEC"/>
              </a:buClr>
              <a:buSzPct val="100000"/>
              <a:buFont typeface="Arial"/>
              <a:buChar char="•"/>
            </a:pPr>
            <a:r>
              <a:rPr lang="en-US" sz="1945" b="0" i="0">
                <a:solidFill>
                  <a:srgbClr val="ECECEC"/>
                </a:solidFill>
              </a:rPr>
              <a:t>"AI in Oil and Gas"</a:t>
            </a:r>
            <a:endParaRPr/>
          </a:p>
          <a:p>
            <a:pPr marL="742950" lvl="1" indent="-276494" algn="l" rtl="0">
              <a:lnSpc>
                <a:spcPct val="150000"/>
              </a:lnSpc>
              <a:spcBef>
                <a:spcPts val="500"/>
              </a:spcBef>
              <a:spcAft>
                <a:spcPts val="0"/>
              </a:spcAft>
              <a:buClr>
                <a:srgbClr val="ECECEC"/>
              </a:buClr>
              <a:buSzPct val="100000"/>
              <a:buFont typeface="Arial"/>
              <a:buChar char="•"/>
            </a:pPr>
            <a:r>
              <a:rPr lang="en-US" sz="1945" b="0" i="0">
                <a:solidFill>
                  <a:srgbClr val="ECECEC"/>
                </a:solidFill>
              </a:rPr>
              <a:t>"Operational Efficiency in Oil and Gas"</a:t>
            </a:r>
            <a:endParaRPr/>
          </a:p>
          <a:p>
            <a:pPr marL="0" lvl="0" indent="0" algn="l" rtl="0">
              <a:lnSpc>
                <a:spcPct val="90000"/>
              </a:lnSpc>
              <a:spcBef>
                <a:spcPts val="1000"/>
              </a:spcBef>
              <a:spcAft>
                <a:spcPts val="0"/>
              </a:spcAft>
              <a:buClr>
                <a:schemeClr val="lt1"/>
              </a:buClr>
              <a:buSzPct val="100000"/>
              <a:buNone/>
            </a:pPr>
            <a:endParaRPr b="0" i="0">
              <a:solidFill>
                <a:srgbClr val="ECECEC"/>
              </a:solidFill>
            </a:endParaRPr>
          </a:p>
          <a:p>
            <a:pPr marL="228600" lvl="0" indent="-99377" algn="l" rtl="0">
              <a:lnSpc>
                <a:spcPct val="90000"/>
              </a:lnSpc>
              <a:spcBef>
                <a:spcPts val="1000"/>
              </a:spcBef>
              <a:spcAft>
                <a:spcPts val="0"/>
              </a:spcAft>
              <a:buClr>
                <a:schemeClr val="lt1"/>
              </a:buClr>
              <a:buSzPct val="100000"/>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2"/>
          <p:cNvSpPr txBox="1">
            <a:spLocks noGrp="1"/>
          </p:cNvSpPr>
          <p:nvPr>
            <p:ph type="body" idx="1"/>
          </p:nvPr>
        </p:nvSpPr>
        <p:spPr>
          <a:xfrm>
            <a:off x="587188" y="1550894"/>
            <a:ext cx="11066929" cy="499334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ECECEC"/>
              </a:buClr>
              <a:buSzPts val="2000"/>
              <a:buNone/>
            </a:pPr>
            <a:r>
              <a:rPr lang="en-US" sz="2000" b="1" i="0">
                <a:solidFill>
                  <a:srgbClr val="ECECEC"/>
                </a:solidFill>
              </a:rPr>
              <a:t>Competitor Strategies:</a:t>
            </a:r>
            <a:endParaRPr sz="2000" b="0" i="0">
              <a:solidFill>
                <a:srgbClr val="ECECEC"/>
              </a:solidFill>
            </a:endParaRPr>
          </a:p>
          <a:p>
            <a:pPr marL="685800" lvl="1" indent="-228600" algn="l" rtl="0">
              <a:lnSpc>
                <a:spcPct val="150000"/>
              </a:lnSpc>
              <a:spcBef>
                <a:spcPts val="500"/>
              </a:spcBef>
              <a:spcAft>
                <a:spcPts val="0"/>
              </a:spcAft>
              <a:buClr>
                <a:srgbClr val="ECECEC"/>
              </a:buClr>
              <a:buSzPts val="1800"/>
              <a:buChar char="•"/>
            </a:pPr>
            <a:r>
              <a:rPr lang="en-US" sz="1800" b="0" i="0">
                <a:solidFill>
                  <a:srgbClr val="ECECEC"/>
                </a:solidFill>
              </a:rPr>
              <a:t>Competitors are heavily focused on addressing specific industry challenges, such as improving operational efficiency, sustainability initiatives, and the adoption of AI-driven solutions in the Oil &amp; Gas sector.</a:t>
            </a:r>
            <a:endParaRPr/>
          </a:p>
          <a:p>
            <a:pPr marL="685800" lvl="1" indent="-228600" algn="l" rtl="0">
              <a:lnSpc>
                <a:spcPct val="150000"/>
              </a:lnSpc>
              <a:spcBef>
                <a:spcPts val="500"/>
              </a:spcBef>
              <a:spcAft>
                <a:spcPts val="0"/>
              </a:spcAft>
              <a:buClr>
                <a:srgbClr val="ECECEC"/>
              </a:buClr>
              <a:buSzPts val="1800"/>
              <a:buChar char="•"/>
            </a:pPr>
            <a:r>
              <a:rPr lang="en-US" sz="1800" b="0" i="0">
                <a:solidFill>
                  <a:srgbClr val="ECECEC"/>
                </a:solidFill>
              </a:rPr>
              <a:t> Competitors often showcase detailed case studies that highlight successful digital transformation projects. These case studies serve as proof of their capabilities and demonstrate the real-world impact of their solutions. </a:t>
            </a:r>
            <a:endParaRPr/>
          </a:p>
          <a:p>
            <a:pPr marL="685800" lvl="1" indent="-228600" algn="l" rtl="0">
              <a:lnSpc>
                <a:spcPct val="150000"/>
              </a:lnSpc>
              <a:spcBef>
                <a:spcPts val="500"/>
              </a:spcBef>
              <a:spcAft>
                <a:spcPts val="0"/>
              </a:spcAft>
              <a:buClr>
                <a:srgbClr val="ECECEC"/>
              </a:buClr>
              <a:buSzPts val="1800"/>
              <a:buChar char="•"/>
            </a:pPr>
            <a:r>
              <a:rPr lang="en-US" sz="1800" b="0" i="0">
                <a:solidFill>
                  <a:srgbClr val="ECECEC"/>
                </a:solidFill>
              </a:rPr>
              <a:t>Competitors use SEO tactics that include creating detailed articles, publishing whitepapers, and utilizing case studies. These content types are optimized for industry-specific keywords, helping them to rank well in search results and attract targeted traffic.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3"/>
          <p:cNvSpPr txBox="1">
            <a:spLocks noGrp="1"/>
          </p:cNvSpPr>
          <p:nvPr>
            <p:ph type="title"/>
          </p:nvPr>
        </p:nvSpPr>
        <p:spPr>
          <a:xfrm>
            <a:off x="2895600" y="531865"/>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3600"/>
              <a:buFont typeface="Century Gothic"/>
              <a:buNone/>
            </a:pPr>
            <a:r>
              <a:rPr lang="en-US" sz="3600"/>
              <a:t>ON-PAGE SEO ANALYSIS </a:t>
            </a:r>
            <a:endParaRPr sz="3600"/>
          </a:p>
        </p:txBody>
      </p:sp>
      <p:sp>
        <p:nvSpPr>
          <p:cNvPr id="412" name="Google Shape;412;p43"/>
          <p:cNvSpPr txBox="1">
            <a:spLocks noGrp="1"/>
          </p:cNvSpPr>
          <p:nvPr>
            <p:ph type="body" idx="1"/>
          </p:nvPr>
        </p:nvSpPr>
        <p:spPr>
          <a:xfrm>
            <a:off x="685800" y="2302010"/>
            <a:ext cx="10820400" cy="4024125"/>
          </a:xfrm>
          <a:prstGeom prst="rect">
            <a:avLst/>
          </a:prstGeom>
          <a:noFill/>
          <a:ln>
            <a:noFill/>
          </a:ln>
        </p:spPr>
        <p:txBody>
          <a:bodyPr spcFirstLastPara="1" wrap="square" lIns="91425" tIns="45700" rIns="91425" bIns="45700" anchor="t" anchorCtr="0">
            <a:normAutofit fontScale="90000" lnSpcReduction="20000"/>
          </a:bodyPr>
          <a:lstStyle/>
          <a:p>
            <a:pPr marL="0" lvl="0" indent="0" algn="l" rtl="0">
              <a:lnSpc>
                <a:spcPct val="90000"/>
              </a:lnSpc>
              <a:spcBef>
                <a:spcPts val="0"/>
              </a:spcBef>
              <a:spcAft>
                <a:spcPts val="0"/>
              </a:spcAft>
              <a:buClr>
                <a:srgbClr val="ECECEC"/>
              </a:buClr>
              <a:buSzPct val="100000"/>
              <a:buNone/>
            </a:pPr>
            <a:r>
              <a:rPr lang="en-US" sz="2000" b="1">
                <a:solidFill>
                  <a:srgbClr val="ECECEC"/>
                </a:solidFill>
              </a:rPr>
              <a:t>Tool:</a:t>
            </a:r>
            <a:r>
              <a:rPr lang="en-US" sz="2400" b="1">
                <a:solidFill>
                  <a:srgbClr val="ECECEC"/>
                </a:solidFill>
                <a:latin typeface="Arial"/>
                <a:ea typeface="Arial"/>
                <a:cs typeface="Arial"/>
                <a:sym typeface="Arial"/>
              </a:rPr>
              <a:t> </a:t>
            </a:r>
            <a:r>
              <a:rPr lang="en-US" u="sng">
                <a:solidFill>
                  <a:schemeClr val="hlink"/>
                </a:solidFill>
                <a:hlinkClick r:id="rId3"/>
              </a:rPr>
              <a:t>SEO META in 1 click</a:t>
            </a:r>
            <a:endParaRPr>
              <a:solidFill>
                <a:srgbClr val="ECECEC"/>
              </a:solidFill>
              <a:latin typeface="Arial"/>
              <a:ea typeface="Arial"/>
              <a:cs typeface="Arial"/>
              <a:sym typeface="Arial"/>
            </a:endParaRPr>
          </a:p>
          <a:p>
            <a:pPr marL="0" lvl="0" indent="0" algn="l" rtl="0">
              <a:lnSpc>
                <a:spcPct val="150000"/>
              </a:lnSpc>
              <a:spcBef>
                <a:spcPts val="1000"/>
              </a:spcBef>
              <a:spcAft>
                <a:spcPts val="0"/>
              </a:spcAft>
              <a:buClr>
                <a:srgbClr val="ECECEC"/>
              </a:buClr>
              <a:buSzPct val="100000"/>
              <a:buNone/>
            </a:pPr>
            <a:r>
              <a:rPr lang="en-US" b="1" i="0">
                <a:solidFill>
                  <a:srgbClr val="ECECEC"/>
                </a:solidFill>
              </a:rPr>
              <a:t>a. Title Tags</a:t>
            </a:r>
            <a:endParaRPr/>
          </a:p>
          <a:p>
            <a:pPr marL="0" lvl="0" indent="0" algn="l" rtl="0">
              <a:lnSpc>
                <a:spcPct val="150000"/>
              </a:lnSpc>
              <a:spcBef>
                <a:spcPts val="1000"/>
              </a:spcBef>
              <a:spcAft>
                <a:spcPts val="0"/>
              </a:spcAft>
              <a:buClr>
                <a:srgbClr val="ECECEC"/>
              </a:buClr>
              <a:buSzPct val="100000"/>
              <a:buNone/>
            </a:pPr>
            <a:r>
              <a:rPr lang="en-US" b="1" i="0">
                <a:solidFill>
                  <a:srgbClr val="ECECEC"/>
                </a:solidFill>
              </a:rPr>
              <a:t>a.1  Current Title Tag:</a:t>
            </a:r>
            <a:r>
              <a:rPr lang="en-US" b="0" i="0">
                <a:solidFill>
                  <a:srgbClr val="ECECEC"/>
                </a:solidFill>
                <a:latin typeface="Arial"/>
                <a:ea typeface="Arial"/>
                <a:cs typeface="Arial"/>
                <a:sym typeface="Arial"/>
              </a:rPr>
              <a:t> </a:t>
            </a:r>
            <a:r>
              <a:rPr lang="en-US" sz="2000" b="0" i="0">
                <a:solidFill>
                  <a:srgbClr val="ECECEC"/>
                </a:solidFill>
              </a:rPr>
              <a:t>“Oil and Gas | Tech Mahindra”</a:t>
            </a:r>
            <a:endParaRPr b="0" i="0">
              <a:solidFill>
                <a:srgbClr val="ECECEC"/>
              </a:solidFill>
              <a:latin typeface="Arial"/>
              <a:ea typeface="Arial"/>
              <a:cs typeface="Arial"/>
              <a:sym typeface="Arial"/>
            </a:endParaRPr>
          </a:p>
          <a:p>
            <a:pPr marL="0" lvl="0" indent="0" algn="l" rtl="0">
              <a:lnSpc>
                <a:spcPct val="150000"/>
              </a:lnSpc>
              <a:spcBef>
                <a:spcPts val="1000"/>
              </a:spcBef>
              <a:spcAft>
                <a:spcPts val="0"/>
              </a:spcAft>
              <a:buClr>
                <a:srgbClr val="ECECEC"/>
              </a:buClr>
              <a:buSzPct val="100000"/>
              <a:buNone/>
            </a:pPr>
            <a:r>
              <a:rPr lang="en-US" b="1" i="0">
                <a:solidFill>
                  <a:srgbClr val="ECECEC"/>
                </a:solidFill>
              </a:rPr>
              <a:t>a.2  Length:</a:t>
            </a:r>
            <a:r>
              <a:rPr lang="en-US" sz="2000" b="0" i="0">
                <a:solidFill>
                  <a:srgbClr val="ECECEC"/>
                </a:solidFill>
              </a:rPr>
              <a:t> 27 characters</a:t>
            </a:r>
            <a:endParaRPr b="0" i="0">
              <a:solidFill>
                <a:srgbClr val="ECECEC"/>
              </a:solidFill>
              <a:latin typeface="Arial"/>
              <a:ea typeface="Arial"/>
              <a:cs typeface="Arial"/>
              <a:sym typeface="Arial"/>
            </a:endParaRPr>
          </a:p>
          <a:p>
            <a:pPr marL="0" lvl="0" indent="0" algn="l" rtl="0">
              <a:lnSpc>
                <a:spcPct val="150000"/>
              </a:lnSpc>
              <a:spcBef>
                <a:spcPts val="1000"/>
              </a:spcBef>
              <a:spcAft>
                <a:spcPts val="0"/>
              </a:spcAft>
              <a:buClr>
                <a:srgbClr val="ECECEC"/>
              </a:buClr>
              <a:buSzPct val="100000"/>
              <a:buNone/>
            </a:pPr>
            <a:r>
              <a:rPr lang="en-US" b="1" i="0">
                <a:solidFill>
                  <a:srgbClr val="ECECEC"/>
                </a:solidFill>
              </a:rPr>
              <a:t>a.3  Analysis:</a:t>
            </a:r>
            <a:endParaRPr b="0" i="0">
              <a:solidFill>
                <a:srgbClr val="ECECEC"/>
              </a:solidFill>
            </a:endParaRPr>
          </a:p>
          <a:p>
            <a:pPr marL="742950" lvl="1" indent="-285750" algn="l" rtl="0">
              <a:lnSpc>
                <a:spcPct val="150000"/>
              </a:lnSpc>
              <a:spcBef>
                <a:spcPts val="500"/>
              </a:spcBef>
              <a:spcAft>
                <a:spcPts val="0"/>
              </a:spcAft>
              <a:buClr>
                <a:srgbClr val="ECECEC"/>
              </a:buClr>
              <a:buSzPct val="100000"/>
              <a:buFont typeface="Arial"/>
              <a:buChar char="•"/>
            </a:pPr>
            <a:r>
              <a:rPr lang="en-US" b="0" i="0">
                <a:solidFill>
                  <a:srgbClr val="ECECEC"/>
                </a:solidFill>
              </a:rPr>
              <a:t>The current title tag is concise, but it is somewhat generic, using only "Oil and Gas," which broadly describes the industry without indicating the specific focus of the page. </a:t>
            </a:r>
            <a:endParaRPr/>
          </a:p>
          <a:p>
            <a:pPr marL="457200" lvl="1" indent="0" algn="l" rtl="0">
              <a:lnSpc>
                <a:spcPct val="150000"/>
              </a:lnSpc>
              <a:spcBef>
                <a:spcPts val="500"/>
              </a:spcBef>
              <a:spcAft>
                <a:spcPts val="0"/>
              </a:spcAft>
              <a:buClr>
                <a:schemeClr val="lt1"/>
              </a:buClr>
              <a:buSzPct val="100000"/>
              <a:buNone/>
            </a:pPr>
            <a:endParaRPr b="0" i="0">
              <a:solidFill>
                <a:srgbClr val="ECECEC"/>
              </a:solidFill>
            </a:endParaRPr>
          </a:p>
          <a:p>
            <a:pPr marL="0" lvl="0" indent="0" algn="l" rtl="0">
              <a:lnSpc>
                <a:spcPct val="90000"/>
              </a:lnSpc>
              <a:spcBef>
                <a:spcPts val="1000"/>
              </a:spcBef>
              <a:spcAft>
                <a:spcPts val="0"/>
              </a:spcAft>
              <a:buClr>
                <a:schemeClr val="lt1"/>
              </a:buClr>
              <a:buSzPct val="100000"/>
              <a:buNone/>
            </a:pPr>
            <a:endParaRPr/>
          </a:p>
        </p:txBody>
      </p:sp>
      <p:sp>
        <p:nvSpPr>
          <p:cNvPr id="413" name="Google Shape;413;p43"/>
          <p:cNvSpPr txBox="1"/>
          <p:nvPr/>
        </p:nvSpPr>
        <p:spPr>
          <a:xfrm flipH="1">
            <a:off x="685800" y="1683707"/>
            <a:ext cx="717087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lt1"/>
                </a:solidFill>
                <a:latin typeface="Century Gothic"/>
                <a:ea typeface="Century Gothic"/>
                <a:cs typeface="Century Gothic"/>
                <a:sym typeface="Century Gothic"/>
              </a:rPr>
              <a:t>1. Title Tags, Meta Descriptions, and HTML Tags</a:t>
            </a:r>
            <a:endParaRPr sz="2400" b="1">
              <a:solidFill>
                <a:schemeClr val="lt1"/>
              </a:solidFill>
              <a:latin typeface="Century Gothic"/>
              <a:ea typeface="Century Gothic"/>
              <a:cs typeface="Century Gothic"/>
              <a:sym typeface="Century Gothic"/>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4"/>
          <p:cNvSpPr txBox="1">
            <a:spLocks noGrp="1"/>
          </p:cNvSpPr>
          <p:nvPr>
            <p:ph type="body" idx="1"/>
          </p:nvPr>
        </p:nvSpPr>
        <p:spPr>
          <a:xfrm>
            <a:off x="461645" y="1889125"/>
            <a:ext cx="11268710" cy="4234180"/>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rgbClr val="ECECEC"/>
              </a:buClr>
              <a:buSzPts val="1800"/>
              <a:buChar char="•"/>
            </a:pPr>
            <a:r>
              <a:rPr lang="en-US" sz="1800" b="0" i="0">
                <a:solidFill>
                  <a:srgbClr val="ECECEC"/>
                </a:solidFill>
              </a:rPr>
              <a:t>The title lacks specific, high-impact keywords that would better align with the page’s content, such as "Digital Transformation" or "Industry Solutions." </a:t>
            </a:r>
            <a:endParaRPr/>
          </a:p>
          <a:p>
            <a:pPr marL="228600" lvl="0" indent="-228600" algn="l" rtl="0">
              <a:lnSpc>
                <a:spcPct val="150000"/>
              </a:lnSpc>
              <a:spcBef>
                <a:spcPts val="1000"/>
              </a:spcBef>
              <a:spcAft>
                <a:spcPts val="0"/>
              </a:spcAft>
              <a:buClr>
                <a:srgbClr val="ECECEC"/>
              </a:buClr>
              <a:buSzPts val="1800"/>
              <a:buChar char="•"/>
            </a:pPr>
            <a:r>
              <a:rPr lang="en-US" sz="1800" b="0" i="0">
                <a:solidFill>
                  <a:srgbClr val="ECECEC"/>
                </a:solidFill>
              </a:rPr>
              <a:t>At 27 characters, the title is on the shorter side, allowing room to add more specific keywords without exceeding the recommended 50-60 character limit</a:t>
            </a:r>
            <a:endParaRPr/>
          </a:p>
          <a:p>
            <a:pPr marL="0" lvl="0" indent="0" algn="l" rtl="0">
              <a:lnSpc>
                <a:spcPct val="150000"/>
              </a:lnSpc>
              <a:spcBef>
                <a:spcPts val="1000"/>
              </a:spcBef>
              <a:spcAft>
                <a:spcPts val="0"/>
              </a:spcAft>
              <a:buClr>
                <a:srgbClr val="ECECEC"/>
              </a:buClr>
              <a:buSzPts val="2000"/>
              <a:buNone/>
            </a:pPr>
            <a:r>
              <a:rPr lang="en-US" sz="2000" b="1" i="0">
                <a:solidFill>
                  <a:srgbClr val="ECECEC"/>
                </a:solidFill>
              </a:rPr>
              <a:t>Suggested Title Optimization</a:t>
            </a:r>
            <a:endParaRPr/>
          </a:p>
          <a:p>
            <a:pPr marL="0" lvl="0" indent="0" algn="l" rtl="0">
              <a:lnSpc>
                <a:spcPct val="150000"/>
              </a:lnSpc>
              <a:spcBef>
                <a:spcPts val="1000"/>
              </a:spcBef>
              <a:spcAft>
                <a:spcPts val="0"/>
              </a:spcAft>
              <a:buClr>
                <a:srgbClr val="ECECEC"/>
              </a:buClr>
              <a:buSzPts val="1800"/>
              <a:buNone/>
            </a:pPr>
            <a:r>
              <a:rPr lang="en-US" sz="1800" b="1" i="0">
                <a:solidFill>
                  <a:srgbClr val="ECECEC"/>
                </a:solidFill>
              </a:rPr>
              <a:t>Option 1:</a:t>
            </a:r>
            <a:r>
              <a:rPr lang="en-US" sz="1800" b="0" i="0">
                <a:solidFill>
                  <a:srgbClr val="ECECEC"/>
                </a:solidFill>
              </a:rPr>
              <a:t> "Oil and Gas Solutions | Tech Mahindra"</a:t>
            </a:r>
            <a:endParaRPr/>
          </a:p>
          <a:p>
            <a:pPr marL="0" lvl="0" indent="0" algn="l" rtl="0">
              <a:lnSpc>
                <a:spcPct val="150000"/>
              </a:lnSpc>
              <a:spcBef>
                <a:spcPts val="1000"/>
              </a:spcBef>
              <a:spcAft>
                <a:spcPts val="0"/>
              </a:spcAft>
              <a:buClr>
                <a:srgbClr val="ECECEC"/>
              </a:buClr>
              <a:buSzPts val="1800"/>
              <a:buNone/>
            </a:pPr>
            <a:r>
              <a:rPr lang="en-US" sz="1800" b="1" i="0">
                <a:solidFill>
                  <a:srgbClr val="ECECEC"/>
                </a:solidFill>
              </a:rPr>
              <a:t>Length</a:t>
            </a:r>
            <a:r>
              <a:rPr lang="en-US" sz="1800" b="0" i="0">
                <a:solidFill>
                  <a:srgbClr val="ECECEC"/>
                </a:solidFill>
              </a:rPr>
              <a:t>: 42 characters</a:t>
            </a:r>
            <a:endParaRPr/>
          </a:p>
          <a:p>
            <a:pPr marL="0" lvl="0" indent="0" algn="l" rtl="0">
              <a:lnSpc>
                <a:spcPct val="150000"/>
              </a:lnSpc>
              <a:spcBef>
                <a:spcPts val="1000"/>
              </a:spcBef>
              <a:spcAft>
                <a:spcPts val="0"/>
              </a:spcAft>
              <a:buClr>
                <a:schemeClr val="lt1"/>
              </a:buClr>
              <a:buSzPts val="1945"/>
              <a:buNone/>
            </a:pPr>
            <a:endParaRPr sz="1945" b="1" i="0">
              <a:solidFill>
                <a:srgbClr val="ECECEC"/>
              </a:solidFill>
            </a:endParaRPr>
          </a:p>
          <a:p>
            <a:pPr marL="0" lvl="0" indent="0" algn="l" rtl="0">
              <a:lnSpc>
                <a:spcPct val="150000"/>
              </a:lnSpc>
              <a:spcBef>
                <a:spcPts val="1000"/>
              </a:spcBef>
              <a:spcAft>
                <a:spcPts val="0"/>
              </a:spcAft>
              <a:buClr>
                <a:schemeClr val="lt1"/>
              </a:buClr>
              <a:buSzPts val="1945"/>
              <a:buNone/>
            </a:pPr>
            <a:endParaRPr sz="1945" b="0" i="0">
              <a:solidFill>
                <a:srgbClr val="ECECEC"/>
              </a:solidFill>
            </a:endParaRPr>
          </a:p>
          <a:p>
            <a:pPr marL="0" lvl="0" indent="0" algn="l" rtl="0">
              <a:lnSpc>
                <a:spcPct val="90000"/>
              </a:lnSpc>
              <a:spcBef>
                <a:spcPts val="1000"/>
              </a:spcBef>
              <a:spcAft>
                <a:spcPts val="0"/>
              </a:spcAft>
              <a:buClr>
                <a:schemeClr val="lt1"/>
              </a:buClr>
              <a:buSzPts val="1945"/>
              <a:buNone/>
            </a:pPr>
            <a:endParaRPr sz="1945"/>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45"/>
          <p:cNvSpPr txBox="1">
            <a:spLocks noGrp="1"/>
          </p:cNvSpPr>
          <p:nvPr>
            <p:ph type="body" idx="1"/>
          </p:nvPr>
        </p:nvSpPr>
        <p:spPr>
          <a:xfrm>
            <a:off x="614680" y="1726565"/>
            <a:ext cx="10820400" cy="437896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rgbClr val="ECECEC"/>
              </a:buClr>
              <a:buSzPts val="1800"/>
              <a:buNone/>
            </a:pPr>
            <a:r>
              <a:rPr lang="en-US" sz="1800" b="1">
                <a:solidFill>
                  <a:srgbClr val="ECECEC"/>
                </a:solidFill>
              </a:rPr>
              <a:t>Benefits</a:t>
            </a:r>
            <a:r>
              <a:rPr lang="en-US" sz="1800">
                <a:solidFill>
                  <a:srgbClr val="ECECEC"/>
                </a:solidFill>
              </a:rPr>
              <a:t>: This title adds the company name and the word "Solutions," which provides a clearer idea of what the page is about. It also includes a brand mention, which can enhance credibility and attract clicks.</a:t>
            </a:r>
            <a:endParaRPr/>
          </a:p>
          <a:p>
            <a:pPr marL="0" lvl="0" indent="0" algn="l" rtl="0">
              <a:lnSpc>
                <a:spcPct val="150000"/>
              </a:lnSpc>
              <a:spcBef>
                <a:spcPts val="1000"/>
              </a:spcBef>
              <a:spcAft>
                <a:spcPts val="0"/>
              </a:spcAft>
              <a:buClr>
                <a:schemeClr val="lt1"/>
              </a:buClr>
              <a:buSzPts val="1800"/>
              <a:buNone/>
            </a:pPr>
            <a:endParaRPr sz="1800" b="1" i="0">
              <a:solidFill>
                <a:srgbClr val="ECECEC"/>
              </a:solidFill>
            </a:endParaRPr>
          </a:p>
          <a:p>
            <a:pPr marL="0" lvl="0" indent="0" algn="l" rtl="0">
              <a:lnSpc>
                <a:spcPct val="150000"/>
              </a:lnSpc>
              <a:spcBef>
                <a:spcPts val="1000"/>
              </a:spcBef>
              <a:spcAft>
                <a:spcPts val="0"/>
              </a:spcAft>
              <a:buClr>
                <a:srgbClr val="ECECEC"/>
              </a:buClr>
              <a:buSzPts val="1800"/>
              <a:buNone/>
            </a:pPr>
            <a:r>
              <a:rPr lang="en-US" sz="1800" b="1">
                <a:solidFill>
                  <a:srgbClr val="ECECEC"/>
                </a:solidFill>
              </a:rPr>
              <a:t>Option 2:</a:t>
            </a:r>
            <a:r>
              <a:rPr lang="en-US" sz="1800">
                <a:solidFill>
                  <a:srgbClr val="ECECEC"/>
                </a:solidFill>
              </a:rPr>
              <a:t> "Innovative Oil and Gas Services | Tech Mahindra"</a:t>
            </a:r>
            <a:endParaRPr sz="1800" b="0" i="0">
              <a:solidFill>
                <a:srgbClr val="ECECEC"/>
              </a:solidFill>
            </a:endParaRPr>
          </a:p>
          <a:p>
            <a:pPr marL="0" lvl="0" indent="0" algn="l" rtl="0">
              <a:lnSpc>
                <a:spcPct val="150000"/>
              </a:lnSpc>
              <a:spcBef>
                <a:spcPts val="1000"/>
              </a:spcBef>
              <a:spcAft>
                <a:spcPts val="0"/>
              </a:spcAft>
              <a:buClr>
                <a:srgbClr val="ECECEC"/>
              </a:buClr>
              <a:buSzPts val="1800"/>
              <a:buNone/>
            </a:pPr>
            <a:r>
              <a:rPr lang="en-US" sz="1800" b="1">
                <a:solidFill>
                  <a:srgbClr val="ECECEC"/>
                </a:solidFill>
              </a:rPr>
              <a:t>Length</a:t>
            </a:r>
            <a:r>
              <a:rPr lang="en-US" sz="1800">
                <a:solidFill>
                  <a:srgbClr val="ECECEC"/>
                </a:solidFill>
              </a:rPr>
              <a:t>: 52 characters</a:t>
            </a:r>
            <a:endParaRPr sz="1800" b="0" i="0">
              <a:solidFill>
                <a:srgbClr val="ECECEC"/>
              </a:solidFill>
            </a:endParaRPr>
          </a:p>
          <a:p>
            <a:pPr marL="0" lvl="0" indent="0" algn="l" rtl="0">
              <a:lnSpc>
                <a:spcPct val="150000"/>
              </a:lnSpc>
              <a:spcBef>
                <a:spcPts val="1000"/>
              </a:spcBef>
              <a:spcAft>
                <a:spcPts val="0"/>
              </a:spcAft>
              <a:buClr>
                <a:srgbClr val="ECECEC"/>
              </a:buClr>
              <a:buSzPts val="1800"/>
              <a:buNone/>
            </a:pPr>
            <a:r>
              <a:rPr lang="en-US" sz="1800" b="1">
                <a:solidFill>
                  <a:srgbClr val="ECECEC"/>
                </a:solidFill>
              </a:rPr>
              <a:t>Benefits</a:t>
            </a:r>
            <a:r>
              <a:rPr lang="en-US" sz="1800">
                <a:solidFill>
                  <a:srgbClr val="ECECEC"/>
                </a:solidFill>
              </a:rPr>
              <a:t>: This version adds "Innovative" to highlight the unique aspect of the services provided and includes the company name, making the title more descriptive and engaging</a:t>
            </a:r>
            <a:r>
              <a:rPr lang="en-US" sz="1800">
                <a:solidFill>
                  <a:srgbClr val="ECECEC"/>
                </a:solidFill>
                <a:latin typeface="Arial"/>
                <a:ea typeface="Arial"/>
                <a:cs typeface="Arial"/>
                <a:sym typeface="Arial"/>
              </a:rPr>
              <a:t>.</a:t>
            </a:r>
            <a:endParaRPr sz="1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6"/>
          <p:cNvSpPr txBox="1">
            <a:spLocks noGrp="1"/>
          </p:cNvSpPr>
          <p:nvPr>
            <p:ph type="body" idx="1"/>
          </p:nvPr>
        </p:nvSpPr>
        <p:spPr>
          <a:xfrm>
            <a:off x="479425" y="1533525"/>
            <a:ext cx="11132185" cy="487045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rgbClr val="ECECEC"/>
              </a:buClr>
              <a:buSzPts val="1800"/>
              <a:buNone/>
            </a:pPr>
            <a:r>
              <a:rPr lang="en-US" sz="1800" b="1" i="0">
                <a:solidFill>
                  <a:srgbClr val="ECECEC"/>
                </a:solidFill>
              </a:rPr>
              <a:t>Option 3:</a:t>
            </a:r>
            <a:r>
              <a:rPr lang="en-US" sz="1800" b="0" i="0">
                <a:solidFill>
                  <a:srgbClr val="ECECEC"/>
                </a:solidFill>
              </a:rPr>
              <a:t> "Oil and Gas Industry Expertise | Tech Mahindra"</a:t>
            </a:r>
            <a:endParaRPr/>
          </a:p>
          <a:p>
            <a:pPr marL="0" lvl="0" indent="0" algn="l" rtl="0">
              <a:lnSpc>
                <a:spcPct val="150000"/>
              </a:lnSpc>
              <a:spcBef>
                <a:spcPts val="1000"/>
              </a:spcBef>
              <a:spcAft>
                <a:spcPts val="0"/>
              </a:spcAft>
              <a:buClr>
                <a:srgbClr val="ECECEC"/>
              </a:buClr>
              <a:buSzPts val="1800"/>
              <a:buNone/>
            </a:pPr>
            <a:r>
              <a:rPr lang="en-US" sz="1800" b="1" i="0">
                <a:solidFill>
                  <a:srgbClr val="ECECEC"/>
                </a:solidFill>
              </a:rPr>
              <a:t>Length</a:t>
            </a:r>
            <a:r>
              <a:rPr lang="en-US" sz="1800" b="0" i="0">
                <a:solidFill>
                  <a:srgbClr val="ECECEC"/>
                </a:solidFill>
              </a:rPr>
              <a:t>: 48 characters</a:t>
            </a:r>
            <a:endParaRPr/>
          </a:p>
          <a:p>
            <a:pPr marL="0" lvl="0" indent="0" algn="l" rtl="0">
              <a:lnSpc>
                <a:spcPct val="150000"/>
              </a:lnSpc>
              <a:spcBef>
                <a:spcPts val="1000"/>
              </a:spcBef>
              <a:spcAft>
                <a:spcPts val="0"/>
              </a:spcAft>
              <a:buClr>
                <a:srgbClr val="ECECEC"/>
              </a:buClr>
              <a:buSzPts val="1800"/>
              <a:buNone/>
            </a:pPr>
            <a:r>
              <a:rPr lang="en-US" sz="1800" b="1" i="0">
                <a:solidFill>
                  <a:srgbClr val="ECECEC"/>
                </a:solidFill>
              </a:rPr>
              <a:t>Benefits</a:t>
            </a:r>
            <a:r>
              <a:rPr lang="en-US" sz="1800" b="0" i="0">
                <a:solidFill>
                  <a:srgbClr val="ECECEC"/>
                </a:solidFill>
              </a:rPr>
              <a:t>: This title emphasizes "Industry Expertise," which can appeal to users looking for knowledgeable providers in the Oil and Gas sector.</a:t>
            </a:r>
            <a:endParaRPr/>
          </a:p>
          <a:p>
            <a:pPr marL="0" lvl="0" indent="0" algn="l" rtl="0">
              <a:lnSpc>
                <a:spcPct val="150000"/>
              </a:lnSpc>
              <a:spcBef>
                <a:spcPts val="1000"/>
              </a:spcBef>
              <a:spcAft>
                <a:spcPts val="0"/>
              </a:spcAft>
              <a:buClr>
                <a:srgbClr val="ECECEC"/>
              </a:buClr>
              <a:buSzPts val="1800"/>
              <a:buNone/>
            </a:pPr>
            <a:r>
              <a:rPr lang="en-US" sz="1800" b="1">
                <a:solidFill>
                  <a:srgbClr val="ECECEC"/>
                </a:solidFill>
                <a:latin typeface="Century Gothic"/>
                <a:ea typeface="Century Gothic"/>
                <a:cs typeface="Century Gothic"/>
                <a:sym typeface="Century Gothic"/>
              </a:rPr>
              <a:t>b. Meta Descriptions</a:t>
            </a:r>
            <a:endParaRPr sz="1800" b="1" i="0">
              <a:solidFill>
                <a:srgbClr val="ECECEC"/>
              </a:solidFill>
              <a:latin typeface="Century Gothic"/>
              <a:ea typeface="Century Gothic"/>
              <a:cs typeface="Century Gothic"/>
              <a:sym typeface="Century Gothic"/>
            </a:endParaRPr>
          </a:p>
          <a:p>
            <a:pPr marL="0" lvl="0" indent="0" algn="l" rtl="0">
              <a:lnSpc>
                <a:spcPct val="150000"/>
              </a:lnSpc>
              <a:spcBef>
                <a:spcPts val="1000"/>
              </a:spcBef>
              <a:spcAft>
                <a:spcPts val="0"/>
              </a:spcAft>
              <a:buClr>
                <a:srgbClr val="ECECEC"/>
              </a:buClr>
              <a:buSzPts val="1800"/>
              <a:buNone/>
            </a:pPr>
            <a:r>
              <a:rPr lang="en-US" sz="1800" b="1">
                <a:solidFill>
                  <a:srgbClr val="ECECEC"/>
                </a:solidFill>
              </a:rPr>
              <a:t>b.1 Current Meta Description:</a:t>
            </a:r>
            <a:r>
              <a:rPr lang="en-US" sz="1800">
                <a:solidFill>
                  <a:srgbClr val="ECECEC"/>
                </a:solidFill>
              </a:rPr>
              <a:t> The selected page does not have a meta description.</a:t>
            </a:r>
            <a:endParaRPr sz="1800" i="0">
              <a:solidFill>
                <a:srgbClr val="ECECEC"/>
              </a:solidFill>
            </a:endParaRPr>
          </a:p>
          <a:p>
            <a:pPr marL="0" lvl="0" indent="0" algn="l" rtl="0">
              <a:lnSpc>
                <a:spcPct val="150000"/>
              </a:lnSpc>
              <a:spcBef>
                <a:spcPts val="1000"/>
              </a:spcBef>
              <a:spcAft>
                <a:spcPts val="0"/>
              </a:spcAft>
              <a:buClr>
                <a:srgbClr val="ECECEC"/>
              </a:buClr>
              <a:buSzPts val="1800"/>
              <a:buNone/>
            </a:pPr>
            <a:r>
              <a:rPr lang="en-US" sz="1800" b="1">
                <a:solidFill>
                  <a:srgbClr val="ECECEC"/>
                </a:solidFill>
              </a:rPr>
              <a:t>b.2 Analysis:</a:t>
            </a:r>
            <a:endParaRPr sz="1800" b="0" i="0">
              <a:solidFill>
                <a:srgbClr val="ECECEC"/>
              </a:solidFill>
            </a:endParaRPr>
          </a:p>
          <a:p>
            <a:pPr marL="457200" lvl="1" indent="0" algn="l" rtl="0">
              <a:lnSpc>
                <a:spcPct val="150000"/>
              </a:lnSpc>
              <a:spcBef>
                <a:spcPts val="500"/>
              </a:spcBef>
              <a:spcAft>
                <a:spcPts val="0"/>
              </a:spcAft>
              <a:buClr>
                <a:srgbClr val="ECECEC"/>
              </a:buClr>
              <a:buSzPts val="1800"/>
              <a:buNone/>
            </a:pPr>
            <a:r>
              <a:rPr lang="en-US" sz="1800">
                <a:solidFill>
                  <a:srgbClr val="ECECEC"/>
                </a:solidFill>
              </a:rPr>
              <a:t>The absence of a meta description may leads search engines to automatically generate one from the page content, which can be less effective in attracting clicks.</a:t>
            </a:r>
            <a:endParaRPr sz="1800" b="0" i="0">
              <a:solidFill>
                <a:srgbClr val="ECECEC"/>
              </a:solidFill>
            </a:endParaRPr>
          </a:p>
          <a:p>
            <a:pPr marL="0" lvl="0" indent="0" algn="l" rtl="0">
              <a:lnSpc>
                <a:spcPct val="150000"/>
              </a:lnSpc>
              <a:spcBef>
                <a:spcPts val="1000"/>
              </a:spcBef>
              <a:spcAft>
                <a:spcPts val="0"/>
              </a:spcAft>
              <a:buClr>
                <a:schemeClr val="lt1"/>
              </a:buClr>
              <a:buSzPts val="1800"/>
              <a:buNone/>
            </a:pPr>
            <a:endParaRPr sz="1800" i="0">
              <a:solidFill>
                <a:srgbClr val="ECECEC"/>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47"/>
          <p:cNvSpPr txBox="1">
            <a:spLocks noGrp="1"/>
          </p:cNvSpPr>
          <p:nvPr>
            <p:ph type="body" idx="1"/>
          </p:nvPr>
        </p:nvSpPr>
        <p:spPr>
          <a:xfrm>
            <a:off x="479425" y="1772920"/>
            <a:ext cx="11369675" cy="456692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rgbClr val="ECECEC"/>
              </a:buClr>
              <a:buSzPts val="1945"/>
              <a:buNone/>
            </a:pPr>
            <a:r>
              <a:rPr lang="en-US" sz="1945" b="0" i="0">
                <a:solidFill>
                  <a:srgbClr val="ECECEC"/>
                </a:solidFill>
              </a:rPr>
              <a:t>Meta descriptions serve as a preview of the page’s content, helping users determine if the page matches their search intent. Without one, users may be less inclined to click through.</a:t>
            </a:r>
            <a:endParaRPr sz="1945" b="1">
              <a:solidFill>
                <a:srgbClr val="ECECEC"/>
              </a:solidFill>
            </a:endParaRPr>
          </a:p>
          <a:p>
            <a:pPr marL="0" lvl="0" indent="0" algn="l" rtl="0">
              <a:lnSpc>
                <a:spcPct val="150000"/>
              </a:lnSpc>
              <a:spcBef>
                <a:spcPts val="1000"/>
              </a:spcBef>
              <a:spcAft>
                <a:spcPts val="0"/>
              </a:spcAft>
              <a:buClr>
                <a:srgbClr val="ECECEC"/>
              </a:buClr>
              <a:buSzPts val="2000"/>
              <a:buNone/>
            </a:pPr>
            <a:r>
              <a:rPr lang="en-US" sz="2000" b="1" i="0">
                <a:solidFill>
                  <a:srgbClr val="ECECEC"/>
                </a:solidFill>
              </a:rPr>
              <a:t>Recommendation:</a:t>
            </a:r>
            <a:r>
              <a:rPr lang="en-US" sz="2000" b="0" i="0">
                <a:solidFill>
                  <a:srgbClr val="ECECEC"/>
                </a:solidFill>
              </a:rPr>
              <a:t> </a:t>
            </a:r>
            <a:endParaRPr/>
          </a:p>
          <a:p>
            <a:pPr marL="228600" lvl="0" indent="-228600" algn="l" rtl="0">
              <a:lnSpc>
                <a:spcPct val="150000"/>
              </a:lnSpc>
              <a:spcBef>
                <a:spcPts val="1000"/>
              </a:spcBef>
              <a:spcAft>
                <a:spcPts val="0"/>
              </a:spcAft>
              <a:buClr>
                <a:srgbClr val="ECECEC"/>
              </a:buClr>
              <a:buSzPts val="1800"/>
              <a:buChar char="•"/>
            </a:pPr>
            <a:r>
              <a:rPr lang="en-US" sz="1800" b="0" i="0">
                <a:solidFill>
                  <a:srgbClr val="ECECEC"/>
                </a:solidFill>
              </a:rPr>
              <a:t>Add a meta description that highlights the page’s value proposition and includes key phrases.</a:t>
            </a:r>
            <a:endParaRPr/>
          </a:p>
          <a:p>
            <a:pPr marL="228600" lvl="0" indent="-228600" algn="l" rtl="0">
              <a:lnSpc>
                <a:spcPct val="150000"/>
              </a:lnSpc>
              <a:spcBef>
                <a:spcPts val="1000"/>
              </a:spcBef>
              <a:spcAft>
                <a:spcPts val="0"/>
              </a:spcAft>
              <a:buClr>
                <a:srgbClr val="ECECEC"/>
              </a:buClr>
              <a:buSzPts val="1800"/>
              <a:buChar char="•"/>
            </a:pPr>
            <a:r>
              <a:rPr lang="en-US" sz="1800" b="0" i="0">
                <a:solidFill>
                  <a:srgbClr val="ECECEC"/>
                </a:solidFill>
              </a:rPr>
              <a:t>Reference: “ Discover how Tech Mahindra's AI-driven solutions transform the oil and gas industry. Enhance operational efficiency and drive sustainability with our cutting-edge technologies.”</a:t>
            </a:r>
            <a:endParaRPr/>
          </a:p>
          <a:p>
            <a:pPr marL="0" lvl="0" indent="0" algn="l" rtl="0">
              <a:lnSpc>
                <a:spcPct val="90000"/>
              </a:lnSpc>
              <a:spcBef>
                <a:spcPts val="1000"/>
              </a:spcBef>
              <a:spcAft>
                <a:spcPts val="0"/>
              </a:spcAft>
              <a:buClr>
                <a:schemeClr val="lt1"/>
              </a:buClr>
              <a:buSzPts val="2200"/>
              <a:buNone/>
            </a:pPr>
            <a:endParaRPr b="0" i="0">
              <a:solidFill>
                <a:srgbClr val="ECECEC"/>
              </a:solidFill>
              <a:latin typeface="Arial"/>
              <a:ea typeface="Arial"/>
              <a:cs typeface="Arial"/>
              <a:sym typeface="Arial"/>
            </a:endParaRPr>
          </a:p>
          <a:p>
            <a:pPr marL="228600" lvl="0" indent="-88900" algn="l" rtl="0">
              <a:lnSpc>
                <a:spcPct val="90000"/>
              </a:lnSpc>
              <a:spcBef>
                <a:spcPts val="1000"/>
              </a:spcBef>
              <a:spcAft>
                <a:spcPts val="0"/>
              </a:spcAft>
              <a:buClr>
                <a:schemeClr val="lt1"/>
              </a:buClr>
              <a:buSzPts val="2200"/>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48"/>
          <p:cNvSpPr txBox="1">
            <a:spLocks noGrp="1"/>
          </p:cNvSpPr>
          <p:nvPr>
            <p:ph type="body" idx="1"/>
          </p:nvPr>
        </p:nvSpPr>
        <p:spPr>
          <a:xfrm>
            <a:off x="587188" y="1504278"/>
            <a:ext cx="10820400" cy="5129604"/>
          </a:xfrm>
          <a:prstGeom prst="rect">
            <a:avLst/>
          </a:prstGeom>
          <a:noFill/>
          <a:ln>
            <a:noFill/>
          </a:ln>
        </p:spPr>
        <p:txBody>
          <a:bodyPr spcFirstLastPara="1" wrap="square" lIns="91425" tIns="45700" rIns="91425" bIns="45700" anchor="t" anchorCtr="0">
            <a:normAutofit fontScale="37500" lnSpcReduction="20000"/>
          </a:bodyPr>
          <a:lstStyle/>
          <a:p>
            <a:pPr marL="0" lvl="0" indent="0" algn="l" rtl="0">
              <a:lnSpc>
                <a:spcPct val="150000"/>
              </a:lnSpc>
              <a:spcBef>
                <a:spcPts val="0"/>
              </a:spcBef>
              <a:spcAft>
                <a:spcPts val="0"/>
              </a:spcAft>
              <a:buClr>
                <a:schemeClr val="lt1"/>
              </a:buClr>
              <a:buSzPct val="100000"/>
              <a:buNone/>
            </a:pPr>
            <a:r>
              <a:rPr lang="en-US" sz="4210" b="1"/>
              <a:t>c. HTML Tags</a:t>
            </a:r>
            <a:endParaRPr/>
          </a:p>
          <a:p>
            <a:pPr marL="228600" lvl="0" indent="-228600" algn="l" rtl="0">
              <a:lnSpc>
                <a:spcPct val="150000"/>
              </a:lnSpc>
              <a:spcBef>
                <a:spcPts val="1000"/>
              </a:spcBef>
              <a:spcAft>
                <a:spcPts val="0"/>
              </a:spcAft>
              <a:buClr>
                <a:srgbClr val="ECECEC"/>
              </a:buClr>
              <a:buSzPct val="100000"/>
              <a:buFont typeface="Arial"/>
              <a:buChar char="•"/>
            </a:pPr>
            <a:r>
              <a:rPr lang="en-US" sz="4800" b="1" i="0">
                <a:solidFill>
                  <a:srgbClr val="ECECEC"/>
                </a:solidFill>
              </a:rPr>
              <a:t>c.1 H1 Tag:</a:t>
            </a:r>
            <a:endParaRPr sz="4800" b="0" i="0">
              <a:solidFill>
                <a:srgbClr val="ECECEC"/>
              </a:solidFill>
            </a:endParaRPr>
          </a:p>
          <a:p>
            <a:pPr marL="742950" lvl="1" indent="-285750" algn="l" rtl="0">
              <a:lnSpc>
                <a:spcPct val="150000"/>
              </a:lnSpc>
              <a:spcBef>
                <a:spcPts val="500"/>
              </a:spcBef>
              <a:spcAft>
                <a:spcPts val="0"/>
              </a:spcAft>
              <a:buClr>
                <a:srgbClr val="ECECEC"/>
              </a:buClr>
              <a:buSzPct val="100000"/>
              <a:buFont typeface="Arial"/>
              <a:buChar char="•"/>
            </a:pPr>
            <a:r>
              <a:rPr lang="en-US" sz="4800" b="1" i="0">
                <a:solidFill>
                  <a:srgbClr val="ECECEC"/>
                </a:solidFill>
              </a:rPr>
              <a:t>Current H1 Tag:</a:t>
            </a:r>
            <a:r>
              <a:rPr lang="en-US" sz="4800" b="0" i="0">
                <a:solidFill>
                  <a:srgbClr val="ECECEC"/>
                </a:solidFill>
              </a:rPr>
              <a:t> "Oil and Gas"</a:t>
            </a:r>
            <a:endParaRPr/>
          </a:p>
          <a:p>
            <a:pPr marL="742950" lvl="1" indent="-285750" algn="l" rtl="0">
              <a:lnSpc>
                <a:spcPct val="150000"/>
              </a:lnSpc>
              <a:spcBef>
                <a:spcPts val="500"/>
              </a:spcBef>
              <a:spcAft>
                <a:spcPts val="0"/>
              </a:spcAft>
              <a:buClr>
                <a:srgbClr val="ECECEC"/>
              </a:buClr>
              <a:buSzPct val="100000"/>
              <a:buFont typeface="Arial"/>
              <a:buChar char="•"/>
            </a:pPr>
            <a:r>
              <a:rPr lang="en-US" sz="4800" b="1" i="0">
                <a:solidFill>
                  <a:srgbClr val="ECECEC"/>
                </a:solidFill>
              </a:rPr>
              <a:t>Analysis:</a:t>
            </a:r>
            <a:r>
              <a:rPr lang="en-US" sz="4800" b="0" i="0">
                <a:solidFill>
                  <a:srgbClr val="ECECEC"/>
                </a:solidFill>
              </a:rPr>
              <a:t> The H1 tag is too broad and does not reflect the specific focus of the page.</a:t>
            </a:r>
            <a:endParaRPr/>
          </a:p>
          <a:p>
            <a:pPr marL="742950" lvl="1" indent="-285750" algn="l" rtl="0">
              <a:lnSpc>
                <a:spcPct val="150000"/>
              </a:lnSpc>
              <a:spcBef>
                <a:spcPts val="500"/>
              </a:spcBef>
              <a:spcAft>
                <a:spcPts val="0"/>
              </a:spcAft>
              <a:buClr>
                <a:srgbClr val="ECECEC"/>
              </a:buClr>
              <a:buSzPct val="100000"/>
              <a:buFont typeface="Arial"/>
              <a:buChar char="•"/>
            </a:pPr>
            <a:r>
              <a:rPr lang="en-US" sz="4800" b="1" i="0">
                <a:solidFill>
                  <a:srgbClr val="ECECEC"/>
                </a:solidFill>
              </a:rPr>
              <a:t>Recommendation:</a:t>
            </a:r>
            <a:r>
              <a:rPr lang="en-US" sz="4800" b="0" i="0">
                <a:solidFill>
                  <a:srgbClr val="ECECEC"/>
                </a:solidFill>
              </a:rPr>
              <a:t> Update the H1 tag to be more descriptive and include relevant keywords.</a:t>
            </a:r>
            <a:endParaRPr/>
          </a:p>
          <a:p>
            <a:pPr marL="1143000" lvl="2" indent="-228600" algn="l" rtl="0">
              <a:lnSpc>
                <a:spcPct val="150000"/>
              </a:lnSpc>
              <a:spcBef>
                <a:spcPts val="500"/>
              </a:spcBef>
              <a:spcAft>
                <a:spcPts val="0"/>
              </a:spcAft>
              <a:buClr>
                <a:srgbClr val="ECECEC"/>
              </a:buClr>
              <a:buSzPct val="100000"/>
              <a:buFont typeface="Arial"/>
              <a:buChar char="•"/>
            </a:pPr>
            <a:r>
              <a:rPr lang="en-US" sz="4800" b="1" i="0">
                <a:solidFill>
                  <a:srgbClr val="ECECEC"/>
                </a:solidFill>
              </a:rPr>
              <a:t>Example:</a:t>
            </a:r>
            <a:r>
              <a:rPr lang="en-US" sz="4800" b="0" i="0">
                <a:solidFill>
                  <a:srgbClr val="ECECEC"/>
                </a:solidFill>
              </a:rPr>
              <a:t> Change the H1 tag to “Digital Transformation Solutions for the Oil and Gas Industry” to better align with the page’s content and improve SEO</a:t>
            </a:r>
            <a:r>
              <a:rPr lang="en-US" sz="2665" b="0" i="0">
                <a:solidFill>
                  <a:srgbClr val="ECECEC"/>
                </a:solidFill>
              </a:rPr>
              <a:t>.</a:t>
            </a:r>
            <a:endParaRPr/>
          </a:p>
          <a:p>
            <a:pPr marL="228600" lvl="0" indent="-228600" algn="l" rtl="0">
              <a:lnSpc>
                <a:spcPct val="170000"/>
              </a:lnSpc>
              <a:spcBef>
                <a:spcPts val="1000"/>
              </a:spcBef>
              <a:spcAft>
                <a:spcPts val="0"/>
              </a:spcAft>
              <a:buClr>
                <a:srgbClr val="ECECEC"/>
              </a:buClr>
              <a:buSzPct val="100000"/>
              <a:buFont typeface="Arial"/>
              <a:buChar char="•"/>
            </a:pPr>
            <a:r>
              <a:rPr lang="en-US" sz="4800" b="1" i="0">
                <a:solidFill>
                  <a:srgbClr val="ECECEC"/>
                </a:solidFill>
              </a:rPr>
              <a:t>c.2 Heading Structure (H2/H3 Tags):</a:t>
            </a:r>
            <a:endParaRPr sz="4800" b="0" i="0">
              <a:solidFill>
                <a:srgbClr val="ECECEC"/>
              </a:solidFill>
            </a:endParaRPr>
          </a:p>
          <a:p>
            <a:pPr marL="742950" lvl="1" indent="-285750" algn="l" rtl="0">
              <a:lnSpc>
                <a:spcPct val="170000"/>
              </a:lnSpc>
              <a:spcBef>
                <a:spcPts val="500"/>
              </a:spcBef>
              <a:spcAft>
                <a:spcPts val="0"/>
              </a:spcAft>
              <a:buClr>
                <a:srgbClr val="ECECEC"/>
              </a:buClr>
              <a:buSzPct val="100000"/>
              <a:buFont typeface="Arial"/>
              <a:buChar char="•"/>
            </a:pPr>
            <a:r>
              <a:rPr lang="en-US" sz="4800" b="1" i="0">
                <a:solidFill>
                  <a:srgbClr val="ECECEC"/>
                </a:solidFill>
              </a:rPr>
              <a:t>Current Status:</a:t>
            </a:r>
            <a:r>
              <a:rPr lang="en-US" sz="4800" b="0" i="0">
                <a:solidFill>
                  <a:srgbClr val="ECECEC"/>
                </a:solidFill>
              </a:rPr>
              <a:t> The headings are not optimized with keywords, and the structure is inconsistent.</a:t>
            </a:r>
            <a:endParaRPr/>
          </a:p>
          <a:p>
            <a:pPr marL="457200" lvl="1" indent="0" algn="l" rtl="0">
              <a:lnSpc>
                <a:spcPct val="170000"/>
              </a:lnSpc>
              <a:spcBef>
                <a:spcPts val="500"/>
              </a:spcBef>
              <a:spcAft>
                <a:spcPts val="0"/>
              </a:spcAft>
              <a:buClr>
                <a:schemeClr val="lt1"/>
              </a:buClr>
              <a:buSzPct val="100000"/>
              <a:buFont typeface="Arial"/>
              <a:buNone/>
            </a:pPr>
            <a:endParaRPr sz="4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49"/>
          <p:cNvSpPr txBox="1">
            <a:spLocks noGrp="1"/>
          </p:cNvSpPr>
          <p:nvPr>
            <p:ph type="body" idx="1"/>
          </p:nvPr>
        </p:nvSpPr>
        <p:spPr>
          <a:xfrm>
            <a:off x="563880" y="2194560"/>
            <a:ext cx="10820400" cy="4024125"/>
          </a:xfrm>
          <a:prstGeom prst="rect">
            <a:avLst/>
          </a:prstGeom>
          <a:noFill/>
          <a:ln>
            <a:noFill/>
          </a:ln>
        </p:spPr>
        <p:txBody>
          <a:bodyPr spcFirstLastPara="1" wrap="square" lIns="91425" tIns="45700" rIns="91425" bIns="45700" anchor="t" anchorCtr="0">
            <a:normAutofit/>
          </a:bodyPr>
          <a:lstStyle/>
          <a:p>
            <a:pPr marL="457200" lvl="1" indent="0" algn="l" rtl="0">
              <a:lnSpc>
                <a:spcPct val="200000"/>
              </a:lnSpc>
              <a:spcBef>
                <a:spcPts val="0"/>
              </a:spcBef>
              <a:spcAft>
                <a:spcPts val="0"/>
              </a:spcAft>
              <a:buClr>
                <a:srgbClr val="ECECEC"/>
              </a:buClr>
              <a:buSzPts val="1800"/>
              <a:buFont typeface="Arial"/>
              <a:buNone/>
            </a:pPr>
            <a:r>
              <a:rPr lang="en-US" sz="1800" b="1">
                <a:solidFill>
                  <a:srgbClr val="ECECEC"/>
                </a:solidFill>
              </a:rPr>
              <a:t>Recommendation:</a:t>
            </a:r>
            <a:r>
              <a:rPr lang="en-US" sz="1800">
                <a:solidFill>
                  <a:srgbClr val="ECECEC"/>
                </a:solidFill>
              </a:rPr>
              <a:t> Organize headings with a logical hierarchy and include relevant keywords.</a:t>
            </a:r>
            <a:endParaRPr/>
          </a:p>
          <a:p>
            <a:pPr marL="457200" lvl="1" indent="0" algn="l" rtl="0">
              <a:lnSpc>
                <a:spcPct val="200000"/>
              </a:lnSpc>
              <a:spcBef>
                <a:spcPts val="500"/>
              </a:spcBef>
              <a:spcAft>
                <a:spcPts val="0"/>
              </a:spcAft>
              <a:buClr>
                <a:srgbClr val="ECECEC"/>
              </a:buClr>
              <a:buSzPts val="1800"/>
              <a:buFont typeface="Arial"/>
              <a:buNone/>
            </a:pPr>
            <a:r>
              <a:rPr lang="en-US" sz="1800" b="1">
                <a:solidFill>
                  <a:srgbClr val="ECECEC"/>
                </a:solidFill>
              </a:rPr>
              <a:t>Example:</a:t>
            </a:r>
            <a:r>
              <a:rPr lang="en-US" sz="1800">
                <a:solidFill>
                  <a:srgbClr val="ECECEC"/>
                </a:solidFill>
              </a:rPr>
              <a:t> Use H2 tags like “AI in Oil and Gas,” “Sustainable Energy Solutions,” and H3 tags like “Case Studies” or “Client Success Stories” to create a well-structured page that is easier for search engines to crawl and users to navigate.</a:t>
            </a:r>
            <a:br>
              <a:rPr lang="en-US" sz="1800">
                <a:solidFill>
                  <a:srgbClr val="ECECEC"/>
                </a:solidFill>
              </a:rPr>
            </a:br>
            <a:endParaRPr sz="1800"/>
          </a:p>
          <a:p>
            <a:pPr marL="228600" lvl="0" indent="-114300" algn="l" rtl="0">
              <a:lnSpc>
                <a:spcPct val="90000"/>
              </a:lnSpc>
              <a:spcBef>
                <a:spcPts val="1000"/>
              </a:spcBef>
              <a:spcAft>
                <a:spcPts val="0"/>
              </a:spcAft>
              <a:buClr>
                <a:schemeClr val="lt1"/>
              </a:buClr>
              <a:buSzPts val="1800"/>
              <a:buNone/>
            </a:pP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 INITIAL SEO AUDIT</a:t>
            </a:r>
            <a:endParaRPr/>
          </a:p>
        </p:txBody>
      </p:sp>
      <p:sp>
        <p:nvSpPr>
          <p:cNvPr id="170" name="Google Shape;170;p5"/>
          <p:cNvSpPr txBox="1">
            <a:spLocks noGrp="1"/>
          </p:cNvSpPr>
          <p:nvPr>
            <p:ph type="body" idx="1"/>
          </p:nvPr>
        </p:nvSpPr>
        <p:spPr>
          <a:xfrm>
            <a:off x="685800" y="2957156"/>
            <a:ext cx="10820400" cy="3574097"/>
          </a:xfrm>
          <a:prstGeom prst="rect">
            <a:avLst/>
          </a:prstGeom>
          <a:noFill/>
          <a:ln>
            <a:noFill/>
          </a:ln>
        </p:spPr>
        <p:txBody>
          <a:bodyPr spcFirstLastPara="1" wrap="square" lIns="91425" tIns="45700" rIns="91425" bIns="45700" anchor="t" anchorCtr="0">
            <a:normAutofit/>
          </a:bodyPr>
          <a:lstStyle/>
          <a:p>
            <a:pPr marL="514350" lvl="0" indent="-514350" algn="l" rtl="0">
              <a:lnSpc>
                <a:spcPct val="150000"/>
              </a:lnSpc>
              <a:spcBef>
                <a:spcPts val="0"/>
              </a:spcBef>
              <a:spcAft>
                <a:spcPts val="0"/>
              </a:spcAft>
              <a:buClr>
                <a:schemeClr val="lt1"/>
              </a:buClr>
              <a:buSzPts val="2800"/>
              <a:buAutoNum type="arabicPeriod"/>
            </a:pPr>
            <a:r>
              <a:rPr lang="en-US" sz="2800" u="sng">
                <a:solidFill>
                  <a:schemeClr val="hlink"/>
                </a:solidFill>
                <a:hlinkClick r:id="rId3"/>
              </a:rPr>
              <a:t>Banking and Financial Services</a:t>
            </a:r>
            <a:endParaRPr sz="2800"/>
          </a:p>
          <a:p>
            <a:pPr marL="514350" lvl="0" indent="-514350" algn="l" rtl="0">
              <a:lnSpc>
                <a:spcPct val="150000"/>
              </a:lnSpc>
              <a:spcBef>
                <a:spcPts val="1000"/>
              </a:spcBef>
              <a:spcAft>
                <a:spcPts val="0"/>
              </a:spcAft>
              <a:buClr>
                <a:schemeClr val="lt1"/>
              </a:buClr>
              <a:buSzPts val="2800"/>
              <a:buAutoNum type="arabicPeriod"/>
            </a:pPr>
            <a:r>
              <a:rPr lang="en-US" sz="2800" u="sng">
                <a:solidFill>
                  <a:schemeClr val="hlink"/>
                </a:solidFill>
                <a:hlinkClick r:id="rId4"/>
              </a:rPr>
              <a:t>Oil and Gas</a:t>
            </a:r>
            <a:endParaRPr sz="2800"/>
          </a:p>
          <a:p>
            <a:pPr marL="514350" lvl="0" indent="-514350" algn="l" rtl="0">
              <a:lnSpc>
                <a:spcPct val="150000"/>
              </a:lnSpc>
              <a:spcBef>
                <a:spcPts val="1000"/>
              </a:spcBef>
              <a:spcAft>
                <a:spcPts val="0"/>
              </a:spcAft>
              <a:buClr>
                <a:schemeClr val="lt1"/>
              </a:buClr>
              <a:buSzPts val="2800"/>
              <a:buAutoNum type="arabicPeriod"/>
            </a:pPr>
            <a:r>
              <a:rPr lang="en-US" sz="2800" u="sng">
                <a:solidFill>
                  <a:schemeClr val="hlink"/>
                </a:solidFill>
                <a:hlinkClick r:id="rId5"/>
              </a:rPr>
              <a:t>Travel, Transportation, Logistics, Hospitality (TTLH)</a:t>
            </a:r>
            <a:endParaRPr sz="2800"/>
          </a:p>
          <a:p>
            <a:pPr marL="0" lvl="0" indent="0" algn="l" rtl="0">
              <a:lnSpc>
                <a:spcPct val="90000"/>
              </a:lnSpc>
              <a:spcBef>
                <a:spcPts val="1000"/>
              </a:spcBef>
              <a:spcAft>
                <a:spcPts val="0"/>
              </a:spcAft>
              <a:buClr>
                <a:schemeClr val="lt1"/>
              </a:buClr>
              <a:buSzPts val="2800"/>
              <a:buNone/>
            </a:pPr>
            <a:endParaRPr sz="2800"/>
          </a:p>
        </p:txBody>
      </p:sp>
      <p:sp>
        <p:nvSpPr>
          <p:cNvPr id="171" name="Google Shape;171;p5"/>
          <p:cNvSpPr txBox="1"/>
          <p:nvPr/>
        </p:nvSpPr>
        <p:spPr>
          <a:xfrm>
            <a:off x="797858" y="2214891"/>
            <a:ext cx="366656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lt1"/>
                </a:solidFill>
                <a:latin typeface="Century Gothic"/>
                <a:ea typeface="Century Gothic"/>
                <a:cs typeface="Century Gothic"/>
                <a:sym typeface="Century Gothic"/>
              </a:rPr>
              <a:t>Selected pages</a:t>
            </a:r>
            <a:endParaRPr sz="3200">
              <a:solidFill>
                <a:schemeClr val="lt1"/>
              </a:solidFill>
              <a:latin typeface="Century Gothic"/>
              <a:ea typeface="Century Gothic"/>
              <a:cs typeface="Century Gothic"/>
              <a:sym typeface="Century Gothic"/>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50"/>
          <p:cNvSpPr txBox="1">
            <a:spLocks noGrp="1"/>
          </p:cNvSpPr>
          <p:nvPr>
            <p:ph type="body" idx="1"/>
          </p:nvPr>
        </p:nvSpPr>
        <p:spPr>
          <a:xfrm>
            <a:off x="416859" y="2777267"/>
            <a:ext cx="10820400" cy="3354594"/>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lt1"/>
              </a:buClr>
              <a:buSzPts val="1800"/>
              <a:buNone/>
            </a:pPr>
            <a:r>
              <a:rPr lang="en-US" sz="1800" b="1"/>
              <a:t>Keyword Density:</a:t>
            </a:r>
            <a:endParaRPr/>
          </a:p>
          <a:p>
            <a:pPr marL="0" lvl="0" indent="0" algn="l" rtl="0">
              <a:lnSpc>
                <a:spcPct val="150000"/>
              </a:lnSpc>
              <a:spcBef>
                <a:spcPts val="1000"/>
              </a:spcBef>
              <a:spcAft>
                <a:spcPts val="0"/>
              </a:spcAft>
              <a:buClr>
                <a:schemeClr val="lt1"/>
              </a:buClr>
              <a:buSzPts val="1800"/>
              <a:buNone/>
            </a:pPr>
            <a:r>
              <a:rPr lang="en-US" sz="1800"/>
              <a:t>   The page does not effectively use high-volume, industry-specific keywords such as "AI-driven solutions," "digital transformation in oil and gas," and "automation in energy sector."</a:t>
            </a:r>
            <a:endParaRPr/>
          </a:p>
          <a:p>
            <a:pPr marL="0" lvl="0" indent="0" algn="l" rtl="0">
              <a:lnSpc>
                <a:spcPct val="150000"/>
              </a:lnSpc>
              <a:spcBef>
                <a:spcPts val="1000"/>
              </a:spcBef>
              <a:spcAft>
                <a:spcPts val="0"/>
              </a:spcAft>
              <a:buClr>
                <a:schemeClr val="lt1"/>
              </a:buClr>
              <a:buSzPts val="1800"/>
              <a:buNone/>
            </a:pPr>
            <a:r>
              <a:rPr lang="en-US" sz="1800" b="1"/>
              <a:t>Content Depth:</a:t>
            </a:r>
            <a:endParaRPr/>
          </a:p>
          <a:p>
            <a:pPr marL="0" lvl="0" indent="0" algn="l" rtl="0">
              <a:lnSpc>
                <a:spcPct val="150000"/>
              </a:lnSpc>
              <a:spcBef>
                <a:spcPts val="1000"/>
              </a:spcBef>
              <a:spcAft>
                <a:spcPts val="0"/>
              </a:spcAft>
              <a:buClr>
                <a:schemeClr val="lt1"/>
              </a:buClr>
              <a:buSzPts val="1800"/>
              <a:buNone/>
            </a:pPr>
            <a:r>
              <a:rPr lang="en-US" sz="1800"/>
              <a:t>   The content is somewhat general and lacks detailed explanations or case studies showcasing how Tech Mahindra’s solutions are applied within the oil and gas industry.</a:t>
            </a:r>
            <a:endParaRPr/>
          </a:p>
          <a:p>
            <a:pPr marL="228600" lvl="0" indent="-114300" algn="l" rtl="0">
              <a:lnSpc>
                <a:spcPct val="90000"/>
              </a:lnSpc>
              <a:spcBef>
                <a:spcPts val="1000"/>
              </a:spcBef>
              <a:spcAft>
                <a:spcPts val="0"/>
              </a:spcAft>
              <a:buClr>
                <a:schemeClr val="lt1"/>
              </a:buClr>
              <a:buSzPts val="1800"/>
              <a:buNone/>
            </a:pPr>
            <a:endParaRPr sz="1800"/>
          </a:p>
        </p:txBody>
      </p:sp>
      <p:sp>
        <p:nvSpPr>
          <p:cNvPr id="449" name="Google Shape;449;p50"/>
          <p:cNvSpPr txBox="1"/>
          <p:nvPr/>
        </p:nvSpPr>
        <p:spPr>
          <a:xfrm>
            <a:off x="508746" y="1550704"/>
            <a:ext cx="7111254"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a:solidFill>
                  <a:srgbClr val="ECECEC"/>
                </a:solidFill>
                <a:latin typeface="Century Gothic"/>
                <a:ea typeface="Century Gothic"/>
                <a:cs typeface="Century Gothic"/>
                <a:sym typeface="Century Gothic"/>
              </a:rPr>
              <a:t>2. Keyword Usage in Content and Headings</a:t>
            </a:r>
            <a:endParaRPr/>
          </a:p>
        </p:txBody>
      </p:sp>
      <p:sp>
        <p:nvSpPr>
          <p:cNvPr id="450" name="Google Shape;450;p50"/>
          <p:cNvSpPr txBox="1"/>
          <p:nvPr/>
        </p:nvSpPr>
        <p:spPr>
          <a:xfrm>
            <a:off x="643217" y="2167320"/>
            <a:ext cx="10905565" cy="45499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a:solidFill>
                  <a:schemeClr val="lt1"/>
                </a:solidFill>
                <a:latin typeface="Century Gothic"/>
                <a:ea typeface="Century Gothic"/>
                <a:cs typeface="Century Gothic"/>
                <a:sym typeface="Century Gothic"/>
              </a:rPr>
              <a:t>The keyword “</a:t>
            </a:r>
            <a:r>
              <a:rPr lang="en-US" sz="1800" b="1">
                <a:solidFill>
                  <a:schemeClr val="lt1"/>
                </a:solidFill>
                <a:latin typeface="Century Gothic"/>
                <a:ea typeface="Century Gothic"/>
                <a:cs typeface="Century Gothic"/>
                <a:sym typeface="Century Gothic"/>
              </a:rPr>
              <a:t>Oil and Gas</a:t>
            </a:r>
            <a:r>
              <a:rPr lang="en-US" sz="1800">
                <a:solidFill>
                  <a:schemeClr val="lt1"/>
                </a:solidFill>
                <a:latin typeface="Century Gothic"/>
                <a:ea typeface="Century Gothic"/>
                <a:cs typeface="Century Gothic"/>
                <a:sym typeface="Century Gothic"/>
              </a:rPr>
              <a:t>" is optimized in the title, headings and the content.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51"/>
          <p:cNvSpPr txBox="1">
            <a:spLocks noGrp="1"/>
          </p:cNvSpPr>
          <p:nvPr>
            <p:ph type="body" idx="1"/>
          </p:nvPr>
        </p:nvSpPr>
        <p:spPr>
          <a:xfrm>
            <a:off x="452717" y="1922913"/>
            <a:ext cx="10820400" cy="4719935"/>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150000"/>
              </a:lnSpc>
              <a:spcBef>
                <a:spcPts val="0"/>
              </a:spcBef>
              <a:spcAft>
                <a:spcPts val="0"/>
              </a:spcAft>
              <a:buClr>
                <a:srgbClr val="ECECEC"/>
              </a:buClr>
              <a:buSzPct val="100000"/>
              <a:buNone/>
            </a:pPr>
            <a:r>
              <a:rPr lang="en-US" b="1" i="0">
                <a:solidFill>
                  <a:srgbClr val="ECECEC"/>
                </a:solidFill>
              </a:rPr>
              <a:t>3.a Internal Links</a:t>
            </a:r>
            <a:endParaRPr/>
          </a:p>
          <a:p>
            <a:pPr marL="228600" lvl="0" indent="-228600" algn="l" rtl="0">
              <a:lnSpc>
                <a:spcPct val="150000"/>
              </a:lnSpc>
              <a:spcBef>
                <a:spcPts val="1000"/>
              </a:spcBef>
              <a:spcAft>
                <a:spcPts val="0"/>
              </a:spcAft>
              <a:buClr>
                <a:srgbClr val="ECECEC"/>
              </a:buClr>
              <a:buSzPct val="100000"/>
              <a:buFont typeface="Arial"/>
              <a:buChar char="•"/>
            </a:pPr>
            <a:r>
              <a:rPr lang="en-US" b="1" i="0">
                <a:solidFill>
                  <a:srgbClr val="ECECEC"/>
                </a:solidFill>
              </a:rPr>
              <a:t>Total links: </a:t>
            </a:r>
            <a:r>
              <a:rPr lang="en-US" b="1">
                <a:solidFill>
                  <a:srgbClr val="ECECEC"/>
                </a:solidFill>
              </a:rPr>
              <a:t>200</a:t>
            </a:r>
            <a:endParaRPr i="0">
              <a:solidFill>
                <a:srgbClr val="ECECEC"/>
              </a:solidFill>
            </a:endParaRPr>
          </a:p>
          <a:p>
            <a:pPr marL="228600" lvl="0" indent="-228600" algn="l" rtl="0">
              <a:lnSpc>
                <a:spcPct val="150000"/>
              </a:lnSpc>
              <a:spcBef>
                <a:spcPts val="1000"/>
              </a:spcBef>
              <a:spcAft>
                <a:spcPts val="0"/>
              </a:spcAft>
              <a:buClr>
                <a:srgbClr val="ECECEC"/>
              </a:buClr>
              <a:buSzPct val="100000"/>
              <a:buFont typeface="Arial"/>
              <a:buChar char="•"/>
            </a:pPr>
            <a:r>
              <a:rPr lang="en-US" b="1" i="0">
                <a:solidFill>
                  <a:srgbClr val="ECECEC"/>
                </a:solidFill>
              </a:rPr>
              <a:t> Internal Links:</a:t>
            </a:r>
            <a:r>
              <a:rPr lang="en-US" b="0" i="0">
                <a:solidFill>
                  <a:srgbClr val="ECECEC"/>
                </a:solidFill>
              </a:rPr>
              <a:t> 191</a:t>
            </a:r>
            <a:endParaRPr/>
          </a:p>
          <a:p>
            <a:pPr marL="228600" lvl="0" indent="-228600" algn="l" rtl="0">
              <a:lnSpc>
                <a:spcPct val="150000"/>
              </a:lnSpc>
              <a:spcBef>
                <a:spcPts val="1000"/>
              </a:spcBef>
              <a:spcAft>
                <a:spcPts val="0"/>
              </a:spcAft>
              <a:buClr>
                <a:srgbClr val="ECECEC"/>
              </a:buClr>
              <a:buSzPct val="100000"/>
              <a:buFont typeface="Arial"/>
              <a:buChar char="•"/>
            </a:pPr>
            <a:r>
              <a:rPr lang="en-US" b="1">
                <a:solidFill>
                  <a:srgbClr val="ECECEC"/>
                </a:solidFill>
              </a:rPr>
              <a:t>Analysis</a:t>
            </a:r>
            <a:r>
              <a:rPr lang="en-US" b="1" i="0">
                <a:solidFill>
                  <a:srgbClr val="ECECEC"/>
                </a:solidFill>
              </a:rPr>
              <a:t>:</a:t>
            </a:r>
            <a:r>
              <a:rPr lang="en-US" b="0" i="0">
                <a:solidFill>
                  <a:srgbClr val="ECECEC"/>
                </a:solidFill>
              </a:rPr>
              <a:t> Integrate internal links within the content that direct users to related services or solutions offered by Tech Mahindra in the oil and gas industry.</a:t>
            </a:r>
            <a:endParaRPr/>
          </a:p>
          <a:p>
            <a:pPr marL="0" lvl="0" indent="0" algn="l" rtl="0">
              <a:lnSpc>
                <a:spcPct val="150000"/>
              </a:lnSpc>
              <a:spcBef>
                <a:spcPts val="1000"/>
              </a:spcBef>
              <a:spcAft>
                <a:spcPts val="0"/>
              </a:spcAft>
              <a:buClr>
                <a:srgbClr val="ECECEC"/>
              </a:buClr>
              <a:buSzPct val="100000"/>
              <a:buNone/>
            </a:pPr>
            <a:r>
              <a:rPr lang="en-US" b="1" i="0">
                <a:solidFill>
                  <a:srgbClr val="ECECEC"/>
                </a:solidFill>
              </a:rPr>
              <a:t>3.b External Links</a:t>
            </a:r>
            <a:endParaRPr/>
          </a:p>
          <a:p>
            <a:pPr marL="228600" lvl="0" indent="-228600" algn="l" rtl="0">
              <a:lnSpc>
                <a:spcPct val="150000"/>
              </a:lnSpc>
              <a:spcBef>
                <a:spcPts val="1000"/>
              </a:spcBef>
              <a:spcAft>
                <a:spcPts val="0"/>
              </a:spcAft>
              <a:buClr>
                <a:srgbClr val="ECECEC"/>
              </a:buClr>
              <a:buSzPct val="100000"/>
              <a:buFont typeface="Arial"/>
              <a:buChar char="•"/>
            </a:pPr>
            <a:r>
              <a:rPr lang="en-US" b="1" i="0">
                <a:solidFill>
                  <a:srgbClr val="ECECEC"/>
                </a:solidFill>
              </a:rPr>
              <a:t>External Links:</a:t>
            </a:r>
            <a:r>
              <a:rPr lang="en-US" b="0" i="0">
                <a:solidFill>
                  <a:srgbClr val="ECECEC"/>
                </a:solidFill>
              </a:rPr>
              <a:t> 9</a:t>
            </a:r>
            <a:endParaRPr/>
          </a:p>
          <a:p>
            <a:pPr marL="228600" lvl="0" indent="-228600" algn="l" rtl="0">
              <a:lnSpc>
                <a:spcPct val="150000"/>
              </a:lnSpc>
              <a:spcBef>
                <a:spcPts val="1000"/>
              </a:spcBef>
              <a:spcAft>
                <a:spcPts val="0"/>
              </a:spcAft>
              <a:buClr>
                <a:srgbClr val="ECECEC"/>
              </a:buClr>
              <a:buSzPct val="100000"/>
              <a:buFont typeface="Arial"/>
              <a:buChar char="•"/>
            </a:pPr>
            <a:r>
              <a:rPr lang="en-US" b="1" i="0">
                <a:solidFill>
                  <a:srgbClr val="ECECEC"/>
                </a:solidFill>
              </a:rPr>
              <a:t>Nofollow external</a:t>
            </a:r>
            <a:r>
              <a:rPr lang="en-US" b="0" i="0">
                <a:solidFill>
                  <a:srgbClr val="ECECEC"/>
                </a:solidFill>
              </a:rPr>
              <a:t>: 5</a:t>
            </a:r>
            <a:endParaRPr/>
          </a:p>
          <a:p>
            <a:pPr marL="228600" lvl="0" indent="-228600" algn="l" rtl="0">
              <a:lnSpc>
                <a:spcPct val="150000"/>
              </a:lnSpc>
              <a:spcBef>
                <a:spcPts val="1000"/>
              </a:spcBef>
              <a:spcAft>
                <a:spcPts val="0"/>
              </a:spcAft>
              <a:buClr>
                <a:srgbClr val="ECECEC"/>
              </a:buClr>
              <a:buSzPct val="100000"/>
              <a:buFont typeface="Arial"/>
              <a:buChar char="•"/>
            </a:pPr>
            <a:r>
              <a:rPr lang="en-US" b="1">
                <a:solidFill>
                  <a:srgbClr val="ECECEC"/>
                </a:solidFill>
              </a:rPr>
              <a:t>Analysis</a:t>
            </a:r>
            <a:r>
              <a:rPr lang="en-US" b="1" i="0">
                <a:solidFill>
                  <a:srgbClr val="ECECEC"/>
                </a:solidFill>
              </a:rPr>
              <a:t>:</a:t>
            </a:r>
            <a:r>
              <a:rPr lang="en-US" b="0" i="0">
                <a:solidFill>
                  <a:srgbClr val="ECECEC"/>
                </a:solidFill>
              </a:rPr>
              <a:t> Include external links to trusted industry sources, such as government reports, industry whitepapers, or news articles. This can enhance the credibility of the content and help position Tech Mahindra as a thought leader in the oil and gas sector.</a:t>
            </a:r>
            <a:endParaRPr/>
          </a:p>
        </p:txBody>
      </p:sp>
      <p:sp>
        <p:nvSpPr>
          <p:cNvPr id="456" name="Google Shape;456;p51"/>
          <p:cNvSpPr txBox="1"/>
          <p:nvPr/>
        </p:nvSpPr>
        <p:spPr>
          <a:xfrm>
            <a:off x="452717" y="1398495"/>
            <a:ext cx="6275294"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a:solidFill>
                  <a:srgbClr val="ECECEC"/>
                </a:solidFill>
                <a:latin typeface="Century Gothic"/>
                <a:ea typeface="Century Gothic"/>
                <a:cs typeface="Century Gothic"/>
                <a:sym typeface="Century Gothic"/>
              </a:rPr>
              <a:t>3. Internal and External Linking</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52"/>
          <p:cNvSpPr txBox="1">
            <a:spLocks noGrp="1"/>
          </p:cNvSpPr>
          <p:nvPr>
            <p:ph type="body" idx="1"/>
          </p:nvPr>
        </p:nvSpPr>
        <p:spPr>
          <a:xfrm>
            <a:off x="551330" y="2695665"/>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rgbClr val="ECECEC"/>
              </a:buClr>
              <a:buSzPts val="1800"/>
              <a:buNone/>
            </a:pPr>
            <a:r>
              <a:rPr lang="en-US" sz="1800">
                <a:solidFill>
                  <a:srgbClr val="ECECEC"/>
                </a:solidFill>
              </a:rPr>
              <a:t>Recommendation</a:t>
            </a:r>
            <a:endParaRPr sz="1800" b="0" i="0">
              <a:solidFill>
                <a:srgbClr val="ECECEC"/>
              </a:solidFill>
            </a:endParaRPr>
          </a:p>
          <a:p>
            <a:pPr marL="228600" lvl="0" indent="-228600" algn="l" rtl="0">
              <a:lnSpc>
                <a:spcPct val="150000"/>
              </a:lnSpc>
              <a:spcBef>
                <a:spcPts val="1000"/>
              </a:spcBef>
              <a:spcAft>
                <a:spcPts val="0"/>
              </a:spcAft>
              <a:buClr>
                <a:srgbClr val="ECECEC"/>
              </a:buClr>
              <a:buSzPts val="1800"/>
              <a:buChar char="•"/>
            </a:pPr>
            <a:r>
              <a:rPr lang="en-US" sz="1800" b="0" i="0">
                <a:solidFill>
                  <a:srgbClr val="ECECEC"/>
                </a:solidFill>
              </a:rPr>
              <a:t>Rename image files to be more descriptive and keyword-rich.</a:t>
            </a:r>
            <a:endParaRPr/>
          </a:p>
          <a:p>
            <a:pPr marL="228600" lvl="0" indent="-228600" algn="l" rtl="0">
              <a:lnSpc>
                <a:spcPct val="150000"/>
              </a:lnSpc>
              <a:spcBef>
                <a:spcPts val="1000"/>
              </a:spcBef>
              <a:spcAft>
                <a:spcPts val="0"/>
              </a:spcAft>
              <a:buClr>
                <a:srgbClr val="ECECEC"/>
              </a:buClr>
              <a:buSzPts val="1800"/>
              <a:buChar char="•"/>
            </a:pPr>
            <a:r>
              <a:rPr lang="en-US" sz="1800" b="0" i="0">
                <a:solidFill>
                  <a:srgbClr val="ECECEC"/>
                </a:solidFill>
              </a:rPr>
              <a:t>Avoid using generic names (e.g., image1.jpg) and instead use specific, SEO-friendly names (e.g., tech-mahindra-cloud-solutions.jpg).</a:t>
            </a:r>
            <a:endParaRPr/>
          </a:p>
          <a:p>
            <a:pPr marL="228600" lvl="0" indent="-228600" algn="l" rtl="0">
              <a:lnSpc>
                <a:spcPct val="150000"/>
              </a:lnSpc>
              <a:spcBef>
                <a:spcPts val="1000"/>
              </a:spcBef>
              <a:spcAft>
                <a:spcPts val="0"/>
              </a:spcAft>
              <a:buClr>
                <a:srgbClr val="ECECEC"/>
              </a:buClr>
              <a:buSzPts val="1800"/>
              <a:buChar char="•"/>
            </a:pPr>
            <a:r>
              <a:rPr lang="en-US" sz="1800" b="0" i="0">
                <a:solidFill>
                  <a:srgbClr val="ECECEC"/>
                </a:solidFill>
              </a:rPr>
              <a:t>Use tools to reduce image file sizes without compromising quality.</a:t>
            </a:r>
            <a:endParaRPr/>
          </a:p>
          <a:p>
            <a:pPr marL="228600" lvl="0" indent="-228600" algn="l" rtl="0">
              <a:lnSpc>
                <a:spcPct val="150000"/>
              </a:lnSpc>
              <a:spcBef>
                <a:spcPts val="1000"/>
              </a:spcBef>
              <a:spcAft>
                <a:spcPts val="0"/>
              </a:spcAft>
              <a:buClr>
                <a:srgbClr val="ECECEC"/>
              </a:buClr>
              <a:buSzPts val="1800"/>
              <a:buChar char="•"/>
            </a:pPr>
            <a:r>
              <a:rPr lang="en-US" sz="1800" b="0" i="0">
                <a:solidFill>
                  <a:srgbClr val="ECECEC"/>
                </a:solidFill>
              </a:rPr>
              <a:t>Use lazy loading techniques to delay the loading of off-screen images until they are needed.</a:t>
            </a:r>
            <a:endParaRPr/>
          </a:p>
          <a:p>
            <a:pPr marL="228600" lvl="0" indent="-114300" algn="l" rtl="0">
              <a:lnSpc>
                <a:spcPct val="90000"/>
              </a:lnSpc>
              <a:spcBef>
                <a:spcPts val="1000"/>
              </a:spcBef>
              <a:spcAft>
                <a:spcPts val="0"/>
              </a:spcAft>
              <a:buClr>
                <a:schemeClr val="lt1"/>
              </a:buClr>
              <a:buSzPts val="1800"/>
              <a:buNone/>
            </a:pPr>
            <a:endParaRPr sz="1800"/>
          </a:p>
        </p:txBody>
      </p:sp>
      <p:sp>
        <p:nvSpPr>
          <p:cNvPr id="462" name="Google Shape;462;p52"/>
          <p:cNvSpPr txBox="1"/>
          <p:nvPr/>
        </p:nvSpPr>
        <p:spPr>
          <a:xfrm flipH="1">
            <a:off x="551330" y="1506070"/>
            <a:ext cx="5682728"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lt1"/>
                </a:solidFill>
                <a:latin typeface="Century Gothic"/>
                <a:ea typeface="Century Gothic"/>
                <a:cs typeface="Century Gothic"/>
                <a:sym typeface="Century Gothic"/>
              </a:rPr>
              <a:t>4.  Image Optimization Status</a:t>
            </a:r>
            <a:endParaRPr sz="2000" b="1">
              <a:solidFill>
                <a:schemeClr val="lt1"/>
              </a:solidFill>
              <a:latin typeface="Century Gothic"/>
              <a:ea typeface="Century Gothic"/>
              <a:cs typeface="Century Gothic"/>
              <a:sym typeface="Century Gothic"/>
            </a:endParaRPr>
          </a:p>
        </p:txBody>
      </p:sp>
      <p:sp>
        <p:nvSpPr>
          <p:cNvPr id="463" name="Google Shape;463;p52"/>
          <p:cNvSpPr txBox="1"/>
          <p:nvPr/>
        </p:nvSpPr>
        <p:spPr>
          <a:xfrm flipH="1">
            <a:off x="667869" y="2165876"/>
            <a:ext cx="9973236" cy="6451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a:solidFill>
                  <a:srgbClr val="ECECEC"/>
                </a:solidFill>
                <a:latin typeface="Century Gothic"/>
                <a:ea typeface="Century Gothic"/>
                <a:cs typeface="Century Gothic"/>
                <a:sym typeface="Century Gothic"/>
              </a:rPr>
              <a:t>Images are properly optimized with alt texts, but their file names are generic.</a:t>
            </a:r>
            <a:endParaRPr sz="1800" b="0" i="0">
              <a:solidFill>
                <a:srgbClr val="ECECEC"/>
              </a:solidFill>
              <a:latin typeface="Century Gothic"/>
              <a:ea typeface="Century Gothic"/>
              <a:cs typeface="Century Gothic"/>
              <a:sym typeface="Century Gothic"/>
            </a:endParaRPr>
          </a:p>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5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3600"/>
              <a:buFont typeface="Century Gothic"/>
              <a:buNone/>
            </a:pPr>
            <a:r>
              <a:rPr lang="en-US" sz="3600"/>
              <a:t>TECHNICAL SEO ANALYSIS</a:t>
            </a:r>
            <a:endParaRPr sz="3600"/>
          </a:p>
        </p:txBody>
      </p:sp>
      <p:sp>
        <p:nvSpPr>
          <p:cNvPr id="469" name="Google Shape;469;p53"/>
          <p:cNvSpPr txBox="1">
            <a:spLocks noGrp="1"/>
          </p:cNvSpPr>
          <p:nvPr>
            <p:ph type="body" idx="1"/>
          </p:nvPr>
        </p:nvSpPr>
        <p:spPr>
          <a:xfrm>
            <a:off x="493060" y="1916654"/>
            <a:ext cx="10914529" cy="4412428"/>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rgbClr val="ECECEC"/>
              </a:buClr>
              <a:buSzPts val="2000"/>
              <a:buNone/>
            </a:pPr>
            <a:r>
              <a:rPr lang="en-US" sz="2000" b="1" i="0">
                <a:solidFill>
                  <a:srgbClr val="ECECEC"/>
                </a:solidFill>
              </a:rPr>
              <a:t>Overall Speed of the Desktop Webpage</a:t>
            </a:r>
            <a:endParaRPr/>
          </a:p>
          <a:p>
            <a:pPr marL="228600" lvl="0" indent="-228600" algn="l" rtl="0">
              <a:lnSpc>
                <a:spcPct val="150000"/>
              </a:lnSpc>
              <a:spcBef>
                <a:spcPts val="1000"/>
              </a:spcBef>
              <a:spcAft>
                <a:spcPts val="0"/>
              </a:spcAft>
              <a:buClr>
                <a:srgbClr val="ECECEC"/>
              </a:buClr>
              <a:buSzPts val="1800"/>
              <a:buChar char="•"/>
            </a:pPr>
            <a:r>
              <a:rPr lang="en-US" sz="1800" b="1" i="0">
                <a:solidFill>
                  <a:srgbClr val="ECECEC"/>
                </a:solidFill>
              </a:rPr>
              <a:t>Current Speed:</a:t>
            </a:r>
            <a:r>
              <a:rPr lang="en-US" sz="1800" b="0" i="0">
                <a:solidFill>
                  <a:srgbClr val="ECECEC"/>
                </a:solidFill>
              </a:rPr>
              <a:t> 3.9 seconds (Largest Contentful Paint)</a:t>
            </a:r>
            <a:endParaRPr/>
          </a:p>
          <a:p>
            <a:pPr marL="228600" lvl="0" indent="-228600" algn="l" rtl="0">
              <a:lnSpc>
                <a:spcPct val="150000"/>
              </a:lnSpc>
              <a:spcBef>
                <a:spcPts val="1000"/>
              </a:spcBef>
              <a:spcAft>
                <a:spcPts val="0"/>
              </a:spcAft>
              <a:buClr>
                <a:srgbClr val="ECECEC"/>
              </a:buClr>
              <a:buSzPts val="1800"/>
              <a:buChar char="•"/>
            </a:pPr>
            <a:r>
              <a:rPr lang="en-US" sz="1800" b="1" i="0">
                <a:solidFill>
                  <a:srgbClr val="ECECEC"/>
                </a:solidFill>
              </a:rPr>
              <a:t>Recommended Speed:</a:t>
            </a:r>
            <a:r>
              <a:rPr lang="en-US" sz="1800" b="0" i="0">
                <a:solidFill>
                  <a:srgbClr val="ECECEC"/>
                </a:solidFill>
              </a:rPr>
              <a:t> &lt; 2.5 seconds</a:t>
            </a:r>
            <a:endParaRPr/>
          </a:p>
          <a:p>
            <a:pPr marL="0" lvl="0" indent="0" algn="l" rtl="0">
              <a:lnSpc>
                <a:spcPct val="150000"/>
              </a:lnSpc>
              <a:spcBef>
                <a:spcPts val="1000"/>
              </a:spcBef>
              <a:spcAft>
                <a:spcPts val="0"/>
              </a:spcAft>
              <a:buClr>
                <a:schemeClr val="lt1"/>
              </a:buClr>
              <a:buSzPts val="2200"/>
              <a:buNone/>
            </a:pPr>
            <a:endParaRPr b="0" i="0">
              <a:solidFill>
                <a:srgbClr val="ECECEC"/>
              </a:solidFill>
              <a:latin typeface="Arial"/>
              <a:ea typeface="Arial"/>
              <a:cs typeface="Arial"/>
              <a:sym typeface="Arial"/>
            </a:endParaRPr>
          </a:p>
          <a:p>
            <a:pPr marL="0" lvl="0" indent="0" algn="l" rtl="0">
              <a:lnSpc>
                <a:spcPct val="150000"/>
              </a:lnSpc>
              <a:spcBef>
                <a:spcPts val="1000"/>
              </a:spcBef>
              <a:spcAft>
                <a:spcPts val="0"/>
              </a:spcAft>
              <a:buClr>
                <a:srgbClr val="ECECEC"/>
              </a:buClr>
              <a:buSzPts val="2000"/>
              <a:buNone/>
            </a:pPr>
            <a:r>
              <a:rPr lang="en-US" sz="2000" b="1" i="0">
                <a:solidFill>
                  <a:srgbClr val="ECECEC"/>
                </a:solidFill>
              </a:rPr>
              <a:t>Overall Speed of the Mobile Webpage</a:t>
            </a:r>
            <a:endParaRPr/>
          </a:p>
          <a:p>
            <a:pPr marL="228600" lvl="0" indent="-228600" algn="l" rtl="0">
              <a:lnSpc>
                <a:spcPct val="150000"/>
              </a:lnSpc>
              <a:spcBef>
                <a:spcPts val="1000"/>
              </a:spcBef>
              <a:spcAft>
                <a:spcPts val="0"/>
              </a:spcAft>
              <a:buClr>
                <a:srgbClr val="ECECEC"/>
              </a:buClr>
              <a:buSzPts val="1800"/>
              <a:buFont typeface="Arial"/>
              <a:buChar char="•"/>
            </a:pPr>
            <a:r>
              <a:rPr lang="en-US" sz="1800" b="1" i="0">
                <a:solidFill>
                  <a:srgbClr val="ECECEC"/>
                </a:solidFill>
              </a:rPr>
              <a:t>Current Speed:</a:t>
            </a:r>
            <a:r>
              <a:rPr lang="en-US" sz="1800" b="0" i="0">
                <a:solidFill>
                  <a:srgbClr val="ECECEC"/>
                </a:solidFill>
              </a:rPr>
              <a:t> 22.0 seconds (Largest Contentful Paint)</a:t>
            </a:r>
            <a:endParaRPr/>
          </a:p>
          <a:p>
            <a:pPr marL="228600" lvl="0" indent="-228600" algn="l" rtl="0">
              <a:lnSpc>
                <a:spcPct val="150000"/>
              </a:lnSpc>
              <a:spcBef>
                <a:spcPts val="1000"/>
              </a:spcBef>
              <a:spcAft>
                <a:spcPts val="0"/>
              </a:spcAft>
              <a:buClr>
                <a:srgbClr val="ECECEC"/>
              </a:buClr>
              <a:buSzPts val="1800"/>
              <a:buFont typeface="Arial"/>
              <a:buChar char="•"/>
            </a:pPr>
            <a:r>
              <a:rPr lang="en-US" sz="1800" b="1" i="0">
                <a:solidFill>
                  <a:srgbClr val="ECECEC"/>
                </a:solidFill>
              </a:rPr>
              <a:t>Recommended Speed:</a:t>
            </a:r>
            <a:r>
              <a:rPr lang="en-US" sz="1800" b="0" i="0">
                <a:solidFill>
                  <a:srgbClr val="ECECEC"/>
                </a:solidFill>
              </a:rPr>
              <a:t> &lt; 2.5 seconds</a:t>
            </a:r>
            <a:endParaRPr/>
          </a:p>
          <a:p>
            <a:pPr marL="228600" lvl="0" indent="-114300" algn="l" rtl="0">
              <a:lnSpc>
                <a:spcPct val="90000"/>
              </a:lnSpc>
              <a:spcBef>
                <a:spcPts val="1000"/>
              </a:spcBef>
              <a:spcAft>
                <a:spcPts val="0"/>
              </a:spcAft>
              <a:buClr>
                <a:schemeClr val="lt1"/>
              </a:buClr>
              <a:buSzPts val="1800"/>
              <a:buNone/>
            </a:pPr>
            <a:endParaRPr sz="1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pic>
        <p:nvPicPr>
          <p:cNvPr id="474" name="Google Shape;474;p54"/>
          <p:cNvPicPr preferRelativeResize="0">
            <a:picLocks noGrp="1"/>
          </p:cNvPicPr>
          <p:nvPr>
            <p:ph type="body" idx="1"/>
          </p:nvPr>
        </p:nvPicPr>
        <p:blipFill rotWithShape="1">
          <a:blip r:embed="rId3">
            <a:alphaModFix/>
          </a:blip>
          <a:srcRect/>
          <a:stretch/>
        </p:blipFill>
        <p:spPr>
          <a:xfrm>
            <a:off x="6278982" y="2788022"/>
            <a:ext cx="5679937" cy="3351493"/>
          </a:xfrm>
          <a:prstGeom prst="rect">
            <a:avLst/>
          </a:prstGeom>
          <a:noFill/>
          <a:ln w="9525" cap="flat" cmpd="sng">
            <a:solidFill>
              <a:schemeClr val="lt1"/>
            </a:solidFill>
            <a:prstDash val="solid"/>
            <a:round/>
            <a:headEnd type="none" w="sm" len="sm"/>
            <a:tailEnd type="none" w="sm" len="sm"/>
          </a:ln>
        </p:spPr>
      </p:pic>
      <p:pic>
        <p:nvPicPr>
          <p:cNvPr id="475" name="Google Shape;475;p54"/>
          <p:cNvPicPr preferRelativeResize="0"/>
          <p:nvPr/>
        </p:nvPicPr>
        <p:blipFill rotWithShape="1">
          <a:blip r:embed="rId4">
            <a:alphaModFix/>
          </a:blip>
          <a:srcRect/>
          <a:stretch/>
        </p:blipFill>
        <p:spPr>
          <a:xfrm>
            <a:off x="330546" y="2788023"/>
            <a:ext cx="5765454" cy="3351493"/>
          </a:xfrm>
          <a:prstGeom prst="rect">
            <a:avLst/>
          </a:prstGeom>
          <a:noFill/>
          <a:ln w="9525" cap="flat" cmpd="sng">
            <a:solidFill>
              <a:schemeClr val="lt1"/>
            </a:solidFill>
            <a:prstDash val="solid"/>
            <a:round/>
            <a:headEnd type="none" w="sm" len="sm"/>
            <a:tailEnd type="none" w="sm" len="sm"/>
          </a:ln>
        </p:spPr>
      </p:pic>
      <p:sp>
        <p:nvSpPr>
          <p:cNvPr id="476" name="Google Shape;476;p54"/>
          <p:cNvSpPr txBox="1"/>
          <p:nvPr/>
        </p:nvSpPr>
        <p:spPr>
          <a:xfrm flipH="1">
            <a:off x="547743" y="2026024"/>
            <a:ext cx="241061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entury Gothic"/>
                <a:ea typeface="Century Gothic"/>
                <a:cs typeface="Century Gothic"/>
                <a:sym typeface="Century Gothic"/>
              </a:rPr>
              <a:t>Mobile Score</a:t>
            </a:r>
            <a:endParaRPr sz="1800">
              <a:solidFill>
                <a:schemeClr val="lt1"/>
              </a:solidFill>
              <a:latin typeface="Century Gothic"/>
              <a:ea typeface="Century Gothic"/>
              <a:cs typeface="Century Gothic"/>
              <a:sym typeface="Century Gothic"/>
            </a:endParaRPr>
          </a:p>
        </p:txBody>
      </p:sp>
      <p:sp>
        <p:nvSpPr>
          <p:cNvPr id="477" name="Google Shape;477;p54"/>
          <p:cNvSpPr txBox="1"/>
          <p:nvPr/>
        </p:nvSpPr>
        <p:spPr>
          <a:xfrm>
            <a:off x="6499411" y="2026024"/>
            <a:ext cx="241061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entury Gothic"/>
                <a:ea typeface="Century Gothic"/>
                <a:cs typeface="Century Gothic"/>
                <a:sym typeface="Century Gothic"/>
              </a:rPr>
              <a:t>Desktop Score</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5"/>
          <p:cNvSpPr txBox="1">
            <a:spLocks noGrp="1"/>
          </p:cNvSpPr>
          <p:nvPr>
            <p:ph type="body" idx="1"/>
          </p:nvPr>
        </p:nvSpPr>
        <p:spPr>
          <a:xfrm>
            <a:off x="403412" y="1640542"/>
            <a:ext cx="11403106" cy="4885764"/>
          </a:xfrm>
          <a:prstGeom prst="rect">
            <a:avLst/>
          </a:prstGeom>
          <a:noFill/>
          <a:ln>
            <a:noFill/>
          </a:ln>
        </p:spPr>
        <p:txBody>
          <a:bodyPr spcFirstLastPara="1" wrap="square" lIns="91425" tIns="45700" rIns="91425" bIns="45700" anchor="t" anchorCtr="0">
            <a:normAutofit fontScale="92500"/>
          </a:bodyPr>
          <a:lstStyle/>
          <a:p>
            <a:pPr marL="0" lvl="0" indent="0" algn="l" rtl="0">
              <a:lnSpc>
                <a:spcPct val="90000"/>
              </a:lnSpc>
              <a:spcBef>
                <a:spcPts val="0"/>
              </a:spcBef>
              <a:spcAft>
                <a:spcPts val="0"/>
              </a:spcAft>
              <a:buClr>
                <a:srgbClr val="ECECEC"/>
              </a:buClr>
              <a:buSzPct val="100000"/>
              <a:buNone/>
            </a:pPr>
            <a:r>
              <a:rPr lang="en-US" b="1" i="0">
                <a:solidFill>
                  <a:srgbClr val="ECECEC"/>
                </a:solidFill>
              </a:rPr>
              <a:t>5 Best Practices to Improve Site and Web Page Speed</a:t>
            </a:r>
            <a:endParaRPr/>
          </a:p>
          <a:p>
            <a:pPr marL="0" lvl="0" indent="0" algn="l" rtl="0">
              <a:lnSpc>
                <a:spcPct val="90000"/>
              </a:lnSpc>
              <a:spcBef>
                <a:spcPts val="1000"/>
              </a:spcBef>
              <a:spcAft>
                <a:spcPts val="0"/>
              </a:spcAft>
              <a:buClr>
                <a:schemeClr val="lt1"/>
              </a:buClr>
              <a:buSzPct val="100000"/>
              <a:buNone/>
            </a:pPr>
            <a:endParaRPr b="0" i="0">
              <a:solidFill>
                <a:srgbClr val="ECECEC"/>
              </a:solidFill>
              <a:latin typeface="Arial"/>
              <a:ea typeface="Arial"/>
              <a:cs typeface="Arial"/>
              <a:sym typeface="Arial"/>
            </a:endParaRPr>
          </a:p>
          <a:p>
            <a:pPr marL="685800" lvl="1" indent="-228607" algn="l" rtl="0">
              <a:lnSpc>
                <a:spcPct val="150000"/>
              </a:lnSpc>
              <a:spcBef>
                <a:spcPts val="500"/>
              </a:spcBef>
              <a:spcAft>
                <a:spcPts val="0"/>
              </a:spcAft>
              <a:buClr>
                <a:srgbClr val="ECECEC"/>
              </a:buClr>
              <a:buSzPct val="100000"/>
              <a:buChar char="•"/>
            </a:pPr>
            <a:r>
              <a:rPr lang="en-US" sz="1945" b="0" i="0">
                <a:solidFill>
                  <a:srgbClr val="ECECEC"/>
                </a:solidFill>
              </a:rPr>
              <a:t>Use image compression tools to reduce file sizes without sacrificing quality. Implement responsive images and serve different sizes based on the device.</a:t>
            </a:r>
            <a:endParaRPr/>
          </a:p>
          <a:p>
            <a:pPr marL="685800" lvl="1" indent="-228607" algn="l" rtl="0">
              <a:lnSpc>
                <a:spcPct val="150000"/>
              </a:lnSpc>
              <a:spcBef>
                <a:spcPts val="500"/>
              </a:spcBef>
              <a:spcAft>
                <a:spcPts val="0"/>
              </a:spcAft>
              <a:buClr>
                <a:srgbClr val="ECECEC"/>
              </a:buClr>
              <a:buSzPct val="100000"/>
              <a:buChar char="•"/>
            </a:pPr>
            <a:r>
              <a:rPr lang="en-US" sz="1945" b="0" i="0">
                <a:solidFill>
                  <a:srgbClr val="ECECEC"/>
                </a:solidFill>
              </a:rPr>
              <a:t>Reduce the size of JavaScript and CSS files by minifying and combining them to decrease page load time.</a:t>
            </a:r>
            <a:endParaRPr/>
          </a:p>
          <a:p>
            <a:pPr marL="685800" lvl="1" indent="-228607" algn="l" rtl="0">
              <a:lnSpc>
                <a:spcPct val="150000"/>
              </a:lnSpc>
              <a:spcBef>
                <a:spcPts val="500"/>
              </a:spcBef>
              <a:spcAft>
                <a:spcPts val="0"/>
              </a:spcAft>
              <a:buClr>
                <a:srgbClr val="ECECEC"/>
              </a:buClr>
              <a:buSzPct val="100000"/>
              <a:buChar char="•"/>
            </a:pPr>
            <a:r>
              <a:rPr lang="en-US" sz="1945" b="0" i="0">
                <a:solidFill>
                  <a:srgbClr val="ECECEC"/>
                </a:solidFill>
              </a:rPr>
              <a:t>Apply lazy loading to offscreen images and videos to reduce initial load time.</a:t>
            </a:r>
            <a:endParaRPr/>
          </a:p>
          <a:p>
            <a:pPr marL="685800" lvl="1" indent="-228607" algn="l" rtl="0">
              <a:lnSpc>
                <a:spcPct val="150000"/>
              </a:lnSpc>
              <a:spcBef>
                <a:spcPts val="500"/>
              </a:spcBef>
              <a:spcAft>
                <a:spcPts val="0"/>
              </a:spcAft>
              <a:buClr>
                <a:srgbClr val="ECECEC"/>
              </a:buClr>
              <a:buSzPct val="100000"/>
              <a:buChar char="•"/>
            </a:pPr>
            <a:r>
              <a:rPr lang="en-US" sz="1945" b="0" i="0">
                <a:solidFill>
                  <a:srgbClr val="ECECEC"/>
                </a:solidFill>
              </a:rPr>
              <a:t>Optimize server performance by using efficient hosting solutions, optimizing databases, and utilizing server-side caching.</a:t>
            </a:r>
            <a:endParaRPr/>
          </a:p>
          <a:p>
            <a:pPr marL="685800" lvl="1" indent="-228607" algn="l" rtl="0">
              <a:lnSpc>
                <a:spcPct val="150000"/>
              </a:lnSpc>
              <a:spcBef>
                <a:spcPts val="500"/>
              </a:spcBef>
              <a:spcAft>
                <a:spcPts val="0"/>
              </a:spcAft>
              <a:buClr>
                <a:srgbClr val="ECECEC"/>
              </a:buClr>
              <a:buSzPct val="100000"/>
              <a:buChar char="•"/>
            </a:pPr>
            <a:r>
              <a:rPr lang="en-US" sz="1945" b="0" i="0">
                <a:solidFill>
                  <a:srgbClr val="ECECEC"/>
                </a:solidFill>
              </a:rPr>
              <a:t>Improve by reducing render-blocking resources and focusing on enhancing the page’s visual loading efficiency.</a:t>
            </a:r>
            <a:endParaRPr/>
          </a:p>
          <a:p>
            <a:pPr marL="228600" lvl="0" indent="-114363" algn="l" rtl="0">
              <a:lnSpc>
                <a:spcPct val="90000"/>
              </a:lnSpc>
              <a:spcBef>
                <a:spcPts val="1000"/>
              </a:spcBef>
              <a:spcAft>
                <a:spcPts val="0"/>
              </a:spcAft>
              <a:buClr>
                <a:schemeClr val="lt1"/>
              </a:buClr>
              <a:buSzPct val="100000"/>
              <a:buNone/>
            </a:pPr>
            <a:endParaRPr sz="1945"/>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6"/>
          <p:cNvSpPr txBox="1">
            <a:spLocks noGrp="1"/>
          </p:cNvSpPr>
          <p:nvPr>
            <p:ph type="title"/>
          </p:nvPr>
        </p:nvSpPr>
        <p:spPr>
          <a:xfrm>
            <a:off x="2248984" y="710435"/>
            <a:ext cx="9758082"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rgbClr val="ECECEC"/>
              </a:buClr>
              <a:buSzPts val="3200"/>
              <a:buFont typeface="Century Gothic"/>
              <a:buNone/>
            </a:pPr>
            <a:r>
              <a:rPr lang="en-US" sz="3200" i="0">
                <a:solidFill>
                  <a:srgbClr val="ECECEC"/>
                </a:solidFill>
                <a:latin typeface="Century Gothic"/>
                <a:ea typeface="Century Gothic"/>
                <a:cs typeface="Century Gothic"/>
                <a:sym typeface="Century Gothic"/>
              </a:rPr>
              <a:t>CONTENT STRATEGY RECOMMENDATIONS</a:t>
            </a:r>
            <a:endParaRPr sz="3200">
              <a:latin typeface="Century Gothic"/>
              <a:ea typeface="Century Gothic"/>
              <a:cs typeface="Century Gothic"/>
              <a:sym typeface="Century Gothic"/>
            </a:endParaRPr>
          </a:p>
        </p:txBody>
      </p:sp>
      <p:sp>
        <p:nvSpPr>
          <p:cNvPr id="488" name="Google Shape;488;p56"/>
          <p:cNvSpPr txBox="1">
            <a:spLocks noGrp="1"/>
          </p:cNvSpPr>
          <p:nvPr>
            <p:ph type="body" idx="1"/>
          </p:nvPr>
        </p:nvSpPr>
        <p:spPr>
          <a:xfrm>
            <a:off x="513080" y="228600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rgbClr val="ECECEC"/>
              </a:buClr>
              <a:buSzPts val="1800"/>
              <a:buChar char="•"/>
            </a:pPr>
            <a:r>
              <a:rPr lang="en-US" sz="1800" b="0" i="0">
                <a:solidFill>
                  <a:srgbClr val="ECECEC"/>
                </a:solidFill>
              </a:rPr>
              <a:t>Increase content depth by adding detailed case studies, whitepapers, and client success stories related to digital transformation in the oil and gas industry.</a:t>
            </a:r>
            <a:endParaRPr/>
          </a:p>
          <a:p>
            <a:pPr marL="228600" lvl="0" indent="-228600" algn="l" rtl="0">
              <a:lnSpc>
                <a:spcPct val="150000"/>
              </a:lnSpc>
              <a:spcBef>
                <a:spcPts val="1000"/>
              </a:spcBef>
              <a:spcAft>
                <a:spcPts val="0"/>
              </a:spcAft>
              <a:buClr>
                <a:srgbClr val="ECECEC"/>
              </a:buClr>
              <a:buSzPts val="1800"/>
              <a:buFont typeface="Arial"/>
              <a:buChar char="•"/>
            </a:pPr>
            <a:r>
              <a:rPr lang="en-US" sz="1800" b="0" i="0">
                <a:solidFill>
                  <a:srgbClr val="ECECEC"/>
                </a:solidFill>
              </a:rPr>
              <a:t>Improve click-through rates (CTR) by including primary keywords in meta descriptions and title tags.</a:t>
            </a:r>
            <a:endParaRPr/>
          </a:p>
          <a:p>
            <a:pPr marL="228600" lvl="0" indent="-228600" algn="l" rtl="0">
              <a:lnSpc>
                <a:spcPct val="150000"/>
              </a:lnSpc>
              <a:spcBef>
                <a:spcPts val="1000"/>
              </a:spcBef>
              <a:spcAft>
                <a:spcPts val="0"/>
              </a:spcAft>
              <a:buClr>
                <a:srgbClr val="ECECEC"/>
              </a:buClr>
              <a:buSzPts val="1800"/>
              <a:buChar char="•"/>
            </a:pPr>
            <a:r>
              <a:rPr lang="en-US" sz="1800" b="0" i="0">
                <a:solidFill>
                  <a:srgbClr val="ECECEC"/>
                </a:solidFill>
              </a:rPr>
              <a:t>Strengthen internal linking by connecting the Oil and Gas page to other relevant industry pages and services offered by Tech Mahindra</a:t>
            </a:r>
            <a:endParaRPr/>
          </a:p>
          <a:p>
            <a:pPr marL="228600" lvl="0" indent="-114300" algn="l" rtl="0">
              <a:lnSpc>
                <a:spcPct val="90000"/>
              </a:lnSpc>
              <a:spcBef>
                <a:spcPts val="1000"/>
              </a:spcBef>
              <a:spcAft>
                <a:spcPts val="0"/>
              </a:spcAft>
              <a:buClr>
                <a:schemeClr val="lt1"/>
              </a:buClr>
              <a:buSzPts val="1800"/>
              <a:buNone/>
            </a:pPr>
            <a:endParaRPr sz="1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57"/>
          <p:cNvSpPr txBox="1">
            <a:spLocks noGrp="1"/>
          </p:cNvSpPr>
          <p:nvPr>
            <p:ph type="title"/>
          </p:nvPr>
        </p:nvSpPr>
        <p:spPr>
          <a:xfrm>
            <a:off x="2895600" y="753062"/>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3600"/>
              <a:buFont typeface="Century Gothic"/>
              <a:buNone/>
            </a:pPr>
            <a:r>
              <a:rPr lang="en-US" sz="3600">
                <a:latin typeface="Century Gothic"/>
                <a:ea typeface="Century Gothic"/>
                <a:cs typeface="Century Gothic"/>
                <a:sym typeface="Century Gothic"/>
              </a:rPr>
              <a:t>OFF PAGE SEO ANALYSIS</a:t>
            </a:r>
            <a:endParaRPr sz="3600">
              <a:latin typeface="Century Gothic"/>
              <a:ea typeface="Century Gothic"/>
              <a:cs typeface="Century Gothic"/>
              <a:sym typeface="Century Gothic"/>
            </a:endParaRPr>
          </a:p>
        </p:txBody>
      </p:sp>
      <p:sp>
        <p:nvSpPr>
          <p:cNvPr id="494" name="Google Shape;494;p57"/>
          <p:cNvSpPr txBox="1">
            <a:spLocks noGrp="1"/>
          </p:cNvSpPr>
          <p:nvPr>
            <p:ph type="body" idx="1"/>
          </p:nvPr>
        </p:nvSpPr>
        <p:spPr>
          <a:xfrm>
            <a:off x="685800" y="2297430"/>
            <a:ext cx="10820400" cy="3383915"/>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lt1"/>
              </a:buClr>
              <a:buSzPts val="2000"/>
              <a:buNone/>
            </a:pPr>
            <a:r>
              <a:rPr lang="en-US" sz="2000" b="1"/>
              <a:t>1. Backlink profile</a:t>
            </a:r>
            <a:endParaRPr sz="2000" b="1" i="0">
              <a:solidFill>
                <a:srgbClr val="ECECEC"/>
              </a:solidFill>
              <a:latin typeface="Arial"/>
              <a:ea typeface="Arial"/>
              <a:cs typeface="Arial"/>
              <a:sym typeface="Arial"/>
            </a:endParaRPr>
          </a:p>
          <a:p>
            <a:pPr marL="0" lvl="0" indent="0" algn="l" rtl="0">
              <a:lnSpc>
                <a:spcPct val="150000"/>
              </a:lnSpc>
              <a:spcBef>
                <a:spcPts val="1000"/>
              </a:spcBef>
              <a:spcAft>
                <a:spcPts val="0"/>
              </a:spcAft>
              <a:buClr>
                <a:srgbClr val="ECECEC"/>
              </a:buClr>
              <a:buSzPts val="1800"/>
              <a:buNone/>
            </a:pPr>
            <a:r>
              <a:rPr lang="en-US" sz="1800" b="1" i="0">
                <a:solidFill>
                  <a:srgbClr val="ECECEC"/>
                </a:solidFill>
              </a:rPr>
              <a:t>Backlinks:</a:t>
            </a:r>
            <a:r>
              <a:rPr lang="en-US" sz="1800" b="0" i="0">
                <a:solidFill>
                  <a:srgbClr val="ECECEC"/>
                </a:solidFill>
              </a:rPr>
              <a:t> The selected page does not currently have any direct backlinks.</a:t>
            </a:r>
            <a:endParaRPr/>
          </a:p>
          <a:p>
            <a:pPr marL="0" lvl="0" indent="0" algn="l" rtl="0">
              <a:lnSpc>
                <a:spcPct val="150000"/>
              </a:lnSpc>
              <a:spcBef>
                <a:spcPts val="1000"/>
              </a:spcBef>
              <a:spcAft>
                <a:spcPts val="0"/>
              </a:spcAft>
              <a:buClr>
                <a:srgbClr val="ECECEC"/>
              </a:buClr>
              <a:buSzPts val="1800"/>
              <a:buNone/>
            </a:pPr>
            <a:r>
              <a:rPr lang="en-US" sz="1800" b="1" i="0">
                <a:solidFill>
                  <a:srgbClr val="ECECEC"/>
                </a:solidFill>
              </a:rPr>
              <a:t>Domain Backlinks:</a:t>
            </a:r>
            <a:r>
              <a:rPr lang="en-US" sz="1800" b="0" i="0">
                <a:solidFill>
                  <a:srgbClr val="ECECEC"/>
                </a:solidFill>
              </a:rPr>
              <a:t> The Tech Mahindra domain has a strong backlink profile with numerous high-quality links, but these do not currently point to the Banking and Financial Services page.</a:t>
            </a:r>
            <a:endParaRPr/>
          </a:p>
          <a:p>
            <a:pPr marL="0" lvl="0" indent="0" algn="l" rtl="0">
              <a:lnSpc>
                <a:spcPct val="90000"/>
              </a:lnSpc>
              <a:spcBef>
                <a:spcPts val="1000"/>
              </a:spcBef>
              <a:spcAft>
                <a:spcPts val="0"/>
              </a:spcAft>
              <a:buClr>
                <a:schemeClr val="lt1"/>
              </a:buClr>
              <a:buSzPts val="1800"/>
              <a:buNone/>
            </a:pPr>
            <a:endParaRPr sz="1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8"/>
          <p:cNvSpPr txBox="1">
            <a:spLocks noGrp="1"/>
          </p:cNvSpPr>
          <p:nvPr>
            <p:ph type="body" idx="1"/>
          </p:nvPr>
        </p:nvSpPr>
        <p:spPr>
          <a:xfrm>
            <a:off x="685800" y="2187948"/>
            <a:ext cx="10820400" cy="4024125"/>
          </a:xfrm>
          <a:prstGeom prst="rect">
            <a:avLst/>
          </a:prstGeom>
          <a:noFill/>
          <a:ln>
            <a:noFill/>
          </a:ln>
        </p:spPr>
        <p:txBody>
          <a:bodyPr spcFirstLastPara="1" wrap="square" lIns="91425" tIns="45700" rIns="91425" bIns="45700" anchor="t" anchorCtr="0">
            <a:normAutofit fontScale="82500" lnSpcReduction="20000"/>
          </a:bodyPr>
          <a:lstStyle/>
          <a:p>
            <a:pPr marL="228600" lvl="0" indent="-228600" algn="l" rtl="0">
              <a:lnSpc>
                <a:spcPct val="150000"/>
              </a:lnSpc>
              <a:spcBef>
                <a:spcPts val="0"/>
              </a:spcBef>
              <a:spcAft>
                <a:spcPts val="0"/>
              </a:spcAft>
              <a:buClr>
                <a:srgbClr val="ECECEC"/>
              </a:buClr>
              <a:buSzPct val="100000"/>
              <a:buChar char="•"/>
            </a:pPr>
            <a:r>
              <a:rPr lang="en-US" b="1" i="0">
                <a:solidFill>
                  <a:srgbClr val="ECECEC"/>
                </a:solidFill>
              </a:rPr>
              <a:t>Engagement:</a:t>
            </a:r>
            <a:r>
              <a:rPr lang="en-US" b="0" i="0">
                <a:solidFill>
                  <a:srgbClr val="ECECEC"/>
                </a:solidFill>
              </a:rPr>
              <a:t> The selected page has limited direct engagement on social media platforms.</a:t>
            </a:r>
            <a:endParaRPr/>
          </a:p>
          <a:p>
            <a:pPr marL="228600" lvl="0" indent="-228600" algn="l" rtl="0">
              <a:lnSpc>
                <a:spcPct val="150000"/>
              </a:lnSpc>
              <a:spcBef>
                <a:spcPts val="1000"/>
              </a:spcBef>
              <a:spcAft>
                <a:spcPts val="0"/>
              </a:spcAft>
              <a:buClr>
                <a:srgbClr val="ECECEC"/>
              </a:buClr>
              <a:buSzPct val="100000"/>
              <a:buFont typeface="Arial"/>
              <a:buChar char="•"/>
            </a:pPr>
            <a:r>
              <a:rPr lang="en-US" b="1" i="0">
                <a:solidFill>
                  <a:srgbClr val="ECECEC"/>
                </a:solidFill>
              </a:rPr>
              <a:t>Social Signals:</a:t>
            </a:r>
            <a:r>
              <a:rPr lang="en-US" b="0" i="0">
                <a:solidFill>
                  <a:srgbClr val="ECECEC"/>
                </a:solidFill>
              </a:rPr>
              <a:t> There are few social signals directly linked to this page. Increasing social engagement could enhance visibility and traffic</a:t>
            </a:r>
            <a:endParaRPr/>
          </a:p>
          <a:p>
            <a:pPr marL="0" lvl="0" indent="0" algn="l" rtl="0">
              <a:lnSpc>
                <a:spcPct val="150000"/>
              </a:lnSpc>
              <a:spcBef>
                <a:spcPts val="1000"/>
              </a:spcBef>
              <a:spcAft>
                <a:spcPts val="0"/>
              </a:spcAft>
              <a:buClr>
                <a:srgbClr val="ECECEC"/>
              </a:buClr>
              <a:buSzPct val="100000"/>
              <a:buNone/>
            </a:pPr>
            <a:r>
              <a:rPr lang="en-US" sz="2425" b="1">
                <a:solidFill>
                  <a:srgbClr val="ECECEC"/>
                </a:solidFill>
              </a:rPr>
              <a:t>3. Online Reputation and Reviews</a:t>
            </a:r>
            <a:endParaRPr sz="2425" b="1" i="0">
              <a:solidFill>
                <a:srgbClr val="ECECEC"/>
              </a:solidFill>
            </a:endParaRPr>
          </a:p>
          <a:p>
            <a:pPr marL="228600" lvl="0" indent="-228600" algn="l" rtl="0">
              <a:lnSpc>
                <a:spcPct val="150000"/>
              </a:lnSpc>
              <a:spcBef>
                <a:spcPts val="1000"/>
              </a:spcBef>
              <a:spcAft>
                <a:spcPts val="0"/>
              </a:spcAft>
              <a:buClr>
                <a:srgbClr val="ECECEC"/>
              </a:buClr>
              <a:buSzPct val="100000"/>
              <a:buFont typeface="Arial"/>
              <a:buChar char="•"/>
            </a:pPr>
            <a:r>
              <a:rPr lang="en-US" b="0" i="0">
                <a:solidFill>
                  <a:srgbClr val="ECECEC"/>
                </a:solidFill>
              </a:rPr>
              <a:t>Tech Mahindra is well-recognized in the industry, but specific mentions and reviews related to the Oil and Gas page are minimal.</a:t>
            </a:r>
            <a:endParaRPr/>
          </a:p>
          <a:p>
            <a:pPr marL="228600" lvl="0" indent="-228600" algn="l" rtl="0">
              <a:lnSpc>
                <a:spcPct val="150000"/>
              </a:lnSpc>
              <a:spcBef>
                <a:spcPts val="1000"/>
              </a:spcBef>
              <a:spcAft>
                <a:spcPts val="0"/>
              </a:spcAft>
              <a:buClr>
                <a:srgbClr val="ECECEC"/>
              </a:buClr>
              <a:buSzPct val="100000"/>
              <a:buFont typeface="Arial"/>
              <a:buChar char="•"/>
            </a:pPr>
            <a:r>
              <a:rPr lang="en-US" b="0" i="0">
                <a:solidFill>
                  <a:srgbClr val="ECECEC"/>
                </a:solidFill>
              </a:rPr>
              <a:t>General customer reviews about Tech Mahindra’s services are positive but do not specifically address the </a:t>
            </a:r>
            <a:r>
              <a:rPr lang="en-US">
                <a:solidFill>
                  <a:srgbClr val="ECECEC"/>
                </a:solidFill>
              </a:rPr>
              <a:t>Oil and Gas </a:t>
            </a:r>
            <a:r>
              <a:rPr lang="en-US" b="0" i="0">
                <a:solidFill>
                  <a:srgbClr val="ECECEC"/>
                </a:solidFill>
              </a:rPr>
              <a:t>page.</a:t>
            </a:r>
            <a:endParaRPr/>
          </a:p>
          <a:p>
            <a:pPr marL="228600" lvl="0" indent="-113347" algn="l" rtl="0">
              <a:lnSpc>
                <a:spcPct val="90000"/>
              </a:lnSpc>
              <a:spcBef>
                <a:spcPts val="1000"/>
              </a:spcBef>
              <a:spcAft>
                <a:spcPts val="0"/>
              </a:spcAft>
              <a:buClr>
                <a:schemeClr val="lt1"/>
              </a:buClr>
              <a:buSzPct val="100000"/>
              <a:buNone/>
            </a:pPr>
            <a:endParaRPr/>
          </a:p>
        </p:txBody>
      </p:sp>
      <p:sp>
        <p:nvSpPr>
          <p:cNvPr id="500" name="Google Shape;500;p58"/>
          <p:cNvSpPr txBox="1"/>
          <p:nvPr/>
        </p:nvSpPr>
        <p:spPr>
          <a:xfrm>
            <a:off x="860611" y="1615402"/>
            <a:ext cx="5109883"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lt1"/>
                </a:solidFill>
                <a:latin typeface="Century Gothic"/>
                <a:ea typeface="Century Gothic"/>
                <a:cs typeface="Century Gothic"/>
                <a:sym typeface="Century Gothic"/>
              </a:rPr>
              <a:t>2. Social Media presence</a:t>
            </a:r>
            <a:endParaRPr sz="2000" b="1">
              <a:solidFill>
                <a:schemeClr val="lt1"/>
              </a:solidFill>
              <a:latin typeface="Century Gothic"/>
              <a:ea typeface="Century Gothic"/>
              <a:cs typeface="Century Gothic"/>
              <a:sym typeface="Century Gothic"/>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59"/>
          <p:cNvSpPr txBox="1">
            <a:spLocks noGrp="1"/>
          </p:cNvSpPr>
          <p:nvPr>
            <p:ph type="body" idx="1"/>
          </p:nvPr>
        </p:nvSpPr>
        <p:spPr>
          <a:xfrm>
            <a:off x="596265" y="1833245"/>
            <a:ext cx="10820400" cy="4761865"/>
          </a:xfrm>
          <a:prstGeom prst="rect">
            <a:avLst/>
          </a:prstGeom>
          <a:noFill/>
          <a:ln>
            <a:noFill/>
          </a:ln>
        </p:spPr>
        <p:txBody>
          <a:bodyPr spcFirstLastPara="1" wrap="square" lIns="91425" tIns="45700" rIns="91425" bIns="45700" anchor="t" anchorCtr="0">
            <a:normAutofit fontScale="72500"/>
          </a:bodyPr>
          <a:lstStyle/>
          <a:p>
            <a:pPr marL="0" lvl="0" indent="0" algn="l" rtl="0">
              <a:lnSpc>
                <a:spcPct val="150000"/>
              </a:lnSpc>
              <a:spcBef>
                <a:spcPts val="0"/>
              </a:spcBef>
              <a:spcAft>
                <a:spcPts val="0"/>
              </a:spcAft>
              <a:buClr>
                <a:srgbClr val="ECECEC"/>
              </a:buClr>
              <a:buSzPct val="100000"/>
              <a:buNone/>
            </a:pPr>
            <a:r>
              <a:rPr lang="en-US" sz="2485" b="1" i="0">
                <a:solidFill>
                  <a:srgbClr val="ECECEC"/>
                </a:solidFill>
              </a:rPr>
              <a:t>1. Link Building Strategy</a:t>
            </a:r>
            <a:endParaRPr/>
          </a:p>
          <a:p>
            <a:pPr marL="0" lvl="0" indent="0" algn="l" rtl="0">
              <a:lnSpc>
                <a:spcPct val="150000"/>
              </a:lnSpc>
              <a:spcBef>
                <a:spcPts val="1000"/>
              </a:spcBef>
              <a:spcAft>
                <a:spcPts val="0"/>
              </a:spcAft>
              <a:buClr>
                <a:srgbClr val="ECECEC"/>
              </a:buClr>
              <a:buSzPct val="100000"/>
              <a:buNone/>
            </a:pPr>
            <a:r>
              <a:rPr lang="en-US" sz="2485" b="0" i="0">
                <a:solidFill>
                  <a:srgbClr val="ECECEC"/>
                </a:solidFill>
              </a:rPr>
              <a:t>Build high-quality backlinks from authoritative sites to increase the domain’s authority and search engine rankings for the Oil and Gas page.</a:t>
            </a:r>
            <a:endParaRPr/>
          </a:p>
          <a:p>
            <a:pPr marL="0" lvl="0" indent="0" algn="l" rtl="0">
              <a:lnSpc>
                <a:spcPct val="150000"/>
              </a:lnSpc>
              <a:spcBef>
                <a:spcPts val="1000"/>
              </a:spcBef>
              <a:spcAft>
                <a:spcPts val="0"/>
              </a:spcAft>
              <a:buClr>
                <a:srgbClr val="ECECEC"/>
              </a:buClr>
              <a:buSzPct val="100000"/>
              <a:buNone/>
            </a:pPr>
            <a:r>
              <a:rPr lang="en-US" sz="2485" b="1" i="0">
                <a:solidFill>
                  <a:srgbClr val="ECECEC"/>
                </a:solidFill>
              </a:rPr>
              <a:t>Target Sources:</a:t>
            </a:r>
            <a:endParaRPr/>
          </a:p>
          <a:p>
            <a:pPr marL="742950" lvl="1" indent="-285789" algn="l" rtl="0">
              <a:lnSpc>
                <a:spcPct val="150000"/>
              </a:lnSpc>
              <a:spcBef>
                <a:spcPts val="500"/>
              </a:spcBef>
              <a:spcAft>
                <a:spcPts val="0"/>
              </a:spcAft>
              <a:buClr>
                <a:srgbClr val="ECECEC"/>
              </a:buClr>
              <a:buSzPct val="100000"/>
              <a:buFont typeface="Arial"/>
              <a:buChar char="•"/>
            </a:pPr>
            <a:r>
              <a:rPr lang="en-US" sz="2485" b="0" i="0">
                <a:solidFill>
                  <a:srgbClr val="ECECEC"/>
                </a:solidFill>
              </a:rPr>
              <a:t>Write guest articles for reputable Oil and Gas industry websites like </a:t>
            </a:r>
            <a:r>
              <a:rPr lang="en-US" sz="2485" b="0" i="1">
                <a:solidFill>
                  <a:srgbClr val="ECECEC"/>
                </a:solidFill>
              </a:rPr>
              <a:t>Oil &amp; Gas Journal</a:t>
            </a:r>
            <a:r>
              <a:rPr lang="en-US" sz="2485" b="0" i="0">
                <a:solidFill>
                  <a:srgbClr val="ECECEC"/>
                </a:solidFill>
              </a:rPr>
              <a:t>, </a:t>
            </a:r>
            <a:r>
              <a:rPr lang="en-US" sz="2485" b="0" i="1">
                <a:solidFill>
                  <a:srgbClr val="ECECEC"/>
                </a:solidFill>
              </a:rPr>
              <a:t>World Oil</a:t>
            </a:r>
            <a:r>
              <a:rPr lang="en-US" sz="2485" b="0" i="0">
                <a:solidFill>
                  <a:srgbClr val="ECECEC"/>
                </a:solidFill>
              </a:rPr>
              <a:t>, or </a:t>
            </a:r>
            <a:r>
              <a:rPr lang="en-US" sz="2485" b="0" i="1">
                <a:solidFill>
                  <a:srgbClr val="ECECEC"/>
                </a:solidFill>
              </a:rPr>
              <a:t>Energy Digital</a:t>
            </a:r>
            <a:r>
              <a:rPr lang="en-US" sz="2485" b="0" i="0">
                <a:solidFill>
                  <a:srgbClr val="ECECEC"/>
                </a:solidFill>
              </a:rPr>
              <a:t> that link back to Tech Mahindra’s Oil and Gas page.</a:t>
            </a:r>
            <a:endParaRPr/>
          </a:p>
          <a:p>
            <a:pPr marL="742950" lvl="1" indent="-285789" algn="l" rtl="0">
              <a:lnSpc>
                <a:spcPct val="150000"/>
              </a:lnSpc>
              <a:spcBef>
                <a:spcPts val="500"/>
              </a:spcBef>
              <a:spcAft>
                <a:spcPts val="0"/>
              </a:spcAft>
              <a:buClr>
                <a:srgbClr val="ECECEC"/>
              </a:buClr>
              <a:buSzPct val="100000"/>
              <a:buFont typeface="Arial"/>
              <a:buChar char="•"/>
            </a:pPr>
            <a:r>
              <a:rPr lang="en-US" sz="2485" b="0" i="0">
                <a:solidFill>
                  <a:srgbClr val="ECECEC"/>
                </a:solidFill>
              </a:rPr>
              <a:t>Submit thought leadership content to business and tech platforms like </a:t>
            </a:r>
            <a:r>
              <a:rPr lang="en-US" sz="2485" b="0" i="1">
                <a:solidFill>
                  <a:srgbClr val="ECECEC"/>
                </a:solidFill>
              </a:rPr>
              <a:t>Forbes</a:t>
            </a:r>
            <a:r>
              <a:rPr lang="en-US" sz="2485" b="0" i="0">
                <a:solidFill>
                  <a:srgbClr val="ECECEC"/>
                </a:solidFill>
              </a:rPr>
              <a:t>, </a:t>
            </a:r>
            <a:r>
              <a:rPr lang="en-US" sz="2485" b="0" i="1">
                <a:solidFill>
                  <a:srgbClr val="ECECEC"/>
                </a:solidFill>
              </a:rPr>
              <a:t>TechCrunch</a:t>
            </a:r>
            <a:r>
              <a:rPr lang="en-US" sz="2485" b="0" i="0">
                <a:solidFill>
                  <a:srgbClr val="ECECEC"/>
                </a:solidFill>
              </a:rPr>
              <a:t>, and </a:t>
            </a:r>
            <a:r>
              <a:rPr lang="en-US" sz="2485" b="0" i="1">
                <a:solidFill>
                  <a:srgbClr val="ECECEC"/>
                </a:solidFill>
              </a:rPr>
              <a:t>Business Insider</a:t>
            </a:r>
            <a:r>
              <a:rPr lang="en-US" sz="2485" b="0" i="0">
                <a:solidFill>
                  <a:srgbClr val="ECECEC"/>
                </a:solidFill>
              </a:rPr>
              <a:t> related to digital transformation in Oil and Gas.</a:t>
            </a:r>
            <a:endParaRPr/>
          </a:p>
          <a:p>
            <a:pPr marL="742950" lvl="1" indent="-285789" algn="l" rtl="0">
              <a:lnSpc>
                <a:spcPct val="150000"/>
              </a:lnSpc>
              <a:spcBef>
                <a:spcPts val="500"/>
              </a:spcBef>
              <a:spcAft>
                <a:spcPts val="0"/>
              </a:spcAft>
              <a:buClr>
                <a:srgbClr val="ECECEC"/>
              </a:buClr>
              <a:buSzPct val="100000"/>
              <a:buFont typeface="Arial"/>
              <a:buChar char="•"/>
            </a:pPr>
            <a:r>
              <a:rPr lang="en-US" sz="2485" b="0" i="0">
                <a:solidFill>
                  <a:srgbClr val="ECECEC"/>
                </a:solidFill>
              </a:rPr>
              <a:t>Engage with niche industry blogs and forums discussing technology solutions in the Oil and Gas sector, contributing useful insights with links back to the site.</a:t>
            </a:r>
            <a:endParaRPr/>
          </a:p>
          <a:p>
            <a:pPr marL="228600" lvl="0" indent="-114236" algn="l" rtl="0">
              <a:lnSpc>
                <a:spcPct val="90000"/>
              </a:lnSpc>
              <a:spcBef>
                <a:spcPts val="1000"/>
              </a:spcBef>
              <a:spcAft>
                <a:spcPts val="0"/>
              </a:spcAft>
              <a:buClr>
                <a:schemeClr val="lt1"/>
              </a:buClr>
              <a:buSzPct val="100000"/>
              <a:buNone/>
            </a:pPr>
            <a:endParaRPr sz="2485"/>
          </a:p>
        </p:txBody>
      </p:sp>
      <p:sp>
        <p:nvSpPr>
          <p:cNvPr id="506" name="Google Shape;506;p59"/>
          <p:cNvSpPr txBox="1"/>
          <p:nvPr/>
        </p:nvSpPr>
        <p:spPr>
          <a:xfrm>
            <a:off x="708211" y="1434353"/>
            <a:ext cx="3550023"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a:solidFill>
                  <a:srgbClr val="ECECEC"/>
                </a:solidFill>
                <a:latin typeface="Century Gothic"/>
                <a:ea typeface="Century Gothic"/>
                <a:cs typeface="Century Gothic"/>
                <a:sym typeface="Century Gothic"/>
              </a:rPr>
              <a:t>Off-Page SEO Plan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6"/>
          <p:cNvSpPr txBox="1">
            <a:spLocks noGrp="1"/>
          </p:cNvSpPr>
          <p:nvPr>
            <p:ph type="title"/>
          </p:nvPr>
        </p:nvSpPr>
        <p:spPr>
          <a:xfrm>
            <a:off x="2232213" y="651251"/>
            <a:ext cx="9273988"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3600"/>
              <a:buFont typeface="Century Gothic"/>
              <a:buNone/>
            </a:pPr>
            <a:r>
              <a:rPr lang="en-US" sz="3600"/>
              <a:t>CURRENT PERFORMANCE OVERVIEW</a:t>
            </a:r>
            <a:endParaRPr sz="3600"/>
          </a:p>
        </p:txBody>
      </p:sp>
      <p:sp>
        <p:nvSpPr>
          <p:cNvPr id="177" name="Google Shape;177;p6"/>
          <p:cNvSpPr txBox="1">
            <a:spLocks noGrp="1"/>
          </p:cNvSpPr>
          <p:nvPr>
            <p:ph type="body" idx="1"/>
          </p:nvPr>
        </p:nvSpPr>
        <p:spPr>
          <a:xfrm>
            <a:off x="685800" y="2841556"/>
            <a:ext cx="10820400" cy="318350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ECECEC"/>
              </a:buClr>
              <a:buSzPts val="2200"/>
              <a:buNone/>
            </a:pPr>
            <a:r>
              <a:rPr lang="en-US" b="1" i="0">
                <a:solidFill>
                  <a:srgbClr val="ECECEC"/>
                </a:solidFill>
              </a:rPr>
              <a:t>Visibility and Rankings:</a:t>
            </a:r>
            <a:endParaRPr/>
          </a:p>
          <a:p>
            <a:pPr marL="228600" lvl="0" indent="-228600" algn="l" rtl="0">
              <a:lnSpc>
                <a:spcPct val="150000"/>
              </a:lnSpc>
              <a:spcBef>
                <a:spcPts val="1000"/>
              </a:spcBef>
              <a:spcAft>
                <a:spcPts val="0"/>
              </a:spcAft>
              <a:buClr>
                <a:srgbClr val="ECECEC"/>
              </a:buClr>
              <a:buSzPts val="2000"/>
              <a:buFont typeface="Arial"/>
              <a:buChar char="•"/>
            </a:pPr>
            <a:r>
              <a:rPr lang="en-US" sz="2000" i="0">
                <a:solidFill>
                  <a:srgbClr val="ECECEC"/>
                </a:solidFill>
              </a:rPr>
              <a:t>Indexed Pages</a:t>
            </a:r>
            <a:r>
              <a:rPr lang="en-US" sz="2000" b="1" i="0">
                <a:solidFill>
                  <a:srgbClr val="ECECEC"/>
                </a:solidFill>
              </a:rPr>
              <a:t>:</a:t>
            </a:r>
            <a:r>
              <a:rPr lang="en-US" sz="2000" b="0" i="0">
                <a:solidFill>
                  <a:srgbClr val="ECECEC"/>
                </a:solidFill>
              </a:rPr>
              <a:t> The page is indexed by Google, but it does not rank highly for competitive keywords in the banking and financial services industry.</a:t>
            </a:r>
            <a:endParaRPr/>
          </a:p>
          <a:p>
            <a:pPr marL="228600" lvl="0" indent="-228600" algn="l" rtl="0">
              <a:lnSpc>
                <a:spcPct val="150000"/>
              </a:lnSpc>
              <a:spcBef>
                <a:spcPts val="1000"/>
              </a:spcBef>
              <a:spcAft>
                <a:spcPts val="0"/>
              </a:spcAft>
              <a:buClr>
                <a:srgbClr val="ECECEC"/>
              </a:buClr>
              <a:buSzPts val="2000"/>
              <a:buFont typeface="Arial"/>
              <a:buChar char="•"/>
            </a:pPr>
            <a:r>
              <a:rPr lang="en-US" sz="2000" i="0">
                <a:solidFill>
                  <a:srgbClr val="ECECEC"/>
                </a:solidFill>
              </a:rPr>
              <a:t>Traffic Overview</a:t>
            </a:r>
            <a:r>
              <a:rPr lang="en-US" sz="2000" b="1" i="0">
                <a:solidFill>
                  <a:srgbClr val="ECECEC"/>
                </a:solidFill>
              </a:rPr>
              <a:t>:</a:t>
            </a:r>
            <a:r>
              <a:rPr lang="en-US" sz="2000" b="0" i="0">
                <a:solidFill>
                  <a:srgbClr val="ECECEC"/>
                </a:solidFill>
              </a:rPr>
              <a:t> The page appears to attract low organic traffic due to limited visibility in search results.</a:t>
            </a:r>
            <a:endParaRPr/>
          </a:p>
          <a:p>
            <a:pPr marL="0" lvl="0" indent="0" algn="l" rtl="0">
              <a:lnSpc>
                <a:spcPct val="90000"/>
              </a:lnSpc>
              <a:spcBef>
                <a:spcPts val="1000"/>
              </a:spcBef>
              <a:spcAft>
                <a:spcPts val="0"/>
              </a:spcAft>
              <a:buClr>
                <a:schemeClr val="lt1"/>
              </a:buClr>
              <a:buSzPts val="2200"/>
              <a:buNone/>
            </a:pPr>
            <a:endParaRPr b="0" i="0">
              <a:solidFill>
                <a:srgbClr val="ECECEC"/>
              </a:solidFill>
            </a:endParaRPr>
          </a:p>
          <a:p>
            <a:pPr marL="0" lvl="0" indent="0" algn="l" rtl="0">
              <a:lnSpc>
                <a:spcPct val="90000"/>
              </a:lnSpc>
              <a:spcBef>
                <a:spcPts val="1000"/>
              </a:spcBef>
              <a:spcAft>
                <a:spcPts val="0"/>
              </a:spcAft>
              <a:buClr>
                <a:schemeClr val="lt1"/>
              </a:buClr>
              <a:buSzPts val="2200"/>
              <a:buNone/>
            </a:pPr>
            <a:endParaRPr b="0" i="0">
              <a:solidFill>
                <a:srgbClr val="ECECEC"/>
              </a:solidFill>
            </a:endParaRPr>
          </a:p>
          <a:p>
            <a:pPr marL="0" lvl="0" indent="0" algn="l" rtl="0">
              <a:lnSpc>
                <a:spcPct val="90000"/>
              </a:lnSpc>
              <a:spcBef>
                <a:spcPts val="1000"/>
              </a:spcBef>
              <a:spcAft>
                <a:spcPts val="0"/>
              </a:spcAft>
              <a:buClr>
                <a:schemeClr val="lt1"/>
              </a:buClr>
              <a:buSzPts val="2200"/>
              <a:buNone/>
            </a:pPr>
            <a:endParaRPr/>
          </a:p>
        </p:txBody>
      </p:sp>
      <p:sp>
        <p:nvSpPr>
          <p:cNvPr id="178" name="Google Shape;178;p6"/>
          <p:cNvSpPr txBox="1"/>
          <p:nvPr/>
        </p:nvSpPr>
        <p:spPr>
          <a:xfrm>
            <a:off x="566000" y="1931252"/>
            <a:ext cx="1105999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lt1"/>
                </a:solidFill>
                <a:latin typeface="Century Gothic"/>
                <a:ea typeface="Century Gothic"/>
                <a:cs typeface="Century Gothic"/>
                <a:sym typeface="Century Gothic"/>
              </a:rPr>
              <a:t>1.</a:t>
            </a:r>
            <a:r>
              <a:rPr lang="en-US" sz="2400" u="sng">
                <a:solidFill>
                  <a:schemeClr val="hlink"/>
                </a:solidFill>
                <a:latin typeface="Century Gothic"/>
                <a:ea typeface="Century Gothic"/>
                <a:cs typeface="Century Gothic"/>
                <a:sym typeface="Century Gothic"/>
                <a:hlinkClick r:id="rId3"/>
              </a:rPr>
              <a:t> </a:t>
            </a:r>
            <a:r>
              <a:rPr lang="en-US" sz="2400" u="sng">
                <a:solidFill>
                  <a:schemeClr val="hlink"/>
                </a:solidFill>
                <a:latin typeface="Century Gothic"/>
                <a:ea typeface="Century Gothic"/>
                <a:cs typeface="Century Gothic"/>
                <a:sym typeface="Century Gothic"/>
                <a:hlinkClick r:id="rId3"/>
              </a:rPr>
              <a:t>https://www.techmahindra.com/industries/banking-financial-services/</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60"/>
          <p:cNvSpPr txBox="1">
            <a:spLocks noGrp="1"/>
          </p:cNvSpPr>
          <p:nvPr>
            <p:ph type="body" idx="1"/>
          </p:nvPr>
        </p:nvSpPr>
        <p:spPr>
          <a:xfrm>
            <a:off x="685800" y="1979407"/>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rgbClr val="ECECEC"/>
              </a:buClr>
              <a:buSzPts val="2000"/>
              <a:buNone/>
            </a:pPr>
            <a:r>
              <a:rPr lang="en-US" sz="2000" b="1" i="0">
                <a:solidFill>
                  <a:srgbClr val="ECECEC"/>
                </a:solidFill>
              </a:rPr>
              <a:t>2. Social Media Engagement</a:t>
            </a:r>
            <a:endParaRPr sz="2000" b="0" i="0">
              <a:solidFill>
                <a:srgbClr val="ECECEC"/>
              </a:solidFill>
            </a:endParaRPr>
          </a:p>
          <a:p>
            <a:pPr marL="742950" lvl="1" indent="-285750" algn="l" rtl="0">
              <a:lnSpc>
                <a:spcPct val="150000"/>
              </a:lnSpc>
              <a:spcBef>
                <a:spcPts val="500"/>
              </a:spcBef>
              <a:spcAft>
                <a:spcPts val="0"/>
              </a:spcAft>
              <a:buClr>
                <a:srgbClr val="ECECEC"/>
              </a:buClr>
              <a:buSzPts val="1800"/>
              <a:buFont typeface="Arial"/>
              <a:buChar char="•"/>
            </a:pPr>
            <a:r>
              <a:rPr lang="en-US" sz="1800" b="1" i="0">
                <a:solidFill>
                  <a:srgbClr val="ECECEC"/>
                </a:solidFill>
              </a:rPr>
              <a:t>LinkedIn &amp; Twitter</a:t>
            </a:r>
            <a:r>
              <a:rPr lang="en-US" sz="1800" b="0" i="0">
                <a:solidFill>
                  <a:srgbClr val="ECECEC"/>
                </a:solidFill>
              </a:rPr>
              <a:t>: Share industry reports, case studies, and whitepapers on how Tech Mahindra is driving innovation in the Oil and Gas sector. Target industry-specific hashtags like #OilAndGasTech or #EnergyInnovation.</a:t>
            </a:r>
            <a:endParaRPr/>
          </a:p>
          <a:p>
            <a:pPr marL="742950" lvl="1" indent="-285750" algn="l" rtl="0">
              <a:lnSpc>
                <a:spcPct val="150000"/>
              </a:lnSpc>
              <a:spcBef>
                <a:spcPts val="500"/>
              </a:spcBef>
              <a:spcAft>
                <a:spcPts val="0"/>
              </a:spcAft>
              <a:buClr>
                <a:srgbClr val="ECECEC"/>
              </a:buClr>
              <a:buSzPts val="1800"/>
              <a:buFont typeface="Arial"/>
              <a:buChar char="•"/>
            </a:pPr>
            <a:r>
              <a:rPr lang="en-US" sz="1800" b="1" i="0">
                <a:solidFill>
                  <a:srgbClr val="ECECEC"/>
                </a:solidFill>
              </a:rPr>
              <a:t>Quora/Reddit</a:t>
            </a:r>
            <a:r>
              <a:rPr lang="en-US" sz="1800" b="0" i="0">
                <a:solidFill>
                  <a:srgbClr val="ECECEC"/>
                </a:solidFill>
              </a:rPr>
              <a:t>: Participate in discussions on platforms like Quora and Reddit, answering questions and subtly linking to relevant sections of the Oil and Gas page.</a:t>
            </a:r>
            <a:endParaRPr/>
          </a:p>
          <a:p>
            <a:pPr marL="228600" lvl="0" indent="-114300" algn="l" rtl="0">
              <a:lnSpc>
                <a:spcPct val="150000"/>
              </a:lnSpc>
              <a:spcBef>
                <a:spcPts val="1000"/>
              </a:spcBef>
              <a:spcAft>
                <a:spcPts val="0"/>
              </a:spcAft>
              <a:buClr>
                <a:schemeClr val="lt1"/>
              </a:buClr>
              <a:buSzPts val="1800"/>
              <a:buNone/>
            </a:pPr>
            <a:endParaRPr sz="18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61"/>
          <p:cNvSpPr txBox="1">
            <a:spLocks noGrp="1"/>
          </p:cNvSpPr>
          <p:nvPr>
            <p:ph type="body" idx="1"/>
          </p:nvPr>
        </p:nvSpPr>
        <p:spPr>
          <a:xfrm>
            <a:off x="685800" y="1466589"/>
            <a:ext cx="10820400" cy="4914451"/>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50000"/>
              </a:lnSpc>
              <a:spcBef>
                <a:spcPts val="0"/>
              </a:spcBef>
              <a:spcAft>
                <a:spcPts val="0"/>
              </a:spcAft>
              <a:buClr>
                <a:srgbClr val="ECECEC"/>
              </a:buClr>
              <a:buSzPts val="2000"/>
              <a:buNone/>
            </a:pPr>
            <a:r>
              <a:rPr lang="en-US" sz="2000" b="1" i="0">
                <a:solidFill>
                  <a:srgbClr val="ECECEC"/>
                </a:solidFill>
              </a:rPr>
              <a:t>3. Influencer Outreach</a:t>
            </a:r>
            <a:endParaRPr sz="2000" b="0" i="0">
              <a:solidFill>
                <a:srgbClr val="ECECEC"/>
              </a:solidFill>
            </a:endParaRPr>
          </a:p>
          <a:p>
            <a:pPr marL="742950" lvl="1" indent="-285750" algn="l" rtl="0">
              <a:lnSpc>
                <a:spcPct val="150000"/>
              </a:lnSpc>
              <a:spcBef>
                <a:spcPts val="500"/>
              </a:spcBef>
              <a:spcAft>
                <a:spcPts val="0"/>
              </a:spcAft>
              <a:buClr>
                <a:srgbClr val="ECECEC"/>
              </a:buClr>
              <a:buSzPts val="1800"/>
              <a:buFont typeface="Arial"/>
              <a:buChar char="•"/>
            </a:pPr>
            <a:r>
              <a:rPr lang="en-US" sz="1800" b="0" i="0">
                <a:solidFill>
                  <a:srgbClr val="ECECEC"/>
                </a:solidFill>
              </a:rPr>
              <a:t>Identify key influencers in the Oil and Gas and tech sectors (such as energy consultants or digital transformation leaders).</a:t>
            </a:r>
            <a:endParaRPr/>
          </a:p>
          <a:p>
            <a:pPr marL="742950" lvl="1" indent="-285750" algn="l" rtl="0">
              <a:lnSpc>
                <a:spcPct val="150000"/>
              </a:lnSpc>
              <a:spcBef>
                <a:spcPts val="500"/>
              </a:spcBef>
              <a:spcAft>
                <a:spcPts val="0"/>
              </a:spcAft>
              <a:buClr>
                <a:srgbClr val="ECECEC"/>
              </a:buClr>
              <a:buSzPts val="1800"/>
              <a:buFont typeface="Arial"/>
              <a:buChar char="•"/>
            </a:pPr>
            <a:r>
              <a:rPr lang="en-US" sz="1800" b="0" i="0">
                <a:solidFill>
                  <a:srgbClr val="ECECEC"/>
                </a:solidFill>
              </a:rPr>
              <a:t>Establish collaborations by offering exclusive content or insights to influencers in exchange for backlinks or mentions.</a:t>
            </a:r>
            <a:endParaRPr/>
          </a:p>
          <a:p>
            <a:pPr marL="0" lvl="0" indent="0" algn="l" rtl="0">
              <a:lnSpc>
                <a:spcPct val="150000"/>
              </a:lnSpc>
              <a:spcBef>
                <a:spcPts val="1000"/>
              </a:spcBef>
              <a:spcAft>
                <a:spcPts val="0"/>
              </a:spcAft>
              <a:buClr>
                <a:srgbClr val="ECECEC"/>
              </a:buClr>
              <a:buSzPts val="2000"/>
              <a:buNone/>
            </a:pPr>
            <a:r>
              <a:rPr lang="en-US" sz="2000" b="1" i="0">
                <a:solidFill>
                  <a:srgbClr val="ECECEC"/>
                </a:solidFill>
              </a:rPr>
              <a:t>4. Digital PR Campaigns</a:t>
            </a:r>
            <a:endParaRPr sz="2000" b="0" i="0">
              <a:solidFill>
                <a:srgbClr val="ECECEC"/>
              </a:solidFill>
            </a:endParaRPr>
          </a:p>
          <a:p>
            <a:pPr marL="742950" lvl="1" indent="-285750" algn="l" rtl="0">
              <a:lnSpc>
                <a:spcPct val="150000"/>
              </a:lnSpc>
              <a:spcBef>
                <a:spcPts val="500"/>
              </a:spcBef>
              <a:spcAft>
                <a:spcPts val="0"/>
              </a:spcAft>
              <a:buClr>
                <a:srgbClr val="ECECEC"/>
              </a:buClr>
              <a:buSzPts val="1800"/>
              <a:buFont typeface="Arial"/>
              <a:buChar char="•"/>
            </a:pPr>
            <a:r>
              <a:rPr lang="en-US" sz="1800" b="0" i="0">
                <a:solidFill>
                  <a:srgbClr val="ECECEC"/>
                </a:solidFill>
              </a:rPr>
              <a:t>Develop a PR strategy focused on Tech Mahindra's innovative solutions in Oil and Gas (e.g., AI-driven exploration, smart infrastructure).</a:t>
            </a:r>
            <a:endParaRPr/>
          </a:p>
          <a:p>
            <a:pPr marL="742950" lvl="1" indent="-285750" algn="l" rtl="0">
              <a:lnSpc>
                <a:spcPct val="150000"/>
              </a:lnSpc>
              <a:spcBef>
                <a:spcPts val="500"/>
              </a:spcBef>
              <a:spcAft>
                <a:spcPts val="0"/>
              </a:spcAft>
              <a:buClr>
                <a:srgbClr val="ECECEC"/>
              </a:buClr>
              <a:buSzPts val="1800"/>
              <a:buFont typeface="Arial"/>
              <a:buChar char="•"/>
            </a:pPr>
            <a:r>
              <a:rPr lang="en-US" sz="1800" b="0" i="0">
                <a:solidFill>
                  <a:srgbClr val="ECECEC"/>
                </a:solidFill>
              </a:rPr>
              <a:t>Pitch stories to industry reporters about successful case studies, partnerships, or new technologies.</a:t>
            </a:r>
            <a:endParaRPr/>
          </a:p>
          <a:p>
            <a:pPr marL="742950" lvl="1" indent="-158750" algn="l" rtl="0">
              <a:lnSpc>
                <a:spcPct val="150000"/>
              </a:lnSpc>
              <a:spcBef>
                <a:spcPts val="500"/>
              </a:spcBef>
              <a:spcAft>
                <a:spcPts val="0"/>
              </a:spcAft>
              <a:buClr>
                <a:schemeClr val="lt1"/>
              </a:buClr>
              <a:buSzPts val="2000"/>
              <a:buFont typeface="Arial"/>
              <a:buNone/>
            </a:pPr>
            <a:endParaRPr b="0" i="0">
              <a:solidFill>
                <a:srgbClr val="ECECEC"/>
              </a:solidFill>
              <a:latin typeface="Arial"/>
              <a:ea typeface="Arial"/>
              <a:cs typeface="Arial"/>
              <a:sym typeface="Arial"/>
            </a:endParaRPr>
          </a:p>
          <a:p>
            <a:pPr marL="228600" lvl="0" indent="-88900" algn="l" rtl="0">
              <a:lnSpc>
                <a:spcPct val="90000"/>
              </a:lnSpc>
              <a:spcBef>
                <a:spcPts val="1000"/>
              </a:spcBef>
              <a:spcAft>
                <a:spcPts val="0"/>
              </a:spcAft>
              <a:buClr>
                <a:schemeClr val="lt1"/>
              </a:buClr>
              <a:buSzPts val="2200"/>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62"/>
          <p:cNvSpPr txBox="1">
            <a:spLocks noGrp="1"/>
          </p:cNvSpPr>
          <p:nvPr>
            <p:ph type="title"/>
          </p:nvPr>
        </p:nvSpPr>
        <p:spPr>
          <a:xfrm>
            <a:off x="2384612" y="764373"/>
            <a:ext cx="9489141"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3600"/>
              <a:buFont typeface="Century Gothic"/>
              <a:buNone/>
            </a:pPr>
            <a:r>
              <a:rPr lang="en-US" sz="3600"/>
              <a:t>CURRENT PERFORMANCE OVERVIEW</a:t>
            </a:r>
            <a:endParaRPr sz="3600"/>
          </a:p>
        </p:txBody>
      </p:sp>
      <p:sp>
        <p:nvSpPr>
          <p:cNvPr id="522" name="Google Shape;522;p62"/>
          <p:cNvSpPr txBox="1">
            <a:spLocks noGrp="1"/>
          </p:cNvSpPr>
          <p:nvPr>
            <p:ph type="body" idx="1"/>
          </p:nvPr>
        </p:nvSpPr>
        <p:spPr>
          <a:xfrm>
            <a:off x="578223" y="3025905"/>
            <a:ext cx="10820400" cy="3067722"/>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50000"/>
              </a:lnSpc>
              <a:spcBef>
                <a:spcPts val="0"/>
              </a:spcBef>
              <a:spcAft>
                <a:spcPts val="0"/>
              </a:spcAft>
              <a:buClr>
                <a:srgbClr val="ECECEC"/>
              </a:buClr>
              <a:buSzPts val="2000"/>
              <a:buNone/>
            </a:pPr>
            <a:r>
              <a:rPr lang="en-US" sz="2000" b="1" i="0">
                <a:solidFill>
                  <a:srgbClr val="ECECEC"/>
                </a:solidFill>
              </a:rPr>
              <a:t>Visibility and Rankings:</a:t>
            </a:r>
            <a:endParaRPr/>
          </a:p>
          <a:p>
            <a:pPr marL="228600" lvl="0" indent="-228600" algn="l" rtl="0">
              <a:lnSpc>
                <a:spcPct val="150000"/>
              </a:lnSpc>
              <a:spcBef>
                <a:spcPts val="1000"/>
              </a:spcBef>
              <a:spcAft>
                <a:spcPts val="0"/>
              </a:spcAft>
              <a:buClr>
                <a:srgbClr val="ECECEC"/>
              </a:buClr>
              <a:buSzPts val="1800"/>
              <a:buFont typeface="Arial"/>
              <a:buChar char="•"/>
            </a:pPr>
            <a:r>
              <a:rPr lang="en-US" sz="1800" i="0">
                <a:solidFill>
                  <a:srgbClr val="ECECEC"/>
                </a:solidFill>
              </a:rPr>
              <a:t>Indexed Pages</a:t>
            </a:r>
            <a:r>
              <a:rPr lang="en-US" sz="1800" b="1" i="0">
                <a:solidFill>
                  <a:srgbClr val="ECECEC"/>
                </a:solidFill>
              </a:rPr>
              <a:t>:</a:t>
            </a:r>
            <a:r>
              <a:rPr lang="en-US" sz="1800" b="0" i="0">
                <a:solidFill>
                  <a:srgbClr val="ECECEC"/>
                </a:solidFill>
              </a:rPr>
              <a:t> The page is indexed by Google, but it does not rank highly for competitive keywords in the Travel, Transportation, Logistics, and Hospitality industry.</a:t>
            </a:r>
            <a:endParaRPr/>
          </a:p>
          <a:p>
            <a:pPr marL="228600" lvl="0" indent="-228600" algn="l" rtl="0">
              <a:lnSpc>
                <a:spcPct val="150000"/>
              </a:lnSpc>
              <a:spcBef>
                <a:spcPts val="1000"/>
              </a:spcBef>
              <a:spcAft>
                <a:spcPts val="0"/>
              </a:spcAft>
              <a:buClr>
                <a:srgbClr val="ECECEC"/>
              </a:buClr>
              <a:buSzPts val="1800"/>
              <a:buFont typeface="Arial"/>
              <a:buChar char="•"/>
            </a:pPr>
            <a:r>
              <a:rPr lang="en-US" sz="1800" i="0">
                <a:solidFill>
                  <a:srgbClr val="ECECEC"/>
                </a:solidFill>
              </a:rPr>
              <a:t>Traffic Overview</a:t>
            </a:r>
            <a:r>
              <a:rPr lang="en-US" sz="1800" b="1" i="0">
                <a:solidFill>
                  <a:srgbClr val="ECECEC"/>
                </a:solidFill>
              </a:rPr>
              <a:t>:</a:t>
            </a:r>
            <a:r>
              <a:rPr lang="en-US" sz="1800" b="0" i="0">
                <a:solidFill>
                  <a:srgbClr val="ECECEC"/>
                </a:solidFill>
              </a:rPr>
              <a:t> The page appears to attract low organic traffic due to limited visibility in search results.</a:t>
            </a:r>
            <a:endParaRPr/>
          </a:p>
        </p:txBody>
      </p:sp>
      <p:sp>
        <p:nvSpPr>
          <p:cNvPr id="523" name="Google Shape;523;p62"/>
          <p:cNvSpPr txBox="1"/>
          <p:nvPr/>
        </p:nvSpPr>
        <p:spPr>
          <a:xfrm>
            <a:off x="578223" y="2219386"/>
            <a:ext cx="790238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lt1"/>
                </a:solidFill>
                <a:latin typeface="Century Gothic"/>
                <a:ea typeface="Century Gothic"/>
                <a:cs typeface="Century Gothic"/>
                <a:sym typeface="Century Gothic"/>
              </a:rPr>
              <a:t>3. </a:t>
            </a:r>
            <a:r>
              <a:rPr lang="en-US" sz="2400" u="sng">
                <a:solidFill>
                  <a:schemeClr val="hlink"/>
                </a:solidFill>
                <a:latin typeface="Century Gothic"/>
                <a:ea typeface="Century Gothic"/>
                <a:cs typeface="Century Gothic"/>
                <a:sym typeface="Century Gothic"/>
                <a:hlinkClick r:id="rId3"/>
              </a:rPr>
              <a:t>https://www.techmahindra.com/industries/ttlh/</a:t>
            </a:r>
            <a:endParaRPr sz="2400">
              <a:solidFill>
                <a:schemeClr val="lt1"/>
              </a:solidFill>
              <a:latin typeface="Century Gothic"/>
              <a:ea typeface="Century Gothic"/>
              <a:cs typeface="Century Gothic"/>
              <a:sym typeface="Century Gothic"/>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63"/>
          <p:cNvSpPr txBox="1">
            <a:spLocks noGrp="1"/>
          </p:cNvSpPr>
          <p:nvPr>
            <p:ph type="body" idx="1"/>
          </p:nvPr>
        </p:nvSpPr>
        <p:spPr>
          <a:xfrm>
            <a:off x="274320" y="1821180"/>
            <a:ext cx="6055360" cy="4568825"/>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rgbClr val="ECECEC"/>
              </a:buClr>
              <a:buSzPts val="1800"/>
              <a:buChar char="•"/>
            </a:pPr>
            <a:r>
              <a:rPr lang="en-US" sz="1800">
                <a:solidFill>
                  <a:srgbClr val="ECECEC"/>
                </a:solidFill>
              </a:rPr>
              <a:t>Strong domain authority DA-61/100 (</a:t>
            </a:r>
            <a:r>
              <a:rPr lang="en-US" sz="1800" u="sng">
                <a:solidFill>
                  <a:schemeClr val="hlink"/>
                </a:solidFill>
                <a:hlinkClick r:id="rId3"/>
              </a:rPr>
              <a:t>moz.com</a:t>
            </a:r>
            <a:r>
              <a:rPr lang="en-US" sz="1800">
                <a:solidFill>
                  <a:srgbClr val="ECECEC"/>
                </a:solidFill>
              </a:rPr>
              <a:t>)</a:t>
            </a:r>
            <a:endParaRPr/>
          </a:p>
          <a:p>
            <a:pPr marL="228600" lvl="0" indent="-228600" algn="l" rtl="0">
              <a:lnSpc>
                <a:spcPct val="150000"/>
              </a:lnSpc>
              <a:spcBef>
                <a:spcPts val="1000"/>
              </a:spcBef>
              <a:spcAft>
                <a:spcPts val="0"/>
              </a:spcAft>
              <a:buClr>
                <a:srgbClr val="ECECEC"/>
              </a:buClr>
              <a:buSzPts val="1800"/>
              <a:buChar char="•"/>
            </a:pPr>
            <a:r>
              <a:rPr lang="en-US" sz="1800" b="0" i="0">
                <a:solidFill>
                  <a:srgbClr val="ECECEC"/>
                </a:solidFill>
              </a:rPr>
              <a:t>The page effectively targets four major industries Travel, Transportation, Logistics, and Hospitality</a:t>
            </a:r>
            <a:endParaRPr sz="1800">
              <a:solidFill>
                <a:srgbClr val="ECECEC"/>
              </a:solidFill>
            </a:endParaRPr>
          </a:p>
          <a:p>
            <a:pPr marL="228600" lvl="0" indent="-228600" algn="l" rtl="0">
              <a:lnSpc>
                <a:spcPct val="150000"/>
              </a:lnSpc>
              <a:spcBef>
                <a:spcPts val="1000"/>
              </a:spcBef>
              <a:spcAft>
                <a:spcPts val="0"/>
              </a:spcAft>
              <a:buClr>
                <a:srgbClr val="ECECEC"/>
              </a:buClr>
              <a:buSzPts val="1800"/>
              <a:buChar char="•"/>
            </a:pPr>
            <a:r>
              <a:rPr lang="en-US" sz="1800">
                <a:solidFill>
                  <a:srgbClr val="ECECEC"/>
                </a:solidFill>
              </a:rPr>
              <a:t>Secure HTTPS Connection</a:t>
            </a:r>
            <a:endParaRPr/>
          </a:p>
          <a:p>
            <a:pPr marL="228600" lvl="0" indent="-228600" algn="l" rtl="0">
              <a:lnSpc>
                <a:spcPct val="150000"/>
              </a:lnSpc>
              <a:spcBef>
                <a:spcPts val="1000"/>
              </a:spcBef>
              <a:spcAft>
                <a:spcPts val="0"/>
              </a:spcAft>
              <a:buClr>
                <a:srgbClr val="ECECEC"/>
              </a:buClr>
              <a:buSzPts val="1800"/>
              <a:buChar char="•"/>
            </a:pPr>
            <a:r>
              <a:rPr lang="en-US" sz="1800" b="0" i="0">
                <a:solidFill>
                  <a:srgbClr val="ECECEC"/>
                </a:solidFill>
              </a:rPr>
              <a:t>The page appears visually appealing and is easy to navigate,</a:t>
            </a:r>
            <a:endParaRPr/>
          </a:p>
          <a:p>
            <a:pPr marL="228600" lvl="0" indent="-228600" algn="l" rtl="0">
              <a:lnSpc>
                <a:spcPct val="150000"/>
              </a:lnSpc>
              <a:spcBef>
                <a:spcPts val="1000"/>
              </a:spcBef>
              <a:spcAft>
                <a:spcPts val="0"/>
              </a:spcAft>
              <a:buClr>
                <a:srgbClr val="ECECEC"/>
              </a:buClr>
              <a:buSzPts val="1800"/>
              <a:buChar char="•"/>
            </a:pPr>
            <a:r>
              <a:rPr lang="en-US" sz="1800" b="0" i="0">
                <a:solidFill>
                  <a:srgbClr val="ECECEC"/>
                </a:solidFill>
              </a:rPr>
              <a:t>The H1 tag uses the full terms "Travel, Transportation, Logistics, and Hospitality," which provides clarity to search engines </a:t>
            </a:r>
            <a:br>
              <a:rPr lang="en-US" sz="1800"/>
            </a:br>
            <a:endParaRPr sz="1800">
              <a:solidFill>
                <a:srgbClr val="ECECEC"/>
              </a:solidFill>
            </a:endParaRPr>
          </a:p>
          <a:p>
            <a:pPr marL="228600" lvl="0" indent="-114300" algn="l" rtl="0">
              <a:lnSpc>
                <a:spcPct val="90000"/>
              </a:lnSpc>
              <a:spcBef>
                <a:spcPts val="1000"/>
              </a:spcBef>
              <a:spcAft>
                <a:spcPts val="0"/>
              </a:spcAft>
              <a:buClr>
                <a:schemeClr val="lt1"/>
              </a:buClr>
              <a:buSzPts val="1800"/>
              <a:buNone/>
            </a:pPr>
            <a:endParaRPr sz="1800">
              <a:solidFill>
                <a:srgbClr val="ECECEC"/>
              </a:solidFill>
            </a:endParaRPr>
          </a:p>
        </p:txBody>
      </p:sp>
      <p:sp>
        <p:nvSpPr>
          <p:cNvPr id="529" name="Google Shape;529;p63"/>
          <p:cNvSpPr txBox="1"/>
          <p:nvPr/>
        </p:nvSpPr>
        <p:spPr>
          <a:xfrm>
            <a:off x="6176645" y="1821180"/>
            <a:ext cx="5934710" cy="420624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rgbClr val="ECECEC"/>
              </a:buClr>
              <a:buSzPts val="1800"/>
              <a:buFont typeface="Arial"/>
              <a:buChar char="•"/>
            </a:pPr>
            <a:r>
              <a:rPr lang="en-US" sz="1800" b="0" i="0">
                <a:solidFill>
                  <a:srgbClr val="ECECEC"/>
                </a:solidFill>
                <a:latin typeface="Century Gothic"/>
                <a:ea typeface="Century Gothic"/>
                <a:cs typeface="Century Gothic"/>
                <a:sym typeface="Century Gothic"/>
              </a:rPr>
              <a:t>The use of the abbreviation "TTLH" in the title reduces visibility, as it’s not widely recognized by users or search engines</a:t>
            </a:r>
            <a:endParaRPr sz="1800">
              <a:solidFill>
                <a:srgbClr val="ECECEC"/>
              </a:solidFill>
              <a:latin typeface="Century Gothic"/>
              <a:ea typeface="Century Gothic"/>
              <a:cs typeface="Century Gothic"/>
              <a:sym typeface="Century Gothic"/>
            </a:endParaRPr>
          </a:p>
          <a:p>
            <a:pPr marL="228600" marR="0" lvl="0" indent="-228600" algn="l" rtl="0">
              <a:lnSpc>
                <a:spcPct val="150000"/>
              </a:lnSpc>
              <a:spcBef>
                <a:spcPts val="1000"/>
              </a:spcBef>
              <a:spcAft>
                <a:spcPts val="0"/>
              </a:spcAft>
              <a:buClr>
                <a:srgbClr val="ECECEC"/>
              </a:buClr>
              <a:buSzPts val="1800"/>
              <a:buFont typeface="Arial"/>
              <a:buChar char="•"/>
            </a:pPr>
            <a:r>
              <a:rPr lang="en-US" sz="1800" b="0" i="0">
                <a:solidFill>
                  <a:srgbClr val="ECECEC"/>
                </a:solidFill>
                <a:latin typeface="Century Gothic"/>
                <a:ea typeface="Century Gothic"/>
                <a:cs typeface="Century Gothic"/>
                <a:sym typeface="Century Gothic"/>
              </a:rPr>
              <a:t>The page provides only a high-level overview of the solutions Tech Mahindra offers, but lacks in-depth details</a:t>
            </a:r>
            <a:endParaRPr sz="1800">
              <a:solidFill>
                <a:srgbClr val="ECECEC"/>
              </a:solidFill>
              <a:latin typeface="Century Gothic"/>
              <a:ea typeface="Century Gothic"/>
              <a:cs typeface="Century Gothic"/>
              <a:sym typeface="Century Gothic"/>
            </a:endParaRPr>
          </a:p>
          <a:p>
            <a:pPr marL="228600" marR="0" lvl="0" indent="-228600" algn="l" rtl="0">
              <a:lnSpc>
                <a:spcPct val="150000"/>
              </a:lnSpc>
              <a:spcBef>
                <a:spcPts val="1000"/>
              </a:spcBef>
              <a:spcAft>
                <a:spcPts val="0"/>
              </a:spcAft>
              <a:buClr>
                <a:srgbClr val="ECECEC"/>
              </a:buClr>
              <a:buSzPts val="1800"/>
              <a:buFont typeface="Arial"/>
              <a:buChar char="•"/>
            </a:pPr>
            <a:r>
              <a:rPr lang="en-US" sz="1800">
                <a:solidFill>
                  <a:srgbClr val="ECECEC"/>
                </a:solidFill>
                <a:latin typeface="Century Gothic"/>
                <a:ea typeface="Century Gothic"/>
                <a:cs typeface="Century Gothic"/>
                <a:sym typeface="Century Gothic"/>
              </a:rPr>
              <a:t>Absence of Meta description </a:t>
            </a:r>
            <a:endParaRPr/>
          </a:p>
          <a:p>
            <a:pPr marL="228600" marR="0" lvl="0" indent="-228600" algn="l" rtl="0">
              <a:lnSpc>
                <a:spcPct val="150000"/>
              </a:lnSpc>
              <a:spcBef>
                <a:spcPts val="1000"/>
              </a:spcBef>
              <a:spcAft>
                <a:spcPts val="0"/>
              </a:spcAft>
              <a:buClr>
                <a:srgbClr val="ECECEC"/>
              </a:buClr>
              <a:buSzPts val="1800"/>
              <a:buFont typeface="Arial"/>
              <a:buChar char="•"/>
            </a:pPr>
            <a:r>
              <a:rPr lang="en-US" sz="1800" b="0" i="0">
                <a:solidFill>
                  <a:srgbClr val="ECECEC"/>
                </a:solidFill>
                <a:latin typeface="Century Gothic"/>
                <a:ea typeface="Century Gothic"/>
                <a:cs typeface="Century Gothic"/>
                <a:sym typeface="Century Gothic"/>
              </a:rPr>
              <a:t>The page speed, especially on mobile devices, is slower than ideal</a:t>
            </a:r>
            <a:endParaRPr sz="1800">
              <a:solidFill>
                <a:srgbClr val="ECECEC"/>
              </a:solidFill>
              <a:latin typeface="Century Gothic"/>
              <a:ea typeface="Century Gothic"/>
              <a:cs typeface="Century Gothic"/>
              <a:sym typeface="Century Gothic"/>
            </a:endParaRPr>
          </a:p>
          <a:p>
            <a:pPr marL="0" marR="0" lvl="0" indent="0" algn="l" rtl="0">
              <a:lnSpc>
                <a:spcPct val="150000"/>
              </a:lnSpc>
              <a:spcBef>
                <a:spcPts val="1000"/>
              </a:spcBef>
              <a:spcAft>
                <a:spcPts val="0"/>
              </a:spcAft>
              <a:buClr>
                <a:schemeClr val="lt1"/>
              </a:buClr>
              <a:buSzPts val="1800"/>
              <a:buFont typeface="Arial"/>
              <a:buNone/>
            </a:pPr>
            <a:endParaRPr sz="1800">
              <a:solidFill>
                <a:srgbClr val="ECECEC"/>
              </a:solidFill>
              <a:latin typeface="Century Gothic"/>
              <a:ea typeface="Century Gothic"/>
              <a:cs typeface="Century Gothic"/>
              <a:sym typeface="Century Gothic"/>
            </a:endParaRPr>
          </a:p>
          <a:p>
            <a:pPr marL="228600" marR="0" lvl="0" indent="-114300" algn="l" rtl="0">
              <a:lnSpc>
                <a:spcPct val="90000"/>
              </a:lnSpc>
              <a:spcBef>
                <a:spcPts val="1000"/>
              </a:spcBef>
              <a:spcAft>
                <a:spcPts val="0"/>
              </a:spcAft>
              <a:buClr>
                <a:schemeClr val="lt1"/>
              </a:buClr>
              <a:buSzPts val="1800"/>
              <a:buFont typeface="Arial"/>
              <a:buNone/>
            </a:pPr>
            <a:endParaRPr sz="1800">
              <a:solidFill>
                <a:srgbClr val="ECECEC"/>
              </a:solidFill>
              <a:latin typeface="Century Gothic"/>
              <a:ea typeface="Century Gothic"/>
              <a:cs typeface="Century Gothic"/>
              <a:sym typeface="Century Gothic"/>
            </a:endParaRPr>
          </a:p>
        </p:txBody>
      </p:sp>
      <p:sp>
        <p:nvSpPr>
          <p:cNvPr id="530" name="Google Shape;530;p63"/>
          <p:cNvSpPr txBox="1"/>
          <p:nvPr/>
        </p:nvSpPr>
        <p:spPr>
          <a:xfrm>
            <a:off x="434790" y="1451700"/>
            <a:ext cx="200361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entury Gothic"/>
                <a:ea typeface="Century Gothic"/>
                <a:cs typeface="Century Gothic"/>
                <a:sym typeface="Century Gothic"/>
              </a:rPr>
              <a:t>Key Strength</a:t>
            </a:r>
            <a:endParaRPr sz="1800">
              <a:solidFill>
                <a:schemeClr val="lt1"/>
              </a:solidFill>
              <a:latin typeface="Century Gothic"/>
              <a:ea typeface="Century Gothic"/>
              <a:cs typeface="Century Gothic"/>
              <a:sym typeface="Century Gothic"/>
            </a:endParaRPr>
          </a:p>
        </p:txBody>
      </p:sp>
      <p:sp>
        <p:nvSpPr>
          <p:cNvPr id="531" name="Google Shape;531;p63"/>
          <p:cNvSpPr txBox="1"/>
          <p:nvPr/>
        </p:nvSpPr>
        <p:spPr>
          <a:xfrm>
            <a:off x="6176646" y="1451700"/>
            <a:ext cx="23935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entury Gothic"/>
                <a:ea typeface="Century Gothic"/>
                <a:cs typeface="Century Gothic"/>
                <a:sym typeface="Century Gothic"/>
              </a:rPr>
              <a:t>Key Weakness</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64"/>
          <p:cNvSpPr txBox="1">
            <a:spLocks noGrp="1"/>
          </p:cNvSpPr>
          <p:nvPr>
            <p:ph type="title"/>
          </p:nvPr>
        </p:nvSpPr>
        <p:spPr>
          <a:xfrm>
            <a:off x="2895601" y="368827"/>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3600"/>
              <a:buFont typeface="Century Gothic"/>
              <a:buNone/>
            </a:pPr>
            <a:r>
              <a:rPr lang="en-US" sz="3600"/>
              <a:t>KEYWORD RESEARCH </a:t>
            </a:r>
            <a:endParaRPr sz="3600"/>
          </a:p>
        </p:txBody>
      </p:sp>
      <p:sp>
        <p:nvSpPr>
          <p:cNvPr id="537" name="Google Shape;537;p64"/>
          <p:cNvSpPr txBox="1">
            <a:spLocks noGrp="1"/>
          </p:cNvSpPr>
          <p:nvPr>
            <p:ph type="body" idx="1"/>
          </p:nvPr>
        </p:nvSpPr>
        <p:spPr>
          <a:xfrm>
            <a:off x="685799" y="1816772"/>
            <a:ext cx="3975848" cy="4840943"/>
          </a:xfrm>
          <a:prstGeom prst="rect">
            <a:avLst/>
          </a:prstGeom>
          <a:noFill/>
          <a:ln>
            <a:noFill/>
          </a:ln>
        </p:spPr>
        <p:txBody>
          <a:bodyPr spcFirstLastPara="1" wrap="square" lIns="91425" tIns="45700" rIns="91425" bIns="45700" anchor="t" anchorCtr="0">
            <a:noAutofit/>
          </a:bodyPr>
          <a:lstStyle/>
          <a:p>
            <a:pPr marL="228600" lvl="0" indent="-228600" algn="l" rtl="0">
              <a:lnSpc>
                <a:spcPct val="120000"/>
              </a:lnSpc>
              <a:spcBef>
                <a:spcPts val="0"/>
              </a:spcBef>
              <a:spcAft>
                <a:spcPts val="0"/>
              </a:spcAft>
              <a:buClr>
                <a:schemeClr val="lt1"/>
              </a:buClr>
              <a:buSzPts val="1800"/>
              <a:buChar char="•"/>
            </a:pPr>
            <a:r>
              <a:rPr lang="en-US" sz="1800"/>
              <a:t>global logistics</a:t>
            </a:r>
            <a:endParaRPr/>
          </a:p>
          <a:p>
            <a:pPr marL="228600" lvl="0" indent="-228600" algn="l" rtl="0">
              <a:lnSpc>
                <a:spcPct val="120000"/>
              </a:lnSpc>
              <a:spcBef>
                <a:spcPts val="1000"/>
              </a:spcBef>
              <a:spcAft>
                <a:spcPts val="0"/>
              </a:spcAft>
              <a:buClr>
                <a:schemeClr val="lt1"/>
              </a:buClr>
              <a:buSzPts val="1800"/>
              <a:buChar char="•"/>
            </a:pPr>
            <a:r>
              <a:rPr lang="en-US" sz="1800"/>
              <a:t>logistics management</a:t>
            </a:r>
            <a:endParaRPr/>
          </a:p>
          <a:p>
            <a:pPr marL="228600" lvl="0" indent="-228600" algn="l" rtl="0">
              <a:lnSpc>
                <a:spcPct val="120000"/>
              </a:lnSpc>
              <a:spcBef>
                <a:spcPts val="1000"/>
              </a:spcBef>
              <a:spcAft>
                <a:spcPts val="0"/>
              </a:spcAft>
              <a:buClr>
                <a:schemeClr val="lt1"/>
              </a:buClr>
              <a:buSzPts val="1800"/>
              <a:buChar char="•"/>
            </a:pPr>
            <a:r>
              <a:rPr lang="en-US" sz="1800"/>
              <a:t>logistics services</a:t>
            </a:r>
            <a:endParaRPr/>
          </a:p>
          <a:p>
            <a:pPr marL="228600" lvl="0" indent="-228600" algn="l" rtl="0">
              <a:lnSpc>
                <a:spcPct val="120000"/>
              </a:lnSpc>
              <a:spcBef>
                <a:spcPts val="1000"/>
              </a:spcBef>
              <a:spcAft>
                <a:spcPts val="0"/>
              </a:spcAft>
              <a:buClr>
                <a:schemeClr val="lt1"/>
              </a:buClr>
              <a:buSzPts val="1800"/>
              <a:buChar char="•"/>
            </a:pPr>
            <a:r>
              <a:rPr lang="en-US" sz="1800"/>
              <a:t>transport near me</a:t>
            </a:r>
            <a:endParaRPr/>
          </a:p>
          <a:p>
            <a:pPr marL="228600" lvl="0" indent="-228600" algn="l" rtl="0">
              <a:lnSpc>
                <a:spcPct val="120000"/>
              </a:lnSpc>
              <a:spcBef>
                <a:spcPts val="1000"/>
              </a:spcBef>
              <a:spcAft>
                <a:spcPts val="0"/>
              </a:spcAft>
              <a:buClr>
                <a:schemeClr val="lt1"/>
              </a:buClr>
              <a:buSzPts val="1800"/>
              <a:buChar char="•"/>
            </a:pPr>
            <a:r>
              <a:rPr lang="en-US" sz="1800"/>
              <a:t>Transportation logistic </a:t>
            </a:r>
            <a:endParaRPr/>
          </a:p>
          <a:p>
            <a:pPr marL="228600" lvl="0" indent="-228600" algn="l" rtl="0">
              <a:lnSpc>
                <a:spcPct val="120000"/>
              </a:lnSpc>
              <a:spcBef>
                <a:spcPts val="1000"/>
              </a:spcBef>
              <a:spcAft>
                <a:spcPts val="0"/>
              </a:spcAft>
              <a:buClr>
                <a:schemeClr val="lt1"/>
              </a:buClr>
              <a:buSzPts val="1800"/>
              <a:buChar char="•"/>
            </a:pPr>
            <a:r>
              <a:rPr lang="en-US" sz="1800"/>
              <a:t>logistics business</a:t>
            </a:r>
            <a:endParaRPr/>
          </a:p>
          <a:p>
            <a:pPr marL="228600" lvl="0" indent="-228600" algn="l" rtl="0">
              <a:lnSpc>
                <a:spcPct val="120000"/>
              </a:lnSpc>
              <a:spcBef>
                <a:spcPts val="1000"/>
              </a:spcBef>
              <a:spcAft>
                <a:spcPts val="0"/>
              </a:spcAft>
              <a:buClr>
                <a:schemeClr val="lt1"/>
              </a:buClr>
              <a:buSzPts val="1800"/>
              <a:buChar char="•"/>
            </a:pPr>
            <a:r>
              <a:rPr lang="en-US" sz="1800"/>
              <a:t>road transport</a:t>
            </a:r>
            <a:endParaRPr/>
          </a:p>
          <a:p>
            <a:pPr marL="228600" lvl="0" indent="-228600" algn="l" rtl="0">
              <a:lnSpc>
                <a:spcPct val="120000"/>
              </a:lnSpc>
              <a:spcBef>
                <a:spcPts val="1000"/>
              </a:spcBef>
              <a:spcAft>
                <a:spcPts val="0"/>
              </a:spcAft>
              <a:buClr>
                <a:schemeClr val="lt1"/>
              </a:buClr>
              <a:buSzPts val="1800"/>
              <a:buChar char="•"/>
            </a:pPr>
            <a:r>
              <a:rPr lang="en-US" sz="1800"/>
              <a:t>management hospitality</a:t>
            </a:r>
            <a:endParaRPr/>
          </a:p>
          <a:p>
            <a:pPr marL="228600" lvl="0" indent="-228600" algn="l" rtl="0">
              <a:lnSpc>
                <a:spcPct val="120000"/>
              </a:lnSpc>
              <a:spcBef>
                <a:spcPts val="1000"/>
              </a:spcBef>
              <a:spcAft>
                <a:spcPts val="0"/>
              </a:spcAft>
              <a:buClr>
                <a:schemeClr val="lt1"/>
              </a:buClr>
              <a:buSzPts val="1800"/>
              <a:buChar char="•"/>
            </a:pPr>
            <a:r>
              <a:rPr lang="en-US" sz="1800"/>
              <a:t>Travel websites</a:t>
            </a:r>
            <a:endParaRPr/>
          </a:p>
          <a:p>
            <a:pPr marL="228600" lvl="0" indent="-228600" algn="l" rtl="0">
              <a:lnSpc>
                <a:spcPct val="120000"/>
              </a:lnSpc>
              <a:spcBef>
                <a:spcPts val="1000"/>
              </a:spcBef>
              <a:spcAft>
                <a:spcPts val="0"/>
              </a:spcAft>
              <a:buClr>
                <a:schemeClr val="lt1"/>
              </a:buClr>
              <a:buSzPts val="1800"/>
              <a:buChar char="•"/>
            </a:pPr>
            <a:r>
              <a:rPr lang="en-US" sz="1800"/>
              <a:t>Ministry of transportation</a:t>
            </a:r>
            <a:endParaRPr/>
          </a:p>
          <a:p>
            <a:pPr marL="228600" lvl="0" indent="-228600" algn="l" rtl="0">
              <a:lnSpc>
                <a:spcPct val="120000"/>
              </a:lnSpc>
              <a:spcBef>
                <a:spcPts val="1000"/>
              </a:spcBef>
              <a:spcAft>
                <a:spcPts val="0"/>
              </a:spcAft>
              <a:buClr>
                <a:schemeClr val="lt1"/>
              </a:buClr>
              <a:buSzPts val="1800"/>
              <a:buChar char="•"/>
            </a:pPr>
            <a:r>
              <a:rPr lang="en-US" sz="1800"/>
              <a:t>travel sites</a:t>
            </a:r>
            <a:endParaRPr/>
          </a:p>
        </p:txBody>
      </p:sp>
      <p:sp>
        <p:nvSpPr>
          <p:cNvPr id="538" name="Google Shape;538;p64"/>
          <p:cNvSpPr txBox="1"/>
          <p:nvPr/>
        </p:nvSpPr>
        <p:spPr>
          <a:xfrm>
            <a:off x="6257362" y="1400105"/>
            <a:ext cx="5934638" cy="6451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entury Gothic"/>
                <a:ea typeface="Century Gothic"/>
                <a:cs typeface="Century Gothic"/>
                <a:sym typeface="Century Gothic"/>
              </a:rPr>
              <a:t>Targeted  Keyword</a:t>
            </a:r>
            <a:r>
              <a:rPr lang="en-US" sz="1800" b="1">
                <a:solidFill>
                  <a:schemeClr val="lt1"/>
                </a:solidFill>
                <a:latin typeface="Century Gothic"/>
                <a:ea typeface="Century Gothic"/>
                <a:cs typeface="Century Gothic"/>
                <a:sym typeface="Century Gothic"/>
              </a:rPr>
              <a:t>: Travel, Transportation, Logistics, and Hospitality</a:t>
            </a:r>
            <a:endParaRPr sz="1800" b="1" i="0">
              <a:solidFill>
                <a:srgbClr val="000000"/>
              </a:solidFill>
              <a:latin typeface="Poppins"/>
              <a:ea typeface="Poppins"/>
              <a:cs typeface="Poppins"/>
              <a:sym typeface="Poppins"/>
            </a:endParaRPr>
          </a:p>
        </p:txBody>
      </p:sp>
      <p:sp>
        <p:nvSpPr>
          <p:cNvPr id="539" name="Google Shape;539;p64"/>
          <p:cNvSpPr txBox="1"/>
          <p:nvPr/>
        </p:nvSpPr>
        <p:spPr>
          <a:xfrm>
            <a:off x="573742" y="1448538"/>
            <a:ext cx="5522258"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lt1"/>
                </a:solidFill>
                <a:latin typeface="Century Gothic"/>
                <a:ea typeface="Century Gothic"/>
                <a:cs typeface="Century Gothic"/>
                <a:sym typeface="Century Gothic"/>
              </a:rPr>
              <a:t>1. High Volume &amp; low competition Keywords</a:t>
            </a:r>
            <a:endParaRPr/>
          </a:p>
        </p:txBody>
      </p:sp>
      <p:pic>
        <p:nvPicPr>
          <p:cNvPr id="540" name="Google Shape;540;p64"/>
          <p:cNvPicPr preferRelativeResize="0"/>
          <p:nvPr/>
        </p:nvPicPr>
        <p:blipFill rotWithShape="1">
          <a:blip r:embed="rId3">
            <a:alphaModFix/>
          </a:blip>
          <a:srcRect/>
          <a:stretch/>
        </p:blipFill>
        <p:spPr>
          <a:xfrm>
            <a:off x="4787154" y="2625538"/>
            <a:ext cx="6982910" cy="3273239"/>
          </a:xfrm>
          <a:prstGeom prst="rect">
            <a:avLst/>
          </a:prstGeom>
          <a:noFill/>
          <a:ln w="9525" cap="flat" cmpd="sng">
            <a:solidFill>
              <a:schemeClr val="lt1"/>
            </a:solidFill>
            <a:prstDash val="solid"/>
            <a:round/>
            <a:headEnd type="none" w="sm" len="sm"/>
            <a:tailEnd type="none" w="sm" len="sm"/>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65"/>
          <p:cNvSpPr txBox="1">
            <a:spLocks noGrp="1"/>
          </p:cNvSpPr>
          <p:nvPr>
            <p:ph type="body" idx="1"/>
          </p:nvPr>
        </p:nvSpPr>
        <p:spPr>
          <a:xfrm>
            <a:off x="802640" y="2625090"/>
            <a:ext cx="4881245" cy="368808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ECECEC"/>
              </a:buClr>
              <a:buSzPts val="1800"/>
              <a:buNone/>
            </a:pPr>
            <a:r>
              <a:rPr lang="en-US" sz="1800" b="1" i="0">
                <a:solidFill>
                  <a:srgbClr val="ECECEC"/>
                </a:solidFill>
              </a:rPr>
              <a:t>Primary Keywords</a:t>
            </a:r>
            <a:endParaRPr sz="1800" b="0" i="0">
              <a:solidFill>
                <a:srgbClr val="ECECEC"/>
              </a:solidFill>
            </a:endParaRPr>
          </a:p>
          <a:p>
            <a:pPr marL="228600" lvl="0" indent="-228600" algn="l" rtl="0">
              <a:lnSpc>
                <a:spcPct val="90000"/>
              </a:lnSpc>
              <a:spcBef>
                <a:spcPts val="1000"/>
              </a:spcBef>
              <a:spcAft>
                <a:spcPts val="0"/>
              </a:spcAft>
              <a:buClr>
                <a:srgbClr val="ECECEC"/>
              </a:buClr>
              <a:buSzPts val="1800"/>
              <a:buFont typeface="Arial"/>
              <a:buChar char="•"/>
            </a:pPr>
            <a:r>
              <a:rPr lang="en-US" sz="1800" i="0">
                <a:solidFill>
                  <a:srgbClr val="ECECEC"/>
                </a:solidFill>
              </a:rPr>
              <a:t>Travel Technology Solutions</a:t>
            </a:r>
            <a:endParaRPr/>
          </a:p>
          <a:p>
            <a:pPr marL="228600" lvl="0" indent="-228600" algn="l" rtl="0">
              <a:lnSpc>
                <a:spcPct val="90000"/>
              </a:lnSpc>
              <a:spcBef>
                <a:spcPts val="1000"/>
              </a:spcBef>
              <a:spcAft>
                <a:spcPts val="0"/>
              </a:spcAft>
              <a:buClr>
                <a:srgbClr val="ECECEC"/>
              </a:buClr>
              <a:buSzPts val="1800"/>
              <a:buFont typeface="Arial"/>
              <a:buChar char="•"/>
            </a:pPr>
            <a:r>
              <a:rPr lang="en-US" sz="1800" i="0">
                <a:solidFill>
                  <a:srgbClr val="ECECEC"/>
                </a:solidFill>
              </a:rPr>
              <a:t>Logistics Software Services</a:t>
            </a:r>
            <a:endParaRPr/>
          </a:p>
          <a:p>
            <a:pPr marL="228600" lvl="0" indent="-228600" algn="l" rtl="0">
              <a:lnSpc>
                <a:spcPct val="90000"/>
              </a:lnSpc>
              <a:spcBef>
                <a:spcPts val="1000"/>
              </a:spcBef>
              <a:spcAft>
                <a:spcPts val="0"/>
              </a:spcAft>
              <a:buClr>
                <a:srgbClr val="ECECEC"/>
              </a:buClr>
              <a:buSzPts val="1800"/>
              <a:buFont typeface="Arial"/>
              <a:buChar char="•"/>
            </a:pPr>
            <a:r>
              <a:rPr lang="en-US" sz="1800" i="0">
                <a:solidFill>
                  <a:srgbClr val="ECECEC"/>
                </a:solidFill>
              </a:rPr>
              <a:t>Hospitality IT Solutions</a:t>
            </a:r>
            <a:endParaRPr/>
          </a:p>
          <a:p>
            <a:pPr marL="228600" lvl="0" indent="-228600" algn="l" rtl="0">
              <a:lnSpc>
                <a:spcPct val="90000"/>
              </a:lnSpc>
              <a:spcBef>
                <a:spcPts val="1000"/>
              </a:spcBef>
              <a:spcAft>
                <a:spcPts val="0"/>
              </a:spcAft>
              <a:buClr>
                <a:srgbClr val="ECECEC"/>
              </a:buClr>
              <a:buSzPts val="1800"/>
              <a:buFont typeface="Arial"/>
              <a:buChar char="•"/>
            </a:pPr>
            <a:r>
              <a:rPr lang="en-US" sz="1800" i="0">
                <a:solidFill>
                  <a:srgbClr val="ECECEC"/>
                </a:solidFill>
              </a:rPr>
              <a:t>Transportation Management Systems</a:t>
            </a:r>
            <a:endParaRPr/>
          </a:p>
          <a:p>
            <a:pPr marL="228600" lvl="0" indent="-228600" algn="l" rtl="0">
              <a:lnSpc>
                <a:spcPct val="90000"/>
              </a:lnSpc>
              <a:spcBef>
                <a:spcPts val="1000"/>
              </a:spcBef>
              <a:spcAft>
                <a:spcPts val="0"/>
              </a:spcAft>
              <a:buClr>
                <a:srgbClr val="ECECEC"/>
              </a:buClr>
              <a:buSzPts val="1800"/>
              <a:buFont typeface="Arial"/>
              <a:buChar char="•"/>
            </a:pPr>
            <a:r>
              <a:rPr lang="en-US" sz="1800" i="0">
                <a:solidFill>
                  <a:srgbClr val="ECECEC"/>
                </a:solidFill>
              </a:rPr>
              <a:t>Smart Transportation Solutions</a:t>
            </a:r>
            <a:endParaRPr/>
          </a:p>
          <a:p>
            <a:pPr marL="228600" lvl="0" indent="-228600" algn="l" rtl="0">
              <a:lnSpc>
                <a:spcPct val="90000"/>
              </a:lnSpc>
              <a:spcBef>
                <a:spcPts val="1000"/>
              </a:spcBef>
              <a:spcAft>
                <a:spcPts val="0"/>
              </a:spcAft>
              <a:buClr>
                <a:srgbClr val="ECECEC"/>
              </a:buClr>
              <a:buSzPts val="1800"/>
              <a:buFont typeface="Arial"/>
              <a:buChar char="•"/>
            </a:pPr>
            <a:r>
              <a:rPr lang="en-US" sz="1800" i="0">
                <a:solidFill>
                  <a:srgbClr val="ECECEC"/>
                </a:solidFill>
              </a:rPr>
              <a:t>Digital Transformation in Logistics</a:t>
            </a:r>
            <a:endParaRPr/>
          </a:p>
          <a:p>
            <a:pPr marL="228600" lvl="0" indent="-228600" algn="l" rtl="0">
              <a:lnSpc>
                <a:spcPct val="90000"/>
              </a:lnSpc>
              <a:spcBef>
                <a:spcPts val="1000"/>
              </a:spcBef>
              <a:spcAft>
                <a:spcPts val="0"/>
              </a:spcAft>
              <a:buClr>
                <a:srgbClr val="ECECEC"/>
              </a:buClr>
              <a:buSzPts val="1800"/>
              <a:buFont typeface="Arial"/>
              <a:buChar char="•"/>
            </a:pPr>
            <a:r>
              <a:rPr lang="en-US" sz="1800" i="0">
                <a:solidFill>
                  <a:srgbClr val="ECECEC"/>
                </a:solidFill>
              </a:rPr>
              <a:t>IoT in Transportation</a:t>
            </a:r>
            <a:endParaRPr/>
          </a:p>
          <a:p>
            <a:pPr marL="228600" lvl="0" indent="-228600" algn="l" rtl="0">
              <a:lnSpc>
                <a:spcPct val="90000"/>
              </a:lnSpc>
              <a:spcBef>
                <a:spcPts val="1000"/>
              </a:spcBef>
              <a:spcAft>
                <a:spcPts val="0"/>
              </a:spcAft>
              <a:buClr>
                <a:srgbClr val="ECECEC"/>
              </a:buClr>
              <a:buSzPts val="1800"/>
              <a:buFont typeface="Arial"/>
              <a:buChar char="•"/>
            </a:pPr>
            <a:r>
              <a:rPr lang="en-US" sz="1800" i="0">
                <a:solidFill>
                  <a:srgbClr val="ECECEC"/>
                </a:solidFill>
              </a:rPr>
              <a:t>AI in Hospitality</a:t>
            </a:r>
            <a:endParaRPr/>
          </a:p>
          <a:p>
            <a:pPr marL="228600" lvl="0" indent="-114300" algn="l" rtl="0">
              <a:lnSpc>
                <a:spcPct val="90000"/>
              </a:lnSpc>
              <a:spcBef>
                <a:spcPts val="1000"/>
              </a:spcBef>
              <a:spcAft>
                <a:spcPts val="0"/>
              </a:spcAft>
              <a:buClr>
                <a:schemeClr val="lt1"/>
              </a:buClr>
              <a:buSzPts val="1800"/>
              <a:buFont typeface="Arial"/>
              <a:buNone/>
            </a:pPr>
            <a:endParaRPr sz="1800" i="0">
              <a:solidFill>
                <a:srgbClr val="ECECEC"/>
              </a:solidFill>
            </a:endParaRPr>
          </a:p>
          <a:p>
            <a:pPr marL="228600" lvl="0" indent="-114300" algn="l" rtl="0">
              <a:lnSpc>
                <a:spcPct val="90000"/>
              </a:lnSpc>
              <a:spcBef>
                <a:spcPts val="1000"/>
              </a:spcBef>
              <a:spcAft>
                <a:spcPts val="0"/>
              </a:spcAft>
              <a:buClr>
                <a:schemeClr val="lt1"/>
              </a:buClr>
              <a:buSzPts val="1800"/>
              <a:buNone/>
            </a:pPr>
            <a:endParaRPr sz="1800"/>
          </a:p>
        </p:txBody>
      </p:sp>
      <p:sp>
        <p:nvSpPr>
          <p:cNvPr id="546" name="Google Shape;546;p65"/>
          <p:cNvSpPr txBox="1"/>
          <p:nvPr/>
        </p:nvSpPr>
        <p:spPr>
          <a:xfrm>
            <a:off x="685798" y="1410808"/>
            <a:ext cx="5665694"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a:solidFill>
                  <a:srgbClr val="ECECEC"/>
                </a:solidFill>
                <a:latin typeface="Century Gothic"/>
                <a:ea typeface="Century Gothic"/>
                <a:cs typeface="Century Gothic"/>
                <a:sym typeface="Century Gothic"/>
              </a:rPr>
              <a:t>Keywords for the TTLH Industry:</a:t>
            </a:r>
            <a:endParaRPr sz="2000" b="0" i="0">
              <a:solidFill>
                <a:srgbClr val="ECECEC"/>
              </a:solidFill>
              <a:latin typeface="Century Gothic"/>
              <a:ea typeface="Century Gothic"/>
              <a:cs typeface="Century Gothic"/>
              <a:sym typeface="Century Gothic"/>
            </a:endParaRPr>
          </a:p>
        </p:txBody>
      </p:sp>
      <p:sp>
        <p:nvSpPr>
          <p:cNvPr id="547" name="Google Shape;547;p65"/>
          <p:cNvSpPr txBox="1"/>
          <p:nvPr/>
        </p:nvSpPr>
        <p:spPr>
          <a:xfrm>
            <a:off x="6308911" y="2624864"/>
            <a:ext cx="5820336" cy="4098665"/>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ECECEC"/>
              </a:buClr>
              <a:buSzPts val="1800"/>
              <a:buFont typeface="Arial"/>
              <a:buNone/>
            </a:pPr>
            <a:r>
              <a:rPr lang="en-US" sz="1800" b="1" i="0">
                <a:solidFill>
                  <a:srgbClr val="ECECEC"/>
                </a:solidFill>
                <a:latin typeface="Century Gothic"/>
                <a:ea typeface="Century Gothic"/>
                <a:cs typeface="Century Gothic"/>
                <a:sym typeface="Century Gothic"/>
              </a:rPr>
              <a:t>Long-Tail Keywords</a:t>
            </a:r>
            <a:endParaRPr sz="1800">
              <a:solidFill>
                <a:srgbClr val="ECECEC"/>
              </a:solidFill>
              <a:latin typeface="Century Gothic"/>
              <a:ea typeface="Century Gothic"/>
              <a:cs typeface="Century Gothic"/>
              <a:sym typeface="Century Gothic"/>
            </a:endParaRPr>
          </a:p>
          <a:p>
            <a:pPr marL="228600" marR="0" lvl="0" indent="-228600" algn="l" rtl="0">
              <a:lnSpc>
                <a:spcPct val="90000"/>
              </a:lnSpc>
              <a:spcBef>
                <a:spcPts val="1000"/>
              </a:spcBef>
              <a:spcAft>
                <a:spcPts val="0"/>
              </a:spcAft>
              <a:buClr>
                <a:srgbClr val="ECECEC"/>
              </a:buClr>
              <a:buSzPts val="1800"/>
              <a:buFont typeface="Arial"/>
              <a:buChar char="•"/>
            </a:pPr>
            <a:r>
              <a:rPr lang="en-US" sz="1800" i="0">
                <a:solidFill>
                  <a:srgbClr val="ECECEC"/>
                </a:solidFill>
                <a:latin typeface="Century Gothic"/>
                <a:ea typeface="Century Gothic"/>
                <a:cs typeface="Century Gothic"/>
                <a:sym typeface="Century Gothic"/>
              </a:rPr>
              <a:t>Custom logistics management software</a:t>
            </a:r>
            <a:endParaRPr/>
          </a:p>
          <a:p>
            <a:pPr marL="228600" marR="0" lvl="0" indent="-228600" algn="l" rtl="0">
              <a:lnSpc>
                <a:spcPct val="90000"/>
              </a:lnSpc>
              <a:spcBef>
                <a:spcPts val="1000"/>
              </a:spcBef>
              <a:spcAft>
                <a:spcPts val="0"/>
              </a:spcAft>
              <a:buClr>
                <a:srgbClr val="ECECEC"/>
              </a:buClr>
              <a:buSzPts val="1800"/>
              <a:buFont typeface="Arial"/>
              <a:buChar char="•"/>
            </a:pPr>
            <a:r>
              <a:rPr lang="en-US" sz="1800" i="0">
                <a:solidFill>
                  <a:srgbClr val="ECECEC"/>
                </a:solidFill>
                <a:latin typeface="Century Gothic"/>
                <a:ea typeface="Century Gothic"/>
                <a:cs typeface="Century Gothic"/>
                <a:sym typeface="Century Gothic"/>
              </a:rPr>
              <a:t>AI-driven transportation solutions</a:t>
            </a:r>
            <a:endParaRPr/>
          </a:p>
          <a:p>
            <a:pPr marL="228600" marR="0" lvl="0" indent="-228600" algn="l" rtl="0">
              <a:lnSpc>
                <a:spcPct val="90000"/>
              </a:lnSpc>
              <a:spcBef>
                <a:spcPts val="1000"/>
              </a:spcBef>
              <a:spcAft>
                <a:spcPts val="0"/>
              </a:spcAft>
              <a:buClr>
                <a:srgbClr val="ECECEC"/>
              </a:buClr>
              <a:buSzPts val="1800"/>
              <a:buFont typeface="Arial"/>
              <a:buChar char="•"/>
            </a:pPr>
            <a:r>
              <a:rPr lang="en-US" sz="1800" i="0">
                <a:solidFill>
                  <a:srgbClr val="ECECEC"/>
                </a:solidFill>
                <a:latin typeface="Century Gothic"/>
                <a:ea typeface="Century Gothic"/>
                <a:cs typeface="Century Gothic"/>
                <a:sym typeface="Century Gothic"/>
              </a:rPr>
              <a:t>Cloud computing in hospitality</a:t>
            </a:r>
            <a:endParaRPr/>
          </a:p>
          <a:p>
            <a:pPr marL="228600" marR="0" lvl="0" indent="-228600" algn="l" rtl="0">
              <a:lnSpc>
                <a:spcPct val="90000"/>
              </a:lnSpc>
              <a:spcBef>
                <a:spcPts val="1000"/>
              </a:spcBef>
              <a:spcAft>
                <a:spcPts val="0"/>
              </a:spcAft>
              <a:buClr>
                <a:srgbClr val="ECECEC"/>
              </a:buClr>
              <a:buSzPts val="1800"/>
              <a:buFont typeface="Arial"/>
              <a:buChar char="•"/>
            </a:pPr>
            <a:r>
              <a:rPr lang="en-US" sz="1800" i="0">
                <a:solidFill>
                  <a:srgbClr val="ECECEC"/>
                </a:solidFill>
                <a:latin typeface="Century Gothic"/>
                <a:ea typeface="Century Gothic"/>
                <a:cs typeface="Century Gothic"/>
                <a:sym typeface="Century Gothic"/>
              </a:rPr>
              <a:t>Telecom IT for smart cities</a:t>
            </a:r>
            <a:endParaRPr/>
          </a:p>
          <a:p>
            <a:pPr marL="228600" marR="0" lvl="0" indent="-228600" algn="l" rtl="0">
              <a:lnSpc>
                <a:spcPct val="90000"/>
              </a:lnSpc>
              <a:spcBef>
                <a:spcPts val="1000"/>
              </a:spcBef>
              <a:spcAft>
                <a:spcPts val="0"/>
              </a:spcAft>
              <a:buClr>
                <a:srgbClr val="ECECEC"/>
              </a:buClr>
              <a:buSzPts val="1800"/>
              <a:buFont typeface="Arial"/>
              <a:buChar char="•"/>
            </a:pPr>
            <a:r>
              <a:rPr lang="en-US" sz="1800" i="0">
                <a:solidFill>
                  <a:srgbClr val="ECECEC"/>
                </a:solidFill>
                <a:latin typeface="Century Gothic"/>
                <a:ea typeface="Century Gothic"/>
                <a:cs typeface="Century Gothic"/>
                <a:sym typeface="Century Gothic"/>
              </a:rPr>
              <a:t>Fleet management software for transportation</a:t>
            </a:r>
            <a:endParaRPr/>
          </a:p>
          <a:p>
            <a:pPr marL="228600" marR="0" lvl="0" indent="-228600" algn="l" rtl="0">
              <a:lnSpc>
                <a:spcPct val="90000"/>
              </a:lnSpc>
              <a:spcBef>
                <a:spcPts val="1000"/>
              </a:spcBef>
              <a:spcAft>
                <a:spcPts val="0"/>
              </a:spcAft>
              <a:buClr>
                <a:srgbClr val="ECECEC"/>
              </a:buClr>
              <a:buSzPts val="1800"/>
              <a:buFont typeface="Arial"/>
              <a:buChar char="•"/>
            </a:pPr>
            <a:r>
              <a:rPr lang="en-US" sz="1800" i="0">
                <a:solidFill>
                  <a:srgbClr val="ECECEC"/>
                </a:solidFill>
                <a:latin typeface="Century Gothic"/>
                <a:ea typeface="Century Gothic"/>
                <a:cs typeface="Century Gothic"/>
                <a:sym typeface="Century Gothic"/>
              </a:rPr>
              <a:t>Data analytics in travel and hospitality</a:t>
            </a:r>
            <a:endParaRPr/>
          </a:p>
          <a:p>
            <a:pPr marL="228600" marR="0" lvl="0" indent="-228600" algn="l" rtl="0">
              <a:lnSpc>
                <a:spcPct val="90000"/>
              </a:lnSpc>
              <a:spcBef>
                <a:spcPts val="1000"/>
              </a:spcBef>
              <a:spcAft>
                <a:spcPts val="0"/>
              </a:spcAft>
              <a:buClr>
                <a:srgbClr val="ECECEC"/>
              </a:buClr>
              <a:buSzPts val="1800"/>
              <a:buFont typeface="Arial"/>
              <a:buChar char="•"/>
            </a:pPr>
            <a:r>
              <a:rPr lang="en-US" sz="1800" i="0">
                <a:solidFill>
                  <a:srgbClr val="ECECEC"/>
                </a:solidFill>
                <a:latin typeface="Century Gothic"/>
                <a:ea typeface="Century Gothic"/>
                <a:cs typeface="Century Gothic"/>
                <a:sym typeface="Century Gothic"/>
              </a:rPr>
              <a:t>Automation in logistics and supply chain</a:t>
            </a:r>
            <a:endParaRPr/>
          </a:p>
          <a:p>
            <a:pPr marL="228600" marR="0" lvl="0" indent="-228600" algn="l" rtl="0">
              <a:lnSpc>
                <a:spcPct val="90000"/>
              </a:lnSpc>
              <a:spcBef>
                <a:spcPts val="1000"/>
              </a:spcBef>
              <a:spcAft>
                <a:spcPts val="0"/>
              </a:spcAft>
              <a:buClr>
                <a:srgbClr val="ECECEC"/>
              </a:buClr>
              <a:buSzPts val="1800"/>
              <a:buFont typeface="Arial"/>
              <a:buChar char="•"/>
            </a:pPr>
            <a:r>
              <a:rPr lang="en-US" sz="1800" i="0">
                <a:solidFill>
                  <a:srgbClr val="ECECEC"/>
                </a:solidFill>
                <a:latin typeface="Century Gothic"/>
                <a:ea typeface="Century Gothic"/>
                <a:cs typeface="Century Gothic"/>
                <a:sym typeface="Century Gothic"/>
              </a:rPr>
              <a:t>Next-gen technology for travel industry</a:t>
            </a:r>
            <a:endParaRPr/>
          </a:p>
          <a:p>
            <a:pPr marL="228600" marR="0" lvl="0" indent="-114300" algn="l" rtl="0">
              <a:lnSpc>
                <a:spcPct val="90000"/>
              </a:lnSpc>
              <a:spcBef>
                <a:spcPts val="1000"/>
              </a:spcBef>
              <a:spcAft>
                <a:spcPts val="0"/>
              </a:spcAft>
              <a:buClr>
                <a:schemeClr val="lt1"/>
              </a:buClr>
              <a:buSzPts val="1800"/>
              <a:buFont typeface="Arial"/>
              <a:buNone/>
            </a:pPr>
            <a:endParaRPr sz="1800">
              <a:solidFill>
                <a:srgbClr val="ECECEC"/>
              </a:solidFill>
              <a:latin typeface="Century Gothic"/>
              <a:ea typeface="Century Gothic"/>
              <a:cs typeface="Century Gothic"/>
              <a:sym typeface="Century Gothic"/>
            </a:endParaRPr>
          </a:p>
          <a:p>
            <a:pPr marL="228600" marR="0" lvl="0" indent="-114300" algn="l" rtl="0">
              <a:lnSpc>
                <a:spcPct val="90000"/>
              </a:lnSpc>
              <a:spcBef>
                <a:spcPts val="1000"/>
              </a:spcBef>
              <a:spcAft>
                <a:spcPts val="0"/>
              </a:spcAft>
              <a:buClr>
                <a:schemeClr val="lt1"/>
              </a:buClr>
              <a:buSzPts val="1800"/>
              <a:buFont typeface="Arial"/>
              <a:buNone/>
            </a:pPr>
            <a:endParaRPr sz="1800">
              <a:solidFill>
                <a:srgbClr val="ECECEC"/>
              </a:solidFill>
              <a:latin typeface="Century Gothic"/>
              <a:ea typeface="Century Gothic"/>
              <a:cs typeface="Century Gothic"/>
              <a:sym typeface="Century Gothic"/>
            </a:endParaRPr>
          </a:p>
          <a:p>
            <a:pPr marL="228600" marR="0" lvl="0" indent="-114300" algn="l" rtl="0">
              <a:lnSpc>
                <a:spcPct val="90000"/>
              </a:lnSpc>
              <a:spcBef>
                <a:spcPts val="1000"/>
              </a:spcBef>
              <a:spcAft>
                <a:spcPts val="0"/>
              </a:spcAft>
              <a:buClr>
                <a:schemeClr val="lt1"/>
              </a:buClr>
              <a:buSzPts val="1800"/>
              <a:buFont typeface="Arial"/>
              <a:buNone/>
            </a:pPr>
            <a:endParaRPr sz="1800">
              <a:solidFill>
                <a:schemeClr val="lt1"/>
              </a:solidFill>
              <a:latin typeface="Century Gothic"/>
              <a:ea typeface="Century Gothic"/>
              <a:cs typeface="Century Gothic"/>
              <a:sym typeface="Century Gothic"/>
            </a:endParaRPr>
          </a:p>
        </p:txBody>
      </p:sp>
      <p:sp>
        <p:nvSpPr>
          <p:cNvPr id="548" name="Google Shape;548;p65"/>
          <p:cNvSpPr txBox="1"/>
          <p:nvPr/>
        </p:nvSpPr>
        <p:spPr>
          <a:xfrm>
            <a:off x="685798" y="1872473"/>
            <a:ext cx="11246225" cy="6451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a:solidFill>
                  <a:srgbClr val="ECECEC"/>
                </a:solidFill>
                <a:latin typeface="Century Gothic"/>
                <a:ea typeface="Century Gothic"/>
                <a:cs typeface="Century Gothic"/>
                <a:sym typeface="Century Gothic"/>
              </a:rPr>
              <a:t>These keywords are directly related to the services provided by Tech Mahindra in the </a:t>
            </a:r>
            <a:r>
              <a:rPr lang="en-US" sz="1800" b="1" i="0">
                <a:solidFill>
                  <a:srgbClr val="ECECEC"/>
                </a:solidFill>
                <a:latin typeface="Century Gothic"/>
                <a:ea typeface="Century Gothic"/>
                <a:cs typeface="Century Gothic"/>
                <a:sym typeface="Century Gothic"/>
              </a:rPr>
              <a:t>Travel, Transportation, Logistics, and Hospitality (TTLH)</a:t>
            </a:r>
            <a:r>
              <a:rPr lang="en-US" sz="1800" b="0" i="0">
                <a:solidFill>
                  <a:srgbClr val="ECECEC"/>
                </a:solidFill>
                <a:latin typeface="Century Gothic"/>
                <a:ea typeface="Century Gothic"/>
                <a:cs typeface="Century Gothic"/>
                <a:sym typeface="Century Gothic"/>
              </a:rPr>
              <a:t> industries.</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title"/>
          </p:nvPr>
        </p:nvSpPr>
        <p:spPr>
          <a:xfrm>
            <a:off x="3388658" y="597312"/>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3600"/>
              <a:buFont typeface="Century Gothic"/>
              <a:buNone/>
            </a:pPr>
            <a:r>
              <a:rPr lang="en-US" sz="3600"/>
              <a:t>COMPETITOR KEYWORD ANALYSIS</a:t>
            </a:r>
            <a:endParaRPr sz="3600"/>
          </a:p>
        </p:txBody>
      </p:sp>
      <p:sp>
        <p:nvSpPr>
          <p:cNvPr id="554" name="Google Shape;554;p6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rgbClr val="ECECEC"/>
              </a:buClr>
              <a:buSzPts val="2200"/>
              <a:buNone/>
            </a:pPr>
            <a:r>
              <a:rPr lang="en-US" b="1" i="0">
                <a:solidFill>
                  <a:srgbClr val="ECECEC"/>
                </a:solidFill>
              </a:rPr>
              <a:t>Top Competitors:</a:t>
            </a:r>
            <a:endParaRPr b="0" i="0">
              <a:solidFill>
                <a:srgbClr val="ECECEC"/>
              </a:solidFill>
            </a:endParaRPr>
          </a:p>
          <a:p>
            <a:pPr marL="228600" lvl="0" indent="-228600" algn="l" rtl="0">
              <a:lnSpc>
                <a:spcPct val="150000"/>
              </a:lnSpc>
              <a:spcBef>
                <a:spcPts val="1000"/>
              </a:spcBef>
              <a:spcAft>
                <a:spcPts val="0"/>
              </a:spcAft>
              <a:buClr>
                <a:srgbClr val="ECECEC"/>
              </a:buClr>
              <a:buSzPts val="2000"/>
              <a:buFont typeface="Arial"/>
              <a:buChar char="•"/>
            </a:pPr>
            <a:r>
              <a:rPr lang="en-US" sz="2000" b="1" i="0" u="sng">
                <a:solidFill>
                  <a:schemeClr val="hlink"/>
                </a:solidFill>
                <a:hlinkClick r:id="rId3"/>
              </a:rPr>
              <a:t>Accenture</a:t>
            </a:r>
            <a:r>
              <a:rPr lang="en-US" sz="1800" b="1" i="0" u="sng">
                <a:solidFill>
                  <a:schemeClr val="hlink"/>
                </a:solidFill>
                <a:hlinkClick r:id="rId3"/>
              </a:rPr>
              <a:t>:</a:t>
            </a:r>
            <a:r>
              <a:rPr lang="en-US" sz="1800" b="0" i="0">
                <a:solidFill>
                  <a:srgbClr val="ECECEC"/>
                </a:solidFill>
              </a:rPr>
              <a:t> Known for digital transformation services in Travel industries.</a:t>
            </a:r>
            <a:endParaRPr/>
          </a:p>
          <a:p>
            <a:pPr marL="228600" lvl="0" indent="-228600" algn="l" rtl="0">
              <a:lnSpc>
                <a:spcPct val="150000"/>
              </a:lnSpc>
              <a:spcBef>
                <a:spcPts val="1000"/>
              </a:spcBef>
              <a:spcAft>
                <a:spcPts val="0"/>
              </a:spcAft>
              <a:buClr>
                <a:srgbClr val="ECECEC"/>
              </a:buClr>
              <a:buSzPts val="2000"/>
              <a:buFont typeface="Arial"/>
              <a:buChar char="•"/>
            </a:pPr>
            <a:r>
              <a:rPr lang="en-US" sz="2000" b="1" i="0" u="sng">
                <a:solidFill>
                  <a:schemeClr val="hlink"/>
                </a:solidFill>
                <a:hlinkClick r:id="rId4"/>
              </a:rPr>
              <a:t>Cognizant</a:t>
            </a:r>
            <a:r>
              <a:rPr lang="en-US" sz="1800" b="1" i="0" u="sng">
                <a:solidFill>
                  <a:schemeClr val="hlink"/>
                </a:solidFill>
                <a:hlinkClick r:id="rId4"/>
              </a:rPr>
              <a:t>:</a:t>
            </a:r>
            <a:r>
              <a:rPr lang="en-US" sz="1800" b="0" i="0">
                <a:solidFill>
                  <a:srgbClr val="ECECEC"/>
                </a:solidFill>
              </a:rPr>
              <a:t> Provides IT services and digital solutions targeting logistics and hospitality sectors.</a:t>
            </a:r>
            <a:endParaRPr/>
          </a:p>
          <a:p>
            <a:pPr marL="228600" lvl="0" indent="-228600" algn="l" rtl="0">
              <a:lnSpc>
                <a:spcPct val="150000"/>
              </a:lnSpc>
              <a:spcBef>
                <a:spcPts val="1000"/>
              </a:spcBef>
              <a:spcAft>
                <a:spcPts val="0"/>
              </a:spcAft>
              <a:buClr>
                <a:srgbClr val="ECECEC"/>
              </a:buClr>
              <a:buSzPts val="2000"/>
              <a:buFont typeface="Arial"/>
              <a:buChar char="•"/>
            </a:pPr>
            <a:r>
              <a:rPr lang="en-US" sz="2000" b="1" i="0" u="sng">
                <a:solidFill>
                  <a:schemeClr val="hlink"/>
                </a:solidFill>
                <a:hlinkClick r:id="rId5"/>
              </a:rPr>
              <a:t>TCS</a:t>
            </a:r>
            <a:r>
              <a:rPr lang="en-US" sz="1800" b="1" i="0" u="sng">
                <a:solidFill>
                  <a:schemeClr val="hlink"/>
                </a:solidFill>
                <a:hlinkClick r:id="rId5"/>
              </a:rPr>
              <a:t> </a:t>
            </a:r>
            <a:r>
              <a:rPr lang="en-US" sz="1800" b="1" i="0">
                <a:solidFill>
                  <a:srgbClr val="ECECEC"/>
                </a:solidFill>
              </a:rPr>
              <a:t>(Tata Consultancy Services):</a:t>
            </a:r>
            <a:r>
              <a:rPr lang="en-US" sz="1800" b="0" i="0">
                <a:solidFill>
                  <a:srgbClr val="ECECEC"/>
                </a:solidFill>
              </a:rPr>
              <a:t> Offers solutions in transportation, logistics, and hospitality with a focus on digital integration.</a:t>
            </a:r>
            <a:endParaRPr/>
          </a:p>
          <a:p>
            <a:pPr marL="228600" lvl="0" indent="-114300" algn="l" rtl="0">
              <a:lnSpc>
                <a:spcPct val="90000"/>
              </a:lnSpc>
              <a:spcBef>
                <a:spcPts val="1000"/>
              </a:spcBef>
              <a:spcAft>
                <a:spcPts val="0"/>
              </a:spcAft>
              <a:buClr>
                <a:schemeClr val="lt1"/>
              </a:buClr>
              <a:buSzPts val="1800"/>
              <a:buNone/>
            </a:pPr>
            <a:endParaRPr sz="18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67"/>
          <p:cNvSpPr txBox="1">
            <a:spLocks noGrp="1"/>
          </p:cNvSpPr>
          <p:nvPr>
            <p:ph type="body" idx="1"/>
          </p:nvPr>
        </p:nvSpPr>
        <p:spPr>
          <a:xfrm>
            <a:off x="560070" y="2143125"/>
            <a:ext cx="11434445" cy="4475480"/>
          </a:xfrm>
          <a:prstGeom prst="rect">
            <a:avLst/>
          </a:prstGeom>
          <a:noFill/>
          <a:ln>
            <a:noFill/>
          </a:ln>
        </p:spPr>
        <p:txBody>
          <a:bodyPr spcFirstLastPara="1" wrap="square" lIns="91425" tIns="45700" rIns="91425" bIns="45700" anchor="t" anchorCtr="0">
            <a:normAutofit fontScale="42500"/>
          </a:bodyPr>
          <a:lstStyle/>
          <a:p>
            <a:pPr marL="0" lvl="0" indent="0" algn="l" rtl="0">
              <a:lnSpc>
                <a:spcPct val="120000"/>
              </a:lnSpc>
              <a:spcBef>
                <a:spcPts val="0"/>
              </a:spcBef>
              <a:spcAft>
                <a:spcPts val="0"/>
              </a:spcAft>
              <a:buClr>
                <a:srgbClr val="ECECEC"/>
              </a:buClr>
              <a:buSzPct val="100000"/>
              <a:buFont typeface="Century Gothic"/>
              <a:buNone/>
            </a:pPr>
            <a:r>
              <a:rPr lang="en-US" sz="3765" b="1" i="0">
                <a:solidFill>
                  <a:srgbClr val="ECECEC"/>
                </a:solidFill>
              </a:rPr>
              <a:t>1. Accenture:</a:t>
            </a:r>
            <a:endParaRPr sz="3765" b="0" i="0">
              <a:solidFill>
                <a:srgbClr val="ECECEC"/>
              </a:solidFill>
            </a:endParaRPr>
          </a:p>
          <a:p>
            <a:pPr marL="742950" lvl="1" indent="-285757" algn="l" rtl="0">
              <a:lnSpc>
                <a:spcPct val="120000"/>
              </a:lnSpc>
              <a:spcBef>
                <a:spcPts val="500"/>
              </a:spcBef>
              <a:spcAft>
                <a:spcPts val="0"/>
              </a:spcAft>
              <a:buClr>
                <a:srgbClr val="ECECEC"/>
              </a:buClr>
              <a:buSzPct val="100000"/>
              <a:buFont typeface="Century Gothic"/>
              <a:buAutoNum type="arabicPeriod"/>
            </a:pPr>
            <a:r>
              <a:rPr lang="en-US" sz="3765" b="0" i="0">
                <a:solidFill>
                  <a:srgbClr val="ECECEC"/>
                </a:solidFill>
              </a:rPr>
              <a:t>Keywords: "digital transformation in logistics," "supply chain automation," "travel technology solutions."</a:t>
            </a:r>
            <a:endParaRPr/>
          </a:p>
          <a:p>
            <a:pPr marL="742950" lvl="1" indent="-285757" algn="l" rtl="0">
              <a:lnSpc>
                <a:spcPct val="120000"/>
              </a:lnSpc>
              <a:spcBef>
                <a:spcPts val="500"/>
              </a:spcBef>
              <a:spcAft>
                <a:spcPts val="0"/>
              </a:spcAft>
              <a:buClr>
                <a:srgbClr val="ECECEC"/>
              </a:buClr>
              <a:buSzPct val="100000"/>
              <a:buFont typeface="Century Gothic"/>
              <a:buAutoNum type="arabicPeriod"/>
            </a:pPr>
            <a:r>
              <a:rPr lang="en-US" sz="3765" b="0" i="0">
                <a:solidFill>
                  <a:srgbClr val="ECECEC"/>
                </a:solidFill>
              </a:rPr>
              <a:t>Strategy: Focuses heavily on digital transformation, cloud services, and AI across multiple industries, including TTLH. Accenture targets keywords around innovation and cutting-edge tech.</a:t>
            </a:r>
            <a:endParaRPr/>
          </a:p>
          <a:p>
            <a:pPr marL="0" lvl="0" indent="0" algn="l" rtl="0">
              <a:lnSpc>
                <a:spcPct val="120000"/>
              </a:lnSpc>
              <a:spcBef>
                <a:spcPts val="1000"/>
              </a:spcBef>
              <a:spcAft>
                <a:spcPts val="0"/>
              </a:spcAft>
              <a:buClr>
                <a:srgbClr val="ECECEC"/>
              </a:buClr>
              <a:buSzPct val="100000"/>
              <a:buFont typeface="Century Gothic"/>
              <a:buNone/>
            </a:pPr>
            <a:r>
              <a:rPr lang="en-US" sz="3765" b="1" i="0">
                <a:solidFill>
                  <a:srgbClr val="ECECEC"/>
                </a:solidFill>
              </a:rPr>
              <a:t>2. Cognizant:</a:t>
            </a:r>
            <a:endParaRPr sz="3765" b="0" i="0">
              <a:solidFill>
                <a:srgbClr val="ECECEC"/>
              </a:solidFill>
            </a:endParaRPr>
          </a:p>
          <a:p>
            <a:pPr marL="742950" lvl="1" indent="-285757" algn="l" rtl="0">
              <a:lnSpc>
                <a:spcPct val="120000"/>
              </a:lnSpc>
              <a:spcBef>
                <a:spcPts val="500"/>
              </a:spcBef>
              <a:spcAft>
                <a:spcPts val="0"/>
              </a:spcAft>
              <a:buClr>
                <a:srgbClr val="ECECEC"/>
              </a:buClr>
              <a:buSzPct val="100000"/>
              <a:buFont typeface="Century Gothic"/>
              <a:buAutoNum type="arabicPeriod"/>
            </a:pPr>
            <a:r>
              <a:rPr lang="en-US" sz="3765" b="0" i="0">
                <a:solidFill>
                  <a:srgbClr val="ECECEC"/>
                </a:solidFill>
              </a:rPr>
              <a:t>Keywords: "logistics software development," "cloud services for hospitality," "AI in transportation."</a:t>
            </a:r>
            <a:endParaRPr/>
          </a:p>
          <a:p>
            <a:pPr marL="742950" lvl="1" indent="-285757" algn="l" rtl="0">
              <a:lnSpc>
                <a:spcPct val="120000"/>
              </a:lnSpc>
              <a:spcBef>
                <a:spcPts val="500"/>
              </a:spcBef>
              <a:spcAft>
                <a:spcPts val="0"/>
              </a:spcAft>
              <a:buClr>
                <a:srgbClr val="ECECEC"/>
              </a:buClr>
              <a:buSzPct val="100000"/>
              <a:buFont typeface="Century Gothic"/>
              <a:buAutoNum type="arabicPeriod"/>
            </a:pPr>
            <a:r>
              <a:rPr lang="en-US" sz="3765" b="0" i="0">
                <a:solidFill>
                  <a:srgbClr val="ECECEC"/>
                </a:solidFill>
              </a:rPr>
              <a:t>Strategy: Leverages AI and cloud technologies. The content is heavily geared toward problem-solving and future-proofing businesses, focusing on digital adoption in TTLH.</a:t>
            </a:r>
            <a:endParaRPr/>
          </a:p>
          <a:p>
            <a:pPr marL="0" lvl="0" indent="0" algn="l" rtl="0">
              <a:lnSpc>
                <a:spcPct val="120000"/>
              </a:lnSpc>
              <a:spcBef>
                <a:spcPts val="1000"/>
              </a:spcBef>
              <a:spcAft>
                <a:spcPts val="0"/>
              </a:spcAft>
              <a:buClr>
                <a:srgbClr val="ECECEC"/>
              </a:buClr>
              <a:buSzPct val="100000"/>
              <a:buFont typeface="Century Gothic"/>
              <a:buNone/>
            </a:pPr>
            <a:r>
              <a:rPr lang="en-US" sz="3765" b="1" i="0">
                <a:solidFill>
                  <a:srgbClr val="ECECEC"/>
                </a:solidFill>
              </a:rPr>
              <a:t>3. TCS:</a:t>
            </a:r>
            <a:endParaRPr sz="3765" b="0" i="0">
              <a:solidFill>
                <a:srgbClr val="ECECEC"/>
              </a:solidFill>
            </a:endParaRPr>
          </a:p>
          <a:p>
            <a:pPr marL="742950" lvl="1" indent="-285757" algn="l" rtl="0">
              <a:lnSpc>
                <a:spcPct val="120000"/>
              </a:lnSpc>
              <a:spcBef>
                <a:spcPts val="500"/>
              </a:spcBef>
              <a:spcAft>
                <a:spcPts val="0"/>
              </a:spcAft>
              <a:buClr>
                <a:srgbClr val="ECECEC"/>
              </a:buClr>
              <a:buSzPct val="100000"/>
              <a:buFont typeface="Century Gothic"/>
              <a:buAutoNum type="arabicPeriod"/>
            </a:pPr>
            <a:r>
              <a:rPr lang="en-US" sz="3765" b="0" i="0">
                <a:solidFill>
                  <a:srgbClr val="ECECEC"/>
                </a:solidFill>
              </a:rPr>
              <a:t>Keywords: "logistics automation," "IoT in transportation," "hospitality IT services."</a:t>
            </a:r>
            <a:endParaRPr/>
          </a:p>
          <a:p>
            <a:pPr marL="742950" lvl="1" indent="-285757" algn="l" rtl="0">
              <a:lnSpc>
                <a:spcPct val="120000"/>
              </a:lnSpc>
              <a:spcBef>
                <a:spcPts val="500"/>
              </a:spcBef>
              <a:spcAft>
                <a:spcPts val="0"/>
              </a:spcAft>
              <a:buClr>
                <a:srgbClr val="ECECEC"/>
              </a:buClr>
              <a:buSzPct val="100000"/>
              <a:buFont typeface="Century Gothic"/>
              <a:buAutoNum type="arabicPeriod"/>
            </a:pPr>
            <a:r>
              <a:rPr lang="en-US" sz="3765" b="0" i="0">
                <a:solidFill>
                  <a:srgbClr val="ECECEC"/>
                </a:solidFill>
              </a:rPr>
              <a:t>Strategy: Uses highly targeted keywords with a focus on IoT, data analytics, and automation, which cater to evolving trends in TTLH sectors.</a:t>
            </a:r>
            <a:endParaRPr/>
          </a:p>
          <a:p>
            <a:pPr marL="228600" lvl="0" indent="-127000" algn="l" rtl="0">
              <a:lnSpc>
                <a:spcPct val="90000"/>
              </a:lnSpc>
              <a:spcBef>
                <a:spcPts val="1000"/>
              </a:spcBef>
              <a:spcAft>
                <a:spcPts val="0"/>
              </a:spcAft>
              <a:buClr>
                <a:schemeClr val="lt1"/>
              </a:buClr>
              <a:buSzPct val="100000"/>
              <a:buNone/>
            </a:pPr>
            <a:endParaRPr sz="3765"/>
          </a:p>
        </p:txBody>
      </p:sp>
      <p:sp>
        <p:nvSpPr>
          <p:cNvPr id="560" name="Google Shape;560;p67"/>
          <p:cNvSpPr txBox="1"/>
          <p:nvPr/>
        </p:nvSpPr>
        <p:spPr>
          <a:xfrm>
            <a:off x="683895" y="1523365"/>
            <a:ext cx="6089015" cy="4565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rgbClr val="ECECEC"/>
                </a:solidFill>
                <a:latin typeface="Century Gothic"/>
                <a:ea typeface="Century Gothic"/>
                <a:cs typeface="Century Gothic"/>
                <a:sym typeface="Century Gothic"/>
              </a:rPr>
              <a:t>Competitor Keywords and Strategies:</a:t>
            </a:r>
            <a:endParaRPr sz="2000" b="0" i="0">
              <a:solidFill>
                <a:srgbClr val="ECECEC"/>
              </a:solidFill>
              <a:latin typeface="Century Gothic"/>
              <a:ea typeface="Century Gothic"/>
              <a:cs typeface="Century Gothic"/>
              <a:sym typeface="Century Gothic"/>
            </a:endParaRPr>
          </a:p>
          <a:p>
            <a:pPr marL="0" marR="0" lvl="0" indent="0" algn="l" rtl="0">
              <a:spcBef>
                <a:spcPts val="0"/>
              </a:spcBef>
              <a:spcAft>
                <a:spcPts val="0"/>
              </a:spcAft>
              <a:buNone/>
            </a:pPr>
            <a:endParaRPr sz="2000">
              <a:solidFill>
                <a:schemeClr val="lt1"/>
              </a:solidFill>
              <a:latin typeface="Century Gothic"/>
              <a:ea typeface="Century Gothic"/>
              <a:cs typeface="Century Gothic"/>
              <a:sym typeface="Century Gothic"/>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68"/>
          <p:cNvSpPr txBox="1">
            <a:spLocks noGrp="1"/>
          </p:cNvSpPr>
          <p:nvPr>
            <p:ph type="title"/>
          </p:nvPr>
        </p:nvSpPr>
        <p:spPr>
          <a:xfrm>
            <a:off x="3200400" y="451056"/>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3600"/>
              <a:buFont typeface="Century Gothic"/>
              <a:buNone/>
            </a:pPr>
            <a:r>
              <a:rPr lang="en-US" sz="3600"/>
              <a:t>ON-PAGE SEO ANALYSIS </a:t>
            </a:r>
            <a:endParaRPr sz="3600"/>
          </a:p>
        </p:txBody>
      </p:sp>
      <p:sp>
        <p:nvSpPr>
          <p:cNvPr id="566" name="Google Shape;566;p68"/>
          <p:cNvSpPr txBox="1">
            <a:spLocks noGrp="1"/>
          </p:cNvSpPr>
          <p:nvPr>
            <p:ph type="body" idx="1"/>
          </p:nvPr>
        </p:nvSpPr>
        <p:spPr>
          <a:xfrm>
            <a:off x="628025" y="2021700"/>
            <a:ext cx="11376000" cy="4764600"/>
          </a:xfrm>
          <a:prstGeom prst="rect">
            <a:avLst/>
          </a:prstGeom>
          <a:noFill/>
          <a:ln>
            <a:noFill/>
          </a:ln>
        </p:spPr>
        <p:txBody>
          <a:bodyPr spcFirstLastPara="1" wrap="square" lIns="91425" tIns="45700" rIns="91425" bIns="45700" anchor="t" anchorCtr="0">
            <a:normAutofit fontScale="85000" lnSpcReduction="10000"/>
          </a:bodyPr>
          <a:lstStyle/>
          <a:p>
            <a:pPr marL="0" lvl="0" indent="0" algn="l" rtl="0">
              <a:lnSpc>
                <a:spcPct val="90000"/>
              </a:lnSpc>
              <a:spcBef>
                <a:spcPts val="0"/>
              </a:spcBef>
              <a:spcAft>
                <a:spcPts val="0"/>
              </a:spcAft>
              <a:buClr>
                <a:srgbClr val="ECECEC"/>
              </a:buClr>
              <a:buSzPct val="100000"/>
              <a:buNone/>
            </a:pPr>
            <a:endParaRPr sz="1945">
              <a:solidFill>
                <a:srgbClr val="ECECEC"/>
              </a:solidFill>
            </a:endParaRPr>
          </a:p>
          <a:p>
            <a:pPr marL="0" lvl="0" indent="0" algn="l" rtl="0">
              <a:lnSpc>
                <a:spcPct val="150000"/>
              </a:lnSpc>
              <a:spcBef>
                <a:spcPts val="1000"/>
              </a:spcBef>
              <a:spcAft>
                <a:spcPts val="0"/>
              </a:spcAft>
              <a:buClr>
                <a:srgbClr val="ECECEC"/>
              </a:buClr>
              <a:buSzPct val="92168"/>
              <a:buNone/>
            </a:pPr>
            <a:r>
              <a:rPr lang="en-US" sz="1952" b="1" i="0">
                <a:solidFill>
                  <a:srgbClr val="ECECEC"/>
                </a:solidFill>
              </a:rPr>
              <a:t>a. Title Tags</a:t>
            </a:r>
            <a:endParaRPr sz="2070"/>
          </a:p>
          <a:p>
            <a:pPr marL="0" lvl="0" indent="0" algn="l" rtl="0">
              <a:lnSpc>
                <a:spcPct val="150000"/>
              </a:lnSpc>
              <a:spcBef>
                <a:spcPts val="1000"/>
              </a:spcBef>
              <a:spcAft>
                <a:spcPts val="0"/>
              </a:spcAft>
              <a:buClr>
                <a:srgbClr val="ECECEC"/>
              </a:buClr>
              <a:buSzPct val="94334"/>
              <a:buNone/>
            </a:pPr>
            <a:r>
              <a:rPr lang="en-US" sz="1908" b="1" i="0">
                <a:solidFill>
                  <a:srgbClr val="ECECEC"/>
                </a:solidFill>
              </a:rPr>
              <a:t>a.1  </a:t>
            </a:r>
            <a:r>
              <a:rPr lang="en-US" sz="2070" b="1" i="0">
                <a:solidFill>
                  <a:srgbClr val="ECECEC"/>
                </a:solidFill>
              </a:rPr>
              <a:t>Current Title Tag:</a:t>
            </a:r>
            <a:r>
              <a:rPr lang="en-US" sz="1945" b="0" i="0">
                <a:solidFill>
                  <a:srgbClr val="ECECEC"/>
                </a:solidFill>
              </a:rPr>
              <a:t> “</a:t>
            </a:r>
            <a:r>
              <a:rPr lang="en-US" sz="1945" i="0">
                <a:solidFill>
                  <a:srgbClr val="ECECEC"/>
                </a:solidFill>
              </a:rPr>
              <a:t>Travel, Transportation, Logistics, and Hospitality | Tech Mahindra</a:t>
            </a:r>
            <a:r>
              <a:rPr lang="en-US" sz="1945" b="0" i="0">
                <a:solidFill>
                  <a:srgbClr val="ECECEC"/>
                </a:solidFill>
                <a:latin typeface="Arial"/>
                <a:ea typeface="Arial"/>
                <a:cs typeface="Arial"/>
                <a:sym typeface="Arial"/>
              </a:rPr>
              <a:t>”</a:t>
            </a:r>
            <a:endParaRPr/>
          </a:p>
          <a:p>
            <a:pPr marL="0" lvl="0" indent="0" algn="l" rtl="0">
              <a:lnSpc>
                <a:spcPct val="150000"/>
              </a:lnSpc>
              <a:spcBef>
                <a:spcPts val="1000"/>
              </a:spcBef>
              <a:spcAft>
                <a:spcPts val="0"/>
              </a:spcAft>
              <a:buClr>
                <a:srgbClr val="ECECEC"/>
              </a:buClr>
              <a:buSzPct val="88439"/>
              <a:buNone/>
            </a:pPr>
            <a:r>
              <a:rPr lang="en-US" sz="2035" b="1" i="0">
                <a:solidFill>
                  <a:srgbClr val="ECECEC"/>
                </a:solidFill>
              </a:rPr>
              <a:t>a.2  Length:</a:t>
            </a:r>
            <a:r>
              <a:rPr lang="en-US" sz="2180" b="0" i="0">
                <a:solidFill>
                  <a:srgbClr val="ECECEC"/>
                </a:solidFill>
              </a:rPr>
              <a:t> </a:t>
            </a:r>
            <a:r>
              <a:rPr lang="en-US" sz="1945" b="0" i="0">
                <a:solidFill>
                  <a:srgbClr val="ECECEC"/>
                </a:solidFill>
              </a:rPr>
              <a:t>66 characters</a:t>
            </a:r>
            <a:endParaRPr/>
          </a:p>
          <a:p>
            <a:pPr marL="0" lvl="0" indent="0" algn="l" rtl="0">
              <a:lnSpc>
                <a:spcPct val="150000"/>
              </a:lnSpc>
              <a:spcBef>
                <a:spcPts val="1000"/>
              </a:spcBef>
              <a:spcAft>
                <a:spcPts val="0"/>
              </a:spcAft>
              <a:buClr>
                <a:srgbClr val="ECECEC"/>
              </a:buClr>
              <a:buSzPct val="88439"/>
              <a:buNone/>
            </a:pPr>
            <a:r>
              <a:rPr lang="en-US" sz="2035" b="1">
                <a:solidFill>
                  <a:srgbClr val="ECECEC"/>
                </a:solidFill>
              </a:rPr>
              <a:t>a.3  Analysis:</a:t>
            </a:r>
            <a:endParaRPr sz="2035" b="0" i="0">
              <a:solidFill>
                <a:srgbClr val="ECECEC"/>
              </a:solidFill>
            </a:endParaRPr>
          </a:p>
          <a:p>
            <a:pPr marL="742950" lvl="1" indent="-267223" algn="l" rtl="0">
              <a:lnSpc>
                <a:spcPct val="150000"/>
              </a:lnSpc>
              <a:spcBef>
                <a:spcPts val="500"/>
              </a:spcBef>
              <a:spcAft>
                <a:spcPts val="0"/>
              </a:spcAft>
              <a:buClr>
                <a:srgbClr val="ECECEC"/>
              </a:buClr>
              <a:buSzPct val="100000"/>
              <a:buFont typeface="Arial"/>
              <a:buChar char="•"/>
            </a:pPr>
            <a:r>
              <a:rPr lang="en-US" sz="1945">
                <a:solidFill>
                  <a:srgbClr val="ECECEC"/>
                </a:solidFill>
              </a:rPr>
              <a:t>The title tag is descriptive, covering key industry terms. However, the abbreviation </a:t>
            </a:r>
            <a:r>
              <a:rPr lang="en-US" sz="1800">
                <a:solidFill>
                  <a:srgbClr val="ECECEC"/>
                </a:solidFill>
              </a:rPr>
              <a:t>"TTLH" is used in the URL (/industries/ttlh/), which may impact SEO by making the URL less intuitive for search engines and users</a:t>
            </a:r>
            <a:endParaRPr sz="1800">
              <a:solidFill>
                <a:srgbClr val="ECECEC"/>
              </a:solidFill>
            </a:endParaRPr>
          </a:p>
          <a:p>
            <a:pPr marL="685800" lvl="1" indent="-211455" algn="l" rtl="0">
              <a:lnSpc>
                <a:spcPct val="150000"/>
              </a:lnSpc>
              <a:spcBef>
                <a:spcPts val="500"/>
              </a:spcBef>
              <a:spcAft>
                <a:spcPts val="0"/>
              </a:spcAft>
              <a:buClr>
                <a:srgbClr val="ECECEC"/>
              </a:buClr>
              <a:buSzPct val="100000"/>
              <a:buChar char="•"/>
            </a:pPr>
            <a:r>
              <a:rPr lang="en-US" sz="1800"/>
              <a:t>Use a descriptive format, such as /industries/travel-transportation-logistics-hospitality/, to improve SEO performance and clarity for users.</a:t>
            </a:r>
            <a:endParaRPr sz="1945" b="0" i="0">
              <a:solidFill>
                <a:srgbClr val="ECECEC"/>
              </a:solidFill>
            </a:endParaRPr>
          </a:p>
          <a:p>
            <a:pPr marL="742950" lvl="1" indent="-162242" algn="l" rtl="0">
              <a:lnSpc>
                <a:spcPct val="150000"/>
              </a:lnSpc>
              <a:spcBef>
                <a:spcPts val="500"/>
              </a:spcBef>
              <a:spcAft>
                <a:spcPts val="0"/>
              </a:spcAft>
              <a:buClr>
                <a:schemeClr val="lt1"/>
              </a:buClr>
              <a:buSzPct val="100000"/>
              <a:buFont typeface="Arial"/>
              <a:buNone/>
            </a:pPr>
            <a:endParaRPr sz="1945" b="0" i="0">
              <a:solidFill>
                <a:srgbClr val="ECECEC"/>
              </a:solidFill>
            </a:endParaRPr>
          </a:p>
          <a:p>
            <a:pPr marL="0" lvl="0" indent="0" algn="l" rtl="0">
              <a:lnSpc>
                <a:spcPct val="90000"/>
              </a:lnSpc>
              <a:spcBef>
                <a:spcPts val="1000"/>
              </a:spcBef>
              <a:spcAft>
                <a:spcPts val="0"/>
              </a:spcAft>
              <a:buClr>
                <a:schemeClr val="lt1"/>
              </a:buClr>
              <a:buSzPct val="100000"/>
              <a:buNone/>
            </a:pPr>
            <a:endParaRPr sz="1945"/>
          </a:p>
        </p:txBody>
      </p:sp>
      <p:sp>
        <p:nvSpPr>
          <p:cNvPr id="567" name="Google Shape;567;p68"/>
          <p:cNvSpPr txBox="1"/>
          <p:nvPr/>
        </p:nvSpPr>
        <p:spPr>
          <a:xfrm>
            <a:off x="628015" y="1639700"/>
            <a:ext cx="63918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lt1"/>
                </a:solidFill>
                <a:latin typeface="Century Gothic"/>
                <a:ea typeface="Century Gothic"/>
                <a:cs typeface="Century Gothic"/>
                <a:sym typeface="Century Gothic"/>
              </a:rPr>
              <a:t>1. Title Tags, Meta Descriptions, and HTML Tags</a:t>
            </a:r>
            <a:endParaRPr sz="2000" b="1">
              <a:solidFill>
                <a:schemeClr val="lt1"/>
              </a:solidFill>
              <a:latin typeface="Century Gothic"/>
              <a:ea typeface="Century Gothic"/>
              <a:cs typeface="Century Gothic"/>
              <a:sym typeface="Century Gothic"/>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70"/>
          <p:cNvSpPr txBox="1">
            <a:spLocks noGrp="1"/>
          </p:cNvSpPr>
          <p:nvPr>
            <p:ph type="body" idx="1"/>
          </p:nvPr>
        </p:nvSpPr>
        <p:spPr>
          <a:xfrm>
            <a:off x="578224" y="1443467"/>
            <a:ext cx="10820400" cy="486962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rgbClr val="ECECEC"/>
              </a:buClr>
              <a:buSzPts val="2000"/>
              <a:buNone/>
            </a:pPr>
            <a:r>
              <a:rPr lang="en-US" sz="2000" b="1">
                <a:solidFill>
                  <a:srgbClr val="ECECEC"/>
                </a:solidFill>
              </a:rPr>
              <a:t>b</a:t>
            </a:r>
            <a:r>
              <a:rPr lang="en-US" sz="2000" b="1" i="0">
                <a:solidFill>
                  <a:srgbClr val="ECECEC"/>
                </a:solidFill>
              </a:rPr>
              <a:t>. Meta Description</a:t>
            </a:r>
            <a:r>
              <a:rPr lang="en-US" sz="2000" b="0" i="0">
                <a:solidFill>
                  <a:srgbClr val="ECECEC"/>
                </a:solidFill>
              </a:rPr>
              <a:t>:</a:t>
            </a:r>
            <a:endParaRPr/>
          </a:p>
          <a:p>
            <a:pPr marL="228600" lvl="0" indent="-228600" algn="l" rtl="0">
              <a:lnSpc>
                <a:spcPct val="150000"/>
              </a:lnSpc>
              <a:spcBef>
                <a:spcPts val="1000"/>
              </a:spcBef>
              <a:spcAft>
                <a:spcPts val="0"/>
              </a:spcAft>
              <a:buClr>
                <a:srgbClr val="ECECEC"/>
              </a:buClr>
              <a:buSzPts val="2000"/>
              <a:buFont typeface="Arial"/>
              <a:buChar char="•"/>
            </a:pPr>
            <a:r>
              <a:rPr lang="en-US" sz="2000" b="1" i="0">
                <a:solidFill>
                  <a:srgbClr val="ECECEC"/>
                </a:solidFill>
              </a:rPr>
              <a:t>Current Meta Description</a:t>
            </a:r>
            <a:r>
              <a:rPr lang="en-US" sz="2000" b="0" i="0">
                <a:solidFill>
                  <a:srgbClr val="ECECEC"/>
                </a:solidFill>
              </a:rPr>
              <a:t>: </a:t>
            </a:r>
            <a:r>
              <a:rPr lang="en-US" sz="2000" i="0">
                <a:solidFill>
                  <a:srgbClr val="ECECEC"/>
                </a:solidFill>
              </a:rPr>
              <a:t>The selected page does not have a meta description</a:t>
            </a:r>
            <a:endParaRPr sz="2000" b="0" i="0">
              <a:solidFill>
                <a:srgbClr val="ECECEC"/>
              </a:solidFill>
            </a:endParaRPr>
          </a:p>
          <a:p>
            <a:pPr marL="228600" lvl="0" indent="-228600" algn="l" rtl="0">
              <a:lnSpc>
                <a:spcPct val="150000"/>
              </a:lnSpc>
              <a:spcBef>
                <a:spcPts val="1000"/>
              </a:spcBef>
              <a:spcAft>
                <a:spcPts val="0"/>
              </a:spcAft>
              <a:buClr>
                <a:srgbClr val="ECECEC"/>
              </a:buClr>
              <a:buSzPts val="2000"/>
              <a:buFont typeface="Arial"/>
              <a:buChar char="•"/>
            </a:pPr>
            <a:r>
              <a:rPr lang="en-US" sz="2000" b="1" i="0">
                <a:solidFill>
                  <a:srgbClr val="ECECEC"/>
                </a:solidFill>
              </a:rPr>
              <a:t>Analysis</a:t>
            </a:r>
            <a:r>
              <a:rPr lang="en-US" sz="2000" b="0" i="0">
                <a:solidFill>
                  <a:srgbClr val="ECECEC"/>
                </a:solidFill>
              </a:rPr>
              <a:t>: Meta descriptions are crucial for improving CTR in SERPs. The absence of a meta description negatively impacts the page's search engine performance.</a:t>
            </a:r>
            <a:endParaRPr/>
          </a:p>
          <a:p>
            <a:pPr marL="0" lvl="0" indent="0" algn="l" rtl="0">
              <a:lnSpc>
                <a:spcPct val="150000"/>
              </a:lnSpc>
              <a:spcBef>
                <a:spcPts val="1000"/>
              </a:spcBef>
              <a:spcAft>
                <a:spcPts val="0"/>
              </a:spcAft>
              <a:buClr>
                <a:srgbClr val="ECECEC"/>
              </a:buClr>
              <a:buSzPts val="2000"/>
              <a:buNone/>
            </a:pPr>
            <a:r>
              <a:rPr lang="en-US" sz="2000" b="1" i="0">
                <a:solidFill>
                  <a:srgbClr val="ECECEC"/>
                </a:solidFill>
              </a:rPr>
              <a:t>Recommendation</a:t>
            </a:r>
            <a:r>
              <a:rPr lang="en-US" sz="2000" b="0" i="0">
                <a:solidFill>
                  <a:srgbClr val="ECECEC"/>
                </a:solidFill>
              </a:rPr>
              <a:t>:</a:t>
            </a:r>
            <a:endParaRPr/>
          </a:p>
          <a:p>
            <a:pPr marL="0" lvl="0" indent="0" algn="l" rtl="0">
              <a:lnSpc>
                <a:spcPct val="150000"/>
              </a:lnSpc>
              <a:spcBef>
                <a:spcPts val="1000"/>
              </a:spcBef>
              <a:spcAft>
                <a:spcPts val="0"/>
              </a:spcAft>
              <a:buClr>
                <a:srgbClr val="ECECEC"/>
              </a:buClr>
              <a:buSzPts val="2000"/>
              <a:buNone/>
            </a:pPr>
            <a:r>
              <a:rPr lang="en-US" sz="2000" b="0" i="0">
                <a:solidFill>
                  <a:srgbClr val="ECECEC"/>
                </a:solidFill>
              </a:rPr>
              <a:t>Write a compelling meta description incorporating key phrases, highlighting Tech Mahindra's offerings for the TTLH industry:</a:t>
            </a:r>
            <a:endParaRPr/>
          </a:p>
          <a:p>
            <a:pPr marL="742950" lvl="1" indent="-285750" algn="l" rtl="0">
              <a:lnSpc>
                <a:spcPct val="150000"/>
              </a:lnSpc>
              <a:spcBef>
                <a:spcPts val="500"/>
              </a:spcBef>
              <a:spcAft>
                <a:spcPts val="0"/>
              </a:spcAft>
              <a:buClr>
                <a:srgbClr val="ECECEC"/>
              </a:buClr>
              <a:buSzPts val="2000"/>
              <a:buFont typeface="Arial"/>
              <a:buChar char="•"/>
            </a:pPr>
            <a:r>
              <a:rPr lang="en-US" sz="2000" b="0" i="0">
                <a:solidFill>
                  <a:srgbClr val="ECECEC"/>
                </a:solidFill>
              </a:rPr>
              <a:t>Example: "Explore Tech Mahindra's digital solutions for Travel, Transportation, Logistics, and Hospitality (TTLH), driving innovation and efficiency for businesses worldwide."</a:t>
            </a:r>
            <a:endParaRPr/>
          </a:p>
          <a:p>
            <a:pPr marL="0" lvl="0" indent="0" algn="l" rtl="0">
              <a:lnSpc>
                <a:spcPct val="90000"/>
              </a:lnSpc>
              <a:spcBef>
                <a:spcPts val="1000"/>
              </a:spcBef>
              <a:spcAft>
                <a:spcPts val="0"/>
              </a:spcAft>
              <a:buClr>
                <a:schemeClr val="lt1"/>
              </a:buClr>
              <a:buSzPts val="2000"/>
              <a:buNone/>
            </a:pP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7"/>
          <p:cNvSpPr txBox="1">
            <a:spLocks noGrp="1"/>
          </p:cNvSpPr>
          <p:nvPr>
            <p:ph type="body" idx="1"/>
          </p:nvPr>
        </p:nvSpPr>
        <p:spPr>
          <a:xfrm>
            <a:off x="495302" y="2280635"/>
            <a:ext cx="5768788" cy="4024125"/>
          </a:xfrm>
          <a:prstGeom prst="rect">
            <a:avLst/>
          </a:prstGeom>
          <a:noFill/>
          <a:ln>
            <a:noFill/>
          </a:ln>
        </p:spPr>
        <p:txBody>
          <a:bodyPr spcFirstLastPara="1" wrap="square" lIns="91425" tIns="45700" rIns="91425" bIns="45700" anchor="t" anchorCtr="0">
            <a:normAutofit lnSpcReduction="20000"/>
          </a:bodyPr>
          <a:lstStyle/>
          <a:p>
            <a:pPr marL="228600" lvl="0" indent="-228600" algn="l" rtl="0">
              <a:lnSpc>
                <a:spcPct val="150000"/>
              </a:lnSpc>
              <a:spcBef>
                <a:spcPts val="0"/>
              </a:spcBef>
              <a:spcAft>
                <a:spcPts val="0"/>
              </a:spcAft>
              <a:buClr>
                <a:srgbClr val="ECECEC"/>
              </a:buClr>
              <a:buSzPts val="2000"/>
              <a:buFont typeface="Arial"/>
              <a:buChar char="•"/>
            </a:pPr>
            <a:r>
              <a:rPr lang="en-US" sz="2000" b="0" i="0">
                <a:solidFill>
                  <a:srgbClr val="ECECEC"/>
                </a:solidFill>
              </a:rPr>
              <a:t>Strong domain authority DA-61/100 (</a:t>
            </a:r>
            <a:r>
              <a:rPr lang="en-US" sz="2000" b="0" i="0" u="sng">
                <a:solidFill>
                  <a:schemeClr val="hlink"/>
                </a:solidFill>
                <a:hlinkClick r:id="rId3"/>
              </a:rPr>
              <a:t>moz.com</a:t>
            </a:r>
            <a:r>
              <a:rPr lang="en-US" sz="2000" b="0" i="0">
                <a:solidFill>
                  <a:srgbClr val="ECECEC"/>
                </a:solidFill>
              </a:rPr>
              <a:t>)</a:t>
            </a:r>
            <a:endParaRPr/>
          </a:p>
          <a:p>
            <a:pPr marL="228600" lvl="0" indent="-228600" algn="l" rtl="0">
              <a:lnSpc>
                <a:spcPct val="150000"/>
              </a:lnSpc>
              <a:spcBef>
                <a:spcPts val="1000"/>
              </a:spcBef>
              <a:spcAft>
                <a:spcPts val="0"/>
              </a:spcAft>
              <a:buClr>
                <a:srgbClr val="ECECEC"/>
              </a:buClr>
              <a:buSzPts val="2000"/>
              <a:buFont typeface="Arial"/>
              <a:buChar char="•"/>
            </a:pPr>
            <a:r>
              <a:rPr lang="en-US" sz="2000" b="0" i="0">
                <a:solidFill>
                  <a:srgbClr val="ECECEC"/>
                </a:solidFill>
              </a:rPr>
              <a:t>Comprehensive service offerings across multiple industries</a:t>
            </a:r>
            <a:endParaRPr/>
          </a:p>
          <a:p>
            <a:pPr marL="228600" lvl="0" indent="-228600" algn="l" rtl="0">
              <a:lnSpc>
                <a:spcPct val="150000"/>
              </a:lnSpc>
              <a:spcBef>
                <a:spcPts val="1000"/>
              </a:spcBef>
              <a:spcAft>
                <a:spcPts val="0"/>
              </a:spcAft>
              <a:buClr>
                <a:srgbClr val="ECECEC"/>
              </a:buClr>
              <a:buSzPts val="2000"/>
              <a:buFont typeface="Arial"/>
              <a:buChar char="•"/>
            </a:pPr>
            <a:r>
              <a:rPr lang="en-US" sz="2000" b="0" i="0">
                <a:solidFill>
                  <a:srgbClr val="ECECEC"/>
                </a:solidFill>
              </a:rPr>
              <a:t>Secure HTTPS Connection</a:t>
            </a:r>
            <a:endParaRPr/>
          </a:p>
          <a:p>
            <a:pPr marL="228600" lvl="0" indent="-228600" algn="l" rtl="0">
              <a:lnSpc>
                <a:spcPct val="150000"/>
              </a:lnSpc>
              <a:spcBef>
                <a:spcPts val="1000"/>
              </a:spcBef>
              <a:spcAft>
                <a:spcPts val="0"/>
              </a:spcAft>
              <a:buClr>
                <a:srgbClr val="ECECEC"/>
              </a:buClr>
              <a:buSzPts val="2000"/>
              <a:buFont typeface="Arial"/>
              <a:buChar char="•"/>
            </a:pPr>
            <a:r>
              <a:rPr lang="en-US" sz="2000" b="0" i="0">
                <a:solidFill>
                  <a:srgbClr val="ECECEC"/>
                </a:solidFill>
              </a:rPr>
              <a:t>Clean and User-Friendly Design</a:t>
            </a:r>
            <a:endParaRPr/>
          </a:p>
          <a:p>
            <a:pPr marL="0" lvl="0" indent="0" algn="l" rtl="0">
              <a:lnSpc>
                <a:spcPct val="150000"/>
              </a:lnSpc>
              <a:spcBef>
                <a:spcPts val="1000"/>
              </a:spcBef>
              <a:spcAft>
                <a:spcPts val="0"/>
              </a:spcAft>
              <a:buClr>
                <a:schemeClr val="lt1"/>
              </a:buClr>
              <a:buSzPts val="2000"/>
              <a:buNone/>
            </a:pPr>
            <a:endParaRPr sz="2000" b="0" i="0">
              <a:solidFill>
                <a:srgbClr val="ECECEC"/>
              </a:solidFill>
            </a:endParaRPr>
          </a:p>
          <a:p>
            <a:pPr marL="0" lvl="0" indent="0" algn="l" rtl="0">
              <a:lnSpc>
                <a:spcPct val="90000"/>
              </a:lnSpc>
              <a:spcBef>
                <a:spcPts val="1000"/>
              </a:spcBef>
              <a:spcAft>
                <a:spcPts val="0"/>
              </a:spcAft>
              <a:buClr>
                <a:schemeClr val="lt1"/>
              </a:buClr>
              <a:buSzPts val="2000"/>
              <a:buNone/>
            </a:pPr>
            <a:endParaRPr sz="2000"/>
          </a:p>
        </p:txBody>
      </p:sp>
      <p:sp>
        <p:nvSpPr>
          <p:cNvPr id="184" name="Google Shape;184;p7"/>
          <p:cNvSpPr txBox="1"/>
          <p:nvPr/>
        </p:nvSpPr>
        <p:spPr>
          <a:xfrm flipH="1">
            <a:off x="681094" y="1825228"/>
            <a:ext cx="22313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entury Gothic"/>
                <a:ea typeface="Century Gothic"/>
                <a:cs typeface="Century Gothic"/>
                <a:sym typeface="Century Gothic"/>
              </a:rPr>
              <a:t>Key Strength</a:t>
            </a:r>
            <a:endParaRPr sz="1800">
              <a:solidFill>
                <a:schemeClr val="lt1"/>
              </a:solidFill>
              <a:latin typeface="Century Gothic"/>
              <a:ea typeface="Century Gothic"/>
              <a:cs typeface="Century Gothic"/>
              <a:sym typeface="Century Gothic"/>
            </a:endParaRPr>
          </a:p>
        </p:txBody>
      </p:sp>
      <p:sp>
        <p:nvSpPr>
          <p:cNvPr id="185" name="Google Shape;185;p7"/>
          <p:cNvSpPr txBox="1"/>
          <p:nvPr/>
        </p:nvSpPr>
        <p:spPr>
          <a:xfrm>
            <a:off x="5329518" y="2194560"/>
            <a:ext cx="6441141" cy="4024125"/>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lt1"/>
              </a:buClr>
              <a:buSzPts val="2200"/>
              <a:buFont typeface="Arial"/>
              <a:buNone/>
            </a:pPr>
            <a:endParaRPr sz="2200">
              <a:solidFill>
                <a:srgbClr val="ECECEC"/>
              </a:solidFill>
              <a:latin typeface="Arial"/>
              <a:ea typeface="Arial"/>
              <a:cs typeface="Arial"/>
              <a:sym typeface="Arial"/>
            </a:endParaRPr>
          </a:p>
        </p:txBody>
      </p:sp>
      <p:sp>
        <p:nvSpPr>
          <p:cNvPr id="186" name="Google Shape;186;p7"/>
          <p:cNvSpPr txBox="1"/>
          <p:nvPr/>
        </p:nvSpPr>
        <p:spPr>
          <a:xfrm>
            <a:off x="6468597" y="1911303"/>
            <a:ext cx="20080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entury Gothic"/>
                <a:ea typeface="Century Gothic"/>
                <a:cs typeface="Century Gothic"/>
                <a:sym typeface="Century Gothic"/>
              </a:rPr>
              <a:t>Key Weakness</a:t>
            </a:r>
            <a:endParaRPr sz="1800">
              <a:solidFill>
                <a:schemeClr val="lt1"/>
              </a:solidFill>
              <a:latin typeface="Century Gothic"/>
              <a:ea typeface="Century Gothic"/>
              <a:cs typeface="Century Gothic"/>
              <a:sym typeface="Century Gothic"/>
            </a:endParaRPr>
          </a:p>
        </p:txBody>
      </p:sp>
      <p:sp>
        <p:nvSpPr>
          <p:cNvPr id="187" name="Google Shape;187;p7"/>
          <p:cNvSpPr txBox="1"/>
          <p:nvPr/>
        </p:nvSpPr>
        <p:spPr>
          <a:xfrm>
            <a:off x="6096000" y="2194560"/>
            <a:ext cx="6609231" cy="4302003"/>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lt1"/>
              </a:buClr>
              <a:buSzPts val="2200"/>
              <a:buFont typeface="Arial"/>
              <a:buNone/>
            </a:pPr>
            <a:endParaRPr sz="2200">
              <a:solidFill>
                <a:srgbClr val="ECECEC"/>
              </a:solidFill>
              <a:latin typeface="Arial"/>
              <a:ea typeface="Arial"/>
              <a:cs typeface="Arial"/>
              <a:sym typeface="Arial"/>
            </a:endParaRPr>
          </a:p>
          <a:p>
            <a:pPr marL="0" marR="0" lvl="0" indent="0" algn="l" rtl="0">
              <a:lnSpc>
                <a:spcPct val="90000"/>
              </a:lnSpc>
              <a:spcBef>
                <a:spcPts val="1000"/>
              </a:spcBef>
              <a:spcAft>
                <a:spcPts val="0"/>
              </a:spcAft>
              <a:buClr>
                <a:schemeClr val="lt1"/>
              </a:buClr>
              <a:buSzPts val="2200"/>
              <a:buFont typeface="Arial"/>
              <a:buNone/>
            </a:pPr>
            <a:endParaRPr sz="2200">
              <a:solidFill>
                <a:schemeClr val="lt1"/>
              </a:solidFill>
              <a:latin typeface="Century Gothic"/>
              <a:ea typeface="Century Gothic"/>
              <a:cs typeface="Century Gothic"/>
              <a:sym typeface="Century Gothic"/>
            </a:endParaRPr>
          </a:p>
        </p:txBody>
      </p:sp>
      <p:sp>
        <p:nvSpPr>
          <p:cNvPr id="188" name="Google Shape;188;p7"/>
          <p:cNvSpPr txBox="1"/>
          <p:nvPr/>
        </p:nvSpPr>
        <p:spPr>
          <a:xfrm>
            <a:off x="6264090" y="2286014"/>
            <a:ext cx="5652247" cy="4024125"/>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150000"/>
              </a:lnSpc>
              <a:spcBef>
                <a:spcPts val="0"/>
              </a:spcBef>
              <a:spcAft>
                <a:spcPts val="0"/>
              </a:spcAft>
              <a:buClr>
                <a:srgbClr val="ECECEC"/>
              </a:buClr>
              <a:buSzPts val="2000"/>
              <a:buFont typeface="Arial"/>
              <a:buChar char="•"/>
            </a:pPr>
            <a:r>
              <a:rPr lang="en-US" sz="2000">
                <a:solidFill>
                  <a:srgbClr val="ECECEC"/>
                </a:solidFill>
                <a:latin typeface="Century Gothic"/>
                <a:ea typeface="Century Gothic"/>
                <a:cs typeface="Century Gothic"/>
                <a:sym typeface="Century Gothic"/>
              </a:rPr>
              <a:t>Low page speed scores, particularly on mobile devices</a:t>
            </a:r>
            <a:endParaRPr/>
          </a:p>
          <a:p>
            <a:pPr marL="228600" marR="0" lvl="0" indent="-228600" algn="l" rtl="0">
              <a:lnSpc>
                <a:spcPct val="150000"/>
              </a:lnSpc>
              <a:spcBef>
                <a:spcPts val="1000"/>
              </a:spcBef>
              <a:spcAft>
                <a:spcPts val="0"/>
              </a:spcAft>
              <a:buClr>
                <a:srgbClr val="ECECEC"/>
              </a:buClr>
              <a:buSzPts val="2000"/>
              <a:buFont typeface="Arial"/>
              <a:buChar char="•"/>
            </a:pPr>
            <a:r>
              <a:rPr lang="en-US" sz="2000">
                <a:solidFill>
                  <a:srgbClr val="ECECEC"/>
                </a:solidFill>
                <a:latin typeface="Century Gothic"/>
                <a:ea typeface="Century Gothic"/>
                <a:cs typeface="Century Gothic"/>
                <a:sym typeface="Century Gothic"/>
              </a:rPr>
              <a:t>Limited keyword in the content</a:t>
            </a:r>
            <a:endParaRPr/>
          </a:p>
          <a:p>
            <a:pPr marL="228600" marR="0" lvl="0" indent="-228600" algn="l" rtl="0">
              <a:lnSpc>
                <a:spcPct val="150000"/>
              </a:lnSpc>
              <a:spcBef>
                <a:spcPts val="1000"/>
              </a:spcBef>
              <a:spcAft>
                <a:spcPts val="0"/>
              </a:spcAft>
              <a:buClr>
                <a:srgbClr val="ECECEC"/>
              </a:buClr>
              <a:buSzPts val="2000"/>
              <a:buFont typeface="Arial"/>
              <a:buChar char="•"/>
            </a:pPr>
            <a:r>
              <a:rPr lang="en-US" sz="2000">
                <a:solidFill>
                  <a:srgbClr val="ECECEC"/>
                </a:solidFill>
                <a:latin typeface="Century Gothic"/>
                <a:ea typeface="Century Gothic"/>
                <a:cs typeface="Century Gothic"/>
                <a:sym typeface="Century Gothic"/>
              </a:rPr>
              <a:t>Absence of Meta Description</a:t>
            </a:r>
            <a:endParaRPr/>
          </a:p>
          <a:p>
            <a:pPr marL="228600" marR="0" lvl="0" indent="-228600" algn="l" rtl="0">
              <a:lnSpc>
                <a:spcPct val="150000"/>
              </a:lnSpc>
              <a:spcBef>
                <a:spcPts val="1000"/>
              </a:spcBef>
              <a:spcAft>
                <a:spcPts val="0"/>
              </a:spcAft>
              <a:buClr>
                <a:srgbClr val="ECECEC"/>
              </a:buClr>
              <a:buSzPts val="2000"/>
              <a:buFont typeface="Arial"/>
              <a:buChar char="•"/>
            </a:pPr>
            <a:r>
              <a:rPr lang="en-US" sz="2000" b="0" i="0">
                <a:solidFill>
                  <a:srgbClr val="ECECEC"/>
                </a:solidFill>
                <a:latin typeface="Century Gothic"/>
                <a:ea typeface="Century Gothic"/>
                <a:cs typeface="Century Gothic"/>
                <a:sym typeface="Century Gothic"/>
              </a:rPr>
              <a:t>Potential technical SEO issues impacting performance</a:t>
            </a:r>
            <a:endParaRPr sz="2000">
              <a:solidFill>
                <a:srgbClr val="ECECEC"/>
              </a:solidFill>
              <a:latin typeface="Century Gothic"/>
              <a:ea typeface="Century Gothic"/>
              <a:cs typeface="Century Gothic"/>
              <a:sym typeface="Century Gothic"/>
            </a:endParaRPr>
          </a:p>
          <a:p>
            <a:pPr marL="228600" marR="0" lvl="0" indent="-101600" algn="l" rtl="0">
              <a:lnSpc>
                <a:spcPct val="90000"/>
              </a:lnSpc>
              <a:spcBef>
                <a:spcPts val="1000"/>
              </a:spcBef>
              <a:spcAft>
                <a:spcPts val="0"/>
              </a:spcAft>
              <a:buClr>
                <a:schemeClr val="lt1"/>
              </a:buClr>
              <a:buSzPts val="2000"/>
              <a:buFont typeface="Arial"/>
              <a:buNone/>
            </a:pPr>
            <a:endParaRPr sz="2000">
              <a:solidFill>
                <a:srgbClr val="ECECEC"/>
              </a:solidFill>
              <a:latin typeface="Century Gothic"/>
              <a:ea typeface="Century Gothic"/>
              <a:cs typeface="Century Gothic"/>
              <a:sym typeface="Century Gothic"/>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71"/>
          <p:cNvSpPr txBox="1">
            <a:spLocks noGrp="1"/>
          </p:cNvSpPr>
          <p:nvPr>
            <p:ph type="body" idx="1"/>
          </p:nvPr>
        </p:nvSpPr>
        <p:spPr>
          <a:xfrm>
            <a:off x="542364" y="1488141"/>
            <a:ext cx="11344835" cy="52353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ECECEC"/>
              </a:buClr>
              <a:buSzPts val="1800"/>
              <a:buNone/>
            </a:pPr>
            <a:r>
              <a:rPr lang="en-US" sz="1800" b="1" i="0">
                <a:solidFill>
                  <a:srgbClr val="ECECEC"/>
                </a:solidFill>
              </a:rPr>
              <a:t>C. HTML Tags (H1, H2, H3, etc.)</a:t>
            </a:r>
            <a:r>
              <a:rPr lang="en-US" sz="1800" b="0" i="0">
                <a:solidFill>
                  <a:srgbClr val="ECECEC"/>
                </a:solidFill>
              </a:rPr>
              <a:t>:</a:t>
            </a:r>
            <a:endParaRPr/>
          </a:p>
          <a:p>
            <a:pPr marL="0" lvl="0" indent="0" algn="l" rtl="0">
              <a:lnSpc>
                <a:spcPct val="150000"/>
              </a:lnSpc>
              <a:spcBef>
                <a:spcPts val="1000"/>
              </a:spcBef>
              <a:spcAft>
                <a:spcPts val="0"/>
              </a:spcAft>
              <a:buClr>
                <a:srgbClr val="ECECEC"/>
              </a:buClr>
              <a:buSzPts val="1800"/>
              <a:buNone/>
            </a:pPr>
            <a:r>
              <a:rPr lang="en-US" sz="1800" b="1" i="0">
                <a:solidFill>
                  <a:srgbClr val="ECECEC"/>
                </a:solidFill>
              </a:rPr>
              <a:t>H1 Tag</a:t>
            </a:r>
            <a:r>
              <a:rPr lang="en-US" sz="1800" b="0" i="0">
                <a:solidFill>
                  <a:srgbClr val="ECECEC"/>
                </a:solidFill>
              </a:rPr>
              <a:t>: "Travel, Transportation, Logistics, and Hospitality"</a:t>
            </a:r>
            <a:endParaRPr/>
          </a:p>
          <a:p>
            <a:pPr marL="742950" lvl="1" indent="-285750" algn="l" rtl="0">
              <a:lnSpc>
                <a:spcPct val="150000"/>
              </a:lnSpc>
              <a:spcBef>
                <a:spcPts val="500"/>
              </a:spcBef>
              <a:spcAft>
                <a:spcPts val="0"/>
              </a:spcAft>
              <a:buClr>
                <a:srgbClr val="ECECEC"/>
              </a:buClr>
              <a:buSzPts val="1800"/>
              <a:buFont typeface="Arial"/>
              <a:buChar char="•"/>
            </a:pPr>
            <a:r>
              <a:rPr lang="en-US" sz="1800" b="1" i="0">
                <a:solidFill>
                  <a:srgbClr val="ECECEC"/>
                </a:solidFill>
              </a:rPr>
              <a:t>Analysis</a:t>
            </a:r>
            <a:r>
              <a:rPr lang="en-US" sz="1800" b="0" i="0">
                <a:solidFill>
                  <a:srgbClr val="ECECEC"/>
                </a:solidFill>
              </a:rPr>
              <a:t>: The H1 tag is optimized for the main keyword.</a:t>
            </a:r>
            <a:endParaRPr/>
          </a:p>
          <a:p>
            <a:pPr marL="0" lvl="0" indent="0" algn="l" rtl="0">
              <a:lnSpc>
                <a:spcPct val="150000"/>
              </a:lnSpc>
              <a:spcBef>
                <a:spcPts val="1000"/>
              </a:spcBef>
              <a:spcAft>
                <a:spcPts val="0"/>
              </a:spcAft>
              <a:buClr>
                <a:srgbClr val="ECECEC"/>
              </a:buClr>
              <a:buSzPts val="1800"/>
              <a:buNone/>
            </a:pPr>
            <a:r>
              <a:rPr lang="en-US" sz="1800" b="1" i="0">
                <a:solidFill>
                  <a:srgbClr val="ECECEC"/>
                </a:solidFill>
              </a:rPr>
              <a:t>Subheadings (H2, H3)</a:t>
            </a:r>
            <a:r>
              <a:rPr lang="en-US" sz="1800" b="0" i="0">
                <a:solidFill>
                  <a:srgbClr val="ECECEC"/>
                </a:solidFill>
              </a:rPr>
              <a:t>:</a:t>
            </a:r>
            <a:endParaRPr/>
          </a:p>
          <a:p>
            <a:pPr marL="742950" lvl="1" indent="-285750" algn="l" rtl="0">
              <a:lnSpc>
                <a:spcPct val="150000"/>
              </a:lnSpc>
              <a:spcBef>
                <a:spcPts val="500"/>
              </a:spcBef>
              <a:spcAft>
                <a:spcPts val="0"/>
              </a:spcAft>
              <a:buClr>
                <a:srgbClr val="ECECEC"/>
              </a:buClr>
              <a:buSzPts val="1800"/>
              <a:buFont typeface="Arial"/>
              <a:buChar char="•"/>
            </a:pPr>
            <a:r>
              <a:rPr lang="en-US" sz="1800" b="1" i="0">
                <a:solidFill>
                  <a:srgbClr val="ECECEC"/>
                </a:solidFill>
              </a:rPr>
              <a:t>Strengths</a:t>
            </a:r>
            <a:r>
              <a:rPr lang="en-US" sz="1800" b="0" i="0">
                <a:solidFill>
                  <a:srgbClr val="ECECEC"/>
                </a:solidFill>
              </a:rPr>
              <a:t>: The subheadings are descriptive and align with the content structure, though there could be more optimization by including secondary keywords.</a:t>
            </a:r>
            <a:endParaRPr/>
          </a:p>
          <a:p>
            <a:pPr marL="0" lvl="0" indent="0" algn="l" rtl="0">
              <a:lnSpc>
                <a:spcPct val="150000"/>
              </a:lnSpc>
              <a:spcBef>
                <a:spcPts val="1000"/>
              </a:spcBef>
              <a:spcAft>
                <a:spcPts val="0"/>
              </a:spcAft>
              <a:buClr>
                <a:srgbClr val="ECECEC"/>
              </a:buClr>
              <a:buSzPts val="1800"/>
              <a:buNone/>
            </a:pPr>
            <a:r>
              <a:rPr lang="en-US" sz="1800" b="1" i="0">
                <a:solidFill>
                  <a:srgbClr val="ECECEC"/>
                </a:solidFill>
              </a:rPr>
              <a:t>Recommendation</a:t>
            </a:r>
            <a:r>
              <a:rPr lang="en-US" sz="1800" b="0" i="0">
                <a:solidFill>
                  <a:srgbClr val="ECECEC"/>
                </a:solidFill>
              </a:rPr>
              <a:t>:</a:t>
            </a:r>
            <a:endParaRPr/>
          </a:p>
          <a:p>
            <a:pPr marL="0" lvl="0" indent="0" algn="l" rtl="0">
              <a:lnSpc>
                <a:spcPct val="150000"/>
              </a:lnSpc>
              <a:spcBef>
                <a:spcPts val="1000"/>
              </a:spcBef>
              <a:spcAft>
                <a:spcPts val="0"/>
              </a:spcAft>
              <a:buClr>
                <a:srgbClr val="ECECEC"/>
              </a:buClr>
              <a:buSzPts val="1800"/>
              <a:buNone/>
            </a:pPr>
            <a:r>
              <a:rPr lang="en-US" sz="1800" b="0" i="0">
                <a:solidFill>
                  <a:srgbClr val="ECECEC"/>
                </a:solidFill>
              </a:rPr>
              <a:t>            Use more specific H2 or H3 tags that integrate secondary keywords like “Digital                      Transformation in TTLH” or “Technology for Travel and Hospitality.</a:t>
            </a:r>
            <a:endParaRPr/>
          </a:p>
          <a:p>
            <a:pPr marL="228600" lvl="0" indent="-114300" algn="l" rtl="0">
              <a:lnSpc>
                <a:spcPct val="90000"/>
              </a:lnSpc>
              <a:spcBef>
                <a:spcPts val="1000"/>
              </a:spcBef>
              <a:spcAft>
                <a:spcPts val="0"/>
              </a:spcAft>
              <a:buClr>
                <a:schemeClr val="lt1"/>
              </a:buClr>
              <a:buSzPts val="1800"/>
              <a:buNone/>
            </a:pPr>
            <a:endParaRPr sz="18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72"/>
          <p:cNvSpPr txBox="1">
            <a:spLocks noGrp="1"/>
          </p:cNvSpPr>
          <p:nvPr>
            <p:ph type="body" idx="1"/>
          </p:nvPr>
        </p:nvSpPr>
        <p:spPr>
          <a:xfrm>
            <a:off x="479425" y="2453005"/>
            <a:ext cx="11344910" cy="350266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rgbClr val="ECECEC"/>
              </a:buClr>
              <a:buSzPts val="1800"/>
              <a:buNone/>
            </a:pPr>
            <a:r>
              <a:rPr lang="en-US" sz="1800" b="0" i="0">
                <a:solidFill>
                  <a:srgbClr val="ECECEC"/>
                </a:solidFill>
              </a:rPr>
              <a:t>Based on the keyword distribution (heading is not included)</a:t>
            </a:r>
            <a:endParaRPr/>
          </a:p>
          <a:p>
            <a:pPr marL="228600" lvl="0" indent="-228600" algn="l" rtl="0">
              <a:lnSpc>
                <a:spcPct val="150000"/>
              </a:lnSpc>
              <a:spcBef>
                <a:spcPts val="1000"/>
              </a:spcBef>
              <a:spcAft>
                <a:spcPts val="0"/>
              </a:spcAft>
              <a:buClr>
                <a:srgbClr val="ECECEC"/>
              </a:buClr>
              <a:buSzPts val="1800"/>
              <a:buFont typeface="Arial"/>
              <a:buChar char="•"/>
            </a:pPr>
            <a:r>
              <a:rPr lang="en-US" sz="1800" b="1" i="0">
                <a:solidFill>
                  <a:srgbClr val="ECECEC"/>
                </a:solidFill>
              </a:rPr>
              <a:t>"Travel"</a:t>
            </a:r>
            <a:r>
              <a:rPr lang="en-US" sz="1800" b="0" i="0">
                <a:solidFill>
                  <a:srgbClr val="ECECEC"/>
                </a:solidFill>
              </a:rPr>
              <a:t>: 4 times</a:t>
            </a:r>
            <a:endParaRPr/>
          </a:p>
          <a:p>
            <a:pPr marL="228600" lvl="0" indent="-228600" algn="l" rtl="0">
              <a:lnSpc>
                <a:spcPct val="150000"/>
              </a:lnSpc>
              <a:spcBef>
                <a:spcPts val="1000"/>
              </a:spcBef>
              <a:spcAft>
                <a:spcPts val="0"/>
              </a:spcAft>
              <a:buClr>
                <a:srgbClr val="ECECEC"/>
              </a:buClr>
              <a:buSzPts val="1800"/>
              <a:buFont typeface="Arial"/>
              <a:buChar char="•"/>
            </a:pPr>
            <a:r>
              <a:rPr lang="en-US" sz="1800" b="1" i="0">
                <a:solidFill>
                  <a:srgbClr val="ECECEC"/>
                </a:solidFill>
              </a:rPr>
              <a:t>"Transportation"</a:t>
            </a:r>
            <a:r>
              <a:rPr lang="en-US" sz="1800" b="0" i="0">
                <a:solidFill>
                  <a:srgbClr val="ECECEC"/>
                </a:solidFill>
              </a:rPr>
              <a:t>: 3 times</a:t>
            </a:r>
            <a:endParaRPr/>
          </a:p>
          <a:p>
            <a:pPr marL="228600" lvl="0" indent="-228600" algn="l" rtl="0">
              <a:lnSpc>
                <a:spcPct val="150000"/>
              </a:lnSpc>
              <a:spcBef>
                <a:spcPts val="1000"/>
              </a:spcBef>
              <a:spcAft>
                <a:spcPts val="0"/>
              </a:spcAft>
              <a:buClr>
                <a:srgbClr val="ECECEC"/>
              </a:buClr>
              <a:buSzPts val="1800"/>
              <a:buFont typeface="Arial"/>
              <a:buChar char="•"/>
            </a:pPr>
            <a:r>
              <a:rPr lang="en-US" sz="1800" b="1" i="0">
                <a:solidFill>
                  <a:srgbClr val="ECECEC"/>
                </a:solidFill>
              </a:rPr>
              <a:t>"Logistics"</a:t>
            </a:r>
            <a:r>
              <a:rPr lang="en-US" sz="1800" b="0" i="0">
                <a:solidFill>
                  <a:srgbClr val="ECECEC"/>
                </a:solidFill>
              </a:rPr>
              <a:t>: 5 times</a:t>
            </a:r>
            <a:endParaRPr/>
          </a:p>
          <a:p>
            <a:pPr marL="228600" lvl="0" indent="-228600" algn="l" rtl="0">
              <a:lnSpc>
                <a:spcPct val="150000"/>
              </a:lnSpc>
              <a:spcBef>
                <a:spcPts val="1000"/>
              </a:spcBef>
              <a:spcAft>
                <a:spcPts val="0"/>
              </a:spcAft>
              <a:buClr>
                <a:srgbClr val="ECECEC"/>
              </a:buClr>
              <a:buSzPts val="1800"/>
              <a:buFont typeface="Arial"/>
              <a:buChar char="•"/>
            </a:pPr>
            <a:r>
              <a:rPr lang="en-US" sz="1800" b="1" i="0">
                <a:solidFill>
                  <a:srgbClr val="ECECEC"/>
                </a:solidFill>
              </a:rPr>
              <a:t>"Hospitality"</a:t>
            </a:r>
            <a:r>
              <a:rPr lang="en-US" sz="1800" b="0" i="0">
                <a:solidFill>
                  <a:srgbClr val="ECECEC"/>
                </a:solidFill>
              </a:rPr>
              <a:t>: 3 times</a:t>
            </a:r>
            <a:endParaRPr/>
          </a:p>
          <a:p>
            <a:pPr marL="0" lvl="0" indent="0" algn="l" rtl="0">
              <a:lnSpc>
                <a:spcPct val="150000"/>
              </a:lnSpc>
              <a:spcBef>
                <a:spcPts val="1000"/>
              </a:spcBef>
              <a:spcAft>
                <a:spcPts val="0"/>
              </a:spcAft>
              <a:buClr>
                <a:schemeClr val="lt1"/>
              </a:buClr>
              <a:buSzPts val="1800"/>
              <a:buNone/>
            </a:pPr>
            <a:endParaRPr sz="1800" b="0" i="0">
              <a:solidFill>
                <a:srgbClr val="ECECEC"/>
              </a:solidFill>
            </a:endParaRPr>
          </a:p>
          <a:p>
            <a:pPr marL="0" lvl="0" indent="0" algn="l" rtl="0">
              <a:lnSpc>
                <a:spcPct val="150000"/>
              </a:lnSpc>
              <a:spcBef>
                <a:spcPts val="1000"/>
              </a:spcBef>
              <a:spcAft>
                <a:spcPts val="0"/>
              </a:spcAft>
              <a:buClr>
                <a:schemeClr val="lt1"/>
              </a:buClr>
              <a:buSzPts val="2200"/>
              <a:buNone/>
            </a:pPr>
            <a:endParaRPr/>
          </a:p>
          <a:p>
            <a:pPr marL="228600" lvl="0" indent="-88900" algn="l" rtl="0">
              <a:lnSpc>
                <a:spcPct val="90000"/>
              </a:lnSpc>
              <a:spcBef>
                <a:spcPts val="1000"/>
              </a:spcBef>
              <a:spcAft>
                <a:spcPts val="0"/>
              </a:spcAft>
              <a:buClr>
                <a:schemeClr val="lt1"/>
              </a:buClr>
              <a:buSzPts val="2200"/>
              <a:buNone/>
            </a:pPr>
            <a:endParaRPr/>
          </a:p>
          <a:p>
            <a:pPr marL="228600" lvl="0" indent="-88900" algn="l" rtl="0">
              <a:lnSpc>
                <a:spcPct val="90000"/>
              </a:lnSpc>
              <a:spcBef>
                <a:spcPts val="1000"/>
              </a:spcBef>
              <a:spcAft>
                <a:spcPts val="0"/>
              </a:spcAft>
              <a:buClr>
                <a:schemeClr val="lt1"/>
              </a:buClr>
              <a:buSzPts val="2200"/>
              <a:buNone/>
            </a:pPr>
            <a:endParaRPr/>
          </a:p>
        </p:txBody>
      </p:sp>
      <p:sp>
        <p:nvSpPr>
          <p:cNvPr id="583" name="Google Shape;583;p72"/>
          <p:cNvSpPr txBox="1"/>
          <p:nvPr/>
        </p:nvSpPr>
        <p:spPr>
          <a:xfrm>
            <a:off x="479611" y="1546151"/>
            <a:ext cx="588981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a:solidFill>
                  <a:srgbClr val="ECECEC"/>
                </a:solidFill>
                <a:latin typeface="Century Gothic"/>
                <a:ea typeface="Century Gothic"/>
                <a:cs typeface="Century Gothic"/>
                <a:sym typeface="Century Gothic"/>
              </a:rPr>
              <a:t>2. Keyword Usage in Content and Headings</a:t>
            </a:r>
            <a:endParaRPr sz="2000">
              <a:solidFill>
                <a:schemeClr val="lt1"/>
              </a:solidFill>
              <a:latin typeface="Century Gothic"/>
              <a:ea typeface="Century Gothic"/>
              <a:cs typeface="Century Gothic"/>
              <a:sym typeface="Century Gothic"/>
            </a:endParaRPr>
          </a:p>
        </p:txBody>
      </p:sp>
      <p:sp>
        <p:nvSpPr>
          <p:cNvPr id="584" name="Google Shape;584;p72"/>
          <p:cNvSpPr txBox="1"/>
          <p:nvPr/>
        </p:nvSpPr>
        <p:spPr>
          <a:xfrm>
            <a:off x="479611" y="1946261"/>
            <a:ext cx="10538012" cy="50673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a:solidFill>
                  <a:schemeClr val="lt1"/>
                </a:solidFill>
                <a:latin typeface="Century Gothic"/>
                <a:ea typeface="Century Gothic"/>
                <a:cs typeface="Century Gothic"/>
                <a:sym typeface="Century Gothic"/>
              </a:rPr>
              <a:t>The keyword “</a:t>
            </a:r>
            <a:r>
              <a:rPr lang="en-US" sz="1800" b="1" i="0">
                <a:solidFill>
                  <a:srgbClr val="ECECEC"/>
                </a:solidFill>
                <a:latin typeface="Century Gothic"/>
                <a:ea typeface="Century Gothic"/>
                <a:cs typeface="Century Gothic"/>
                <a:sym typeface="Century Gothic"/>
              </a:rPr>
              <a:t>Travel, Transportation, Logistics, and Hospitality </a:t>
            </a:r>
            <a:r>
              <a:rPr lang="en-US" sz="1800">
                <a:solidFill>
                  <a:schemeClr val="lt1"/>
                </a:solidFill>
                <a:latin typeface="Century Gothic"/>
                <a:ea typeface="Century Gothic"/>
                <a:cs typeface="Century Gothic"/>
                <a:sym typeface="Century Gothic"/>
              </a:rPr>
              <a:t>" is optimized in the heading</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73"/>
          <p:cNvSpPr txBox="1">
            <a:spLocks noGrp="1"/>
          </p:cNvSpPr>
          <p:nvPr>
            <p:ph type="body" idx="1"/>
          </p:nvPr>
        </p:nvSpPr>
        <p:spPr>
          <a:xfrm>
            <a:off x="515620" y="1448435"/>
            <a:ext cx="11183620" cy="5142865"/>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rgbClr val="ECECEC"/>
              </a:buClr>
              <a:buSzPts val="1800"/>
              <a:buNone/>
            </a:pPr>
            <a:r>
              <a:rPr lang="en-US" sz="1800" b="1">
                <a:solidFill>
                  <a:srgbClr val="ECECEC"/>
                </a:solidFill>
              </a:rPr>
              <a:t>Analysis</a:t>
            </a:r>
            <a:endParaRPr sz="1800" b="1" i="0">
              <a:solidFill>
                <a:srgbClr val="ECECEC"/>
              </a:solidFill>
            </a:endParaRPr>
          </a:p>
          <a:p>
            <a:pPr marL="0" lvl="0" indent="0" algn="l" rtl="0">
              <a:lnSpc>
                <a:spcPct val="150000"/>
              </a:lnSpc>
              <a:spcBef>
                <a:spcPts val="1000"/>
              </a:spcBef>
              <a:spcAft>
                <a:spcPts val="0"/>
              </a:spcAft>
              <a:buClr>
                <a:srgbClr val="ECECEC"/>
              </a:buClr>
              <a:buSzPts val="1800"/>
              <a:buNone/>
            </a:pPr>
            <a:r>
              <a:rPr lang="en-US" sz="1800">
                <a:solidFill>
                  <a:srgbClr val="ECECEC"/>
                </a:solidFill>
              </a:rPr>
              <a:t>While the individual components of the keyword "Travel, Transportation, Logistics, and Hospitality" are mentioned multiple times, their combined usage as a full phrase is only present once. </a:t>
            </a:r>
            <a:endParaRPr sz="1800" b="1" i="0">
              <a:solidFill>
                <a:srgbClr val="ECECEC"/>
              </a:solidFill>
            </a:endParaRPr>
          </a:p>
          <a:p>
            <a:pPr marL="0" lvl="0" indent="0" algn="l" rtl="0">
              <a:lnSpc>
                <a:spcPct val="150000"/>
              </a:lnSpc>
              <a:spcBef>
                <a:spcPts val="1000"/>
              </a:spcBef>
              <a:spcAft>
                <a:spcPts val="0"/>
              </a:spcAft>
              <a:buClr>
                <a:srgbClr val="ECECEC"/>
              </a:buClr>
              <a:buSzPts val="1800"/>
              <a:buNone/>
            </a:pPr>
            <a:r>
              <a:rPr lang="en-US" sz="1800" b="1" i="0">
                <a:solidFill>
                  <a:srgbClr val="ECECEC"/>
                </a:solidFill>
              </a:rPr>
              <a:t>Is the Page Optimized?</a:t>
            </a:r>
            <a:endParaRPr/>
          </a:p>
          <a:p>
            <a:pPr marL="0" lvl="0" indent="0" algn="l" rtl="0">
              <a:lnSpc>
                <a:spcPct val="150000"/>
              </a:lnSpc>
              <a:spcBef>
                <a:spcPts val="1000"/>
              </a:spcBef>
              <a:spcAft>
                <a:spcPts val="0"/>
              </a:spcAft>
              <a:buClr>
                <a:srgbClr val="ECECEC"/>
              </a:buClr>
              <a:buSzPts val="1800"/>
              <a:buNone/>
            </a:pPr>
            <a:r>
              <a:rPr lang="en-US" sz="1800" b="0" i="0">
                <a:solidFill>
                  <a:srgbClr val="ECECEC"/>
                </a:solidFill>
              </a:rPr>
              <a:t>The page is somewhat optimized due to the presence of individual terms spread throughout the content. However, the full phrase "Travel, Transportation, Logistics, and Hospitality" being used only once limits the overall optimization for that specific keyword. Search engines may recognize the relevance for individual industries (e.g., travel or logistics), but may not fully rank the page for the comprehensive keyword phrase </a:t>
            </a:r>
            <a:endParaRPr/>
          </a:p>
          <a:p>
            <a:pPr marL="0" lvl="0" indent="0" algn="l" rtl="0">
              <a:lnSpc>
                <a:spcPct val="150000"/>
              </a:lnSpc>
              <a:spcBef>
                <a:spcPts val="1000"/>
              </a:spcBef>
              <a:spcAft>
                <a:spcPts val="0"/>
              </a:spcAft>
              <a:buClr>
                <a:srgbClr val="ECECEC"/>
              </a:buClr>
              <a:buSzPts val="1800"/>
              <a:buNone/>
            </a:pPr>
            <a:r>
              <a:rPr lang="en-US" sz="1800" b="1">
                <a:solidFill>
                  <a:srgbClr val="ECECEC"/>
                </a:solidFill>
              </a:rPr>
              <a:t>Content Depth: </a:t>
            </a:r>
            <a:r>
              <a:rPr lang="en-US" sz="1800">
                <a:solidFill>
                  <a:srgbClr val="ECECEC"/>
                </a:solidFill>
              </a:rPr>
              <a:t> Content is somewhat general and lacks detailed explanations or case studies on specific solutions offered.  </a:t>
            </a:r>
            <a:endParaRPr sz="1800" i="0">
              <a:solidFill>
                <a:srgbClr val="ECECEC"/>
              </a:solidFill>
            </a:endParaRPr>
          </a:p>
          <a:p>
            <a:pPr marL="228600" lvl="0" indent="-114300" algn="l" rtl="0">
              <a:lnSpc>
                <a:spcPct val="90000"/>
              </a:lnSpc>
              <a:spcBef>
                <a:spcPts val="1000"/>
              </a:spcBef>
              <a:spcAft>
                <a:spcPts val="0"/>
              </a:spcAft>
              <a:buClr>
                <a:schemeClr val="lt1"/>
              </a:buClr>
              <a:buSzPts val="1800"/>
              <a:buNone/>
            </a:pPr>
            <a:endParaRPr sz="18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74"/>
          <p:cNvSpPr txBox="1">
            <a:spLocks noGrp="1"/>
          </p:cNvSpPr>
          <p:nvPr>
            <p:ph type="body" idx="1"/>
          </p:nvPr>
        </p:nvSpPr>
        <p:spPr>
          <a:xfrm>
            <a:off x="457200" y="1848186"/>
            <a:ext cx="10376647" cy="4912659"/>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150000"/>
              </a:lnSpc>
              <a:spcBef>
                <a:spcPts val="0"/>
              </a:spcBef>
              <a:spcAft>
                <a:spcPts val="0"/>
              </a:spcAft>
              <a:buClr>
                <a:srgbClr val="ECECEC"/>
              </a:buClr>
              <a:buSzPct val="100000"/>
              <a:buNone/>
            </a:pPr>
            <a:r>
              <a:rPr lang="en-US" sz="2000" b="1">
                <a:solidFill>
                  <a:srgbClr val="ECECEC"/>
                </a:solidFill>
              </a:rPr>
              <a:t>a.3</a:t>
            </a:r>
            <a:r>
              <a:rPr lang="en-US" sz="2000" b="1" i="0">
                <a:solidFill>
                  <a:srgbClr val="ECECEC"/>
                </a:solidFill>
              </a:rPr>
              <a:t> Internal Links</a:t>
            </a:r>
            <a:endParaRPr/>
          </a:p>
          <a:p>
            <a:pPr marL="228600" lvl="0" indent="-222250" algn="l" rtl="0">
              <a:lnSpc>
                <a:spcPct val="150000"/>
              </a:lnSpc>
              <a:spcBef>
                <a:spcPts val="1000"/>
              </a:spcBef>
              <a:spcAft>
                <a:spcPts val="0"/>
              </a:spcAft>
              <a:buClr>
                <a:srgbClr val="ECECEC"/>
              </a:buClr>
              <a:buSzPct val="100000"/>
              <a:buFont typeface="Arial"/>
              <a:buChar char="•"/>
            </a:pPr>
            <a:r>
              <a:rPr lang="en-US" sz="2000" b="1" i="0">
                <a:solidFill>
                  <a:srgbClr val="ECECEC"/>
                </a:solidFill>
              </a:rPr>
              <a:t>Total links: </a:t>
            </a:r>
            <a:r>
              <a:rPr lang="en-US" sz="2000" b="1">
                <a:solidFill>
                  <a:srgbClr val="ECECEC"/>
                </a:solidFill>
              </a:rPr>
              <a:t>206</a:t>
            </a:r>
            <a:endParaRPr sz="2000" i="0">
              <a:solidFill>
                <a:srgbClr val="ECECEC"/>
              </a:solidFill>
            </a:endParaRPr>
          </a:p>
          <a:p>
            <a:pPr marL="228600" lvl="0" indent="-222250" algn="l" rtl="0">
              <a:lnSpc>
                <a:spcPct val="150000"/>
              </a:lnSpc>
              <a:spcBef>
                <a:spcPts val="1000"/>
              </a:spcBef>
              <a:spcAft>
                <a:spcPts val="0"/>
              </a:spcAft>
              <a:buClr>
                <a:srgbClr val="ECECEC"/>
              </a:buClr>
              <a:buSzPct val="100000"/>
              <a:buFont typeface="Arial"/>
              <a:buChar char="•"/>
            </a:pPr>
            <a:r>
              <a:rPr lang="en-US" sz="2000" b="1" i="0">
                <a:solidFill>
                  <a:srgbClr val="ECECEC"/>
                </a:solidFill>
              </a:rPr>
              <a:t> Internal Links:</a:t>
            </a:r>
            <a:r>
              <a:rPr lang="en-US" sz="2000" b="0" i="0">
                <a:solidFill>
                  <a:srgbClr val="ECECEC"/>
                </a:solidFill>
              </a:rPr>
              <a:t> 197</a:t>
            </a:r>
            <a:endParaRPr/>
          </a:p>
          <a:p>
            <a:pPr marL="228600" lvl="0" indent="-222250" algn="l" rtl="0">
              <a:lnSpc>
                <a:spcPct val="150000"/>
              </a:lnSpc>
              <a:spcBef>
                <a:spcPts val="1000"/>
              </a:spcBef>
              <a:spcAft>
                <a:spcPts val="0"/>
              </a:spcAft>
              <a:buClr>
                <a:srgbClr val="ECECEC"/>
              </a:buClr>
              <a:buSzPct val="100000"/>
              <a:buFont typeface="Arial"/>
              <a:buChar char="•"/>
            </a:pPr>
            <a:r>
              <a:rPr lang="en-US" sz="2000" b="1">
                <a:solidFill>
                  <a:srgbClr val="ECECEC"/>
                </a:solidFill>
              </a:rPr>
              <a:t>Analysis</a:t>
            </a:r>
            <a:r>
              <a:rPr lang="en-US" sz="2000" b="1" i="0">
                <a:solidFill>
                  <a:srgbClr val="ECECEC"/>
                </a:solidFill>
              </a:rPr>
              <a:t>:</a:t>
            </a:r>
            <a:r>
              <a:rPr lang="en-US" sz="2000" b="0" i="0">
                <a:solidFill>
                  <a:srgbClr val="ECECEC"/>
                </a:solidFill>
              </a:rPr>
              <a:t> Integrate internal links within the content that direct users to related services or solutions offered by Tech Mahindra in the TTLH industry.</a:t>
            </a:r>
            <a:endParaRPr/>
          </a:p>
          <a:p>
            <a:pPr marL="0" lvl="0" indent="0" algn="l" rtl="0">
              <a:lnSpc>
                <a:spcPct val="150000"/>
              </a:lnSpc>
              <a:spcBef>
                <a:spcPts val="1000"/>
              </a:spcBef>
              <a:spcAft>
                <a:spcPts val="0"/>
              </a:spcAft>
              <a:buClr>
                <a:srgbClr val="ECECEC"/>
              </a:buClr>
              <a:buSzPct val="100000"/>
              <a:buNone/>
            </a:pPr>
            <a:r>
              <a:rPr lang="en-US" sz="2000" b="1">
                <a:solidFill>
                  <a:srgbClr val="ECECEC"/>
                </a:solidFill>
              </a:rPr>
              <a:t>b.3</a:t>
            </a:r>
            <a:r>
              <a:rPr lang="en-US" sz="2000" b="1" i="0">
                <a:solidFill>
                  <a:srgbClr val="ECECEC"/>
                </a:solidFill>
              </a:rPr>
              <a:t> External Links</a:t>
            </a:r>
            <a:endParaRPr/>
          </a:p>
          <a:p>
            <a:pPr marL="228600" lvl="0" indent="-222250" algn="l" rtl="0">
              <a:lnSpc>
                <a:spcPct val="150000"/>
              </a:lnSpc>
              <a:spcBef>
                <a:spcPts val="1000"/>
              </a:spcBef>
              <a:spcAft>
                <a:spcPts val="0"/>
              </a:spcAft>
              <a:buClr>
                <a:srgbClr val="ECECEC"/>
              </a:buClr>
              <a:buSzPct val="100000"/>
              <a:buFont typeface="Arial"/>
              <a:buChar char="•"/>
            </a:pPr>
            <a:r>
              <a:rPr lang="en-US" sz="2000" b="1" i="0">
                <a:solidFill>
                  <a:srgbClr val="ECECEC"/>
                </a:solidFill>
              </a:rPr>
              <a:t>External Links:</a:t>
            </a:r>
            <a:r>
              <a:rPr lang="en-US" sz="2000" b="0" i="0">
                <a:solidFill>
                  <a:srgbClr val="ECECEC"/>
                </a:solidFill>
              </a:rPr>
              <a:t> 9</a:t>
            </a:r>
            <a:endParaRPr/>
          </a:p>
          <a:p>
            <a:pPr marL="228600" lvl="0" indent="-222250" algn="l" rtl="0">
              <a:lnSpc>
                <a:spcPct val="150000"/>
              </a:lnSpc>
              <a:spcBef>
                <a:spcPts val="1000"/>
              </a:spcBef>
              <a:spcAft>
                <a:spcPts val="0"/>
              </a:spcAft>
              <a:buClr>
                <a:srgbClr val="ECECEC"/>
              </a:buClr>
              <a:buSzPct val="100000"/>
              <a:buFont typeface="Arial"/>
              <a:buChar char="•"/>
            </a:pPr>
            <a:r>
              <a:rPr lang="en-US" sz="2000" b="1" i="0">
                <a:solidFill>
                  <a:srgbClr val="ECECEC"/>
                </a:solidFill>
              </a:rPr>
              <a:t>Nofollow external</a:t>
            </a:r>
            <a:r>
              <a:rPr lang="en-US" sz="2000" b="0" i="0">
                <a:solidFill>
                  <a:srgbClr val="ECECEC"/>
                </a:solidFill>
              </a:rPr>
              <a:t>: 5   (Others are </a:t>
            </a:r>
            <a:r>
              <a:rPr lang="en-US" sz="2000">
                <a:solidFill>
                  <a:srgbClr val="ECECEC"/>
                </a:solidFill>
              </a:rPr>
              <a:t>D</a:t>
            </a:r>
            <a:r>
              <a:rPr lang="en-US" sz="2000" b="0" i="0">
                <a:solidFill>
                  <a:srgbClr val="ECECEC"/>
                </a:solidFill>
              </a:rPr>
              <a:t>o follow)</a:t>
            </a:r>
            <a:endParaRPr/>
          </a:p>
          <a:p>
            <a:pPr marL="228600" lvl="0" indent="-222250" algn="l" rtl="0">
              <a:lnSpc>
                <a:spcPct val="150000"/>
              </a:lnSpc>
              <a:spcBef>
                <a:spcPts val="1000"/>
              </a:spcBef>
              <a:spcAft>
                <a:spcPts val="0"/>
              </a:spcAft>
              <a:buClr>
                <a:srgbClr val="ECECEC"/>
              </a:buClr>
              <a:buSzPct val="100000"/>
              <a:buFont typeface="Arial"/>
              <a:buChar char="•"/>
            </a:pPr>
            <a:r>
              <a:rPr lang="en-US" sz="2000" b="1">
                <a:solidFill>
                  <a:srgbClr val="ECECEC"/>
                </a:solidFill>
              </a:rPr>
              <a:t>Analysis</a:t>
            </a:r>
            <a:r>
              <a:rPr lang="en-US" sz="2000" b="1" i="0">
                <a:solidFill>
                  <a:srgbClr val="ECECEC"/>
                </a:solidFill>
              </a:rPr>
              <a:t>:</a:t>
            </a:r>
            <a:r>
              <a:rPr lang="en-US" sz="2000" b="0" i="0">
                <a:solidFill>
                  <a:srgbClr val="ECECEC"/>
                </a:solidFill>
              </a:rPr>
              <a:t> Include external links to trusted industry sources, such as government reports, industry whitepapers, or news articles. </a:t>
            </a:r>
            <a:endParaRPr/>
          </a:p>
          <a:p>
            <a:pPr marL="228600" lvl="0" indent="-114300" algn="l" rtl="0">
              <a:lnSpc>
                <a:spcPct val="90000"/>
              </a:lnSpc>
              <a:spcBef>
                <a:spcPts val="1000"/>
              </a:spcBef>
              <a:spcAft>
                <a:spcPts val="0"/>
              </a:spcAft>
              <a:buClr>
                <a:schemeClr val="lt1"/>
              </a:buClr>
              <a:buSzPct val="100000"/>
              <a:buNone/>
            </a:pPr>
            <a:endParaRPr sz="2000"/>
          </a:p>
        </p:txBody>
      </p:sp>
      <p:sp>
        <p:nvSpPr>
          <p:cNvPr id="595" name="Google Shape;595;p74"/>
          <p:cNvSpPr txBox="1"/>
          <p:nvPr/>
        </p:nvSpPr>
        <p:spPr>
          <a:xfrm>
            <a:off x="457200" y="1479176"/>
            <a:ext cx="562983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a:solidFill>
                  <a:srgbClr val="ECECEC"/>
                </a:solidFill>
                <a:latin typeface="Century Gothic"/>
                <a:ea typeface="Century Gothic"/>
                <a:cs typeface="Century Gothic"/>
                <a:sym typeface="Century Gothic"/>
              </a:rPr>
              <a:t>3. Internal and External Linking</a:t>
            </a:r>
            <a:endParaRPr sz="1800" b="1" i="0">
              <a:solidFill>
                <a:srgbClr val="ECECEC"/>
              </a:solidFill>
              <a:latin typeface="Century Gothic"/>
              <a:ea typeface="Century Gothic"/>
              <a:cs typeface="Century Gothic"/>
              <a:sym typeface="Century Gothic"/>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75"/>
          <p:cNvSpPr txBox="1">
            <a:spLocks noGrp="1"/>
          </p:cNvSpPr>
          <p:nvPr>
            <p:ph type="body" idx="1"/>
          </p:nvPr>
        </p:nvSpPr>
        <p:spPr>
          <a:xfrm>
            <a:off x="542364" y="2470702"/>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rgbClr val="ECECEC"/>
              </a:buClr>
              <a:buSzPts val="1800"/>
              <a:buNone/>
            </a:pPr>
            <a:r>
              <a:rPr lang="en-US" sz="1800">
                <a:solidFill>
                  <a:srgbClr val="ECECEC"/>
                </a:solidFill>
              </a:rPr>
              <a:t>Recommendation</a:t>
            </a:r>
            <a:endParaRPr sz="1800" b="0" i="0">
              <a:solidFill>
                <a:srgbClr val="ECECEC"/>
              </a:solidFill>
            </a:endParaRPr>
          </a:p>
          <a:p>
            <a:pPr marL="228600" lvl="0" indent="-228600" algn="l" rtl="0">
              <a:lnSpc>
                <a:spcPct val="150000"/>
              </a:lnSpc>
              <a:spcBef>
                <a:spcPts val="1000"/>
              </a:spcBef>
              <a:spcAft>
                <a:spcPts val="0"/>
              </a:spcAft>
              <a:buClr>
                <a:srgbClr val="ECECEC"/>
              </a:buClr>
              <a:buSzPts val="1800"/>
              <a:buChar char="•"/>
            </a:pPr>
            <a:r>
              <a:rPr lang="en-US" sz="1800" b="0" i="0">
                <a:solidFill>
                  <a:srgbClr val="ECECEC"/>
                </a:solidFill>
              </a:rPr>
              <a:t>Rename image files to be more descriptive and keyword-rich.</a:t>
            </a:r>
            <a:endParaRPr/>
          </a:p>
          <a:p>
            <a:pPr marL="228600" lvl="0" indent="-228600" algn="l" rtl="0">
              <a:lnSpc>
                <a:spcPct val="150000"/>
              </a:lnSpc>
              <a:spcBef>
                <a:spcPts val="1000"/>
              </a:spcBef>
              <a:spcAft>
                <a:spcPts val="0"/>
              </a:spcAft>
              <a:buClr>
                <a:srgbClr val="ECECEC"/>
              </a:buClr>
              <a:buSzPts val="1800"/>
              <a:buChar char="•"/>
            </a:pPr>
            <a:r>
              <a:rPr lang="en-US" sz="1800" b="0" i="0">
                <a:solidFill>
                  <a:srgbClr val="ECECEC"/>
                </a:solidFill>
              </a:rPr>
              <a:t>Avoid using generic names (e.g., image1.jpg) and instead use specific, SEO-friendly names (e.g., tech-mahindra-cloud-solutions.jpg).</a:t>
            </a:r>
            <a:endParaRPr/>
          </a:p>
          <a:p>
            <a:pPr marL="228600" lvl="0" indent="-228600" algn="l" rtl="0">
              <a:lnSpc>
                <a:spcPct val="150000"/>
              </a:lnSpc>
              <a:spcBef>
                <a:spcPts val="1000"/>
              </a:spcBef>
              <a:spcAft>
                <a:spcPts val="0"/>
              </a:spcAft>
              <a:buClr>
                <a:srgbClr val="ECECEC"/>
              </a:buClr>
              <a:buSzPts val="1800"/>
              <a:buChar char="•"/>
            </a:pPr>
            <a:r>
              <a:rPr lang="en-US" sz="1800" b="0" i="0">
                <a:solidFill>
                  <a:srgbClr val="ECECEC"/>
                </a:solidFill>
              </a:rPr>
              <a:t>Use tools to reduce image file sizes without compromising quality.</a:t>
            </a:r>
            <a:endParaRPr/>
          </a:p>
          <a:p>
            <a:pPr marL="228600" lvl="0" indent="-228600" algn="l" rtl="0">
              <a:lnSpc>
                <a:spcPct val="150000"/>
              </a:lnSpc>
              <a:spcBef>
                <a:spcPts val="1000"/>
              </a:spcBef>
              <a:spcAft>
                <a:spcPts val="0"/>
              </a:spcAft>
              <a:buClr>
                <a:srgbClr val="ECECEC"/>
              </a:buClr>
              <a:buSzPts val="1800"/>
              <a:buChar char="•"/>
            </a:pPr>
            <a:r>
              <a:rPr lang="en-US" sz="1800" b="0" i="0">
                <a:solidFill>
                  <a:srgbClr val="ECECEC"/>
                </a:solidFill>
              </a:rPr>
              <a:t>Use lazy loading techniques to delay the loading of off-screen images until they are needed.</a:t>
            </a:r>
            <a:endParaRPr/>
          </a:p>
          <a:p>
            <a:pPr marL="228600" lvl="0" indent="-114300" algn="l" rtl="0">
              <a:lnSpc>
                <a:spcPct val="90000"/>
              </a:lnSpc>
              <a:spcBef>
                <a:spcPts val="1000"/>
              </a:spcBef>
              <a:spcAft>
                <a:spcPts val="0"/>
              </a:spcAft>
              <a:buClr>
                <a:schemeClr val="lt1"/>
              </a:buClr>
              <a:buSzPts val="1800"/>
              <a:buNone/>
            </a:pPr>
            <a:endParaRPr sz="1800"/>
          </a:p>
          <a:p>
            <a:pPr marL="0" lvl="0" indent="0" algn="l" rtl="0">
              <a:lnSpc>
                <a:spcPct val="90000"/>
              </a:lnSpc>
              <a:spcBef>
                <a:spcPts val="1000"/>
              </a:spcBef>
              <a:spcAft>
                <a:spcPts val="0"/>
              </a:spcAft>
              <a:buClr>
                <a:schemeClr val="lt1"/>
              </a:buClr>
              <a:buSzPts val="1800"/>
              <a:buNone/>
            </a:pPr>
            <a:endParaRPr sz="1800"/>
          </a:p>
        </p:txBody>
      </p:sp>
      <p:sp>
        <p:nvSpPr>
          <p:cNvPr id="601" name="Google Shape;601;p75"/>
          <p:cNvSpPr txBox="1"/>
          <p:nvPr/>
        </p:nvSpPr>
        <p:spPr>
          <a:xfrm flipH="1">
            <a:off x="542364" y="1443317"/>
            <a:ext cx="548191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lt1"/>
                </a:solidFill>
                <a:latin typeface="Century Gothic"/>
                <a:ea typeface="Century Gothic"/>
                <a:cs typeface="Century Gothic"/>
                <a:sym typeface="Century Gothic"/>
              </a:rPr>
              <a:t>4.  Image Optimization Status</a:t>
            </a:r>
            <a:endParaRPr sz="2400" b="1">
              <a:solidFill>
                <a:schemeClr val="lt1"/>
              </a:solidFill>
              <a:latin typeface="Century Gothic"/>
              <a:ea typeface="Century Gothic"/>
              <a:cs typeface="Century Gothic"/>
              <a:sym typeface="Century Gothic"/>
            </a:endParaRPr>
          </a:p>
        </p:txBody>
      </p:sp>
      <p:sp>
        <p:nvSpPr>
          <p:cNvPr id="602" name="Google Shape;602;p75"/>
          <p:cNvSpPr txBox="1"/>
          <p:nvPr/>
        </p:nvSpPr>
        <p:spPr>
          <a:xfrm flipH="1">
            <a:off x="685800" y="2049445"/>
            <a:ext cx="1082040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a:solidFill>
                  <a:srgbClr val="ECECEC"/>
                </a:solidFill>
                <a:latin typeface="Century Gothic"/>
                <a:ea typeface="Century Gothic"/>
                <a:cs typeface="Century Gothic"/>
                <a:sym typeface="Century Gothic"/>
              </a:rPr>
              <a:t>Images are properly optimized with alt texts, but their file names </a:t>
            </a:r>
            <a:r>
              <a:rPr lang="en-US" sz="1800" b="1">
                <a:solidFill>
                  <a:srgbClr val="ECECEC"/>
                </a:solidFill>
                <a:latin typeface="Century Gothic"/>
                <a:ea typeface="Century Gothic"/>
                <a:cs typeface="Century Gothic"/>
                <a:sym typeface="Century Gothic"/>
              </a:rPr>
              <a:t>are </a:t>
            </a:r>
            <a:r>
              <a:rPr lang="en-US" sz="1800" b="1" i="0">
                <a:solidFill>
                  <a:srgbClr val="ECECEC"/>
                </a:solidFill>
                <a:latin typeface="Century Gothic"/>
                <a:ea typeface="Century Gothic"/>
                <a:cs typeface="Century Gothic"/>
                <a:sym typeface="Century Gothic"/>
              </a:rPr>
              <a:t>generic</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7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3600"/>
              <a:buFont typeface="Century Gothic"/>
              <a:buNone/>
            </a:pPr>
            <a:r>
              <a:rPr lang="en-US" sz="3600"/>
              <a:t>TECHNICAL SEO ANALYSIS</a:t>
            </a:r>
            <a:endParaRPr sz="3600"/>
          </a:p>
        </p:txBody>
      </p:sp>
      <p:sp>
        <p:nvSpPr>
          <p:cNvPr id="608" name="Google Shape;608;p76"/>
          <p:cNvSpPr txBox="1">
            <a:spLocks noGrp="1"/>
          </p:cNvSpPr>
          <p:nvPr>
            <p:ph type="body" idx="1"/>
          </p:nvPr>
        </p:nvSpPr>
        <p:spPr>
          <a:xfrm>
            <a:off x="654424" y="2057402"/>
            <a:ext cx="10851776" cy="4161284"/>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50000"/>
              </a:lnSpc>
              <a:spcBef>
                <a:spcPts val="0"/>
              </a:spcBef>
              <a:spcAft>
                <a:spcPts val="0"/>
              </a:spcAft>
              <a:buClr>
                <a:srgbClr val="ECECEC"/>
              </a:buClr>
              <a:buSzPts val="2000"/>
              <a:buNone/>
            </a:pPr>
            <a:r>
              <a:rPr lang="en-US" sz="2000" b="1" i="0">
                <a:solidFill>
                  <a:srgbClr val="ECECEC"/>
                </a:solidFill>
              </a:rPr>
              <a:t>Overall Speed of the Desktop Webpage</a:t>
            </a:r>
            <a:endParaRPr/>
          </a:p>
          <a:p>
            <a:pPr marL="228600" lvl="0" indent="-228600" algn="l" rtl="0">
              <a:lnSpc>
                <a:spcPct val="150000"/>
              </a:lnSpc>
              <a:spcBef>
                <a:spcPts val="1000"/>
              </a:spcBef>
              <a:spcAft>
                <a:spcPts val="0"/>
              </a:spcAft>
              <a:buClr>
                <a:srgbClr val="ECECEC"/>
              </a:buClr>
              <a:buSzPts val="1800"/>
              <a:buChar char="•"/>
            </a:pPr>
            <a:r>
              <a:rPr lang="en-US" sz="1800" b="1" i="0">
                <a:solidFill>
                  <a:srgbClr val="ECECEC"/>
                </a:solidFill>
              </a:rPr>
              <a:t>Current Speed:</a:t>
            </a:r>
            <a:r>
              <a:rPr lang="en-US" sz="1800" b="0" i="0">
                <a:solidFill>
                  <a:srgbClr val="ECECEC"/>
                </a:solidFill>
              </a:rPr>
              <a:t> 4.1 seconds (Largest Contentful Paint)</a:t>
            </a:r>
            <a:endParaRPr/>
          </a:p>
          <a:p>
            <a:pPr marL="228600" lvl="0" indent="-228600" algn="l" rtl="0">
              <a:lnSpc>
                <a:spcPct val="150000"/>
              </a:lnSpc>
              <a:spcBef>
                <a:spcPts val="1000"/>
              </a:spcBef>
              <a:spcAft>
                <a:spcPts val="0"/>
              </a:spcAft>
              <a:buClr>
                <a:srgbClr val="ECECEC"/>
              </a:buClr>
              <a:buSzPts val="1800"/>
              <a:buChar char="•"/>
            </a:pPr>
            <a:r>
              <a:rPr lang="en-US" sz="1800" b="1" i="0">
                <a:solidFill>
                  <a:srgbClr val="ECECEC"/>
                </a:solidFill>
              </a:rPr>
              <a:t>Recommended Speed:</a:t>
            </a:r>
            <a:r>
              <a:rPr lang="en-US" sz="1800" b="0" i="0">
                <a:solidFill>
                  <a:srgbClr val="ECECEC"/>
                </a:solidFill>
              </a:rPr>
              <a:t> &lt; 2.5 seconds</a:t>
            </a:r>
            <a:endParaRPr/>
          </a:p>
          <a:p>
            <a:pPr marL="0" lvl="0" indent="0" algn="l" rtl="0">
              <a:lnSpc>
                <a:spcPct val="150000"/>
              </a:lnSpc>
              <a:spcBef>
                <a:spcPts val="1000"/>
              </a:spcBef>
              <a:spcAft>
                <a:spcPts val="0"/>
              </a:spcAft>
              <a:buClr>
                <a:schemeClr val="lt1"/>
              </a:buClr>
              <a:buSzPts val="2200"/>
              <a:buNone/>
            </a:pPr>
            <a:endParaRPr b="0" i="0">
              <a:solidFill>
                <a:srgbClr val="ECECEC"/>
              </a:solidFill>
              <a:latin typeface="Arial"/>
              <a:ea typeface="Arial"/>
              <a:cs typeface="Arial"/>
              <a:sym typeface="Arial"/>
            </a:endParaRPr>
          </a:p>
          <a:p>
            <a:pPr marL="0" lvl="0" indent="0" algn="l" rtl="0">
              <a:lnSpc>
                <a:spcPct val="150000"/>
              </a:lnSpc>
              <a:spcBef>
                <a:spcPts val="1000"/>
              </a:spcBef>
              <a:spcAft>
                <a:spcPts val="0"/>
              </a:spcAft>
              <a:buClr>
                <a:srgbClr val="ECECEC"/>
              </a:buClr>
              <a:buSzPts val="2000"/>
              <a:buNone/>
            </a:pPr>
            <a:r>
              <a:rPr lang="en-US" sz="2000" b="1" i="0">
                <a:solidFill>
                  <a:srgbClr val="ECECEC"/>
                </a:solidFill>
              </a:rPr>
              <a:t>Overall Speed of the Mobile Webpage</a:t>
            </a:r>
            <a:endParaRPr/>
          </a:p>
          <a:p>
            <a:pPr marL="228600" lvl="0" indent="-228600" algn="l" rtl="0">
              <a:lnSpc>
                <a:spcPct val="150000"/>
              </a:lnSpc>
              <a:spcBef>
                <a:spcPts val="1000"/>
              </a:spcBef>
              <a:spcAft>
                <a:spcPts val="0"/>
              </a:spcAft>
              <a:buClr>
                <a:srgbClr val="ECECEC"/>
              </a:buClr>
              <a:buSzPts val="1800"/>
              <a:buFont typeface="Arial"/>
              <a:buChar char="•"/>
            </a:pPr>
            <a:r>
              <a:rPr lang="en-US" sz="1800" b="1" i="0">
                <a:solidFill>
                  <a:srgbClr val="ECECEC"/>
                </a:solidFill>
              </a:rPr>
              <a:t>Current Speed:</a:t>
            </a:r>
            <a:r>
              <a:rPr lang="en-US" sz="1800" b="0" i="0">
                <a:solidFill>
                  <a:srgbClr val="ECECEC"/>
                </a:solidFill>
              </a:rPr>
              <a:t> 22.6 seconds (Largest Contentful Paint)</a:t>
            </a:r>
            <a:endParaRPr/>
          </a:p>
          <a:p>
            <a:pPr marL="228600" lvl="0" indent="-228600" algn="l" rtl="0">
              <a:lnSpc>
                <a:spcPct val="150000"/>
              </a:lnSpc>
              <a:spcBef>
                <a:spcPts val="1000"/>
              </a:spcBef>
              <a:spcAft>
                <a:spcPts val="0"/>
              </a:spcAft>
              <a:buClr>
                <a:srgbClr val="ECECEC"/>
              </a:buClr>
              <a:buSzPts val="1800"/>
              <a:buFont typeface="Arial"/>
              <a:buChar char="•"/>
            </a:pPr>
            <a:r>
              <a:rPr lang="en-US" sz="1800" b="1" i="0">
                <a:solidFill>
                  <a:srgbClr val="ECECEC"/>
                </a:solidFill>
              </a:rPr>
              <a:t>Recommended Speed:</a:t>
            </a:r>
            <a:r>
              <a:rPr lang="en-US" sz="1800" b="0" i="0">
                <a:solidFill>
                  <a:srgbClr val="ECECEC"/>
                </a:solidFill>
              </a:rPr>
              <a:t> &lt; 2.5 seconds</a:t>
            </a:r>
            <a:endParaRPr/>
          </a:p>
          <a:p>
            <a:pPr marL="228600" lvl="0" indent="-88900" algn="l" rtl="0">
              <a:lnSpc>
                <a:spcPct val="90000"/>
              </a:lnSpc>
              <a:spcBef>
                <a:spcPts val="1000"/>
              </a:spcBef>
              <a:spcAft>
                <a:spcPts val="0"/>
              </a:spcAft>
              <a:buClr>
                <a:schemeClr val="lt1"/>
              </a:buClr>
              <a:buSzPts val="2200"/>
              <a:buNone/>
            </a:pPr>
            <a:endParaRPr/>
          </a:p>
          <a:p>
            <a:pPr marL="228600" lvl="0" indent="-88900" algn="l" rtl="0">
              <a:lnSpc>
                <a:spcPct val="90000"/>
              </a:lnSpc>
              <a:spcBef>
                <a:spcPts val="1000"/>
              </a:spcBef>
              <a:spcAft>
                <a:spcPts val="0"/>
              </a:spcAft>
              <a:buClr>
                <a:schemeClr val="lt1"/>
              </a:buClr>
              <a:buSzPts val="2200"/>
              <a:buNone/>
            </a:pP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pic>
        <p:nvPicPr>
          <p:cNvPr id="613" name="Google Shape;613;p77"/>
          <p:cNvPicPr preferRelativeResize="0">
            <a:picLocks noGrp="1"/>
          </p:cNvPicPr>
          <p:nvPr>
            <p:ph type="body" idx="1"/>
          </p:nvPr>
        </p:nvPicPr>
        <p:blipFill rotWithShape="1">
          <a:blip r:embed="rId3">
            <a:alphaModFix/>
          </a:blip>
          <a:srcRect/>
          <a:stretch/>
        </p:blipFill>
        <p:spPr>
          <a:xfrm>
            <a:off x="6266416" y="2662516"/>
            <a:ext cx="5696278" cy="3320075"/>
          </a:xfrm>
          <a:prstGeom prst="rect">
            <a:avLst/>
          </a:prstGeom>
          <a:noFill/>
          <a:ln w="9525" cap="flat" cmpd="sng">
            <a:solidFill>
              <a:schemeClr val="lt1"/>
            </a:solidFill>
            <a:prstDash val="solid"/>
            <a:round/>
            <a:headEnd type="none" w="sm" len="sm"/>
            <a:tailEnd type="none" w="sm" len="sm"/>
          </a:ln>
        </p:spPr>
      </p:pic>
      <p:pic>
        <p:nvPicPr>
          <p:cNvPr id="614" name="Google Shape;614;p77"/>
          <p:cNvPicPr preferRelativeResize="0"/>
          <p:nvPr/>
        </p:nvPicPr>
        <p:blipFill rotWithShape="1">
          <a:blip r:embed="rId4">
            <a:alphaModFix/>
          </a:blip>
          <a:srcRect/>
          <a:stretch/>
        </p:blipFill>
        <p:spPr>
          <a:xfrm>
            <a:off x="328788" y="2662516"/>
            <a:ext cx="5668599" cy="3320075"/>
          </a:xfrm>
          <a:prstGeom prst="rect">
            <a:avLst/>
          </a:prstGeom>
          <a:noFill/>
          <a:ln w="9525" cap="flat" cmpd="sng">
            <a:solidFill>
              <a:schemeClr val="lt1"/>
            </a:solidFill>
            <a:prstDash val="solid"/>
            <a:round/>
            <a:headEnd type="none" w="sm" len="sm"/>
            <a:tailEnd type="none" w="sm" len="sm"/>
          </a:ln>
        </p:spPr>
      </p:pic>
      <p:sp>
        <p:nvSpPr>
          <p:cNvPr id="615" name="Google Shape;615;p77"/>
          <p:cNvSpPr txBox="1"/>
          <p:nvPr/>
        </p:nvSpPr>
        <p:spPr>
          <a:xfrm>
            <a:off x="573741" y="1918447"/>
            <a:ext cx="31824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entury Gothic"/>
                <a:ea typeface="Century Gothic"/>
                <a:cs typeface="Century Gothic"/>
                <a:sym typeface="Century Gothic"/>
              </a:rPr>
              <a:t>Mobile Score</a:t>
            </a:r>
            <a:endParaRPr sz="1800">
              <a:solidFill>
                <a:schemeClr val="lt1"/>
              </a:solidFill>
              <a:latin typeface="Century Gothic"/>
              <a:ea typeface="Century Gothic"/>
              <a:cs typeface="Century Gothic"/>
              <a:sym typeface="Century Gothic"/>
            </a:endParaRPr>
          </a:p>
        </p:txBody>
      </p:sp>
      <p:sp>
        <p:nvSpPr>
          <p:cNvPr id="616" name="Google Shape;616;p77"/>
          <p:cNvSpPr txBox="1"/>
          <p:nvPr/>
        </p:nvSpPr>
        <p:spPr>
          <a:xfrm>
            <a:off x="6580094" y="1918447"/>
            <a:ext cx="3505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entury Gothic"/>
                <a:ea typeface="Century Gothic"/>
                <a:cs typeface="Century Gothic"/>
                <a:sym typeface="Century Gothic"/>
              </a:rPr>
              <a:t>Desktop score</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78"/>
          <p:cNvSpPr txBox="1">
            <a:spLocks noGrp="1"/>
          </p:cNvSpPr>
          <p:nvPr>
            <p:ph type="body" idx="1"/>
          </p:nvPr>
        </p:nvSpPr>
        <p:spPr>
          <a:xfrm>
            <a:off x="618565" y="1577789"/>
            <a:ext cx="11210365" cy="437195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ECECEC"/>
              </a:buClr>
              <a:buSzPts val="1800"/>
              <a:buNone/>
            </a:pPr>
            <a:r>
              <a:rPr lang="en-US" sz="1800" b="1" i="0">
                <a:solidFill>
                  <a:srgbClr val="ECECEC"/>
                </a:solidFill>
              </a:rPr>
              <a:t>5 Best Practices to Improve Site and Web Page Speed</a:t>
            </a:r>
            <a:endParaRPr/>
          </a:p>
          <a:p>
            <a:pPr marL="0" lvl="0" indent="0" algn="l" rtl="0">
              <a:lnSpc>
                <a:spcPct val="90000"/>
              </a:lnSpc>
              <a:spcBef>
                <a:spcPts val="1000"/>
              </a:spcBef>
              <a:spcAft>
                <a:spcPts val="0"/>
              </a:spcAft>
              <a:buClr>
                <a:schemeClr val="lt1"/>
              </a:buClr>
              <a:buSzPts val="1800"/>
              <a:buNone/>
            </a:pPr>
            <a:endParaRPr sz="1800" b="0" i="0">
              <a:solidFill>
                <a:srgbClr val="ECECEC"/>
              </a:solidFill>
            </a:endParaRPr>
          </a:p>
          <a:p>
            <a:pPr marL="685800" lvl="1" indent="-228600" algn="l" rtl="0">
              <a:lnSpc>
                <a:spcPct val="150000"/>
              </a:lnSpc>
              <a:spcBef>
                <a:spcPts val="500"/>
              </a:spcBef>
              <a:spcAft>
                <a:spcPts val="0"/>
              </a:spcAft>
              <a:buClr>
                <a:srgbClr val="ECECEC"/>
              </a:buClr>
              <a:buSzPts val="1800"/>
              <a:buChar char="•"/>
            </a:pPr>
            <a:r>
              <a:rPr lang="en-US" sz="1800" b="0" i="0">
                <a:solidFill>
                  <a:srgbClr val="ECECEC"/>
                </a:solidFill>
              </a:rPr>
              <a:t>Use image compression tools to reduce file sizes without sacrificing quality. Implement responsive images and serve different sizes based on the device.</a:t>
            </a:r>
            <a:endParaRPr/>
          </a:p>
          <a:p>
            <a:pPr marL="685800" lvl="1" indent="-228600" algn="l" rtl="0">
              <a:lnSpc>
                <a:spcPct val="150000"/>
              </a:lnSpc>
              <a:spcBef>
                <a:spcPts val="500"/>
              </a:spcBef>
              <a:spcAft>
                <a:spcPts val="0"/>
              </a:spcAft>
              <a:buClr>
                <a:srgbClr val="ECECEC"/>
              </a:buClr>
              <a:buSzPts val="1800"/>
              <a:buChar char="•"/>
            </a:pPr>
            <a:r>
              <a:rPr lang="en-US" sz="1800" b="0" i="0">
                <a:solidFill>
                  <a:srgbClr val="ECECEC"/>
                </a:solidFill>
              </a:rPr>
              <a:t>Reduce the size of JavaScript and CSS files by minifying and combining them to decrease page load time.</a:t>
            </a:r>
            <a:endParaRPr/>
          </a:p>
          <a:p>
            <a:pPr marL="685800" lvl="1" indent="-228600" algn="l" rtl="0">
              <a:lnSpc>
                <a:spcPct val="150000"/>
              </a:lnSpc>
              <a:spcBef>
                <a:spcPts val="500"/>
              </a:spcBef>
              <a:spcAft>
                <a:spcPts val="0"/>
              </a:spcAft>
              <a:buClr>
                <a:srgbClr val="ECECEC"/>
              </a:buClr>
              <a:buSzPts val="1800"/>
              <a:buChar char="•"/>
            </a:pPr>
            <a:r>
              <a:rPr lang="en-US" sz="1800" b="0" i="0">
                <a:solidFill>
                  <a:srgbClr val="ECECEC"/>
                </a:solidFill>
              </a:rPr>
              <a:t>Apply lazy loading to offscreen images and videos to reduce initial load time.</a:t>
            </a:r>
            <a:endParaRPr/>
          </a:p>
          <a:p>
            <a:pPr marL="685800" lvl="1" indent="-228600" algn="l" rtl="0">
              <a:lnSpc>
                <a:spcPct val="150000"/>
              </a:lnSpc>
              <a:spcBef>
                <a:spcPts val="500"/>
              </a:spcBef>
              <a:spcAft>
                <a:spcPts val="0"/>
              </a:spcAft>
              <a:buClr>
                <a:srgbClr val="ECECEC"/>
              </a:buClr>
              <a:buSzPts val="1800"/>
              <a:buChar char="•"/>
            </a:pPr>
            <a:r>
              <a:rPr lang="en-US" sz="1800" b="0" i="0">
                <a:solidFill>
                  <a:srgbClr val="ECECEC"/>
                </a:solidFill>
              </a:rPr>
              <a:t>Optimize server performance by using efficient hosting solutions, optimizing databases, and utilizing server-side caching.</a:t>
            </a:r>
            <a:endParaRPr/>
          </a:p>
          <a:p>
            <a:pPr marL="685800" lvl="1" indent="-228600" algn="l" rtl="0">
              <a:lnSpc>
                <a:spcPct val="150000"/>
              </a:lnSpc>
              <a:spcBef>
                <a:spcPts val="500"/>
              </a:spcBef>
              <a:spcAft>
                <a:spcPts val="0"/>
              </a:spcAft>
              <a:buClr>
                <a:srgbClr val="ECECEC"/>
              </a:buClr>
              <a:buSzPts val="1800"/>
              <a:buChar char="•"/>
            </a:pPr>
            <a:r>
              <a:rPr lang="en-US" sz="1800" b="0" i="0">
                <a:solidFill>
                  <a:srgbClr val="ECECEC"/>
                </a:solidFill>
              </a:rPr>
              <a:t>Improve by reducing render-blocking resources and focusing on enhancing the page’s visual loading efficiency.</a:t>
            </a:r>
            <a:endParaRPr/>
          </a:p>
          <a:p>
            <a:pPr marL="228600" lvl="0" indent="-114300" algn="l" rtl="0">
              <a:lnSpc>
                <a:spcPct val="90000"/>
              </a:lnSpc>
              <a:spcBef>
                <a:spcPts val="1000"/>
              </a:spcBef>
              <a:spcAft>
                <a:spcPts val="0"/>
              </a:spcAft>
              <a:buClr>
                <a:schemeClr val="lt1"/>
              </a:buClr>
              <a:buSzPts val="1800"/>
              <a:buNone/>
            </a:pPr>
            <a:endParaRPr sz="1800"/>
          </a:p>
          <a:p>
            <a:pPr marL="228600" lvl="0" indent="-114300" algn="l" rtl="0">
              <a:lnSpc>
                <a:spcPct val="90000"/>
              </a:lnSpc>
              <a:spcBef>
                <a:spcPts val="1000"/>
              </a:spcBef>
              <a:spcAft>
                <a:spcPts val="0"/>
              </a:spcAft>
              <a:buClr>
                <a:schemeClr val="lt1"/>
              </a:buClr>
              <a:buSzPts val="1800"/>
              <a:buNone/>
            </a:pPr>
            <a:endParaRPr sz="18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79"/>
          <p:cNvSpPr txBox="1">
            <a:spLocks noGrp="1"/>
          </p:cNvSpPr>
          <p:nvPr>
            <p:ph type="title"/>
          </p:nvPr>
        </p:nvSpPr>
        <p:spPr>
          <a:xfrm>
            <a:off x="3424517" y="809198"/>
            <a:ext cx="8610600" cy="965815"/>
          </a:xfrm>
          <a:prstGeom prst="rect">
            <a:avLst/>
          </a:prstGeom>
          <a:noFill/>
          <a:ln>
            <a:noFill/>
          </a:ln>
        </p:spPr>
        <p:txBody>
          <a:bodyPr spcFirstLastPara="1" wrap="square" lIns="91425" tIns="45700" rIns="91425" bIns="45700" anchor="ctr" anchorCtr="0">
            <a:normAutofit fontScale="90000"/>
          </a:bodyPr>
          <a:lstStyle/>
          <a:p>
            <a:pPr marL="0" lvl="0" indent="0" algn="r" rtl="0">
              <a:lnSpc>
                <a:spcPct val="90000"/>
              </a:lnSpc>
              <a:spcBef>
                <a:spcPts val="0"/>
              </a:spcBef>
              <a:spcAft>
                <a:spcPts val="0"/>
              </a:spcAft>
              <a:buClr>
                <a:srgbClr val="ECECEC"/>
              </a:buClr>
              <a:buSzPct val="100000"/>
              <a:buFont typeface="Century Gothic"/>
              <a:buNone/>
            </a:pPr>
            <a:r>
              <a:rPr lang="en-US" sz="3555" i="0">
                <a:solidFill>
                  <a:srgbClr val="ECECEC"/>
                </a:solidFill>
              </a:rPr>
              <a:t>CONTENT STRATEGY RECOMMENDATIONS</a:t>
            </a:r>
            <a:br>
              <a:rPr lang="en-US" sz="3555" i="0">
                <a:solidFill>
                  <a:srgbClr val="ECECEC"/>
                </a:solidFill>
              </a:rPr>
            </a:br>
            <a:endParaRPr sz="3555"/>
          </a:p>
        </p:txBody>
      </p:sp>
      <p:sp>
        <p:nvSpPr>
          <p:cNvPr id="627" name="Google Shape;627;p79"/>
          <p:cNvSpPr txBox="1">
            <a:spLocks noGrp="1"/>
          </p:cNvSpPr>
          <p:nvPr>
            <p:ph type="body" idx="1"/>
          </p:nvPr>
        </p:nvSpPr>
        <p:spPr>
          <a:xfrm>
            <a:off x="685800" y="1586754"/>
            <a:ext cx="10820400" cy="4867834"/>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50000"/>
              </a:lnSpc>
              <a:spcBef>
                <a:spcPts val="0"/>
              </a:spcBef>
              <a:spcAft>
                <a:spcPts val="0"/>
              </a:spcAft>
              <a:buClr>
                <a:srgbClr val="ECECEC"/>
              </a:buClr>
              <a:buSzPct val="100000"/>
              <a:buNone/>
            </a:pPr>
            <a:r>
              <a:rPr lang="en-US" sz="2000" b="1" i="0">
                <a:solidFill>
                  <a:srgbClr val="ECECEC"/>
                </a:solidFill>
              </a:rPr>
              <a:t>1. Optimize Homepage Content</a:t>
            </a:r>
            <a:r>
              <a:rPr lang="en-US" sz="2000" b="0" i="0">
                <a:solidFill>
                  <a:srgbClr val="ECECEC"/>
                </a:solidFill>
              </a:rPr>
              <a:t>:</a:t>
            </a:r>
            <a:endParaRPr/>
          </a:p>
          <a:p>
            <a:pPr marL="457200" lvl="1" indent="0" algn="l" rtl="0">
              <a:lnSpc>
                <a:spcPct val="150000"/>
              </a:lnSpc>
              <a:spcBef>
                <a:spcPts val="500"/>
              </a:spcBef>
              <a:spcAft>
                <a:spcPts val="0"/>
              </a:spcAft>
              <a:buClr>
                <a:srgbClr val="ECECEC"/>
              </a:buClr>
              <a:buSzPct val="100000"/>
              <a:buNone/>
            </a:pPr>
            <a:r>
              <a:rPr lang="en-US" sz="2000" b="1" i="0">
                <a:solidFill>
                  <a:srgbClr val="ECECEC"/>
                </a:solidFill>
              </a:rPr>
              <a:t>Update Headline</a:t>
            </a:r>
            <a:r>
              <a:rPr lang="en-US" sz="2000" b="0" i="0">
                <a:solidFill>
                  <a:srgbClr val="ECECEC"/>
                </a:solidFill>
              </a:rPr>
              <a:t>: “Leading Travel, Transportation, Logistics, and Hospitality Solutions”</a:t>
            </a:r>
            <a:endParaRPr/>
          </a:p>
          <a:p>
            <a:pPr marL="457200" lvl="1" indent="0" algn="l" rtl="0">
              <a:lnSpc>
                <a:spcPct val="150000"/>
              </a:lnSpc>
              <a:spcBef>
                <a:spcPts val="500"/>
              </a:spcBef>
              <a:spcAft>
                <a:spcPts val="0"/>
              </a:spcAft>
              <a:buClr>
                <a:srgbClr val="ECECEC"/>
              </a:buClr>
              <a:buSzPct val="100000"/>
              <a:buNone/>
            </a:pPr>
            <a:r>
              <a:rPr lang="en-US" sz="2000" b="1" i="0">
                <a:solidFill>
                  <a:srgbClr val="ECECEC"/>
                </a:solidFill>
              </a:rPr>
              <a:t>Expand Body Sections</a:t>
            </a:r>
            <a:r>
              <a:rPr lang="en-US" sz="2000" b="0" i="0">
                <a:solidFill>
                  <a:srgbClr val="ECECEC"/>
                </a:solidFill>
              </a:rPr>
              <a:t>: Add detailed sections on Travel Technology, Transportation Management, Logistics Optimization, and Hospitality Technology.</a:t>
            </a:r>
            <a:endParaRPr/>
          </a:p>
          <a:p>
            <a:pPr marL="0" lvl="0" indent="0" algn="l" rtl="0">
              <a:lnSpc>
                <a:spcPct val="150000"/>
              </a:lnSpc>
              <a:spcBef>
                <a:spcPts val="1000"/>
              </a:spcBef>
              <a:spcAft>
                <a:spcPts val="0"/>
              </a:spcAft>
              <a:buClr>
                <a:srgbClr val="ECECEC"/>
              </a:buClr>
              <a:buSzPct val="100000"/>
              <a:buNone/>
            </a:pPr>
            <a:r>
              <a:rPr lang="en-US" sz="2000" b="1" i="0">
                <a:solidFill>
                  <a:srgbClr val="ECECEC"/>
                </a:solidFill>
              </a:rPr>
              <a:t>2. Develop Targeted Blog Content</a:t>
            </a:r>
            <a:r>
              <a:rPr lang="en-US" sz="2000" b="0" i="0">
                <a:solidFill>
                  <a:srgbClr val="ECECEC"/>
                </a:solidFill>
              </a:rPr>
              <a:t>:</a:t>
            </a:r>
            <a:endParaRPr/>
          </a:p>
          <a:p>
            <a:pPr marL="457200" lvl="1" indent="0" algn="l" rtl="0">
              <a:lnSpc>
                <a:spcPct val="150000"/>
              </a:lnSpc>
              <a:spcBef>
                <a:spcPts val="500"/>
              </a:spcBef>
              <a:spcAft>
                <a:spcPts val="0"/>
              </a:spcAft>
              <a:buClr>
                <a:srgbClr val="ECECEC"/>
              </a:buClr>
              <a:buSzPct val="100000"/>
              <a:buNone/>
            </a:pPr>
            <a:r>
              <a:rPr lang="en-US" sz="2000" b="1" i="0">
                <a:solidFill>
                  <a:srgbClr val="ECECEC"/>
                </a:solidFill>
              </a:rPr>
              <a:t>Publish Articles</a:t>
            </a:r>
            <a:r>
              <a:rPr lang="en-US" sz="2000" b="0" i="0">
                <a:solidFill>
                  <a:srgbClr val="ECECEC"/>
                </a:solidFill>
              </a:rPr>
              <a:t>: Focus on current trends and innovations in TTLH industries.</a:t>
            </a:r>
            <a:endParaRPr/>
          </a:p>
          <a:p>
            <a:pPr marL="1143000" lvl="2" indent="-228600" algn="l" rtl="0">
              <a:lnSpc>
                <a:spcPct val="150000"/>
              </a:lnSpc>
              <a:spcBef>
                <a:spcPts val="500"/>
              </a:spcBef>
              <a:spcAft>
                <a:spcPts val="0"/>
              </a:spcAft>
              <a:buClr>
                <a:srgbClr val="ECECEC"/>
              </a:buClr>
              <a:buSzPct val="100000"/>
              <a:buFont typeface="Arial"/>
              <a:buChar char="•"/>
            </a:pPr>
            <a:r>
              <a:rPr lang="en-US" sz="2000" b="0" i="0">
                <a:solidFill>
                  <a:srgbClr val="ECECEC"/>
                </a:solidFill>
              </a:rPr>
              <a:t>“Top Trends Shaping the Future of Travel Technology”</a:t>
            </a:r>
            <a:endParaRPr/>
          </a:p>
          <a:p>
            <a:pPr marL="1143000" lvl="2" indent="-228600" algn="l" rtl="0">
              <a:lnSpc>
                <a:spcPct val="150000"/>
              </a:lnSpc>
              <a:spcBef>
                <a:spcPts val="500"/>
              </a:spcBef>
              <a:spcAft>
                <a:spcPts val="0"/>
              </a:spcAft>
              <a:buClr>
                <a:srgbClr val="ECECEC"/>
              </a:buClr>
              <a:buSzPct val="100000"/>
              <a:buFont typeface="Arial"/>
              <a:buChar char="•"/>
            </a:pPr>
            <a:r>
              <a:rPr lang="en-US" sz="2000" b="0" i="0">
                <a:solidFill>
                  <a:srgbClr val="ECECEC"/>
                </a:solidFill>
              </a:rPr>
              <a:t>“How Intelligent Transportation Systems Are Revolutionizing Urban Mobility”</a:t>
            </a:r>
            <a:endParaRPr/>
          </a:p>
          <a:p>
            <a:pPr marL="1143000" lvl="2" indent="-228600" algn="l" rtl="0">
              <a:lnSpc>
                <a:spcPct val="150000"/>
              </a:lnSpc>
              <a:spcBef>
                <a:spcPts val="500"/>
              </a:spcBef>
              <a:spcAft>
                <a:spcPts val="0"/>
              </a:spcAft>
              <a:buClr>
                <a:srgbClr val="ECECEC"/>
              </a:buClr>
              <a:buSzPct val="100000"/>
              <a:buFont typeface="Arial"/>
              <a:buChar char="•"/>
            </a:pPr>
            <a:r>
              <a:rPr lang="en-US" sz="2000" b="0" i="0">
                <a:solidFill>
                  <a:srgbClr val="ECECEC"/>
                </a:solidFill>
              </a:rPr>
              <a:t>“Enhancing Supply Chain Efficiency with Advanced Logistics Solutions”</a:t>
            </a:r>
            <a:endParaRPr/>
          </a:p>
          <a:p>
            <a:pPr marL="1143000" lvl="2" indent="-228600" algn="l" rtl="0">
              <a:lnSpc>
                <a:spcPct val="150000"/>
              </a:lnSpc>
              <a:spcBef>
                <a:spcPts val="500"/>
              </a:spcBef>
              <a:spcAft>
                <a:spcPts val="0"/>
              </a:spcAft>
              <a:buClr>
                <a:srgbClr val="ECECEC"/>
              </a:buClr>
              <a:buSzPct val="100000"/>
              <a:buFont typeface="Arial"/>
              <a:buChar char="•"/>
            </a:pPr>
            <a:r>
              <a:rPr lang="en-US" sz="2000" b="0" i="0">
                <a:solidFill>
                  <a:srgbClr val="ECECEC"/>
                </a:solidFill>
              </a:rPr>
              <a:t>“Integrating Technology for Superior Guest Experiences”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80"/>
          <p:cNvSpPr txBox="1">
            <a:spLocks noGrp="1"/>
          </p:cNvSpPr>
          <p:nvPr>
            <p:ph type="body" idx="1"/>
          </p:nvPr>
        </p:nvSpPr>
        <p:spPr>
          <a:xfrm>
            <a:off x="685800" y="1561465"/>
            <a:ext cx="10820400" cy="477901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rgbClr val="ECECEC"/>
              </a:buClr>
              <a:buSzPts val="1800"/>
              <a:buNone/>
            </a:pPr>
            <a:r>
              <a:rPr lang="en-US" sz="1800" b="1" i="0">
                <a:solidFill>
                  <a:srgbClr val="ECECEC"/>
                </a:solidFill>
              </a:rPr>
              <a:t>3. Enhance FAQs and Glossary Sections</a:t>
            </a:r>
            <a:r>
              <a:rPr lang="en-US" sz="1800" b="0" i="0">
                <a:solidFill>
                  <a:srgbClr val="ECECEC"/>
                </a:solidFill>
              </a:rPr>
              <a:t>:</a:t>
            </a:r>
            <a:endParaRPr/>
          </a:p>
          <a:p>
            <a:pPr marL="457200" lvl="1" indent="0" algn="l" rtl="0">
              <a:lnSpc>
                <a:spcPct val="150000"/>
              </a:lnSpc>
              <a:spcBef>
                <a:spcPts val="500"/>
              </a:spcBef>
              <a:spcAft>
                <a:spcPts val="0"/>
              </a:spcAft>
              <a:buClr>
                <a:srgbClr val="ECECEC"/>
              </a:buClr>
              <a:buSzPts val="1800"/>
              <a:buNone/>
            </a:pPr>
            <a:r>
              <a:rPr lang="en-US" sz="1800" b="1" i="0">
                <a:solidFill>
                  <a:srgbClr val="ECECEC"/>
                </a:solidFill>
              </a:rPr>
              <a:t>FAQs</a:t>
            </a:r>
            <a:r>
              <a:rPr lang="en-US" sz="1800" b="0" i="0">
                <a:solidFill>
                  <a:srgbClr val="ECECEC"/>
                </a:solidFill>
              </a:rPr>
              <a:t>: Address common questions about TTLH solutions.</a:t>
            </a:r>
            <a:endParaRPr/>
          </a:p>
          <a:p>
            <a:pPr marL="1143000" lvl="2" indent="-228600" algn="l" rtl="0">
              <a:lnSpc>
                <a:spcPct val="150000"/>
              </a:lnSpc>
              <a:spcBef>
                <a:spcPts val="500"/>
              </a:spcBef>
              <a:spcAft>
                <a:spcPts val="0"/>
              </a:spcAft>
              <a:buClr>
                <a:srgbClr val="ECECEC"/>
              </a:buClr>
              <a:buSzPts val="1800"/>
              <a:buFont typeface="Arial"/>
              <a:buChar char="•"/>
            </a:pPr>
            <a:r>
              <a:rPr lang="en-US" sz="1800" b="0" i="0">
                <a:solidFill>
                  <a:srgbClr val="ECECEC"/>
                </a:solidFill>
              </a:rPr>
              <a:t>“What are the benefits of travel technology solutions?”</a:t>
            </a:r>
            <a:endParaRPr/>
          </a:p>
          <a:p>
            <a:pPr marL="457200" lvl="1" indent="0" algn="l" rtl="0">
              <a:lnSpc>
                <a:spcPct val="150000"/>
              </a:lnSpc>
              <a:spcBef>
                <a:spcPts val="500"/>
              </a:spcBef>
              <a:spcAft>
                <a:spcPts val="0"/>
              </a:spcAft>
              <a:buClr>
                <a:srgbClr val="ECECEC"/>
              </a:buClr>
              <a:buSzPts val="1800"/>
              <a:buNone/>
            </a:pPr>
            <a:r>
              <a:rPr lang="en-US" sz="1800" b="1" i="0">
                <a:solidFill>
                  <a:srgbClr val="ECECEC"/>
                </a:solidFill>
              </a:rPr>
              <a:t>Glossary</a:t>
            </a:r>
            <a:r>
              <a:rPr lang="en-US" sz="1800" b="0" i="0">
                <a:solidFill>
                  <a:srgbClr val="ECECEC"/>
                </a:solidFill>
              </a:rPr>
              <a:t>: Define key industry terms.</a:t>
            </a:r>
            <a:endParaRPr/>
          </a:p>
          <a:p>
            <a:pPr marL="1143000" lvl="2" indent="-228600" algn="l" rtl="0">
              <a:lnSpc>
                <a:spcPct val="150000"/>
              </a:lnSpc>
              <a:spcBef>
                <a:spcPts val="500"/>
              </a:spcBef>
              <a:spcAft>
                <a:spcPts val="0"/>
              </a:spcAft>
              <a:buClr>
                <a:srgbClr val="ECECEC"/>
              </a:buClr>
              <a:buSzPts val="1800"/>
              <a:buFont typeface="Arial"/>
              <a:buChar char="•"/>
            </a:pPr>
            <a:r>
              <a:rPr lang="en-US" sz="1800" b="0" i="0">
                <a:solidFill>
                  <a:srgbClr val="ECECEC"/>
                </a:solidFill>
              </a:rPr>
              <a:t>“Intelligent Transportation Systems”</a:t>
            </a:r>
            <a:endParaRPr/>
          </a:p>
          <a:p>
            <a:pPr marL="1143000" lvl="2" indent="-228600" algn="l" rtl="0">
              <a:lnSpc>
                <a:spcPct val="150000"/>
              </a:lnSpc>
              <a:spcBef>
                <a:spcPts val="500"/>
              </a:spcBef>
              <a:spcAft>
                <a:spcPts val="0"/>
              </a:spcAft>
              <a:buClr>
                <a:srgbClr val="ECECEC"/>
              </a:buClr>
              <a:buSzPts val="1800"/>
              <a:buFont typeface="Arial"/>
              <a:buChar char="•"/>
            </a:pPr>
            <a:r>
              <a:rPr lang="en-US" sz="1800" b="0" i="0">
                <a:solidFill>
                  <a:srgbClr val="ECECEC"/>
                </a:solidFill>
              </a:rPr>
              <a:t>“Hospitality Management Systems”</a:t>
            </a:r>
            <a:endParaRPr/>
          </a:p>
          <a:p>
            <a:pPr marL="0" lvl="0" indent="0" algn="l" rtl="0">
              <a:lnSpc>
                <a:spcPct val="150000"/>
              </a:lnSpc>
              <a:spcBef>
                <a:spcPts val="1000"/>
              </a:spcBef>
              <a:spcAft>
                <a:spcPts val="0"/>
              </a:spcAft>
              <a:buClr>
                <a:srgbClr val="ECECEC"/>
              </a:buClr>
              <a:buSzPts val="1800"/>
              <a:buNone/>
            </a:pPr>
            <a:r>
              <a:rPr lang="en-US" sz="1800" b="1" i="0">
                <a:solidFill>
                  <a:srgbClr val="ECECEC"/>
                </a:solidFill>
              </a:rPr>
              <a:t>4. Incorporate Visual and Interactive Content</a:t>
            </a:r>
            <a:r>
              <a:rPr lang="en-US" sz="1800" b="0" i="0">
                <a:solidFill>
                  <a:srgbClr val="ECECEC"/>
                </a:solidFill>
              </a:rPr>
              <a:t>:</a:t>
            </a:r>
            <a:endParaRPr/>
          </a:p>
          <a:p>
            <a:pPr marL="457200" lvl="1" indent="0" algn="l" rtl="0">
              <a:lnSpc>
                <a:spcPct val="150000"/>
              </a:lnSpc>
              <a:spcBef>
                <a:spcPts val="500"/>
              </a:spcBef>
              <a:spcAft>
                <a:spcPts val="0"/>
              </a:spcAft>
              <a:buClr>
                <a:srgbClr val="ECECEC"/>
              </a:buClr>
              <a:buSzPts val="1800"/>
              <a:buNone/>
            </a:pPr>
            <a:r>
              <a:rPr lang="en-US" sz="1800" b="1" i="0">
                <a:solidFill>
                  <a:srgbClr val="ECECEC"/>
                </a:solidFill>
              </a:rPr>
              <a:t>Infographics</a:t>
            </a:r>
            <a:r>
              <a:rPr lang="en-US" sz="1800" b="0" i="0">
                <a:solidFill>
                  <a:srgbClr val="ECECEC"/>
                </a:solidFill>
              </a:rPr>
              <a:t>: “The Impact of Technology on TTLH Industries”</a:t>
            </a:r>
            <a:endParaRPr/>
          </a:p>
          <a:p>
            <a:pPr marL="457200" lvl="1" indent="0" algn="l" rtl="0">
              <a:lnSpc>
                <a:spcPct val="150000"/>
              </a:lnSpc>
              <a:spcBef>
                <a:spcPts val="500"/>
              </a:spcBef>
              <a:spcAft>
                <a:spcPts val="0"/>
              </a:spcAft>
              <a:buClr>
                <a:srgbClr val="ECECEC"/>
              </a:buClr>
              <a:buSzPts val="1800"/>
              <a:buNone/>
            </a:pPr>
            <a:r>
              <a:rPr lang="en-US" sz="1800" b="1" i="0">
                <a:solidFill>
                  <a:srgbClr val="ECECEC"/>
                </a:solidFill>
              </a:rPr>
              <a:t>Videos</a:t>
            </a:r>
            <a:r>
              <a:rPr lang="en-US" sz="1800" b="0" i="0">
                <a:solidFill>
                  <a:srgbClr val="ECECEC"/>
                </a:solidFill>
              </a:rPr>
              <a:t>: “Tech Mahindra’s TTLH Solutions Overview”</a:t>
            </a:r>
            <a:endParaRPr/>
          </a:p>
          <a:p>
            <a:pPr marL="457200" lvl="1" indent="0" algn="l" rtl="0">
              <a:lnSpc>
                <a:spcPct val="150000"/>
              </a:lnSpc>
              <a:spcBef>
                <a:spcPts val="500"/>
              </a:spcBef>
              <a:spcAft>
                <a:spcPts val="0"/>
              </a:spcAft>
              <a:buClr>
                <a:schemeClr val="lt1"/>
              </a:buClr>
              <a:buSzPts val="1800"/>
              <a:buNone/>
            </a:pPr>
            <a:endParaRPr sz="1800" b="0" i="0">
              <a:solidFill>
                <a:srgbClr val="ECECEC"/>
              </a:solidFill>
            </a:endParaRPr>
          </a:p>
          <a:p>
            <a:pPr marL="1143000" lvl="2" indent="-114300" algn="l" rtl="0">
              <a:lnSpc>
                <a:spcPct val="90000"/>
              </a:lnSpc>
              <a:spcBef>
                <a:spcPts val="500"/>
              </a:spcBef>
              <a:spcAft>
                <a:spcPts val="0"/>
              </a:spcAft>
              <a:buClr>
                <a:schemeClr val="lt1"/>
              </a:buClr>
              <a:buSzPts val="1800"/>
              <a:buFont typeface="Arial"/>
              <a:buNone/>
            </a:pPr>
            <a:endParaRPr sz="1800" b="0" i="0">
              <a:solidFill>
                <a:srgbClr val="ECECEC"/>
              </a:solidFill>
            </a:endParaRPr>
          </a:p>
          <a:p>
            <a:pPr marL="228600" lvl="0" indent="-114300" algn="l" rtl="0">
              <a:lnSpc>
                <a:spcPct val="90000"/>
              </a:lnSpc>
              <a:spcBef>
                <a:spcPts val="1000"/>
              </a:spcBef>
              <a:spcAft>
                <a:spcPts val="0"/>
              </a:spcAft>
              <a:buClr>
                <a:schemeClr val="lt1"/>
              </a:buClr>
              <a:buSzPts val="1800"/>
              <a:buNone/>
            </a:pP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8"/>
          <p:cNvSpPr txBox="1">
            <a:spLocks noGrp="1"/>
          </p:cNvSpPr>
          <p:nvPr>
            <p:ph type="title"/>
          </p:nvPr>
        </p:nvSpPr>
        <p:spPr>
          <a:xfrm>
            <a:off x="2960594" y="568231"/>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KEYWORD RESEARCH </a:t>
            </a:r>
            <a:endParaRPr/>
          </a:p>
        </p:txBody>
      </p:sp>
      <p:sp>
        <p:nvSpPr>
          <p:cNvPr id="194" name="Google Shape;194;p8"/>
          <p:cNvSpPr txBox="1"/>
          <p:nvPr/>
        </p:nvSpPr>
        <p:spPr>
          <a:xfrm>
            <a:off x="858370" y="2468845"/>
            <a:ext cx="6797488"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lt1"/>
                </a:solidFill>
                <a:latin typeface="Century Gothic"/>
                <a:ea typeface="Century Gothic"/>
                <a:cs typeface="Century Gothic"/>
                <a:sym typeface="Century Gothic"/>
              </a:rPr>
              <a:t>a. High Volume &amp; low competition Keywords</a:t>
            </a:r>
            <a:endParaRPr/>
          </a:p>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95" name="Google Shape;195;p8"/>
          <p:cNvSpPr txBox="1"/>
          <p:nvPr/>
        </p:nvSpPr>
        <p:spPr>
          <a:xfrm>
            <a:off x="1160930" y="2995810"/>
            <a:ext cx="3697941" cy="3724096"/>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banking services                                      </a:t>
            </a:r>
            <a:endParaRPr/>
          </a:p>
          <a:p>
            <a:pPr marL="285750" marR="0" lvl="0" indent="-285750" algn="l" rtl="0">
              <a:lnSpc>
                <a:spcPct val="150000"/>
              </a:lnSpc>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financial services                                                </a:t>
            </a:r>
            <a:endParaRPr/>
          </a:p>
          <a:p>
            <a:pPr marL="285750" marR="0" lvl="0" indent="-285750" algn="l" rtl="0">
              <a:lnSpc>
                <a:spcPct val="150000"/>
              </a:lnSpc>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finance company</a:t>
            </a:r>
            <a:endParaRPr/>
          </a:p>
          <a:p>
            <a:pPr marL="285750" marR="0" lvl="0" indent="-285750" algn="l" rtl="0">
              <a:lnSpc>
                <a:spcPct val="150000"/>
              </a:lnSpc>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commercial banking</a:t>
            </a:r>
            <a:endParaRPr/>
          </a:p>
          <a:p>
            <a:pPr marL="285750" marR="0" lvl="0" indent="-285750" algn="l" rtl="0">
              <a:lnSpc>
                <a:spcPct val="150000"/>
              </a:lnSpc>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banking financial services</a:t>
            </a:r>
            <a:endParaRPr/>
          </a:p>
          <a:p>
            <a:pPr marL="285750" marR="0" lvl="0" indent="-285750" algn="l" rtl="0">
              <a:lnSpc>
                <a:spcPct val="150000"/>
              </a:lnSpc>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banking and finance</a:t>
            </a:r>
            <a:endParaRPr/>
          </a:p>
          <a:p>
            <a:pPr marL="285750" marR="0" lvl="0" indent="-285750" algn="l" rtl="0">
              <a:lnSpc>
                <a:spcPct val="150000"/>
              </a:lnSpc>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financial bank</a:t>
            </a:r>
            <a:endParaRPr/>
          </a:p>
          <a:p>
            <a:pPr marL="285750" marR="0" lvl="0" indent="-285750" algn="l" rtl="0">
              <a:lnSpc>
                <a:spcPct val="150000"/>
              </a:lnSpc>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bank finance</a:t>
            </a:r>
            <a:endParaRPr/>
          </a:p>
          <a:p>
            <a:pPr marL="285750" marR="0" lvl="0" indent="-158750" algn="l" rtl="0">
              <a:spcBef>
                <a:spcPts val="0"/>
              </a:spcBef>
              <a:spcAft>
                <a:spcPts val="0"/>
              </a:spcAft>
              <a:buClr>
                <a:schemeClr val="lt1"/>
              </a:buClr>
              <a:buSzPts val="2000"/>
              <a:buFont typeface="Arial"/>
              <a:buNone/>
            </a:pPr>
            <a:endParaRPr sz="2000">
              <a:solidFill>
                <a:schemeClr val="lt1"/>
              </a:solidFill>
              <a:latin typeface="Century Gothic"/>
              <a:ea typeface="Century Gothic"/>
              <a:cs typeface="Century Gothic"/>
              <a:sym typeface="Century Gothic"/>
            </a:endParaRPr>
          </a:p>
        </p:txBody>
      </p:sp>
      <p:sp>
        <p:nvSpPr>
          <p:cNvPr id="196" name="Google Shape;196;p8"/>
          <p:cNvSpPr txBox="1"/>
          <p:nvPr/>
        </p:nvSpPr>
        <p:spPr>
          <a:xfrm>
            <a:off x="757517" y="1764942"/>
            <a:ext cx="650837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entury Gothic"/>
                <a:ea typeface="Century Gothic"/>
                <a:cs typeface="Century Gothic"/>
                <a:sym typeface="Century Gothic"/>
              </a:rPr>
              <a:t>Targeted  Keyword</a:t>
            </a:r>
            <a:r>
              <a:rPr lang="en-US" sz="1800" b="1">
                <a:solidFill>
                  <a:schemeClr val="lt1"/>
                </a:solidFill>
                <a:latin typeface="Century Gothic"/>
                <a:ea typeface="Century Gothic"/>
                <a:cs typeface="Century Gothic"/>
                <a:sym typeface="Century Gothic"/>
              </a:rPr>
              <a:t>: </a:t>
            </a:r>
            <a:r>
              <a:rPr lang="en-US" sz="2000" b="1">
                <a:solidFill>
                  <a:schemeClr val="lt1"/>
                </a:solidFill>
                <a:latin typeface="Century Gothic"/>
                <a:ea typeface="Century Gothic"/>
                <a:cs typeface="Century Gothic"/>
                <a:sym typeface="Century Gothic"/>
              </a:rPr>
              <a:t>banking and financial services</a:t>
            </a:r>
            <a:endParaRPr sz="2000" b="1">
              <a:solidFill>
                <a:schemeClr val="lt1"/>
              </a:solidFill>
              <a:latin typeface="Century Gothic"/>
              <a:ea typeface="Century Gothic"/>
              <a:cs typeface="Century Gothic"/>
              <a:sym typeface="Century Gothic"/>
            </a:endParaRPr>
          </a:p>
        </p:txBody>
      </p:sp>
      <p:pic>
        <p:nvPicPr>
          <p:cNvPr id="197" name="Google Shape;197;p8"/>
          <p:cNvPicPr preferRelativeResize="0"/>
          <p:nvPr/>
        </p:nvPicPr>
        <p:blipFill rotWithShape="1">
          <a:blip r:embed="rId3">
            <a:alphaModFix/>
          </a:blip>
          <a:srcRect/>
          <a:stretch/>
        </p:blipFill>
        <p:spPr>
          <a:xfrm>
            <a:off x="5409929" y="3145953"/>
            <a:ext cx="6365214" cy="3186093"/>
          </a:xfrm>
          <a:prstGeom prst="rect">
            <a:avLst/>
          </a:prstGeom>
          <a:noFill/>
          <a:ln w="9525" cap="flat" cmpd="sng">
            <a:solidFill>
              <a:schemeClr val="lt1"/>
            </a:solidFill>
            <a:prstDash val="solid"/>
            <a:round/>
            <a:headEnd type="none" w="sm" len="sm"/>
            <a:tailEnd type="none" w="sm" len="sm"/>
          </a:ln>
        </p:spPr>
      </p:pic>
      <p:sp>
        <p:nvSpPr>
          <p:cNvPr id="198" name="Google Shape;198;p8"/>
          <p:cNvSpPr txBox="1"/>
          <p:nvPr/>
        </p:nvSpPr>
        <p:spPr>
          <a:xfrm flipH="1">
            <a:off x="7383332" y="1780331"/>
            <a:ext cx="439181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entury Gothic"/>
                <a:ea typeface="Century Gothic"/>
                <a:cs typeface="Century Gothic"/>
                <a:sym typeface="Century Gothic"/>
              </a:rPr>
              <a:t>Tool: </a:t>
            </a:r>
            <a:r>
              <a:rPr lang="en-US" sz="1800" u="sng">
                <a:solidFill>
                  <a:schemeClr val="lt1"/>
                </a:solidFill>
                <a:latin typeface="Century Gothic"/>
                <a:ea typeface="Century Gothic"/>
                <a:cs typeface="Century Gothic"/>
                <a:sym typeface="Century Gothic"/>
                <a:hlinkClick r:id="rId4">
                  <a:extLst>
                    <a:ext uri="{A12FA001-AC4F-418D-AE19-62706E023703}">
                      <ahyp:hlinkClr xmlns:ahyp="http://schemas.microsoft.com/office/drawing/2018/hyperlinkcolor" val="tx"/>
                    </a:ext>
                  </a:extLst>
                </a:hlinkClick>
              </a:rPr>
              <a:t>Google Keyword Planner</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81"/>
          <p:cNvSpPr txBox="1">
            <a:spLocks noGrp="1"/>
          </p:cNvSpPr>
          <p:nvPr>
            <p:ph type="body" idx="1"/>
          </p:nvPr>
        </p:nvSpPr>
        <p:spPr>
          <a:xfrm>
            <a:off x="596153" y="1898724"/>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rgbClr val="ECECEC"/>
              </a:buClr>
              <a:buSzPts val="1800"/>
              <a:buNone/>
            </a:pPr>
            <a:r>
              <a:rPr lang="en-US" sz="1800" b="1" i="0">
                <a:solidFill>
                  <a:srgbClr val="ECECEC"/>
                </a:solidFill>
              </a:rPr>
              <a:t>5. Promote Content via Social Media</a:t>
            </a:r>
            <a:r>
              <a:rPr lang="en-US" sz="1800" b="0" i="0">
                <a:solidFill>
                  <a:srgbClr val="ECECEC"/>
                </a:solidFill>
              </a:rPr>
              <a:t>:</a:t>
            </a:r>
            <a:endParaRPr/>
          </a:p>
          <a:p>
            <a:pPr marL="742950" lvl="1" indent="-285750" algn="l" rtl="0">
              <a:lnSpc>
                <a:spcPct val="150000"/>
              </a:lnSpc>
              <a:spcBef>
                <a:spcPts val="500"/>
              </a:spcBef>
              <a:spcAft>
                <a:spcPts val="0"/>
              </a:spcAft>
              <a:buClr>
                <a:srgbClr val="ECECEC"/>
              </a:buClr>
              <a:buSzPts val="1800"/>
              <a:buFont typeface="Arial"/>
              <a:buChar char="•"/>
            </a:pPr>
            <a:r>
              <a:rPr lang="en-US" sz="1800" b="1" i="0">
                <a:solidFill>
                  <a:srgbClr val="ECECEC"/>
                </a:solidFill>
              </a:rPr>
              <a:t>Share Content</a:t>
            </a:r>
            <a:r>
              <a:rPr lang="en-US" sz="1800" b="0" i="0">
                <a:solidFill>
                  <a:srgbClr val="ECECEC"/>
                </a:solidFill>
              </a:rPr>
              <a:t>: Regularly promote blog posts, case studies, and white papers.</a:t>
            </a:r>
            <a:endParaRPr/>
          </a:p>
          <a:p>
            <a:pPr marL="742950" lvl="1" indent="-285750" algn="l" rtl="0">
              <a:lnSpc>
                <a:spcPct val="150000"/>
              </a:lnSpc>
              <a:spcBef>
                <a:spcPts val="500"/>
              </a:spcBef>
              <a:spcAft>
                <a:spcPts val="0"/>
              </a:spcAft>
              <a:buClr>
                <a:srgbClr val="ECECEC"/>
              </a:buClr>
              <a:buSzPts val="1800"/>
              <a:buFont typeface="Arial"/>
              <a:buChar char="•"/>
            </a:pPr>
            <a:r>
              <a:rPr lang="en-US" sz="1800" b="1" i="0">
                <a:solidFill>
                  <a:srgbClr val="ECECEC"/>
                </a:solidFill>
              </a:rPr>
              <a:t>Engage with Industry Groups</a:t>
            </a:r>
            <a:r>
              <a:rPr lang="en-US" sz="1800" b="0" i="0">
                <a:solidFill>
                  <a:srgbClr val="ECECEC"/>
                </a:solidFill>
              </a:rPr>
              <a:t>: Participate in relevant discussions and forums.</a:t>
            </a:r>
            <a:endParaRPr/>
          </a:p>
          <a:p>
            <a:pPr marL="0" lvl="0" indent="0" algn="l" rtl="0">
              <a:lnSpc>
                <a:spcPct val="150000"/>
              </a:lnSpc>
              <a:spcBef>
                <a:spcPts val="1000"/>
              </a:spcBef>
              <a:spcAft>
                <a:spcPts val="0"/>
              </a:spcAft>
              <a:buClr>
                <a:srgbClr val="ECECEC"/>
              </a:buClr>
              <a:buSzPts val="1800"/>
              <a:buNone/>
            </a:pPr>
            <a:r>
              <a:rPr lang="en-US" sz="1800" b="1" i="0">
                <a:solidFill>
                  <a:srgbClr val="ECECEC"/>
                </a:solidFill>
              </a:rPr>
              <a:t>6. Leverage Email Marketing</a:t>
            </a:r>
            <a:r>
              <a:rPr lang="en-US" sz="1800" b="0" i="0">
                <a:solidFill>
                  <a:srgbClr val="ECECEC"/>
                </a:solidFill>
              </a:rPr>
              <a:t>:</a:t>
            </a:r>
            <a:endParaRPr/>
          </a:p>
          <a:p>
            <a:pPr marL="742950" lvl="1" indent="-285750" algn="l" rtl="0">
              <a:lnSpc>
                <a:spcPct val="150000"/>
              </a:lnSpc>
              <a:spcBef>
                <a:spcPts val="500"/>
              </a:spcBef>
              <a:spcAft>
                <a:spcPts val="0"/>
              </a:spcAft>
              <a:buClr>
                <a:srgbClr val="ECECEC"/>
              </a:buClr>
              <a:buSzPts val="1800"/>
              <a:buFont typeface="Arial"/>
              <a:buChar char="•"/>
            </a:pPr>
            <a:r>
              <a:rPr lang="en-US" sz="1800" b="1" i="0">
                <a:solidFill>
                  <a:srgbClr val="ECECEC"/>
                </a:solidFill>
              </a:rPr>
              <a:t>Newsletter</a:t>
            </a:r>
            <a:r>
              <a:rPr lang="en-US" sz="1800" b="0" i="0">
                <a:solidFill>
                  <a:srgbClr val="ECECEC"/>
                </a:solidFill>
              </a:rPr>
              <a:t>: Include updates on TTLH solutions and highlights from blog posts and case studies.</a:t>
            </a:r>
            <a:endParaRPr/>
          </a:p>
          <a:p>
            <a:pPr marL="742950" lvl="1" indent="-285750" algn="l" rtl="0">
              <a:lnSpc>
                <a:spcPct val="150000"/>
              </a:lnSpc>
              <a:spcBef>
                <a:spcPts val="500"/>
              </a:spcBef>
              <a:spcAft>
                <a:spcPts val="0"/>
              </a:spcAft>
              <a:buClr>
                <a:srgbClr val="ECECEC"/>
              </a:buClr>
              <a:buSzPts val="1800"/>
              <a:buFont typeface="Arial"/>
              <a:buChar char="•"/>
            </a:pPr>
            <a:r>
              <a:rPr lang="en-US" sz="1800" b="1" i="0">
                <a:solidFill>
                  <a:srgbClr val="ECECEC"/>
                </a:solidFill>
              </a:rPr>
              <a:t>Targeted Campaigns</a:t>
            </a:r>
            <a:r>
              <a:rPr lang="en-US" sz="1800" b="0" i="0">
                <a:solidFill>
                  <a:srgbClr val="ECECEC"/>
                </a:solidFill>
              </a:rPr>
              <a:t>: Send tailored content to segmented email lists.</a:t>
            </a:r>
            <a:endParaRPr/>
          </a:p>
          <a:p>
            <a:pPr marL="228600" lvl="0" indent="-114300" algn="l" rtl="0">
              <a:lnSpc>
                <a:spcPct val="90000"/>
              </a:lnSpc>
              <a:spcBef>
                <a:spcPts val="1000"/>
              </a:spcBef>
              <a:spcAft>
                <a:spcPts val="0"/>
              </a:spcAft>
              <a:buClr>
                <a:schemeClr val="lt1"/>
              </a:buClr>
              <a:buSzPts val="1800"/>
              <a:buNone/>
            </a:pPr>
            <a:endParaRPr sz="18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82"/>
          <p:cNvSpPr txBox="1">
            <a:spLocks noGrp="1"/>
          </p:cNvSpPr>
          <p:nvPr>
            <p:ph type="title"/>
          </p:nvPr>
        </p:nvSpPr>
        <p:spPr>
          <a:xfrm>
            <a:off x="3379694" y="504204"/>
            <a:ext cx="8722659"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rgbClr val="ECECEC"/>
              </a:buClr>
              <a:buSzPts val="3600"/>
              <a:buFont typeface="Century Gothic"/>
              <a:buNone/>
            </a:pPr>
            <a:r>
              <a:rPr lang="en-US" sz="3600" i="0">
                <a:solidFill>
                  <a:srgbClr val="ECECEC"/>
                </a:solidFill>
              </a:rPr>
              <a:t>OFF-PAGE SEO ANALYSIS &amp; STRATEGIES</a:t>
            </a:r>
            <a:endParaRPr sz="3600"/>
          </a:p>
        </p:txBody>
      </p:sp>
      <p:sp>
        <p:nvSpPr>
          <p:cNvPr id="643" name="Google Shape;643;p82"/>
          <p:cNvSpPr txBox="1">
            <a:spLocks noGrp="1"/>
          </p:cNvSpPr>
          <p:nvPr>
            <p:ph type="body" idx="1"/>
          </p:nvPr>
        </p:nvSpPr>
        <p:spPr>
          <a:xfrm>
            <a:off x="640715" y="2155190"/>
            <a:ext cx="10820400" cy="1665605"/>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rgbClr val="ECECEC"/>
              </a:buClr>
              <a:buSzPts val="1800"/>
              <a:buFont typeface="Arial"/>
              <a:buChar char="•"/>
            </a:pPr>
            <a:r>
              <a:rPr lang="en-US" sz="1800" b="1" i="0">
                <a:solidFill>
                  <a:srgbClr val="ECECEC"/>
                </a:solidFill>
              </a:rPr>
              <a:t>Backlinks:</a:t>
            </a:r>
            <a:r>
              <a:rPr lang="en-US" sz="1800" b="0" i="0">
                <a:solidFill>
                  <a:srgbClr val="ECECEC"/>
                </a:solidFill>
              </a:rPr>
              <a:t> The selected page does not currently have any direct backlinks.</a:t>
            </a:r>
            <a:endParaRPr/>
          </a:p>
          <a:p>
            <a:pPr marL="228600" lvl="0" indent="-228600" algn="l" rtl="0">
              <a:lnSpc>
                <a:spcPct val="150000"/>
              </a:lnSpc>
              <a:spcBef>
                <a:spcPts val="1000"/>
              </a:spcBef>
              <a:spcAft>
                <a:spcPts val="0"/>
              </a:spcAft>
              <a:buClr>
                <a:srgbClr val="ECECEC"/>
              </a:buClr>
              <a:buSzPts val="1800"/>
              <a:buFont typeface="Arial"/>
              <a:buChar char="•"/>
            </a:pPr>
            <a:r>
              <a:rPr lang="en-US" sz="1800" b="1" i="0">
                <a:solidFill>
                  <a:srgbClr val="ECECEC"/>
                </a:solidFill>
              </a:rPr>
              <a:t>Domain Backlinks:</a:t>
            </a:r>
            <a:r>
              <a:rPr lang="en-US" sz="1800" b="0" i="0">
                <a:solidFill>
                  <a:srgbClr val="ECECEC"/>
                </a:solidFill>
              </a:rPr>
              <a:t> The Tech Mahindra domain has a strong backlink profile with numerous high-quality links, but these do not currently point to the TTLH page.</a:t>
            </a:r>
            <a:endParaRPr sz="1800"/>
          </a:p>
        </p:txBody>
      </p:sp>
      <p:sp>
        <p:nvSpPr>
          <p:cNvPr id="644" name="Google Shape;644;p82"/>
          <p:cNvSpPr txBox="1"/>
          <p:nvPr/>
        </p:nvSpPr>
        <p:spPr>
          <a:xfrm>
            <a:off x="730624" y="1776145"/>
            <a:ext cx="288663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lt1"/>
                </a:solidFill>
                <a:latin typeface="Century Gothic"/>
                <a:ea typeface="Century Gothic"/>
                <a:cs typeface="Century Gothic"/>
                <a:sym typeface="Century Gothic"/>
              </a:rPr>
              <a:t>1. Backlink Profile</a:t>
            </a:r>
            <a:endParaRPr sz="2000" b="1">
              <a:solidFill>
                <a:schemeClr val="lt1"/>
              </a:solidFill>
              <a:latin typeface="Century Gothic"/>
              <a:ea typeface="Century Gothic"/>
              <a:cs typeface="Century Gothic"/>
              <a:sym typeface="Century Gothic"/>
            </a:endParaRPr>
          </a:p>
        </p:txBody>
      </p:sp>
      <p:sp>
        <p:nvSpPr>
          <p:cNvPr id="645" name="Google Shape;645;p82"/>
          <p:cNvSpPr txBox="1"/>
          <p:nvPr/>
        </p:nvSpPr>
        <p:spPr>
          <a:xfrm flipH="1">
            <a:off x="923365" y="3820642"/>
            <a:ext cx="9798423" cy="258445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a:solidFill>
                  <a:srgbClr val="ECECEC"/>
                </a:solidFill>
                <a:latin typeface="Century Gothic"/>
                <a:ea typeface="Century Gothic"/>
                <a:cs typeface="Century Gothic"/>
                <a:sym typeface="Century Gothic"/>
              </a:rPr>
              <a:t>Quality Backlinks</a:t>
            </a:r>
            <a:r>
              <a:rPr lang="en-US" sz="1800" b="0" i="0">
                <a:solidFill>
                  <a:srgbClr val="ECECEC"/>
                </a:solidFill>
                <a:latin typeface="Century Gothic"/>
                <a:ea typeface="Century Gothic"/>
                <a:cs typeface="Century Gothic"/>
                <a:sym typeface="Century Gothic"/>
              </a:rPr>
              <a:t>:</a:t>
            </a:r>
            <a:endParaRPr/>
          </a:p>
          <a:p>
            <a:pPr marL="742950" marR="0" lvl="1" indent="-285750" algn="l" rtl="0">
              <a:lnSpc>
                <a:spcPct val="150000"/>
              </a:lnSpc>
              <a:spcBef>
                <a:spcPts val="0"/>
              </a:spcBef>
              <a:spcAft>
                <a:spcPts val="0"/>
              </a:spcAft>
              <a:buClr>
                <a:srgbClr val="ECECEC"/>
              </a:buClr>
              <a:buSzPts val="1800"/>
              <a:buFont typeface="Arial"/>
              <a:buChar char="•"/>
            </a:pPr>
            <a:r>
              <a:rPr lang="en-US" sz="1800" b="0" i="0" u="none" strike="noStrike" cap="none">
                <a:solidFill>
                  <a:srgbClr val="ECECEC"/>
                </a:solidFill>
                <a:latin typeface="Century Gothic"/>
                <a:ea typeface="Century Gothic"/>
                <a:cs typeface="Century Gothic"/>
                <a:sym typeface="Century Gothic"/>
              </a:rPr>
              <a:t>Secure backlinks from authoritative industry sites and journals related to travel, transportation, logistics, and hospitality.</a:t>
            </a:r>
            <a:endParaRPr/>
          </a:p>
          <a:p>
            <a:pPr marL="742950" marR="0" lvl="1" indent="-285750" algn="l" rtl="0">
              <a:lnSpc>
                <a:spcPct val="150000"/>
              </a:lnSpc>
              <a:spcBef>
                <a:spcPts val="0"/>
              </a:spcBef>
              <a:spcAft>
                <a:spcPts val="0"/>
              </a:spcAft>
              <a:buClr>
                <a:srgbClr val="ECECEC"/>
              </a:buClr>
              <a:buSzPts val="1800"/>
              <a:buFont typeface="Arial"/>
              <a:buChar char="•"/>
            </a:pPr>
            <a:r>
              <a:rPr lang="en-US" sz="1800" b="0" i="0" u="none" strike="noStrike" cap="none">
                <a:solidFill>
                  <a:srgbClr val="ECECEC"/>
                </a:solidFill>
                <a:latin typeface="Century Gothic"/>
                <a:ea typeface="Century Gothic"/>
                <a:cs typeface="Century Gothic"/>
                <a:sym typeface="Century Gothic"/>
              </a:rPr>
              <a:t> Write guest posts for high-authority blogs and websites in TTLH sectors, including a link back to the TTLH page.</a:t>
            </a:r>
            <a:endParaRPr/>
          </a:p>
          <a:p>
            <a:pPr marL="742950" marR="0" lvl="1" indent="-285750" algn="l" rtl="0">
              <a:lnSpc>
                <a:spcPct val="150000"/>
              </a:lnSpc>
              <a:spcBef>
                <a:spcPts val="0"/>
              </a:spcBef>
              <a:spcAft>
                <a:spcPts val="0"/>
              </a:spcAft>
              <a:buClr>
                <a:srgbClr val="ECECEC"/>
              </a:buClr>
              <a:buSzPts val="1800"/>
              <a:buFont typeface="Arial"/>
              <a:buChar char="•"/>
            </a:pPr>
            <a:r>
              <a:rPr lang="en-US" sz="1800" b="0" i="0" u="none" strike="noStrike" cap="none">
                <a:solidFill>
                  <a:srgbClr val="ECECEC"/>
                </a:solidFill>
                <a:latin typeface="Century Gothic"/>
                <a:ea typeface="Century Gothic"/>
                <a:cs typeface="Century Gothic"/>
                <a:sym typeface="Century Gothic"/>
              </a:rPr>
              <a:t> Collaborate with industry partners for link placements in their content</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83"/>
          <p:cNvSpPr txBox="1">
            <a:spLocks noGrp="1"/>
          </p:cNvSpPr>
          <p:nvPr>
            <p:ph type="body" idx="1"/>
          </p:nvPr>
        </p:nvSpPr>
        <p:spPr>
          <a:xfrm>
            <a:off x="508747" y="1879286"/>
            <a:ext cx="11174506" cy="4769223"/>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170000"/>
              </a:lnSpc>
              <a:spcBef>
                <a:spcPts val="0"/>
              </a:spcBef>
              <a:spcAft>
                <a:spcPts val="0"/>
              </a:spcAft>
              <a:buClr>
                <a:schemeClr val="lt1"/>
              </a:buClr>
              <a:buSzPts val="1800"/>
              <a:buChar char="•"/>
            </a:pPr>
            <a:r>
              <a:rPr lang="en-US" sz="1800"/>
              <a:t>Share comprehensive white papers and case studies with a focus on TTLH sectors. Promote them through industry platforms and networks.</a:t>
            </a:r>
            <a:endParaRPr/>
          </a:p>
          <a:p>
            <a:pPr marL="228600" lvl="0" indent="-228600" algn="l" rtl="0">
              <a:lnSpc>
                <a:spcPct val="170000"/>
              </a:lnSpc>
              <a:spcBef>
                <a:spcPts val="1000"/>
              </a:spcBef>
              <a:spcAft>
                <a:spcPts val="0"/>
              </a:spcAft>
              <a:buClr>
                <a:schemeClr val="lt1"/>
              </a:buClr>
              <a:buSzPts val="1800"/>
              <a:buChar char="•"/>
            </a:pPr>
            <a:r>
              <a:rPr lang="en-US" sz="1800"/>
              <a:t>Produce visually engaging infographics and videos about TTLH topics and promote them on relevant platforms.</a:t>
            </a:r>
            <a:endParaRPr/>
          </a:p>
          <a:p>
            <a:pPr marL="228600" lvl="0" indent="-228600" algn="l" rtl="0">
              <a:lnSpc>
                <a:spcPct val="170000"/>
              </a:lnSpc>
              <a:spcBef>
                <a:spcPts val="1000"/>
              </a:spcBef>
              <a:spcAft>
                <a:spcPts val="0"/>
              </a:spcAft>
              <a:buClr>
                <a:schemeClr val="lt1"/>
              </a:buClr>
              <a:buSzPts val="1800"/>
              <a:buChar char="•"/>
            </a:pPr>
            <a:r>
              <a:rPr lang="en-US" sz="1800"/>
              <a:t>Share TTLH-related content across Tech Mahindra’s social media channels, engaging with industry-specific groups and hashtags.</a:t>
            </a:r>
            <a:endParaRPr/>
          </a:p>
          <a:p>
            <a:pPr marL="228600" lvl="0" indent="-228600" algn="l" rtl="0">
              <a:lnSpc>
                <a:spcPct val="170000"/>
              </a:lnSpc>
              <a:spcBef>
                <a:spcPts val="1000"/>
              </a:spcBef>
              <a:spcAft>
                <a:spcPts val="0"/>
              </a:spcAft>
              <a:buClr>
                <a:schemeClr val="lt1"/>
              </a:buClr>
              <a:buSzPts val="1800"/>
              <a:buChar char="•"/>
            </a:pPr>
            <a:r>
              <a:rPr lang="en-US" sz="1800"/>
              <a:t>Collaborate with industry influencers to share and promote content.</a:t>
            </a:r>
            <a:endParaRPr/>
          </a:p>
          <a:p>
            <a:pPr marL="228600" lvl="0" indent="-228600" algn="l" rtl="0">
              <a:lnSpc>
                <a:spcPct val="170000"/>
              </a:lnSpc>
              <a:spcBef>
                <a:spcPts val="1000"/>
              </a:spcBef>
              <a:spcAft>
                <a:spcPts val="0"/>
              </a:spcAft>
              <a:buClr>
                <a:schemeClr val="lt1"/>
              </a:buClr>
              <a:buSzPts val="1800"/>
              <a:buChar char="•"/>
            </a:pPr>
            <a:r>
              <a:rPr lang="en-US" sz="1800"/>
              <a:t>Organize webinars on TTLH topics and include links to the TTLH page in promotional materials.</a:t>
            </a:r>
            <a:endParaRPr/>
          </a:p>
          <a:p>
            <a:pPr marL="228600" lvl="0" indent="-88900" algn="l" rtl="0">
              <a:lnSpc>
                <a:spcPct val="170000"/>
              </a:lnSpc>
              <a:spcBef>
                <a:spcPts val="1000"/>
              </a:spcBef>
              <a:spcAft>
                <a:spcPts val="0"/>
              </a:spcAft>
              <a:buClr>
                <a:schemeClr val="lt1"/>
              </a:buClr>
              <a:buSzPts val="2200"/>
              <a:buNone/>
            </a:pPr>
            <a:endParaRPr/>
          </a:p>
          <a:p>
            <a:pPr marL="228600" lvl="0" indent="-88900" algn="l" rtl="0">
              <a:lnSpc>
                <a:spcPct val="90000"/>
              </a:lnSpc>
              <a:spcBef>
                <a:spcPts val="1000"/>
              </a:spcBef>
              <a:spcAft>
                <a:spcPts val="0"/>
              </a:spcAft>
              <a:buClr>
                <a:schemeClr val="lt1"/>
              </a:buClr>
              <a:buSzPts val="2200"/>
              <a:buNone/>
            </a:pPr>
            <a:endParaRPr/>
          </a:p>
        </p:txBody>
      </p:sp>
      <p:sp>
        <p:nvSpPr>
          <p:cNvPr id="651" name="Google Shape;651;p83"/>
          <p:cNvSpPr txBox="1"/>
          <p:nvPr/>
        </p:nvSpPr>
        <p:spPr>
          <a:xfrm>
            <a:off x="717175" y="1416423"/>
            <a:ext cx="53788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a:solidFill>
                  <a:srgbClr val="ECECEC"/>
                </a:solidFill>
                <a:latin typeface="Century Gothic"/>
                <a:ea typeface="Century Gothic"/>
                <a:cs typeface="Century Gothic"/>
                <a:sym typeface="Century Gothic"/>
              </a:rPr>
              <a:t>2. Content Marketing and Promotion</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8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lt1"/>
              </a:buClr>
              <a:buSzPts val="1800"/>
              <a:buChar char="•"/>
            </a:pPr>
            <a:r>
              <a:rPr lang="en-US" sz="1800"/>
              <a:t> Post regular updates and insights related to TTLH on Tech Mahindra’s social media accounts.</a:t>
            </a:r>
            <a:endParaRPr/>
          </a:p>
          <a:p>
            <a:pPr marL="228600" lvl="0" indent="-228600" algn="l" rtl="0">
              <a:lnSpc>
                <a:spcPct val="150000"/>
              </a:lnSpc>
              <a:spcBef>
                <a:spcPts val="1000"/>
              </a:spcBef>
              <a:spcAft>
                <a:spcPts val="0"/>
              </a:spcAft>
              <a:buClr>
                <a:schemeClr val="lt1"/>
              </a:buClr>
              <a:buSzPts val="1800"/>
              <a:buChar char="•"/>
            </a:pPr>
            <a:r>
              <a:rPr lang="en-US" sz="1800"/>
              <a:t>Respond to comments, questions, and discussions related to TTLH content.</a:t>
            </a:r>
            <a:endParaRPr/>
          </a:p>
          <a:p>
            <a:pPr marL="228600" lvl="0" indent="-228600" algn="l" rtl="0">
              <a:lnSpc>
                <a:spcPct val="150000"/>
              </a:lnSpc>
              <a:spcBef>
                <a:spcPts val="1000"/>
              </a:spcBef>
              <a:spcAft>
                <a:spcPts val="0"/>
              </a:spcAft>
              <a:buClr>
                <a:schemeClr val="lt1"/>
              </a:buClr>
              <a:buSzPts val="1800"/>
              <a:buChar char="•"/>
            </a:pPr>
            <a:r>
              <a:rPr lang="en-US" sz="1800"/>
              <a:t>Join and actively participate in industry-specific forums and groups, providing valuable insights and linking back to the TTLH page where relevant.</a:t>
            </a:r>
            <a:endParaRPr/>
          </a:p>
          <a:p>
            <a:pPr marL="228600" lvl="0" indent="-228600" algn="l" rtl="0">
              <a:lnSpc>
                <a:spcPct val="150000"/>
              </a:lnSpc>
              <a:spcBef>
                <a:spcPts val="1000"/>
              </a:spcBef>
              <a:spcAft>
                <a:spcPts val="0"/>
              </a:spcAft>
              <a:buClr>
                <a:schemeClr val="lt1"/>
              </a:buClr>
              <a:buSzPts val="1800"/>
              <a:buChar char="•"/>
            </a:pPr>
            <a:r>
              <a:rPr lang="en-US" sz="1800"/>
              <a:t>Engage in Q&amp;A platforms like Quora or Reddit, addressing TTLH-related questions and linking to the TTLH page.</a:t>
            </a:r>
            <a:endParaRPr sz="1800"/>
          </a:p>
        </p:txBody>
      </p:sp>
      <p:sp>
        <p:nvSpPr>
          <p:cNvPr id="657" name="Google Shape;657;p84"/>
          <p:cNvSpPr txBox="1"/>
          <p:nvPr/>
        </p:nvSpPr>
        <p:spPr>
          <a:xfrm flipH="1">
            <a:off x="771861" y="1532964"/>
            <a:ext cx="6166823"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a:solidFill>
                  <a:srgbClr val="ECECEC"/>
                </a:solidFill>
                <a:latin typeface="Century Gothic"/>
                <a:ea typeface="Century Gothic"/>
                <a:cs typeface="Century Gothic"/>
                <a:sym typeface="Century Gothic"/>
              </a:rPr>
              <a:t>3. Social Signals and Community Engagement</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85"/>
          <p:cNvSpPr txBox="1">
            <a:spLocks noGrp="1"/>
          </p:cNvSpPr>
          <p:nvPr>
            <p:ph type="title"/>
          </p:nvPr>
        </p:nvSpPr>
        <p:spPr>
          <a:xfrm>
            <a:off x="617855" y="2173605"/>
            <a:ext cx="7438390" cy="119761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800"/>
              <a:buFont typeface="Bell MT"/>
              <a:buNone/>
            </a:pPr>
            <a:r>
              <a:rPr lang="en-US" sz="4800" b="1">
                <a:latin typeface="Bell MT"/>
                <a:ea typeface="Bell MT"/>
                <a:cs typeface="Bell MT"/>
                <a:sym typeface="Bell MT"/>
              </a:rPr>
              <a:t>THANK</a:t>
            </a:r>
            <a:r>
              <a:rPr lang="en-US" sz="4800" b="1">
                <a:latin typeface="Arial Black"/>
                <a:ea typeface="Arial Black"/>
                <a:cs typeface="Arial Black"/>
                <a:sym typeface="Arial Black"/>
              </a:rPr>
              <a:t> </a:t>
            </a:r>
            <a:r>
              <a:rPr lang="en-US" sz="4800" b="1">
                <a:latin typeface="Bell MT"/>
                <a:ea typeface="Bell MT"/>
                <a:cs typeface="Bell MT"/>
                <a:sym typeface="Bell MT"/>
              </a:rPr>
              <a:t>YOU</a:t>
            </a:r>
            <a:r>
              <a:rPr lang="en-US" sz="5400" b="1">
                <a:latin typeface="Bell MT"/>
                <a:ea typeface="Bell MT"/>
                <a:cs typeface="Bell MT"/>
                <a:sym typeface="Bell MT"/>
              </a:rPr>
              <a:t> </a:t>
            </a:r>
            <a:endParaRPr sz="5400" b="1">
              <a:latin typeface="Bell MT"/>
              <a:ea typeface="Bell MT"/>
              <a:cs typeface="Bell MT"/>
              <a:sym typeface="Bell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9"/>
          <p:cNvSpPr txBox="1">
            <a:spLocks noGrp="1"/>
          </p:cNvSpPr>
          <p:nvPr>
            <p:ph type="body" idx="1"/>
          </p:nvPr>
        </p:nvSpPr>
        <p:spPr>
          <a:xfrm>
            <a:off x="490500" y="2640950"/>
            <a:ext cx="4872300" cy="3784800"/>
          </a:xfrm>
          <a:prstGeom prst="rect">
            <a:avLst/>
          </a:prstGeom>
          <a:noFill/>
          <a:ln>
            <a:noFill/>
          </a:ln>
        </p:spPr>
        <p:txBody>
          <a:bodyPr spcFirstLastPara="1" wrap="square" lIns="91425" tIns="45700" rIns="91425" bIns="45700" anchor="t" anchorCtr="0">
            <a:normAutofit fontScale="47500" lnSpcReduction="10000"/>
          </a:bodyPr>
          <a:lstStyle/>
          <a:p>
            <a:pPr marL="0" lvl="0" indent="0" algn="l" rtl="0">
              <a:lnSpc>
                <a:spcPct val="150000"/>
              </a:lnSpc>
              <a:spcBef>
                <a:spcPts val="0"/>
              </a:spcBef>
              <a:spcAft>
                <a:spcPts val="0"/>
              </a:spcAft>
              <a:buClr>
                <a:srgbClr val="ECECEC"/>
              </a:buClr>
              <a:buSzPct val="48017"/>
              <a:buNone/>
            </a:pPr>
            <a:r>
              <a:rPr lang="en-US" sz="4165" b="1" i="0">
                <a:solidFill>
                  <a:srgbClr val="ECECEC"/>
                </a:solidFill>
              </a:rPr>
              <a:t>1. Primary Keywords:</a:t>
            </a:r>
            <a:endParaRPr sz="4165" b="0" i="0">
              <a:solidFill>
                <a:srgbClr val="ECECEC"/>
              </a:solidFill>
            </a:endParaRPr>
          </a:p>
          <a:p>
            <a:pPr marL="228600" lvl="0" indent="-230981" algn="l" rtl="0">
              <a:lnSpc>
                <a:spcPct val="150000"/>
              </a:lnSpc>
              <a:spcBef>
                <a:spcPts val="1000"/>
              </a:spcBef>
              <a:spcAft>
                <a:spcPts val="0"/>
              </a:spcAft>
              <a:buClr>
                <a:srgbClr val="ECECEC"/>
              </a:buClr>
              <a:buSzPct val="100000"/>
              <a:buFont typeface="Arial"/>
              <a:buChar char="•"/>
            </a:pPr>
            <a:r>
              <a:rPr lang="en-US" sz="3868" b="1" i="0">
                <a:solidFill>
                  <a:srgbClr val="ECECEC"/>
                </a:solidFill>
              </a:rPr>
              <a:t>Banking IT Services</a:t>
            </a:r>
            <a:endParaRPr sz="3868" b="0" i="0">
              <a:solidFill>
                <a:srgbClr val="ECECEC"/>
              </a:solidFill>
            </a:endParaRPr>
          </a:p>
          <a:p>
            <a:pPr marL="228600" lvl="0" indent="-230981" algn="l" rtl="0">
              <a:lnSpc>
                <a:spcPct val="150000"/>
              </a:lnSpc>
              <a:spcBef>
                <a:spcPts val="1000"/>
              </a:spcBef>
              <a:spcAft>
                <a:spcPts val="0"/>
              </a:spcAft>
              <a:buClr>
                <a:srgbClr val="ECECEC"/>
              </a:buClr>
              <a:buSzPct val="100000"/>
              <a:buFont typeface="Arial"/>
              <a:buChar char="•"/>
            </a:pPr>
            <a:r>
              <a:rPr lang="en-US" sz="3868" b="1" i="0">
                <a:solidFill>
                  <a:srgbClr val="ECECEC"/>
                </a:solidFill>
              </a:rPr>
              <a:t>Financial Technology Solutions</a:t>
            </a:r>
            <a:endParaRPr sz="3868" b="0" i="0">
              <a:solidFill>
                <a:srgbClr val="ECECEC"/>
              </a:solidFill>
            </a:endParaRPr>
          </a:p>
          <a:p>
            <a:pPr marL="228600" lvl="0" indent="-230981" algn="l" rtl="0">
              <a:lnSpc>
                <a:spcPct val="150000"/>
              </a:lnSpc>
              <a:spcBef>
                <a:spcPts val="1000"/>
              </a:spcBef>
              <a:spcAft>
                <a:spcPts val="0"/>
              </a:spcAft>
              <a:buClr>
                <a:srgbClr val="ECECEC"/>
              </a:buClr>
              <a:buSzPct val="100000"/>
              <a:buFont typeface="Arial"/>
              <a:buChar char="•"/>
            </a:pPr>
            <a:r>
              <a:rPr lang="en-US" sz="3868" b="1" i="0">
                <a:solidFill>
                  <a:srgbClr val="ECECEC"/>
                </a:solidFill>
              </a:rPr>
              <a:t>Digital Banking Transformation</a:t>
            </a:r>
            <a:endParaRPr sz="3868" b="0" i="0">
              <a:solidFill>
                <a:srgbClr val="ECECEC"/>
              </a:solidFill>
            </a:endParaRPr>
          </a:p>
          <a:p>
            <a:pPr marL="228600" lvl="0" indent="-250031" algn="l" rtl="0">
              <a:lnSpc>
                <a:spcPct val="150000"/>
              </a:lnSpc>
              <a:spcBef>
                <a:spcPts val="1000"/>
              </a:spcBef>
              <a:spcAft>
                <a:spcPts val="0"/>
              </a:spcAft>
              <a:buClr>
                <a:srgbClr val="ECECEC"/>
              </a:buClr>
              <a:buSzPct val="116326"/>
              <a:buFont typeface="Arial"/>
              <a:buChar char="•"/>
            </a:pPr>
            <a:r>
              <a:rPr lang="en-US" sz="3868" b="1" i="0">
                <a:solidFill>
                  <a:srgbClr val="ECECEC"/>
                </a:solidFill>
              </a:rPr>
              <a:t>Banking and Financial Service</a:t>
            </a:r>
            <a:r>
              <a:rPr lang="en-US" sz="4500" b="1" i="0">
                <a:solidFill>
                  <a:srgbClr val="ECECEC"/>
                </a:solidFill>
              </a:rPr>
              <a:t>s</a:t>
            </a:r>
            <a:endParaRPr sz="4500" b="0" i="0">
              <a:solidFill>
                <a:srgbClr val="ECECEC"/>
              </a:solidFill>
            </a:endParaRPr>
          </a:p>
          <a:p>
            <a:pPr marL="228600" lvl="0" indent="-101600" algn="l" rtl="0">
              <a:lnSpc>
                <a:spcPct val="150000"/>
              </a:lnSpc>
              <a:spcBef>
                <a:spcPts val="1000"/>
              </a:spcBef>
              <a:spcAft>
                <a:spcPts val="0"/>
              </a:spcAft>
              <a:buClr>
                <a:schemeClr val="lt1"/>
              </a:buClr>
              <a:buSzPct val="100000"/>
              <a:buFont typeface="Arial"/>
              <a:buNone/>
            </a:pPr>
            <a:endParaRPr sz="2000" b="0" i="0">
              <a:solidFill>
                <a:srgbClr val="ECECEC"/>
              </a:solidFill>
            </a:endParaRPr>
          </a:p>
          <a:p>
            <a:pPr marL="0" lvl="0" indent="0" algn="l" rtl="0">
              <a:lnSpc>
                <a:spcPct val="90000"/>
              </a:lnSpc>
              <a:spcBef>
                <a:spcPts val="1000"/>
              </a:spcBef>
              <a:spcAft>
                <a:spcPts val="0"/>
              </a:spcAft>
              <a:buClr>
                <a:schemeClr val="lt1"/>
              </a:buClr>
              <a:buSzPct val="100000"/>
              <a:buNone/>
            </a:pPr>
            <a:endParaRPr b="0" i="0">
              <a:solidFill>
                <a:srgbClr val="ECECEC"/>
              </a:solidFill>
            </a:endParaRPr>
          </a:p>
          <a:p>
            <a:pPr marL="0" lvl="0" indent="0" algn="l" rtl="0">
              <a:lnSpc>
                <a:spcPct val="90000"/>
              </a:lnSpc>
              <a:spcBef>
                <a:spcPts val="1000"/>
              </a:spcBef>
              <a:spcAft>
                <a:spcPts val="0"/>
              </a:spcAft>
              <a:buClr>
                <a:schemeClr val="lt1"/>
              </a:buClr>
              <a:buSzPct val="100000"/>
              <a:buNone/>
            </a:pPr>
            <a:endParaRPr>
              <a:solidFill>
                <a:srgbClr val="ECECEC"/>
              </a:solidFill>
            </a:endParaRPr>
          </a:p>
          <a:p>
            <a:pPr marL="0" lvl="0" indent="0" algn="l" rtl="0">
              <a:lnSpc>
                <a:spcPct val="90000"/>
              </a:lnSpc>
              <a:spcBef>
                <a:spcPts val="1000"/>
              </a:spcBef>
              <a:spcAft>
                <a:spcPts val="0"/>
              </a:spcAft>
              <a:buClr>
                <a:schemeClr val="lt1"/>
              </a:buClr>
              <a:buSzPct val="100000"/>
              <a:buNone/>
            </a:pPr>
            <a:endParaRPr/>
          </a:p>
        </p:txBody>
      </p:sp>
      <p:sp>
        <p:nvSpPr>
          <p:cNvPr id="204" name="Google Shape;204;p9"/>
          <p:cNvSpPr txBox="1"/>
          <p:nvPr/>
        </p:nvSpPr>
        <p:spPr>
          <a:xfrm>
            <a:off x="6667325" y="2640960"/>
            <a:ext cx="4498200" cy="3312900"/>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rgbClr val="ECECEC"/>
              </a:buClr>
              <a:buSzPts val="2000"/>
              <a:buFont typeface="Century Gothic"/>
              <a:buNone/>
            </a:pPr>
            <a:r>
              <a:rPr lang="en-US" sz="2000" b="1">
                <a:solidFill>
                  <a:srgbClr val="ECECEC"/>
                </a:solidFill>
                <a:latin typeface="Century Gothic"/>
                <a:ea typeface="Century Gothic"/>
                <a:cs typeface="Century Gothic"/>
                <a:sym typeface="Century Gothic"/>
              </a:rPr>
              <a:t>Secondary Keywords:</a:t>
            </a:r>
            <a:endParaRPr sz="2000" b="0" i="0">
              <a:solidFill>
                <a:srgbClr val="ECECEC"/>
              </a:solidFill>
              <a:latin typeface="Century Gothic"/>
              <a:ea typeface="Century Gothic"/>
              <a:cs typeface="Century Gothic"/>
              <a:sym typeface="Century Gothic"/>
            </a:endParaRPr>
          </a:p>
          <a:p>
            <a:pPr marL="285750" marR="0" lvl="0" indent="-285750" algn="l" rtl="0">
              <a:lnSpc>
                <a:spcPct val="200000"/>
              </a:lnSpc>
              <a:spcBef>
                <a:spcPts val="0"/>
              </a:spcBef>
              <a:spcAft>
                <a:spcPts val="0"/>
              </a:spcAft>
              <a:buClr>
                <a:srgbClr val="ECECEC"/>
              </a:buClr>
              <a:buSzPts val="1800"/>
              <a:buFont typeface="Arial"/>
              <a:buChar char="•"/>
            </a:pPr>
            <a:r>
              <a:rPr lang="en-US" sz="1800" b="1">
                <a:solidFill>
                  <a:srgbClr val="ECECEC"/>
                </a:solidFill>
                <a:latin typeface="Century Gothic"/>
                <a:ea typeface="Century Gothic"/>
                <a:cs typeface="Century Gothic"/>
                <a:sym typeface="Century Gothic"/>
              </a:rPr>
              <a:t>AI in Banking</a:t>
            </a:r>
            <a:endParaRPr sz="1800" b="0" i="0">
              <a:solidFill>
                <a:srgbClr val="ECECEC"/>
              </a:solidFill>
              <a:latin typeface="Century Gothic"/>
              <a:ea typeface="Century Gothic"/>
              <a:cs typeface="Century Gothic"/>
              <a:sym typeface="Century Gothic"/>
            </a:endParaRPr>
          </a:p>
          <a:p>
            <a:pPr marL="285750" marR="0" lvl="0" indent="-285750" algn="l" rtl="0">
              <a:lnSpc>
                <a:spcPct val="200000"/>
              </a:lnSpc>
              <a:spcBef>
                <a:spcPts val="0"/>
              </a:spcBef>
              <a:spcAft>
                <a:spcPts val="0"/>
              </a:spcAft>
              <a:buClr>
                <a:srgbClr val="ECECEC"/>
              </a:buClr>
              <a:buSzPts val="1800"/>
              <a:buFont typeface="Arial"/>
              <a:buChar char="•"/>
            </a:pPr>
            <a:r>
              <a:rPr lang="en-US" sz="1800" b="1">
                <a:solidFill>
                  <a:srgbClr val="ECECEC"/>
                </a:solidFill>
                <a:latin typeface="Century Gothic"/>
                <a:ea typeface="Century Gothic"/>
                <a:cs typeface="Century Gothic"/>
                <a:sym typeface="Century Gothic"/>
              </a:rPr>
              <a:t>Blockchain in Finance</a:t>
            </a:r>
            <a:endParaRPr/>
          </a:p>
          <a:p>
            <a:pPr marL="285750" marR="0" lvl="0" indent="-285750" algn="l" rtl="0">
              <a:lnSpc>
                <a:spcPct val="200000"/>
              </a:lnSpc>
              <a:spcBef>
                <a:spcPts val="0"/>
              </a:spcBef>
              <a:spcAft>
                <a:spcPts val="0"/>
              </a:spcAft>
              <a:buClr>
                <a:srgbClr val="ECECEC"/>
              </a:buClr>
              <a:buSzPts val="1800"/>
              <a:buFont typeface="Arial"/>
              <a:buChar char="•"/>
            </a:pPr>
            <a:r>
              <a:rPr lang="en-US" sz="1800" b="1">
                <a:solidFill>
                  <a:srgbClr val="ECECEC"/>
                </a:solidFill>
                <a:latin typeface="Century Gothic"/>
                <a:ea typeface="Century Gothic"/>
                <a:cs typeface="Century Gothic"/>
                <a:sym typeface="Century Gothic"/>
              </a:rPr>
              <a:t>Cloud Banking Solutions</a:t>
            </a:r>
            <a:endParaRPr/>
          </a:p>
          <a:p>
            <a:pPr marL="285750" marR="0" lvl="0" indent="-285750" algn="l" rtl="0">
              <a:lnSpc>
                <a:spcPct val="200000"/>
              </a:lnSpc>
              <a:spcBef>
                <a:spcPts val="0"/>
              </a:spcBef>
              <a:spcAft>
                <a:spcPts val="0"/>
              </a:spcAft>
              <a:buClr>
                <a:srgbClr val="ECECEC"/>
              </a:buClr>
              <a:buSzPts val="1800"/>
              <a:buFont typeface="Arial"/>
              <a:buChar char="•"/>
            </a:pPr>
            <a:r>
              <a:rPr lang="en-US" sz="1800" b="1">
                <a:solidFill>
                  <a:srgbClr val="ECECEC"/>
                </a:solidFill>
                <a:latin typeface="Century Gothic"/>
                <a:ea typeface="Century Gothic"/>
                <a:cs typeface="Century Gothic"/>
                <a:sym typeface="Century Gothic"/>
              </a:rPr>
              <a:t>Cybersecurity in Banking</a:t>
            </a:r>
            <a:endParaRPr sz="1800" b="1" i="0">
              <a:solidFill>
                <a:srgbClr val="ECECEC"/>
              </a:solidFill>
              <a:latin typeface="Century Gothic"/>
              <a:ea typeface="Century Gothic"/>
              <a:cs typeface="Century Gothic"/>
              <a:sym typeface="Century Gothic"/>
            </a:endParaRPr>
          </a:p>
          <a:p>
            <a:pPr marL="0" marR="0" lvl="0" indent="0" algn="l" rtl="0">
              <a:lnSpc>
                <a:spcPct val="150000"/>
              </a:lnSpc>
              <a:spcBef>
                <a:spcPts val="0"/>
              </a:spcBef>
              <a:spcAft>
                <a:spcPts val="0"/>
              </a:spcAft>
              <a:buClr>
                <a:schemeClr val="lt1"/>
              </a:buClr>
              <a:buSzPts val="1800"/>
              <a:buFont typeface="Arial"/>
              <a:buNone/>
            </a:pPr>
            <a:endParaRPr sz="1800">
              <a:solidFill>
                <a:schemeClr val="lt1"/>
              </a:solidFill>
              <a:latin typeface="Century Gothic"/>
              <a:ea typeface="Century Gothic"/>
              <a:cs typeface="Century Gothic"/>
              <a:sym typeface="Century Gothic"/>
            </a:endParaRPr>
          </a:p>
        </p:txBody>
      </p:sp>
      <p:sp>
        <p:nvSpPr>
          <p:cNvPr id="205" name="Google Shape;205;p9"/>
          <p:cNvSpPr txBox="1"/>
          <p:nvPr/>
        </p:nvSpPr>
        <p:spPr>
          <a:xfrm>
            <a:off x="490495" y="1575780"/>
            <a:ext cx="112110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a:solidFill>
                  <a:srgbClr val="ECECEC"/>
                </a:solidFill>
                <a:latin typeface="Century Gothic"/>
                <a:ea typeface="Century Gothic"/>
                <a:cs typeface="Century Gothic"/>
                <a:sym typeface="Century Gothic"/>
              </a:rPr>
              <a:t>The keywords are based on common industry terms and search trends relevant to the Banking, Financial Services, and Insurance (BFSI) sector.</a:t>
            </a:r>
            <a:endParaRPr sz="2000">
              <a:solidFill>
                <a:schemeClr val="lt1"/>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SEO project 1</Template>
  <TotalTime>0</TotalTime>
  <Words>6359</Words>
  <Application>Microsoft Office PowerPoint</Application>
  <PresentationFormat>Widescreen</PresentationFormat>
  <Paragraphs>591</Paragraphs>
  <Slides>84</Slides>
  <Notes>84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84</vt:i4>
      </vt:variant>
    </vt:vector>
  </HeadingPairs>
  <TitlesOfParts>
    <vt:vector size="90" baseType="lpstr">
      <vt:lpstr>Arial Black</vt:lpstr>
      <vt:lpstr>Arial</vt:lpstr>
      <vt:lpstr>Century Gothic</vt:lpstr>
      <vt:lpstr>Bell MT</vt:lpstr>
      <vt:lpstr>Poppins</vt:lpstr>
      <vt:lpstr>Vapor Trail</vt:lpstr>
      <vt:lpstr>SEO PROJECT</vt:lpstr>
      <vt:lpstr>EXECUTIVE SUMMARY</vt:lpstr>
      <vt:lpstr>ABOUT THE COMPANY</vt:lpstr>
      <vt:lpstr>PowerPoint Presentation</vt:lpstr>
      <vt:lpstr> INITIAL SEO AUDIT</vt:lpstr>
      <vt:lpstr>CURRENT PERFORMANCE OVERVIEW</vt:lpstr>
      <vt:lpstr>PowerPoint Presentation</vt:lpstr>
      <vt:lpstr>KEYWORD RESEARCH </vt:lpstr>
      <vt:lpstr>PowerPoint Presentation</vt:lpstr>
      <vt:lpstr>PowerPoint Presentation</vt:lpstr>
      <vt:lpstr>COMPETITOR KEYWORD ANALYSIS</vt:lpstr>
      <vt:lpstr>PowerPoint Presentation</vt:lpstr>
      <vt:lpstr>ON-PAGE SEO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TECHNICAL SEO ANALYSIS</vt:lpstr>
      <vt:lpstr>PowerPoint Presentation</vt:lpstr>
      <vt:lpstr>PowerPoint Presentation</vt:lpstr>
      <vt:lpstr>PowerPoint Presentation</vt:lpstr>
      <vt:lpstr>CONTENT STRATEGY RECOMMENDATIONS </vt:lpstr>
      <vt:lpstr>OFF PAGE SEO ANALYSIS</vt:lpstr>
      <vt:lpstr>PowerPoint Presentation</vt:lpstr>
      <vt:lpstr>PowerPoint Presentation</vt:lpstr>
      <vt:lpstr>PowerPoint Presentation</vt:lpstr>
      <vt:lpstr>PowerPoint Presentation</vt:lpstr>
      <vt:lpstr>PowerPoint Presentation</vt:lpstr>
      <vt:lpstr>PowerPoint Presentation</vt:lpstr>
      <vt:lpstr>CURRENT PERFORMANCE OVERVIEW</vt:lpstr>
      <vt:lpstr>PowerPoint Presentation</vt:lpstr>
      <vt:lpstr>KEYWORD RESEARCH </vt:lpstr>
      <vt:lpstr>PowerPoint Presentation</vt:lpstr>
      <vt:lpstr>COMPETITOR KEYWORD ANALYSIS</vt:lpstr>
      <vt:lpstr>PowerPoint Presentation</vt:lpstr>
      <vt:lpstr>ON-PAGE SEO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TECHNICAL SEO ANALYSIS</vt:lpstr>
      <vt:lpstr>PowerPoint Presentation</vt:lpstr>
      <vt:lpstr>PowerPoint Presentation</vt:lpstr>
      <vt:lpstr>CONTENT STRATEGY RECOMMENDATIONS</vt:lpstr>
      <vt:lpstr>OFF PAGE SEO ANALYSIS</vt:lpstr>
      <vt:lpstr>PowerPoint Presentation</vt:lpstr>
      <vt:lpstr>PowerPoint Presentation</vt:lpstr>
      <vt:lpstr>PowerPoint Presentation</vt:lpstr>
      <vt:lpstr>PowerPoint Presentation</vt:lpstr>
      <vt:lpstr>CURRENT PERFORMANCE OVERVIEW</vt:lpstr>
      <vt:lpstr>PowerPoint Presentation</vt:lpstr>
      <vt:lpstr>KEYWORD RESEARCH </vt:lpstr>
      <vt:lpstr>PowerPoint Presentation</vt:lpstr>
      <vt:lpstr>COMPETITOR KEYWORD ANALYSIS</vt:lpstr>
      <vt:lpstr>PowerPoint Presentation</vt:lpstr>
      <vt:lpstr>ON-PAGE SEO ANALYSIS </vt:lpstr>
      <vt:lpstr>PowerPoint Presentation</vt:lpstr>
      <vt:lpstr>PowerPoint Presentation</vt:lpstr>
      <vt:lpstr>PowerPoint Presentation</vt:lpstr>
      <vt:lpstr>PowerPoint Presentation</vt:lpstr>
      <vt:lpstr>PowerPoint Presentation</vt:lpstr>
      <vt:lpstr>PowerPoint Presentation</vt:lpstr>
      <vt:lpstr>TECHNICAL SEO ANALYSIS</vt:lpstr>
      <vt:lpstr>PowerPoint Presentation</vt:lpstr>
      <vt:lpstr>PowerPoint Presentation</vt:lpstr>
      <vt:lpstr>CONTENT STRATEGY RECOMMENDATIONS </vt:lpstr>
      <vt:lpstr>PowerPoint Presentation</vt:lpstr>
      <vt:lpstr>PowerPoint Presentation</vt:lpstr>
      <vt:lpstr>OFF-PAGE SEO ANALYSIS &amp; STRATEGIES</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Mesack Milton</dc:creator>
  <cp:lastModifiedBy>Mesack Milton</cp:lastModifiedBy>
  <cp:revision>1</cp:revision>
  <dcterms:created xsi:type="dcterms:W3CDTF">2025-01-07T10:09:29Z</dcterms:created>
  <dcterms:modified xsi:type="dcterms:W3CDTF">2025-01-07T10:10:19Z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EBF8772813974D6E94A9560587300956_12</vt:lpwstr>
  </property>
  <property fmtid="{D5CDD505-2E9C-101B-9397-08002B2CF9AE}" pid="3" name="KSOProductBuildVer">
    <vt:lpwstr>1033-12.2.0.17562</vt:lpwstr>
  </property>
</Properties>
</file>