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B9F5"/>
    <a:srgbClr val="FFE1E3"/>
    <a:srgbClr val="A5EAD8"/>
    <a:srgbClr val="ABEB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2" d="100"/>
          <a:sy n="82" d="100"/>
        </p:scale>
        <p:origin x="58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7D00D3-3D02-4DD3-AD69-82B8C037729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176462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D00D3-3D02-4DD3-AD69-82B8C037729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285136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D00D3-3D02-4DD3-AD69-82B8C037729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16088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7D00D3-3D02-4DD3-AD69-82B8C037729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246681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7D00D3-3D02-4DD3-AD69-82B8C037729D}" type="datetimeFigureOut">
              <a:rPr lang="en-IN" smtClean="0"/>
              <a:t>10-01-2025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393437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7D00D3-3D02-4DD3-AD69-82B8C037729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122791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7D00D3-3D02-4DD3-AD69-82B8C037729D}" type="datetimeFigureOut">
              <a:rPr lang="en-IN" smtClean="0"/>
              <a:t>10-01-2025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37704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7D00D3-3D02-4DD3-AD69-82B8C037729D}" type="datetimeFigureOut">
              <a:rPr lang="en-IN" smtClean="0"/>
              <a:t>10-01-2025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36856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7D00D3-3D02-4DD3-AD69-82B8C037729D}" type="datetimeFigureOut">
              <a:rPr lang="en-IN" smtClean="0"/>
              <a:t>10-01-2025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42881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D00D3-3D02-4DD3-AD69-82B8C037729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124847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D00D3-3D02-4DD3-AD69-82B8C037729D}" type="datetimeFigureOut">
              <a:rPr lang="en-IN" smtClean="0"/>
              <a:t>10-01-2025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78F472-C8BD-4242-A627-0DBB2E4CFC24}" type="slidenum">
              <a:rPr lang="en-IN" smtClean="0"/>
              <a:t>‹#›</a:t>
            </a:fld>
            <a:endParaRPr lang="en-IN"/>
          </a:p>
        </p:txBody>
      </p:sp>
    </p:spTree>
    <p:extLst>
      <p:ext uri="{BB962C8B-B14F-4D97-AF65-F5344CB8AC3E}">
        <p14:creationId xmlns:p14="http://schemas.microsoft.com/office/powerpoint/2010/main" val="3330200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E1E3"/>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D00D3-3D02-4DD3-AD69-82B8C037729D}" type="datetimeFigureOut">
              <a:rPr lang="en-IN" smtClean="0"/>
              <a:t>10-01-2025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8F472-C8BD-4242-A627-0DBB2E4CFC24}" type="slidenum">
              <a:rPr lang="en-IN" smtClean="0"/>
              <a:t>‹#›</a:t>
            </a:fld>
            <a:endParaRPr lang="en-IN"/>
          </a:p>
        </p:txBody>
      </p:sp>
    </p:spTree>
    <p:extLst>
      <p:ext uri="{BB962C8B-B14F-4D97-AF65-F5344CB8AC3E}">
        <p14:creationId xmlns:p14="http://schemas.microsoft.com/office/powerpoint/2010/main" val="28895679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9E108-DB2F-42E1-B0CC-61279A0DB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48" y="400879"/>
            <a:ext cx="11761304" cy="5880652"/>
          </a:xfrm>
          <a:prstGeom prst="rect">
            <a:avLst/>
          </a:prstGeom>
          <a:gradFill>
            <a:gsLst>
              <a:gs pos="0">
                <a:srgbClr val="A5EAD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314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DC5C8-F00D-4979-BB0F-40963EEA8BD3}"/>
              </a:ext>
            </a:extLst>
          </p:cNvPr>
          <p:cNvSpPr txBox="1"/>
          <p:nvPr/>
        </p:nvSpPr>
        <p:spPr>
          <a:xfrm>
            <a:off x="340659" y="394446"/>
            <a:ext cx="11563575" cy="5220019"/>
          </a:xfrm>
          <a:prstGeom prst="rect">
            <a:avLst/>
          </a:prstGeom>
          <a:noFill/>
        </p:spPr>
        <p:txBody>
          <a:bodyPr wrap="square" rtlCol="0">
            <a:spAutoFit/>
          </a:bodyPr>
          <a:lstStyle/>
          <a:p>
            <a:pPr>
              <a:lnSpc>
                <a:spcPct val="150000"/>
              </a:lnSpc>
            </a:pPr>
            <a:r>
              <a:rPr lang="en-US" sz="2000" b="1" dirty="0">
                <a:solidFill>
                  <a:schemeClr val="bg1"/>
                </a:solidFill>
                <a:latin typeface="uni sans serif"/>
              </a:rPr>
              <a:t>Seasonal Fashion: </a:t>
            </a:r>
          </a:p>
          <a:p>
            <a:pPr>
              <a:lnSpc>
                <a:spcPct val="150000"/>
              </a:lnSpc>
            </a:pPr>
            <a:r>
              <a:rPr lang="en-US" dirty="0">
                <a:solidFill>
                  <a:schemeClr val="bg1"/>
                </a:solidFill>
                <a:latin typeface="uni sans serif"/>
              </a:rPr>
              <a:t>Reason: In India, festivals are important and often involve special clothing. People like to buy new traditional clothes during these times, leading to a rise in seasonal fashion sales. </a:t>
            </a:r>
          </a:p>
          <a:p>
            <a:pPr>
              <a:lnSpc>
                <a:spcPct val="150000"/>
              </a:lnSpc>
            </a:pPr>
            <a:r>
              <a:rPr lang="en-US" sz="2000" b="1" dirty="0">
                <a:solidFill>
                  <a:schemeClr val="bg1"/>
                </a:solidFill>
                <a:latin typeface="uni sans serif"/>
              </a:rPr>
              <a:t>Bold Colors &amp; Patterns: </a:t>
            </a:r>
          </a:p>
          <a:p>
            <a:pPr>
              <a:lnSpc>
                <a:spcPct val="150000"/>
              </a:lnSpc>
            </a:pPr>
            <a:r>
              <a:rPr lang="en-US" dirty="0">
                <a:solidFill>
                  <a:schemeClr val="bg1"/>
                </a:solidFill>
                <a:latin typeface="uni sans serif"/>
              </a:rPr>
              <a:t>Reason: Influencers on social media often show off bright and unique styles. Many young people follow these trends to stand out and show their personal style, making bold colors and patterns popular. </a:t>
            </a:r>
          </a:p>
          <a:p>
            <a:pPr>
              <a:lnSpc>
                <a:spcPct val="150000"/>
              </a:lnSpc>
            </a:pPr>
            <a:r>
              <a:rPr lang="en-US" sz="2000" b="1" dirty="0">
                <a:solidFill>
                  <a:schemeClr val="bg1"/>
                </a:solidFill>
                <a:latin typeface="uni sans serif"/>
              </a:rPr>
              <a:t>Discounts &amp; Sales: </a:t>
            </a:r>
          </a:p>
          <a:p>
            <a:pPr>
              <a:lnSpc>
                <a:spcPct val="150000"/>
              </a:lnSpc>
            </a:pPr>
            <a:r>
              <a:rPr lang="en-US" dirty="0">
                <a:solidFill>
                  <a:schemeClr val="bg1"/>
                </a:solidFill>
                <a:latin typeface="uni sans serif"/>
              </a:rPr>
              <a:t>Reason: Big sales events attract shoppers who want to save money. Many people look forward to these sales, like festive seasons or special online events, to get great deals on clothes. </a:t>
            </a:r>
          </a:p>
          <a:p>
            <a:pPr>
              <a:lnSpc>
                <a:spcPct val="150000"/>
              </a:lnSpc>
            </a:pPr>
            <a:r>
              <a:rPr lang="en-US" sz="2000" b="1" dirty="0">
                <a:solidFill>
                  <a:schemeClr val="bg1"/>
                </a:solidFill>
                <a:latin typeface="uni sans serif"/>
              </a:rPr>
              <a:t>Influencer Impact: </a:t>
            </a:r>
          </a:p>
          <a:p>
            <a:pPr>
              <a:lnSpc>
                <a:spcPct val="150000"/>
              </a:lnSpc>
            </a:pPr>
            <a:r>
              <a:rPr lang="en-US" dirty="0">
                <a:solidFill>
                  <a:schemeClr val="bg1"/>
                </a:solidFill>
                <a:latin typeface="uni sans serif"/>
              </a:rPr>
              <a:t>Reason: Social media influencers have a lot of followers who trust their opinions. When influencers promote certain styles or products, their followers are likely to want to buy those items too,</a:t>
            </a:r>
            <a:endParaRPr lang="en-IN" dirty="0">
              <a:solidFill>
                <a:schemeClr val="bg1"/>
              </a:solidFill>
              <a:latin typeface="uni sans serif"/>
            </a:endParaRPr>
          </a:p>
        </p:txBody>
      </p:sp>
    </p:spTree>
    <p:extLst>
      <p:ext uri="{BB962C8B-B14F-4D97-AF65-F5344CB8AC3E}">
        <p14:creationId xmlns:p14="http://schemas.microsoft.com/office/powerpoint/2010/main" val="4284833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DDD96E-ECA0-4CB2-97DC-6CE480E3B505}"/>
              </a:ext>
            </a:extLst>
          </p:cNvPr>
          <p:cNvSpPr txBox="1"/>
          <p:nvPr/>
        </p:nvSpPr>
        <p:spPr>
          <a:xfrm>
            <a:off x="174811" y="72632"/>
            <a:ext cx="10838329" cy="6712735"/>
          </a:xfrm>
          <a:prstGeom prst="rect">
            <a:avLst/>
          </a:prstGeom>
          <a:noFill/>
        </p:spPr>
        <p:txBody>
          <a:bodyPr wrap="square" rtlCol="0">
            <a:spAutoFit/>
          </a:bodyPr>
          <a:lstStyle/>
          <a:p>
            <a:r>
              <a:rPr lang="en-US" sz="2000" b="1" dirty="0">
                <a:solidFill>
                  <a:schemeClr val="bg1"/>
                </a:solidFill>
              </a:rPr>
              <a:t>5. Myntra vs. Key Competitors – customer satisfaction</a:t>
            </a:r>
            <a:endParaRPr lang="en-IN" sz="2000" b="1" dirty="0">
              <a:solidFill>
                <a:schemeClr val="bg1"/>
              </a:solidFill>
            </a:endParaRPr>
          </a:p>
          <a:p>
            <a:endParaRPr lang="en-US" sz="1900" b="1" dirty="0">
              <a:solidFill>
                <a:schemeClr val="bg1"/>
              </a:solidFill>
              <a:latin typeface="uni sans serif"/>
            </a:endParaRPr>
          </a:p>
          <a:p>
            <a:r>
              <a:rPr lang="en-US" b="1" dirty="0">
                <a:solidFill>
                  <a:schemeClr val="bg1"/>
                </a:solidFill>
                <a:latin typeface="uni sans serif"/>
              </a:rPr>
              <a:t> Myntra:</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 </a:t>
            </a:r>
            <a:r>
              <a:rPr lang="en-US" b="1" dirty="0">
                <a:solidFill>
                  <a:schemeClr val="bg1"/>
                </a:solidFill>
                <a:latin typeface="uni sans serif"/>
              </a:rPr>
              <a:t>Sentiment: </a:t>
            </a:r>
            <a:r>
              <a:rPr lang="en-US" dirty="0">
                <a:solidFill>
                  <a:schemeClr val="bg1"/>
                </a:solidFill>
                <a:latin typeface="uni sans serif"/>
              </a:rPr>
              <a:t>Predominantly negative </a:t>
            </a:r>
          </a:p>
          <a:p>
            <a:pPr marL="342900" indent="-342900">
              <a:lnSpc>
                <a:spcPct val="150000"/>
              </a:lnSpc>
              <a:buClr>
                <a:srgbClr val="EBB9F5"/>
              </a:buClr>
              <a:buFont typeface="Arial" panose="020B0604020202020204" pitchFamily="34" charset="0"/>
              <a:buChar char="•"/>
            </a:pPr>
            <a:r>
              <a:rPr lang="en-US" b="1" dirty="0">
                <a:solidFill>
                  <a:schemeClr val="bg1"/>
                </a:solidFill>
                <a:latin typeface="uni sans serif"/>
              </a:rPr>
              <a:t>Key Issues: </a:t>
            </a:r>
            <a:r>
              <a:rPr lang="en-US" dirty="0">
                <a:solidFill>
                  <a:schemeClr val="bg1"/>
                </a:solidFill>
                <a:latin typeface="uni sans serif"/>
              </a:rPr>
              <a:t>Product quality, poor customer service, difficult returns, and refund process. </a:t>
            </a:r>
          </a:p>
          <a:p>
            <a:pPr marL="342900" indent="-342900">
              <a:lnSpc>
                <a:spcPct val="150000"/>
              </a:lnSpc>
              <a:buClr>
                <a:srgbClr val="EBB9F5"/>
              </a:buClr>
              <a:buFont typeface="Arial" panose="020B0604020202020204" pitchFamily="34" charset="0"/>
              <a:buChar char="•"/>
            </a:pPr>
            <a:r>
              <a:rPr lang="en-US" b="1" dirty="0">
                <a:solidFill>
                  <a:schemeClr val="bg1"/>
                </a:solidFill>
                <a:latin typeface="uni sans serif"/>
              </a:rPr>
              <a:t>Feedback: </a:t>
            </a:r>
            <a:r>
              <a:rPr lang="en-US" dirty="0">
                <a:solidFill>
                  <a:schemeClr val="bg1"/>
                </a:solidFill>
                <a:latin typeface="uni sans serif"/>
              </a:rPr>
              <a:t>Customers often express distrust and mention feeling "scammed.“</a:t>
            </a:r>
          </a:p>
          <a:p>
            <a:pPr>
              <a:buClr>
                <a:srgbClr val="EBB9F5"/>
              </a:buClr>
            </a:pPr>
            <a:r>
              <a:rPr lang="en-US" dirty="0">
                <a:solidFill>
                  <a:schemeClr val="bg1"/>
                </a:solidFill>
                <a:latin typeface="uni sans serif"/>
              </a:rPr>
              <a:t> </a:t>
            </a:r>
            <a:r>
              <a:rPr lang="en-US" b="1" dirty="0">
                <a:solidFill>
                  <a:schemeClr val="bg1"/>
                </a:solidFill>
                <a:latin typeface="uni sans serif"/>
              </a:rPr>
              <a:t>Amazon Fashion: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Sentiment: </a:t>
            </a:r>
            <a:r>
              <a:rPr lang="en-US" dirty="0">
                <a:solidFill>
                  <a:schemeClr val="bg1"/>
                </a:solidFill>
                <a:latin typeface="uni sans serif"/>
              </a:rPr>
              <a:t>Largely positive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Strengths</a:t>
            </a:r>
            <a:r>
              <a:rPr lang="en-US" dirty="0">
                <a:solidFill>
                  <a:schemeClr val="bg1"/>
                </a:solidFill>
                <a:latin typeface="uni sans serif"/>
              </a:rPr>
              <a:t>: Strong customer service, reliable delivery, and hassle-free returns.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Feedback: </a:t>
            </a:r>
            <a:r>
              <a:rPr lang="en-US" dirty="0">
                <a:solidFill>
                  <a:schemeClr val="bg1"/>
                </a:solidFill>
                <a:latin typeface="uni sans serif"/>
              </a:rPr>
              <a:t>High praise for variety and prompt support. </a:t>
            </a:r>
          </a:p>
          <a:p>
            <a:pPr>
              <a:buClr>
                <a:srgbClr val="EBB9F5"/>
              </a:buClr>
            </a:pPr>
            <a:r>
              <a:rPr lang="en-US" b="1" dirty="0">
                <a:solidFill>
                  <a:schemeClr val="bg1"/>
                </a:solidFill>
                <a:latin typeface="uni sans serif"/>
              </a:rPr>
              <a:t>Flipkart: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Sentiment</a:t>
            </a:r>
            <a:r>
              <a:rPr lang="en-US" dirty="0">
                <a:solidFill>
                  <a:schemeClr val="bg1"/>
                </a:solidFill>
                <a:latin typeface="uni sans serif"/>
              </a:rPr>
              <a:t>: Mixed (leaning positive)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Strengths: </a:t>
            </a:r>
            <a:r>
              <a:rPr lang="en-US" dirty="0">
                <a:solidFill>
                  <a:schemeClr val="bg1"/>
                </a:solidFill>
                <a:latin typeface="uni sans serif"/>
              </a:rPr>
              <a:t>Competitive pricing and broad product selection.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Feedback: </a:t>
            </a:r>
            <a:r>
              <a:rPr lang="en-US" dirty="0">
                <a:solidFill>
                  <a:schemeClr val="bg1"/>
                </a:solidFill>
                <a:latin typeface="uni sans serif"/>
              </a:rPr>
              <a:t>Generally positive, but some frustration with customer service and returns. </a:t>
            </a:r>
          </a:p>
          <a:p>
            <a:pPr>
              <a:buClr>
                <a:srgbClr val="EBB9F5"/>
              </a:buClr>
            </a:pPr>
            <a:r>
              <a:rPr lang="en-US" b="1" dirty="0">
                <a:solidFill>
                  <a:schemeClr val="bg1"/>
                </a:solidFill>
                <a:latin typeface="uni sans serif"/>
              </a:rPr>
              <a:t>AJIO</a:t>
            </a:r>
            <a:r>
              <a:rPr lang="en-US" dirty="0">
                <a:solidFill>
                  <a:schemeClr val="bg1"/>
                </a:solidFill>
                <a:latin typeface="uni sans serif"/>
              </a:rPr>
              <a:t>: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Sentiment: </a:t>
            </a:r>
            <a:r>
              <a:rPr lang="en-US" dirty="0">
                <a:solidFill>
                  <a:schemeClr val="bg1"/>
                </a:solidFill>
                <a:latin typeface="uni sans serif"/>
              </a:rPr>
              <a:t>Mixed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Strengths: </a:t>
            </a:r>
            <a:r>
              <a:rPr lang="en-US" dirty="0">
                <a:solidFill>
                  <a:schemeClr val="bg1"/>
                </a:solidFill>
                <a:latin typeface="uni sans serif"/>
              </a:rPr>
              <a:t>Trendy collections and unique fashion options.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Feedback: </a:t>
            </a:r>
            <a:r>
              <a:rPr lang="en-US" dirty="0">
                <a:solidFill>
                  <a:schemeClr val="bg1"/>
                </a:solidFill>
                <a:latin typeface="uni sans serif"/>
              </a:rPr>
              <a:t>Occasional delivery and sizing complaints, but appreciated for stylish offerings.</a:t>
            </a:r>
            <a:endParaRPr lang="en-IN" dirty="0">
              <a:solidFill>
                <a:schemeClr val="bg1"/>
              </a:solidFill>
              <a:latin typeface="uni sans serif"/>
            </a:endParaRPr>
          </a:p>
        </p:txBody>
      </p:sp>
    </p:spTree>
    <p:extLst>
      <p:ext uri="{BB962C8B-B14F-4D97-AF65-F5344CB8AC3E}">
        <p14:creationId xmlns:p14="http://schemas.microsoft.com/office/powerpoint/2010/main" val="160381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D6F638-D1A9-4933-AD16-16172A001F7C}"/>
              </a:ext>
            </a:extLst>
          </p:cNvPr>
          <p:cNvSpPr txBox="1"/>
          <p:nvPr/>
        </p:nvSpPr>
        <p:spPr>
          <a:xfrm>
            <a:off x="71719" y="134188"/>
            <a:ext cx="12192000" cy="6589624"/>
          </a:xfrm>
          <a:prstGeom prst="rect">
            <a:avLst/>
          </a:prstGeom>
          <a:noFill/>
        </p:spPr>
        <p:txBody>
          <a:bodyPr wrap="square" rtlCol="0">
            <a:spAutoFit/>
          </a:bodyPr>
          <a:lstStyle/>
          <a:p>
            <a:r>
              <a:rPr lang="en-US" sz="2000" b="1" dirty="0">
                <a:solidFill>
                  <a:schemeClr val="bg1"/>
                </a:solidFill>
                <a:latin typeface="uni sans serif"/>
              </a:rPr>
              <a:t>5.a Product Range: </a:t>
            </a:r>
          </a:p>
          <a:p>
            <a:pPr>
              <a:lnSpc>
                <a:spcPct val="150000"/>
              </a:lnSpc>
            </a:pPr>
            <a:r>
              <a:rPr lang="en-US" b="1" dirty="0">
                <a:solidFill>
                  <a:schemeClr val="bg1"/>
                </a:solidFill>
                <a:latin typeface="uni sans serif"/>
              </a:rPr>
              <a:t>Myntra: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Focuses heavily on fashion and lifestyle products, offering a wide variety of clothing , accessories, and footwear.</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Collaborates with several well-known brands and offers frequent sales and discounts, which attract price-sensitive customers. </a:t>
            </a:r>
          </a:p>
          <a:p>
            <a:pPr>
              <a:lnSpc>
                <a:spcPct val="150000"/>
              </a:lnSpc>
              <a:buClr>
                <a:srgbClr val="EBB9F5"/>
              </a:buClr>
            </a:pPr>
            <a:r>
              <a:rPr lang="en-US" b="1" dirty="0">
                <a:solidFill>
                  <a:schemeClr val="bg1"/>
                </a:solidFill>
                <a:latin typeface="uni sans serif"/>
              </a:rPr>
              <a:t>Amazon Fashion</a:t>
            </a:r>
            <a:r>
              <a:rPr lang="en-US" dirty="0">
                <a:solidFill>
                  <a:schemeClr val="bg1"/>
                </a:solidFill>
                <a:latin typeface="uni sans serif"/>
              </a:rPr>
              <a: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Has an expansive range of products beyond fashion, including electronics, groceries ,and household items.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Fashion is just one segment within Amazon’s vast marketplace, but it still provides a good selection of global and domestic brands. </a:t>
            </a:r>
          </a:p>
          <a:p>
            <a:pPr>
              <a:lnSpc>
                <a:spcPct val="150000"/>
              </a:lnSpc>
              <a:buClr>
                <a:srgbClr val="EBB9F5"/>
              </a:buClr>
            </a:pPr>
            <a:r>
              <a:rPr lang="en-US" b="1" dirty="0">
                <a:solidFill>
                  <a:schemeClr val="bg1"/>
                </a:solidFill>
                <a:latin typeface="uni sans serif"/>
              </a:rPr>
              <a:t>Flipkart: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Like Amazon, Flipkart is a multi-category platform with a significant focus on electronics, but it also has an extensive fashion range.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Flipkart’s fashion section is competitive, offering both affordable and premium brands. </a:t>
            </a:r>
          </a:p>
          <a:p>
            <a:pPr>
              <a:lnSpc>
                <a:spcPct val="150000"/>
              </a:lnSpc>
              <a:buClr>
                <a:srgbClr val="EBB9F5"/>
              </a:buClr>
            </a:pPr>
            <a:r>
              <a:rPr lang="en-US" b="1" dirty="0">
                <a:solidFill>
                  <a:schemeClr val="bg1"/>
                </a:solidFill>
                <a:latin typeface="uni sans serif"/>
              </a:rPr>
              <a:t>AJIO: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Specializes in fashion, with a focus on curated collections of clothing and accessories, often positioning itself as a more trendy and modern alternative to competitors.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Offers exclusive and in-house brands, as well as high-end designer wear, appealing to fashion-forward customers</a:t>
            </a:r>
            <a:endParaRPr lang="en-IN" dirty="0">
              <a:solidFill>
                <a:schemeClr val="bg1"/>
              </a:solidFill>
              <a:latin typeface="uni sans serif"/>
            </a:endParaRPr>
          </a:p>
        </p:txBody>
      </p:sp>
    </p:spTree>
    <p:extLst>
      <p:ext uri="{BB962C8B-B14F-4D97-AF65-F5344CB8AC3E}">
        <p14:creationId xmlns:p14="http://schemas.microsoft.com/office/powerpoint/2010/main" val="224763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F8B7E-3258-4686-BDA3-3DDFEEA4CC80}"/>
              </a:ext>
            </a:extLst>
          </p:cNvPr>
          <p:cNvSpPr txBox="1"/>
          <p:nvPr/>
        </p:nvSpPr>
        <p:spPr>
          <a:xfrm>
            <a:off x="80683" y="206188"/>
            <a:ext cx="12111317" cy="6771084"/>
          </a:xfrm>
          <a:prstGeom prst="rect">
            <a:avLst/>
          </a:prstGeom>
          <a:noFill/>
        </p:spPr>
        <p:txBody>
          <a:bodyPr wrap="square" rtlCol="0">
            <a:spAutoFit/>
          </a:bodyPr>
          <a:lstStyle/>
          <a:p>
            <a:r>
              <a:rPr lang="en-US" sz="2000" b="1" dirty="0">
                <a:solidFill>
                  <a:schemeClr val="bg1"/>
                </a:solidFill>
                <a:latin typeface="uni sans serif"/>
              </a:rPr>
              <a:t>5.b Market Presence: </a:t>
            </a:r>
          </a:p>
          <a:p>
            <a:r>
              <a:rPr lang="en-US" b="1" dirty="0">
                <a:solidFill>
                  <a:schemeClr val="bg1"/>
                </a:solidFill>
                <a:latin typeface="uni sans serif"/>
              </a:rPr>
              <a:t>Myntra: </a:t>
            </a:r>
          </a:p>
          <a:p>
            <a:pPr marL="285750" indent="-285750">
              <a:buClr>
                <a:srgbClr val="EBB9F5"/>
              </a:buClr>
              <a:buFont typeface="Arial" panose="020B0604020202020204" pitchFamily="34" charset="0"/>
              <a:buChar char="•"/>
            </a:pPr>
            <a:r>
              <a:rPr lang="en-US" dirty="0">
                <a:solidFill>
                  <a:schemeClr val="bg1"/>
                </a:solidFill>
                <a:latin typeface="uni sans serif"/>
              </a:rPr>
              <a:t>Strong presence in India’s online fashion segment. It is well-known for its regular sales and discounts, especially during festive seasons. </a:t>
            </a:r>
          </a:p>
          <a:p>
            <a:pPr marL="285750" indent="-285750">
              <a:buClr>
                <a:srgbClr val="EBB9F5"/>
              </a:buClr>
              <a:buFont typeface="Arial" panose="020B0604020202020204" pitchFamily="34" charset="0"/>
              <a:buChar char="•"/>
            </a:pPr>
            <a:r>
              <a:rPr lang="en-US" dirty="0">
                <a:solidFill>
                  <a:schemeClr val="bg1"/>
                </a:solidFill>
                <a:latin typeface="uni sans serif"/>
              </a:rPr>
              <a:t>However, its market reputation is currently at risk due to negative customer experiences with product quality and returns. </a:t>
            </a:r>
          </a:p>
          <a:p>
            <a:pPr>
              <a:buClr>
                <a:srgbClr val="EBB9F5"/>
              </a:buClr>
            </a:pPr>
            <a:r>
              <a:rPr lang="en-US" b="1" dirty="0">
                <a:solidFill>
                  <a:schemeClr val="bg1"/>
                </a:solidFill>
                <a:latin typeface="uni sans serif"/>
              </a:rPr>
              <a:t>Amazon Fashion: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Amazon’s vast customer base and established market presence make it a top competitor. Its presence spans not just India but globally, benefiting from high brand trust and extensive logistics.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Although fashion is not Amazon’s primary focus, it has gained considerable market share due to its seamless shopping experience and reliability. </a:t>
            </a:r>
          </a:p>
          <a:p>
            <a:pPr>
              <a:buClr>
                <a:srgbClr val="EBB9F5"/>
              </a:buClr>
            </a:pPr>
            <a:r>
              <a:rPr lang="en-US" b="1" dirty="0">
                <a:solidFill>
                  <a:schemeClr val="bg1"/>
                </a:solidFill>
                <a:latin typeface="uni sans serif"/>
              </a:rPr>
              <a:t>Flipkart: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One of the dominant players in Indian e-commerce, Flipkart is Amazon’s main competitor in India.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Flipkart has solidified its market presence, particularly through its affordable pricing, extensive product range, and strong customer loyalty in the fashion and electronics categories. </a:t>
            </a:r>
          </a:p>
          <a:p>
            <a:pPr>
              <a:buClr>
                <a:srgbClr val="EBB9F5"/>
              </a:buClr>
            </a:pPr>
            <a:r>
              <a:rPr lang="en-US" b="1" dirty="0">
                <a:solidFill>
                  <a:schemeClr val="bg1"/>
                </a:solidFill>
                <a:latin typeface="uni sans serif"/>
              </a:rPr>
              <a:t>AJIO: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AJIO is a relatively new player compared to Myntra, Amazon, and Flipkart, but it has quickly gained a niche following due to its focus on fashion-forward and exclusive items.</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Its market presence is growing, especially among younger, trend-conscious shoppers looking for unique fashion options.</a:t>
            </a:r>
          </a:p>
          <a:p>
            <a:pPr marL="285750" indent="-285750">
              <a:buClr>
                <a:srgbClr val="EBB9F5"/>
              </a:buClr>
              <a:buFont typeface="Arial" panose="020B0604020202020204" pitchFamily="34" charset="0"/>
              <a:buChar char="•"/>
            </a:pPr>
            <a:endParaRPr lang="en-IN" dirty="0">
              <a:solidFill>
                <a:schemeClr val="bg1"/>
              </a:solidFill>
              <a:latin typeface="uni sans serif"/>
            </a:endParaRPr>
          </a:p>
        </p:txBody>
      </p:sp>
    </p:spTree>
    <p:extLst>
      <p:ext uri="{BB962C8B-B14F-4D97-AF65-F5344CB8AC3E}">
        <p14:creationId xmlns:p14="http://schemas.microsoft.com/office/powerpoint/2010/main" val="38173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6FCDB-BA40-41D6-A848-454EA74A7D75}"/>
              </a:ext>
            </a:extLst>
          </p:cNvPr>
          <p:cNvSpPr txBox="1"/>
          <p:nvPr/>
        </p:nvSpPr>
        <p:spPr>
          <a:xfrm>
            <a:off x="242047" y="295835"/>
            <a:ext cx="11887200" cy="6374181"/>
          </a:xfrm>
          <a:prstGeom prst="rect">
            <a:avLst/>
          </a:prstGeom>
          <a:noFill/>
        </p:spPr>
        <p:txBody>
          <a:bodyPr wrap="square" rtlCol="0">
            <a:spAutoFit/>
          </a:bodyPr>
          <a:lstStyle/>
          <a:p>
            <a:r>
              <a:rPr lang="en-US" sz="2000" b="1" dirty="0">
                <a:solidFill>
                  <a:schemeClr val="bg1"/>
                </a:solidFill>
              </a:rPr>
              <a:t>6. Strategic Recommendations: </a:t>
            </a:r>
          </a:p>
          <a:p>
            <a:endParaRPr lang="en-US" sz="2000" b="1" dirty="0">
              <a:solidFill>
                <a:schemeClr val="bg1"/>
              </a:solidFill>
            </a:endParaRPr>
          </a:p>
          <a:p>
            <a:r>
              <a:rPr lang="en-US" b="1" dirty="0">
                <a:solidFill>
                  <a:schemeClr val="bg1"/>
                </a:solidFill>
                <a:latin typeface="uni sans serif"/>
              </a:rPr>
              <a:t>6.a Enhance Customer Service: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Training Programs: Conduct regular training sessions for customer service representatives to improve their communication, problem-solving skills, and product knowledge.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Feedback Mechanism: Implement a strong feedback system with surveys and follow-up calls to gather customer insights.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24/7 Support: Provide round-the-clock customer service, especially during peak seasons.</a:t>
            </a:r>
          </a:p>
          <a:p>
            <a:pPr marL="285750" indent="-285750">
              <a:buClr>
                <a:srgbClr val="EBB9F5"/>
              </a:buClr>
              <a:buFont typeface="Arial" panose="020B0604020202020204" pitchFamily="34" charset="0"/>
              <a:buChar char="•"/>
            </a:pPr>
            <a:endParaRPr lang="en-US" dirty="0">
              <a:solidFill>
                <a:schemeClr val="bg1"/>
              </a:solidFill>
              <a:latin typeface="uni sans serif"/>
            </a:endParaRPr>
          </a:p>
          <a:p>
            <a:pPr>
              <a:buClr>
                <a:srgbClr val="EBB9F5"/>
              </a:buClr>
            </a:pPr>
            <a:r>
              <a:rPr lang="en-US" b="1" dirty="0">
                <a:solidFill>
                  <a:schemeClr val="bg1"/>
                </a:solidFill>
                <a:latin typeface="uni sans serif"/>
              </a:rPr>
              <a:t>6.b Revamp Returns and Refund Processes</a:t>
            </a:r>
            <a:r>
              <a:rPr lang="en-US" dirty="0">
                <a:solidFill>
                  <a:schemeClr val="bg1"/>
                </a:solidFill>
                <a:latin typeface="uni sans serif"/>
              </a:rPr>
              <a: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Simplified Return Policy: Make the return policy more customer-friendly and streamline the process to improve satisfaction.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Return Pickup Services: Collaborate with local logistics providers to offer convenient return pickups.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Clear Communication: Ensure return and refund policies are clearly explained on the website</a:t>
            </a:r>
          </a:p>
          <a:p>
            <a:pPr>
              <a:buClr>
                <a:srgbClr val="EBB9F5"/>
              </a:buClr>
            </a:pPr>
            <a:r>
              <a:rPr lang="en-US" sz="2000" b="1" dirty="0">
                <a:solidFill>
                  <a:schemeClr val="bg1"/>
                </a:solidFill>
                <a:latin typeface="uni sans serif"/>
              </a:rPr>
              <a:t>6.c Improve Product Quality:</a:t>
            </a:r>
            <a:r>
              <a:rPr lang="en-US" dirty="0">
                <a:solidFill>
                  <a:schemeClr val="bg1"/>
                </a:solidFill>
              </a:rPr>
              <a:t> </a:t>
            </a:r>
          </a:p>
          <a:p>
            <a:pPr marL="285750" indent="-285750">
              <a:lnSpc>
                <a:spcPct val="150000"/>
              </a:lnSpc>
              <a:buClr>
                <a:srgbClr val="EBB9F5"/>
              </a:buClr>
              <a:buFont typeface="Arial" panose="020B0604020202020204" pitchFamily="34" charset="0"/>
              <a:buChar char="•"/>
            </a:pPr>
            <a:r>
              <a:rPr lang="en-US" dirty="0">
                <a:solidFill>
                  <a:schemeClr val="bg1"/>
                </a:solidFill>
              </a:rPr>
              <a:t>Quality Control: Enhance vendor checks and conduct regular audits to minimize defects. </a:t>
            </a:r>
          </a:p>
          <a:p>
            <a:pPr marL="285750" indent="-285750">
              <a:lnSpc>
                <a:spcPct val="150000"/>
              </a:lnSpc>
              <a:buClr>
                <a:srgbClr val="EBB9F5"/>
              </a:buClr>
              <a:buFont typeface="Arial" panose="020B0604020202020204" pitchFamily="34" charset="0"/>
              <a:buChar char="•"/>
            </a:pPr>
            <a:r>
              <a:rPr lang="en-US" dirty="0">
                <a:solidFill>
                  <a:schemeClr val="bg1"/>
                </a:solidFill>
              </a:rPr>
              <a:t>Customer Reviews: Encourage feedback to guide buyers and identify improvement areas. </a:t>
            </a:r>
          </a:p>
          <a:p>
            <a:pPr marL="285750" indent="-285750">
              <a:lnSpc>
                <a:spcPct val="150000"/>
              </a:lnSpc>
              <a:buClr>
                <a:srgbClr val="EBB9F5"/>
              </a:buClr>
              <a:buFont typeface="Arial" panose="020B0604020202020204" pitchFamily="34" charset="0"/>
              <a:buChar char="•"/>
            </a:pPr>
            <a:r>
              <a:rPr lang="en-US" dirty="0">
                <a:solidFill>
                  <a:schemeClr val="bg1"/>
                </a:solidFill>
              </a:rPr>
              <a:t>Brand Collaboration: Partner with brands to meet customer quality expectations.</a:t>
            </a:r>
            <a:endParaRPr lang="en-IN" dirty="0">
              <a:solidFill>
                <a:schemeClr val="bg1"/>
              </a:solidFill>
              <a:latin typeface="uni sans serif"/>
            </a:endParaRPr>
          </a:p>
        </p:txBody>
      </p:sp>
    </p:spTree>
    <p:extLst>
      <p:ext uri="{BB962C8B-B14F-4D97-AF65-F5344CB8AC3E}">
        <p14:creationId xmlns:p14="http://schemas.microsoft.com/office/powerpoint/2010/main" val="99889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8C3875-C8B4-4AB9-A863-AD1A4651CB98}"/>
              </a:ext>
            </a:extLst>
          </p:cNvPr>
          <p:cNvSpPr txBox="1"/>
          <p:nvPr/>
        </p:nvSpPr>
        <p:spPr>
          <a:xfrm>
            <a:off x="319142" y="403411"/>
            <a:ext cx="11553715" cy="3465692"/>
          </a:xfrm>
          <a:prstGeom prst="rect">
            <a:avLst/>
          </a:prstGeom>
          <a:noFill/>
        </p:spPr>
        <p:txBody>
          <a:bodyPr wrap="square" rtlCol="0">
            <a:spAutoFit/>
          </a:bodyPr>
          <a:lstStyle/>
          <a:p>
            <a:pPr>
              <a:lnSpc>
                <a:spcPct val="150000"/>
              </a:lnSpc>
            </a:pPr>
            <a:r>
              <a:rPr lang="en-US" sz="2000" b="1" dirty="0">
                <a:solidFill>
                  <a:schemeClr val="bg1"/>
                </a:solidFill>
              </a:rPr>
              <a:t>6.d Leverage Data Analytics: </a:t>
            </a:r>
            <a:endParaRPr lang="en-US" dirty="0">
              <a:solidFill>
                <a:schemeClr val="bg1"/>
              </a:solidFill>
              <a:latin typeface="uni sans serif"/>
            </a:endParaRP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Customer Segmentation: Analyze behavior to create personalized marketing offers.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Trend Analysis: Monitor social media to align products with market trends.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Sales Forecasting: Use predictive analytics for effective inventory management. </a:t>
            </a:r>
          </a:p>
          <a:p>
            <a:pPr>
              <a:lnSpc>
                <a:spcPct val="150000"/>
              </a:lnSpc>
              <a:buClr>
                <a:srgbClr val="EBB9F5"/>
              </a:buClr>
            </a:pPr>
            <a:r>
              <a:rPr lang="en-US" sz="2000" b="1" dirty="0">
                <a:solidFill>
                  <a:schemeClr val="bg1"/>
                </a:solidFill>
                <a:latin typeface="uni sans serif"/>
              </a:rPr>
              <a:t>6.e Strengthen Brand Image: </a:t>
            </a:r>
            <a:endParaRPr lang="en-US" dirty="0">
              <a:solidFill>
                <a:schemeClr val="bg1"/>
              </a:solidFill>
              <a:latin typeface="uni sans serif"/>
            </a:endParaRP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Marketing Campaigns: Highlight testimonials to rebuild trust.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Partnerships: Collaborate with influencers for brand awareness.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Corporate Social Responsibility: Engage in sustainability initiatives to improve brand image</a:t>
            </a:r>
            <a:endParaRPr lang="en-IN" dirty="0">
              <a:solidFill>
                <a:schemeClr val="bg1"/>
              </a:solidFill>
              <a:latin typeface="uni sans serif"/>
            </a:endParaRPr>
          </a:p>
        </p:txBody>
      </p:sp>
    </p:spTree>
    <p:extLst>
      <p:ext uri="{BB962C8B-B14F-4D97-AF65-F5344CB8AC3E}">
        <p14:creationId xmlns:p14="http://schemas.microsoft.com/office/powerpoint/2010/main" val="3819361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F44D-479A-4798-BFF7-C9EE2DF7DF90}"/>
              </a:ext>
            </a:extLst>
          </p:cNvPr>
          <p:cNvSpPr>
            <a:spLocks noGrp="1"/>
          </p:cNvSpPr>
          <p:nvPr>
            <p:ph type="title"/>
          </p:nvPr>
        </p:nvSpPr>
        <p:spPr>
          <a:xfrm>
            <a:off x="4632511" y="2103437"/>
            <a:ext cx="2926977" cy="1325563"/>
          </a:xfrm>
        </p:spPr>
        <p:txBody>
          <a:bodyPr/>
          <a:lstStyle/>
          <a:p>
            <a:r>
              <a:rPr lang="en-US" b="1" dirty="0">
                <a:solidFill>
                  <a:schemeClr val="bg1"/>
                </a:solidFill>
              </a:rPr>
              <a:t>THANK YOU </a:t>
            </a:r>
            <a:endParaRPr lang="en-IN" b="1" dirty="0">
              <a:solidFill>
                <a:schemeClr val="bg1"/>
              </a:solidFill>
            </a:endParaRPr>
          </a:p>
        </p:txBody>
      </p:sp>
    </p:spTree>
    <p:extLst>
      <p:ext uri="{BB962C8B-B14F-4D97-AF65-F5344CB8AC3E}">
        <p14:creationId xmlns:p14="http://schemas.microsoft.com/office/powerpoint/2010/main" val="228937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6C674-35BF-4518-91C1-4D9E68588284}"/>
              </a:ext>
            </a:extLst>
          </p:cNvPr>
          <p:cNvSpPr txBox="1"/>
          <p:nvPr/>
        </p:nvSpPr>
        <p:spPr>
          <a:xfrm>
            <a:off x="466165" y="537881"/>
            <a:ext cx="9762565" cy="5327741"/>
          </a:xfrm>
          <a:prstGeom prst="rect">
            <a:avLst/>
          </a:prstGeom>
          <a:noFill/>
        </p:spPr>
        <p:txBody>
          <a:bodyPr wrap="square" rtlCol="0">
            <a:spAutoFit/>
          </a:bodyPr>
          <a:lstStyle/>
          <a:p>
            <a:pPr marL="457200" indent="-457200">
              <a:buAutoNum type="arabicPeriod"/>
            </a:pPr>
            <a:r>
              <a:rPr lang="en-IN" sz="2300" b="1" dirty="0">
                <a:solidFill>
                  <a:schemeClr val="bg1"/>
                </a:solidFill>
              </a:rPr>
              <a:t>Data collection</a:t>
            </a:r>
          </a:p>
          <a:p>
            <a:endParaRPr lang="en-IN" sz="2300" b="1" dirty="0">
              <a:solidFill>
                <a:schemeClr val="bg1"/>
              </a:solidFill>
            </a:endParaRPr>
          </a:p>
          <a:p>
            <a:pPr>
              <a:lnSpc>
                <a:spcPct val="150000"/>
              </a:lnSpc>
            </a:pPr>
            <a:r>
              <a:rPr lang="en-IN" b="1" dirty="0">
                <a:solidFill>
                  <a:schemeClr val="bg1"/>
                </a:solidFill>
                <a:latin typeface="uni sans serif"/>
              </a:rPr>
              <a:t>Platforms:</a:t>
            </a:r>
          </a:p>
          <a:p>
            <a:pPr marL="285750" indent="-285750">
              <a:lnSpc>
                <a:spcPct val="150000"/>
              </a:lnSpc>
              <a:buClr>
                <a:srgbClr val="BC94E4"/>
              </a:buClr>
              <a:buFont typeface="Arial" panose="020B0604020202020204" pitchFamily="34" charset="0"/>
              <a:buChar char="•"/>
            </a:pPr>
            <a:r>
              <a:rPr lang="en-IN" dirty="0">
                <a:solidFill>
                  <a:schemeClr val="bg1"/>
                </a:solidFill>
                <a:latin typeface="uni sans serif"/>
              </a:rPr>
              <a:t>Social media platforms (YouTube, Instagram, Facebook, twitter)</a:t>
            </a:r>
          </a:p>
          <a:p>
            <a:pPr marL="285750" indent="-285750">
              <a:lnSpc>
                <a:spcPct val="150000"/>
              </a:lnSpc>
              <a:buClr>
                <a:srgbClr val="CFA2E8"/>
              </a:buClr>
              <a:buFont typeface="Arial" panose="020B0604020202020204" pitchFamily="34" charset="0"/>
              <a:buChar char="•"/>
            </a:pPr>
            <a:r>
              <a:rPr lang="en-IN" dirty="0">
                <a:solidFill>
                  <a:schemeClr val="bg1"/>
                </a:solidFill>
                <a:latin typeface="uni sans serif"/>
              </a:rPr>
              <a:t>Review sites (Trustpilot)</a:t>
            </a:r>
          </a:p>
          <a:p>
            <a:pPr>
              <a:lnSpc>
                <a:spcPct val="150000"/>
              </a:lnSpc>
            </a:pPr>
            <a:r>
              <a:rPr lang="en-IN" b="1" dirty="0">
                <a:solidFill>
                  <a:schemeClr val="bg1"/>
                </a:solidFill>
                <a:latin typeface="uni sans serif"/>
              </a:rPr>
              <a:t>Keywords/Hashtags Used:</a:t>
            </a:r>
          </a:p>
          <a:p>
            <a:pPr>
              <a:lnSpc>
                <a:spcPct val="150000"/>
              </a:lnSpc>
            </a:pPr>
            <a:r>
              <a:rPr lang="en-IN" dirty="0">
                <a:solidFill>
                  <a:schemeClr val="bg1"/>
                </a:solidFill>
                <a:latin typeface="uni sans serif"/>
              </a:rPr>
              <a:t>#Myntra, #OnlineShopping, #Fashion, #MyntraReview, #CustomerService, #ProductReturnIssues</a:t>
            </a:r>
          </a:p>
          <a:p>
            <a:pPr>
              <a:lnSpc>
                <a:spcPct val="150000"/>
              </a:lnSpc>
            </a:pPr>
            <a:r>
              <a:rPr lang="en-IN" b="1" dirty="0">
                <a:solidFill>
                  <a:schemeClr val="bg1"/>
                </a:solidFill>
                <a:latin typeface="uni sans serif"/>
              </a:rPr>
              <a:t>Findings:</a:t>
            </a:r>
          </a:p>
          <a:p>
            <a:pPr marL="285750" indent="-285750">
              <a:lnSpc>
                <a:spcPct val="150000"/>
              </a:lnSpc>
              <a:buFont typeface="Wingdings" panose="05000000000000000000" pitchFamily="2" charset="2"/>
              <a:buChar char="Ø"/>
            </a:pPr>
            <a:r>
              <a:rPr lang="en-IN" dirty="0">
                <a:solidFill>
                  <a:schemeClr val="bg1"/>
                </a:solidFill>
                <a:latin typeface="uni sans serif"/>
              </a:rPr>
              <a:t>On these platforms, the general customer feedback trends are negative. </a:t>
            </a:r>
          </a:p>
          <a:p>
            <a:pPr marL="285750" indent="-285750">
              <a:lnSpc>
                <a:spcPct val="150000"/>
              </a:lnSpc>
              <a:buFont typeface="Wingdings" panose="05000000000000000000" pitchFamily="2" charset="2"/>
              <a:buChar char="Ø"/>
            </a:pPr>
            <a:r>
              <a:rPr lang="en-IN" dirty="0">
                <a:solidFill>
                  <a:schemeClr val="bg1"/>
                </a:solidFill>
                <a:latin typeface="uni sans serif"/>
              </a:rPr>
              <a:t>Trustpilot reviews show consistent 1-star ratings, with major complaints about: </a:t>
            </a:r>
          </a:p>
          <a:p>
            <a:pPr marL="285750" indent="-285750">
              <a:lnSpc>
                <a:spcPct val="150000"/>
              </a:lnSpc>
              <a:buClr>
                <a:srgbClr val="C590EC"/>
              </a:buClr>
              <a:buFont typeface="Arial" panose="020B0604020202020204" pitchFamily="34" charset="0"/>
              <a:buChar char="•"/>
            </a:pPr>
            <a:r>
              <a:rPr lang="en-IN" dirty="0">
                <a:solidFill>
                  <a:schemeClr val="bg1"/>
                </a:solidFill>
                <a:latin typeface="uni sans serif"/>
              </a:rPr>
              <a:t>Poor product quality. </a:t>
            </a:r>
          </a:p>
          <a:p>
            <a:pPr marL="285750" indent="-285750">
              <a:lnSpc>
                <a:spcPct val="150000"/>
              </a:lnSpc>
              <a:buClr>
                <a:srgbClr val="C590EC"/>
              </a:buClr>
              <a:buFont typeface="Arial" panose="020B0604020202020204" pitchFamily="34" charset="0"/>
              <a:buChar char="•"/>
            </a:pPr>
            <a:r>
              <a:rPr lang="en-IN" dirty="0">
                <a:solidFill>
                  <a:schemeClr val="bg1"/>
                </a:solidFill>
                <a:latin typeface="uni sans serif"/>
              </a:rPr>
              <a:t>Difficulty in returning products. </a:t>
            </a:r>
          </a:p>
          <a:p>
            <a:pPr marL="285750" indent="-285750">
              <a:lnSpc>
                <a:spcPct val="150000"/>
              </a:lnSpc>
              <a:buClr>
                <a:srgbClr val="C590EC"/>
              </a:buClr>
              <a:buFont typeface="Arial" panose="020B0604020202020204" pitchFamily="34" charset="0"/>
              <a:buChar char="•"/>
            </a:pPr>
            <a:r>
              <a:rPr lang="en-IN" dirty="0">
                <a:solidFill>
                  <a:schemeClr val="bg1"/>
                </a:solidFill>
                <a:latin typeface="uni sans serif"/>
              </a:rPr>
              <a:t>Unresponsive customer service.</a:t>
            </a:r>
          </a:p>
        </p:txBody>
      </p:sp>
    </p:spTree>
    <p:extLst>
      <p:ext uri="{BB962C8B-B14F-4D97-AF65-F5344CB8AC3E}">
        <p14:creationId xmlns:p14="http://schemas.microsoft.com/office/powerpoint/2010/main" val="331102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5604A-7228-4D4E-9FF4-F653C45935F3}"/>
              </a:ext>
            </a:extLst>
          </p:cNvPr>
          <p:cNvSpPr txBox="1"/>
          <p:nvPr/>
        </p:nvSpPr>
        <p:spPr>
          <a:xfrm>
            <a:off x="466166" y="304800"/>
            <a:ext cx="11376210" cy="4735271"/>
          </a:xfrm>
          <a:prstGeom prst="rect">
            <a:avLst/>
          </a:prstGeom>
          <a:noFill/>
        </p:spPr>
        <p:txBody>
          <a:bodyPr wrap="square" rtlCol="0">
            <a:spAutoFit/>
          </a:bodyPr>
          <a:lstStyle/>
          <a:p>
            <a:pPr>
              <a:lnSpc>
                <a:spcPct val="150000"/>
              </a:lnSpc>
            </a:pPr>
            <a:r>
              <a:rPr lang="en-US" sz="2300" b="1" dirty="0">
                <a:solidFill>
                  <a:schemeClr val="bg1"/>
                </a:solidFill>
              </a:rPr>
              <a:t>2. Brand Perception Analysis</a:t>
            </a:r>
            <a:r>
              <a:rPr lang="en-US" sz="2000" b="1" dirty="0">
                <a:solidFill>
                  <a:schemeClr val="bg1"/>
                </a:solidFill>
                <a:latin typeface="uni sans serif"/>
              </a:rPr>
              <a:t>: </a:t>
            </a:r>
            <a:r>
              <a:rPr lang="en-US" sz="2000" dirty="0">
                <a:solidFill>
                  <a:schemeClr val="bg1"/>
                </a:solidFill>
                <a:highlight>
                  <a:srgbClr val="FFFF00"/>
                </a:highlight>
                <a:latin typeface="uni sans serif"/>
              </a:rPr>
              <a:t>Sentiment: Predominantly negative </a:t>
            </a:r>
          </a:p>
          <a:p>
            <a:pPr>
              <a:lnSpc>
                <a:spcPct val="150000"/>
              </a:lnSpc>
            </a:pPr>
            <a:endParaRPr lang="en-US" dirty="0">
              <a:solidFill>
                <a:schemeClr val="bg1"/>
              </a:solidFill>
              <a:latin typeface="uni sans serif"/>
            </a:endParaRPr>
          </a:p>
          <a:p>
            <a:pPr>
              <a:lnSpc>
                <a:spcPct val="150000"/>
              </a:lnSpc>
            </a:pPr>
            <a:r>
              <a:rPr lang="en-US" b="1" dirty="0">
                <a:solidFill>
                  <a:schemeClr val="bg1"/>
                </a:solidFill>
                <a:latin typeface="uni sans serif"/>
              </a:rPr>
              <a:t>Key Issues: </a:t>
            </a:r>
          </a:p>
          <a:p>
            <a:pPr>
              <a:lnSpc>
                <a:spcPct val="150000"/>
              </a:lnSpc>
            </a:pPr>
            <a:endParaRPr lang="en-US" b="1" dirty="0">
              <a:solidFill>
                <a:schemeClr val="bg1"/>
              </a:solidFill>
              <a:latin typeface="uni sans serif"/>
            </a:endParaRP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Product Quality</a:t>
            </a:r>
            <a:r>
              <a:rPr lang="en-US" dirty="0">
                <a:solidFill>
                  <a:schemeClr val="bg1"/>
                </a:solidFill>
                <a:latin typeface="uni sans serif"/>
              </a:rPr>
              <a:t>: Many customers report receiving damaged or incorrect items.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Customer Service: </a:t>
            </a:r>
            <a:r>
              <a:rPr lang="en-US" dirty="0">
                <a:solidFill>
                  <a:schemeClr val="bg1"/>
                </a:solidFill>
                <a:latin typeface="uni sans serif"/>
              </a:rPr>
              <a:t>Frequent complaints about unhelpful support and slow responses.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Returns Process: </a:t>
            </a:r>
            <a:r>
              <a:rPr lang="en-US" dirty="0">
                <a:solidFill>
                  <a:schemeClr val="bg1"/>
                </a:solidFill>
                <a:latin typeface="uni sans serif"/>
              </a:rPr>
              <a:t>Customers struggle with complicated return procedures and delays in refunds.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Trust Issues: </a:t>
            </a:r>
            <a:r>
              <a:rPr lang="en-US" dirty="0">
                <a:solidFill>
                  <a:schemeClr val="bg1"/>
                </a:solidFill>
                <a:latin typeface="uni sans serif"/>
              </a:rPr>
              <a:t>Some users describe Myntra as a "fraud" due to negative experiences. </a:t>
            </a:r>
          </a:p>
          <a:p>
            <a:pPr marL="285750" indent="-285750">
              <a:lnSpc>
                <a:spcPct val="150000"/>
              </a:lnSpc>
              <a:buClr>
                <a:srgbClr val="EBB9F5"/>
              </a:buClr>
              <a:buFont typeface="Arial" panose="020B0604020202020204" pitchFamily="34" charset="0"/>
              <a:buChar char="•"/>
            </a:pPr>
            <a:r>
              <a:rPr lang="en-US" b="1" dirty="0">
                <a:solidFill>
                  <a:schemeClr val="bg1"/>
                </a:solidFill>
                <a:latin typeface="uni sans serif"/>
              </a:rPr>
              <a:t>Conclusion: </a:t>
            </a:r>
            <a:r>
              <a:rPr lang="en-US" dirty="0">
                <a:solidFill>
                  <a:schemeClr val="bg1"/>
                </a:solidFill>
                <a:latin typeface="uni sans serif"/>
              </a:rPr>
              <a:t>Most customers have a negative perception of Myntra, mainly due to product quality, poor customer service, and return difficulties. Improving these areas is essential for restoring trust and enhancing the brand's reputation.</a:t>
            </a:r>
            <a:endParaRPr lang="en-IN" dirty="0">
              <a:solidFill>
                <a:schemeClr val="bg1"/>
              </a:solidFill>
              <a:latin typeface="uni sans serif"/>
            </a:endParaRPr>
          </a:p>
        </p:txBody>
      </p:sp>
    </p:spTree>
    <p:extLst>
      <p:ext uri="{BB962C8B-B14F-4D97-AF65-F5344CB8AC3E}">
        <p14:creationId xmlns:p14="http://schemas.microsoft.com/office/powerpoint/2010/main" val="4002329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91B3CF-C675-4B94-A683-80945EDCB5EC}"/>
              </a:ext>
            </a:extLst>
          </p:cNvPr>
          <p:cNvSpPr txBox="1"/>
          <p:nvPr/>
        </p:nvSpPr>
        <p:spPr>
          <a:xfrm>
            <a:off x="165845" y="112374"/>
            <a:ext cx="10161495" cy="6651180"/>
          </a:xfrm>
          <a:prstGeom prst="rect">
            <a:avLst/>
          </a:prstGeom>
          <a:noFill/>
        </p:spPr>
        <p:txBody>
          <a:bodyPr wrap="square" rtlCol="0">
            <a:spAutoFit/>
          </a:bodyPr>
          <a:lstStyle/>
          <a:p>
            <a:r>
              <a:rPr lang="en-US" sz="2300" b="1" dirty="0">
                <a:solidFill>
                  <a:schemeClr val="bg1"/>
                </a:solidFill>
              </a:rPr>
              <a:t>3. Customer Sentiment Analysis: </a:t>
            </a:r>
            <a:r>
              <a:rPr lang="en-US" sz="2200" b="1" dirty="0">
                <a:solidFill>
                  <a:schemeClr val="bg1"/>
                </a:solidFill>
              </a:rPr>
              <a:t>- Instagram </a:t>
            </a:r>
          </a:p>
          <a:p>
            <a:endParaRPr lang="en-US" sz="2200" b="1" dirty="0">
              <a:solidFill>
                <a:schemeClr val="bg1"/>
              </a:solidFill>
            </a:endParaRPr>
          </a:p>
          <a:p>
            <a:r>
              <a:rPr lang="en-US" sz="2000" b="1" dirty="0">
                <a:solidFill>
                  <a:schemeClr val="bg1"/>
                </a:solidFill>
                <a:latin typeface="uni sans serif"/>
              </a:rPr>
              <a:t>Positive Reviews: </a:t>
            </a:r>
          </a:p>
          <a:p>
            <a:pPr>
              <a:lnSpc>
                <a:spcPct val="150000"/>
              </a:lnSpc>
            </a:pPr>
            <a:r>
              <a:rPr lang="en-US" dirty="0">
                <a:solidFill>
                  <a:schemeClr val="bg1"/>
                </a:solidFill>
                <a:latin typeface="uni sans serif"/>
              </a:rPr>
              <a:t>percentage: 1% </a:t>
            </a:r>
          </a:p>
          <a:p>
            <a:pPr>
              <a:lnSpc>
                <a:spcPct val="150000"/>
              </a:lnSpc>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 ❤ "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"Love the looks 😍😍“</a:t>
            </a:r>
          </a:p>
          <a:p>
            <a:r>
              <a:rPr lang="en-US" dirty="0">
                <a:solidFill>
                  <a:schemeClr val="bg1"/>
                </a:solidFill>
                <a:latin typeface="uni sans serif"/>
              </a:rPr>
              <a:t> </a:t>
            </a:r>
            <a:r>
              <a:rPr lang="en-US" sz="2000" b="1" dirty="0">
                <a:solidFill>
                  <a:schemeClr val="bg1"/>
                </a:solidFill>
                <a:latin typeface="uni sans serif"/>
              </a:rPr>
              <a:t>Neutral Reviews: </a:t>
            </a:r>
          </a:p>
          <a:p>
            <a:pPr>
              <a:lnSpc>
                <a:spcPct val="150000"/>
              </a:lnSpc>
            </a:pPr>
            <a:r>
              <a:rPr lang="en-US" dirty="0">
                <a:solidFill>
                  <a:schemeClr val="bg1"/>
                </a:solidFill>
                <a:latin typeface="uni sans serif"/>
              </a:rPr>
              <a:t>percentage: 4% </a:t>
            </a:r>
          </a:p>
          <a:p>
            <a:pPr>
              <a:lnSpc>
                <a:spcPct val="150000"/>
              </a:lnSpc>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"How I can place the order"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"Okay" </a:t>
            </a:r>
          </a:p>
          <a:p>
            <a:r>
              <a:rPr lang="en-US" sz="2000" b="1" dirty="0">
                <a:solidFill>
                  <a:schemeClr val="bg1"/>
                </a:solidFill>
                <a:latin typeface="uni sans serif"/>
              </a:rPr>
              <a:t>Negative Reviews: </a:t>
            </a:r>
          </a:p>
          <a:p>
            <a:pPr>
              <a:lnSpc>
                <a:spcPct val="150000"/>
              </a:lnSpc>
            </a:pPr>
            <a:r>
              <a:rPr lang="en-US" dirty="0">
                <a:solidFill>
                  <a:schemeClr val="bg1"/>
                </a:solidFill>
                <a:latin typeface="uni sans serif"/>
              </a:rPr>
              <a:t>percentage: 95% </a:t>
            </a:r>
          </a:p>
          <a:p>
            <a:pPr>
              <a:lnSpc>
                <a:spcPct val="150000"/>
              </a:lnSpc>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"Worst brand ever Myntra, I ordered a product and I got the wrong product...”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"Worst app I received used product"</a:t>
            </a:r>
            <a:endParaRPr lang="en-IN" dirty="0">
              <a:solidFill>
                <a:schemeClr val="bg1"/>
              </a:solidFill>
              <a:latin typeface="uni sans serif"/>
            </a:endParaRPr>
          </a:p>
        </p:txBody>
      </p:sp>
    </p:spTree>
    <p:extLst>
      <p:ext uri="{BB962C8B-B14F-4D97-AF65-F5344CB8AC3E}">
        <p14:creationId xmlns:p14="http://schemas.microsoft.com/office/powerpoint/2010/main" val="5591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68D7C3-4BC7-452A-BD21-7523C379F393}"/>
              </a:ext>
            </a:extLst>
          </p:cNvPr>
          <p:cNvSpPr txBox="1"/>
          <p:nvPr/>
        </p:nvSpPr>
        <p:spPr>
          <a:xfrm>
            <a:off x="179295" y="-71718"/>
            <a:ext cx="11080376" cy="7366760"/>
          </a:xfrm>
          <a:prstGeom prst="rect">
            <a:avLst/>
          </a:prstGeom>
          <a:noFill/>
        </p:spPr>
        <p:txBody>
          <a:bodyPr wrap="square" rtlCol="0">
            <a:spAutoFit/>
          </a:bodyPr>
          <a:lstStyle/>
          <a:p>
            <a:pPr>
              <a:lnSpc>
                <a:spcPct val="150000"/>
              </a:lnSpc>
            </a:pPr>
            <a:r>
              <a:rPr lang="en-IN" sz="2300" b="1" dirty="0">
                <a:solidFill>
                  <a:schemeClr val="bg1"/>
                </a:solidFill>
              </a:rPr>
              <a:t>YouTube</a:t>
            </a:r>
          </a:p>
          <a:p>
            <a:pPr>
              <a:lnSpc>
                <a:spcPct val="150000"/>
              </a:lnSpc>
            </a:pPr>
            <a:r>
              <a:rPr lang="en-US" sz="2000" b="1" dirty="0">
                <a:solidFill>
                  <a:schemeClr val="bg1"/>
                </a:solidFill>
                <a:latin typeface="uni sans serif"/>
              </a:rPr>
              <a:t>Positive Reviews: </a:t>
            </a:r>
          </a:p>
          <a:p>
            <a:pPr>
              <a:lnSpc>
                <a:spcPct val="150000"/>
              </a:lnSpc>
            </a:pPr>
            <a:r>
              <a:rPr lang="en-US" dirty="0">
                <a:solidFill>
                  <a:schemeClr val="bg1"/>
                </a:solidFill>
                <a:latin typeface="uni sans serif"/>
              </a:rPr>
              <a:t>Percentage: 13.64% </a:t>
            </a:r>
          </a:p>
          <a:p>
            <a:pPr>
              <a:lnSpc>
                <a:spcPct val="150000"/>
              </a:lnSpc>
            </a:pPr>
            <a:r>
              <a:rPr lang="en-US" dirty="0">
                <a:solidFill>
                  <a:schemeClr val="bg1"/>
                </a:solidFill>
                <a:latin typeface="uni sans serif"/>
              </a:rPr>
              <a:t>Examples: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"CID hats off Myntra respect for you dude"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"Love you, Ranbir" </a:t>
            </a:r>
          </a:p>
          <a:p>
            <a:pPr>
              <a:lnSpc>
                <a:spcPct val="150000"/>
              </a:lnSpc>
              <a:buClr>
                <a:srgbClr val="EBB9F5"/>
              </a:buClr>
            </a:pPr>
            <a:r>
              <a:rPr lang="en-US" sz="2000" b="1" dirty="0">
                <a:solidFill>
                  <a:schemeClr val="bg1"/>
                </a:solidFill>
                <a:latin typeface="uni sans serif"/>
              </a:rPr>
              <a:t>Neutral Reviews: </a:t>
            </a:r>
          </a:p>
          <a:p>
            <a:pPr>
              <a:lnSpc>
                <a:spcPct val="150000"/>
              </a:lnSpc>
              <a:buClr>
                <a:srgbClr val="EBB9F5"/>
              </a:buClr>
            </a:pPr>
            <a:r>
              <a:rPr lang="en-US" dirty="0">
                <a:solidFill>
                  <a:schemeClr val="bg1"/>
                </a:solidFill>
                <a:latin typeface="uni sans serif"/>
              </a:rPr>
              <a:t>Percentage: 31.82% </a:t>
            </a:r>
          </a:p>
          <a:p>
            <a:pPr>
              <a:lnSpc>
                <a:spcPct val="150000"/>
              </a:lnSpc>
              <a:buClr>
                <a:srgbClr val="EBB9F5"/>
              </a:buClr>
            </a:pPr>
            <a:r>
              <a:rPr lang="en-US" dirty="0">
                <a:solidFill>
                  <a:schemeClr val="bg1"/>
                </a:solidFill>
                <a:latin typeface="uni sans serif"/>
              </a:rPr>
              <a:t>Examples: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"What is the duration for the sale?"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"Thanks universe" </a:t>
            </a:r>
          </a:p>
          <a:p>
            <a:pPr>
              <a:lnSpc>
                <a:spcPct val="150000"/>
              </a:lnSpc>
              <a:buClr>
                <a:srgbClr val="EBB9F5"/>
              </a:buClr>
            </a:pPr>
            <a:r>
              <a:rPr lang="en-US" sz="2000" b="1" dirty="0">
                <a:solidFill>
                  <a:schemeClr val="bg1"/>
                </a:solidFill>
                <a:latin typeface="uni sans serif"/>
              </a:rPr>
              <a:t>Negative Reviews: </a:t>
            </a:r>
          </a:p>
          <a:p>
            <a:pPr>
              <a:lnSpc>
                <a:spcPct val="150000"/>
              </a:lnSpc>
              <a:buClr>
                <a:srgbClr val="EBB9F5"/>
              </a:buClr>
            </a:pPr>
            <a:r>
              <a:rPr lang="en-US" dirty="0">
                <a:solidFill>
                  <a:schemeClr val="bg1"/>
                </a:solidFill>
                <a:latin typeface="uni sans serif"/>
              </a:rPr>
              <a:t>Percentage: 54.55% </a:t>
            </a:r>
          </a:p>
          <a:p>
            <a:pPr>
              <a:lnSpc>
                <a:spcPct val="150000"/>
              </a:lnSpc>
              <a:buClr>
                <a:srgbClr val="EBB9F5"/>
              </a:buClr>
            </a:pPr>
            <a:r>
              <a:rPr lang="en-US" dirty="0">
                <a:solidFill>
                  <a:schemeClr val="bg1"/>
                </a:solidFill>
                <a:latin typeface="uni sans serif"/>
              </a:rPr>
              <a:t>Examples: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"One of the worst app in sale season order getting cancelled and customer care not responding" </a:t>
            </a:r>
          </a:p>
          <a:p>
            <a:pPr marL="342900" indent="-342900">
              <a:lnSpc>
                <a:spcPct val="150000"/>
              </a:lnSpc>
              <a:buClr>
                <a:srgbClr val="EBB9F5"/>
              </a:buClr>
              <a:buFont typeface="Arial" panose="020B0604020202020204" pitchFamily="34" charset="0"/>
              <a:buChar char="•"/>
            </a:pPr>
            <a:r>
              <a:rPr lang="en-US" dirty="0">
                <a:solidFill>
                  <a:schemeClr val="bg1"/>
                </a:solidFill>
                <a:latin typeface="uni sans serif"/>
              </a:rPr>
              <a:t>"Don’t purchase from Myntra... fake people fake promise scammer money digger, no customer support"</a:t>
            </a:r>
            <a:endParaRPr lang="en-IN" b="1" dirty="0">
              <a:solidFill>
                <a:schemeClr val="bg1"/>
              </a:solidFill>
              <a:latin typeface="uni sans serif"/>
            </a:endParaRPr>
          </a:p>
          <a:p>
            <a:pPr>
              <a:lnSpc>
                <a:spcPct val="150000"/>
              </a:lnSpc>
            </a:pPr>
            <a:endParaRPr lang="en-IN" dirty="0"/>
          </a:p>
        </p:txBody>
      </p:sp>
    </p:spTree>
    <p:extLst>
      <p:ext uri="{BB962C8B-B14F-4D97-AF65-F5344CB8AC3E}">
        <p14:creationId xmlns:p14="http://schemas.microsoft.com/office/powerpoint/2010/main" val="114176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90D585-C1B9-4DF9-BBE8-822E1547BC0A}"/>
              </a:ext>
            </a:extLst>
          </p:cNvPr>
          <p:cNvSpPr txBox="1"/>
          <p:nvPr/>
        </p:nvSpPr>
        <p:spPr>
          <a:xfrm>
            <a:off x="112059" y="118799"/>
            <a:ext cx="11967882" cy="6620402"/>
          </a:xfrm>
          <a:prstGeom prst="rect">
            <a:avLst/>
          </a:prstGeom>
          <a:noFill/>
        </p:spPr>
        <p:txBody>
          <a:bodyPr wrap="square" rtlCol="0">
            <a:spAutoFit/>
          </a:bodyPr>
          <a:lstStyle/>
          <a:p>
            <a:r>
              <a:rPr lang="en-US" sz="2300" b="1" dirty="0">
                <a:solidFill>
                  <a:schemeClr val="bg1"/>
                </a:solidFill>
              </a:rPr>
              <a:t>Twitter</a:t>
            </a:r>
            <a:r>
              <a:rPr lang="en-US" sz="2000" b="1" dirty="0">
                <a:solidFill>
                  <a:schemeClr val="bg1"/>
                </a:solidFill>
              </a:rPr>
              <a:t> </a:t>
            </a:r>
          </a:p>
          <a:p>
            <a:endParaRPr lang="en-US" sz="2000" b="1" dirty="0">
              <a:solidFill>
                <a:schemeClr val="bg1"/>
              </a:solidFill>
            </a:endParaRPr>
          </a:p>
          <a:p>
            <a:r>
              <a:rPr lang="en-US" sz="2000" b="1" dirty="0">
                <a:solidFill>
                  <a:schemeClr val="bg1"/>
                </a:solidFill>
                <a:latin typeface="uni sans serif"/>
              </a:rPr>
              <a:t>Positive Reviews: </a:t>
            </a:r>
          </a:p>
          <a:p>
            <a:pPr>
              <a:lnSpc>
                <a:spcPct val="150000"/>
              </a:lnSpc>
            </a:pPr>
            <a:r>
              <a:rPr lang="en-US" dirty="0">
                <a:solidFill>
                  <a:schemeClr val="bg1"/>
                </a:solidFill>
              </a:rPr>
              <a:t>Percentage: 6.82% </a:t>
            </a:r>
          </a:p>
          <a:p>
            <a:pPr>
              <a:lnSpc>
                <a:spcPct val="150000"/>
              </a:lnSpc>
              <a:buClr>
                <a:srgbClr val="EBB9F5"/>
              </a:buClr>
            </a:pPr>
            <a:r>
              <a:rPr lang="en-US" dirty="0">
                <a:solidFill>
                  <a:schemeClr val="bg1"/>
                </a:solidFill>
              </a:rPr>
              <a:t>Examples: </a:t>
            </a:r>
          </a:p>
          <a:p>
            <a:pPr marL="285750" indent="-285750">
              <a:lnSpc>
                <a:spcPct val="150000"/>
              </a:lnSpc>
              <a:buClr>
                <a:srgbClr val="EBB9F5"/>
              </a:buClr>
              <a:buFont typeface="Arial" panose="020B0604020202020204" pitchFamily="34" charset="0"/>
              <a:buChar char="•"/>
            </a:pPr>
            <a:r>
              <a:rPr lang="en-US" dirty="0">
                <a:solidFill>
                  <a:schemeClr val="bg1"/>
                </a:solidFill>
              </a:rPr>
              <a:t>"Superrrr excited for #MyntraBigFashionFestival" </a:t>
            </a:r>
          </a:p>
          <a:p>
            <a:pPr marL="285750" indent="-285750">
              <a:lnSpc>
                <a:spcPct val="150000"/>
              </a:lnSpc>
              <a:buClr>
                <a:srgbClr val="EBB9F5"/>
              </a:buClr>
              <a:buFont typeface="Arial" panose="020B0604020202020204" pitchFamily="34" charset="0"/>
              <a:buChar char="•"/>
            </a:pPr>
            <a:r>
              <a:rPr lang="en-US" dirty="0">
                <a:solidFill>
                  <a:schemeClr val="bg1"/>
                </a:solidFill>
              </a:rPr>
              <a:t>"Triple the charm, triple the savings!" </a:t>
            </a:r>
          </a:p>
          <a:p>
            <a:pPr>
              <a:buClr>
                <a:srgbClr val="EBB9F5"/>
              </a:buClr>
            </a:pPr>
            <a:r>
              <a:rPr lang="en-US" sz="2000" b="1" dirty="0">
                <a:solidFill>
                  <a:schemeClr val="bg1"/>
                </a:solidFill>
                <a:latin typeface="uni sans serif"/>
              </a:rPr>
              <a:t>Neutral Reviews: </a:t>
            </a:r>
          </a:p>
          <a:p>
            <a:pPr>
              <a:lnSpc>
                <a:spcPct val="150000"/>
              </a:lnSpc>
              <a:buClr>
                <a:srgbClr val="EBB9F5"/>
              </a:buClr>
            </a:pPr>
            <a:r>
              <a:rPr lang="en-US" dirty="0">
                <a:solidFill>
                  <a:schemeClr val="bg1"/>
                </a:solidFill>
                <a:latin typeface="uni sans serif"/>
              </a:rPr>
              <a:t>Percentage: 13.64% </a:t>
            </a:r>
          </a:p>
          <a:p>
            <a:pPr>
              <a:lnSpc>
                <a:spcPct val="150000"/>
              </a:lnSpc>
              <a:buClr>
                <a:srgbClr val="EBB9F5"/>
              </a:buClr>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"What is the duration for the sale?"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"Ordered on 26th Sep, delivery delayed multiple times from 1st to 5th Oct."</a:t>
            </a:r>
          </a:p>
          <a:p>
            <a:pPr>
              <a:buClr>
                <a:srgbClr val="EBB9F5"/>
              </a:buClr>
            </a:pPr>
            <a:r>
              <a:rPr lang="en-US" sz="2000" b="1" dirty="0">
                <a:solidFill>
                  <a:schemeClr val="bg1"/>
                </a:solidFill>
                <a:latin typeface="uni sans serif"/>
              </a:rPr>
              <a:t>Negative Reviews: </a:t>
            </a:r>
          </a:p>
          <a:p>
            <a:pPr>
              <a:lnSpc>
                <a:spcPct val="150000"/>
              </a:lnSpc>
              <a:buClr>
                <a:srgbClr val="EBB9F5"/>
              </a:buClr>
            </a:pPr>
            <a:r>
              <a:rPr lang="en-US" dirty="0">
                <a:solidFill>
                  <a:schemeClr val="bg1"/>
                </a:solidFill>
                <a:latin typeface="uni sans serif"/>
              </a:rPr>
              <a:t>Percentage: 79.55% </a:t>
            </a:r>
          </a:p>
          <a:p>
            <a:pPr>
              <a:lnSpc>
                <a:spcPct val="150000"/>
              </a:lnSpc>
              <a:buClr>
                <a:srgbClr val="EBB9F5"/>
              </a:buClr>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"Worst company ever! Sent wrong product, don’t accept the return policy."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"One of the worst apps in sale season order getting canceled and customer care not responding."</a:t>
            </a:r>
            <a:endParaRPr lang="en-IN" dirty="0">
              <a:solidFill>
                <a:schemeClr val="bg1"/>
              </a:solidFill>
              <a:latin typeface="uni sans serif"/>
            </a:endParaRPr>
          </a:p>
        </p:txBody>
      </p:sp>
    </p:spTree>
    <p:extLst>
      <p:ext uri="{BB962C8B-B14F-4D97-AF65-F5344CB8AC3E}">
        <p14:creationId xmlns:p14="http://schemas.microsoft.com/office/powerpoint/2010/main" val="89344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36517C-B9E4-413F-BA56-D503481DD596}"/>
              </a:ext>
            </a:extLst>
          </p:cNvPr>
          <p:cNvSpPr txBox="1"/>
          <p:nvPr/>
        </p:nvSpPr>
        <p:spPr>
          <a:xfrm>
            <a:off x="246529" y="112707"/>
            <a:ext cx="12079942" cy="6632585"/>
          </a:xfrm>
          <a:prstGeom prst="rect">
            <a:avLst/>
          </a:prstGeom>
          <a:noFill/>
        </p:spPr>
        <p:txBody>
          <a:bodyPr wrap="square" rtlCol="0">
            <a:spAutoFit/>
          </a:bodyPr>
          <a:lstStyle/>
          <a:p>
            <a:r>
              <a:rPr lang="en-US" sz="2300" b="1" dirty="0">
                <a:solidFill>
                  <a:schemeClr val="bg1"/>
                </a:solidFill>
              </a:rPr>
              <a:t>Facebook</a:t>
            </a:r>
            <a:r>
              <a:rPr lang="en-US" dirty="0">
                <a:solidFill>
                  <a:schemeClr val="bg1"/>
                </a:solidFill>
              </a:rPr>
              <a:t> </a:t>
            </a:r>
          </a:p>
          <a:p>
            <a:endParaRPr lang="en-US" dirty="0">
              <a:solidFill>
                <a:schemeClr val="bg1"/>
              </a:solidFill>
            </a:endParaRPr>
          </a:p>
          <a:p>
            <a:r>
              <a:rPr lang="en-US" sz="2000" b="1" dirty="0">
                <a:solidFill>
                  <a:schemeClr val="bg1"/>
                </a:solidFill>
                <a:latin typeface="uni sans serif"/>
              </a:rPr>
              <a:t>Positive Reviews</a:t>
            </a:r>
            <a:r>
              <a:rPr lang="en-US" dirty="0">
                <a:solidFill>
                  <a:schemeClr val="bg1"/>
                </a:solidFill>
                <a:latin typeface="uni sans serif"/>
              </a:rPr>
              <a:t>: </a:t>
            </a:r>
          </a:p>
          <a:p>
            <a:pPr>
              <a:lnSpc>
                <a:spcPct val="150000"/>
              </a:lnSpc>
            </a:pPr>
            <a:r>
              <a:rPr lang="en-US" dirty="0">
                <a:solidFill>
                  <a:schemeClr val="bg1"/>
                </a:solidFill>
                <a:latin typeface="uni sans serif"/>
              </a:rPr>
              <a:t>Percentage: 9% </a:t>
            </a:r>
          </a:p>
          <a:p>
            <a:pPr>
              <a:lnSpc>
                <a:spcPct val="150000"/>
              </a:lnSpc>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t>
            </a:r>
            <a:r>
              <a:rPr lang="en-US" b="0" i="0" dirty="0">
                <a:solidFill>
                  <a:schemeClr val="bg1"/>
                </a:solidFill>
                <a:effectLst/>
                <a:latin typeface="ui-sans-serif"/>
              </a:rPr>
              <a:t>My fav trio is NEIL NITIN MUKESH"</a:t>
            </a:r>
            <a:endParaRPr lang="en-US" dirty="0">
              <a:solidFill>
                <a:schemeClr val="bg1"/>
              </a:solidFill>
              <a:latin typeface="uni sans serif"/>
            </a:endParaRPr>
          </a:p>
          <a:p>
            <a:pPr marL="285750" indent="-285750">
              <a:lnSpc>
                <a:spcPct val="150000"/>
              </a:lnSpc>
              <a:buClr>
                <a:srgbClr val="EBB9F5"/>
              </a:buClr>
              <a:buFont typeface="Arial" panose="020B0604020202020204" pitchFamily="34" charset="0"/>
              <a:buChar char="•"/>
            </a:pPr>
            <a:r>
              <a:rPr lang="en-US" b="0" i="0" dirty="0">
                <a:solidFill>
                  <a:schemeClr val="bg1"/>
                </a:solidFill>
                <a:effectLst/>
                <a:latin typeface="ui-sans-serif"/>
              </a:rPr>
              <a:t>"Nice ad Ranbir Kapoor shopping Big festival</a:t>
            </a:r>
            <a:r>
              <a:rPr lang="en-US" dirty="0">
                <a:solidFill>
                  <a:schemeClr val="bg1"/>
                </a:solidFill>
                <a:latin typeface="uni sans serif"/>
              </a:rPr>
              <a:t>" </a:t>
            </a:r>
          </a:p>
          <a:p>
            <a:pPr>
              <a:buClr>
                <a:srgbClr val="EBB9F5"/>
              </a:buClr>
            </a:pPr>
            <a:r>
              <a:rPr lang="en-US" sz="2000" b="1" dirty="0">
                <a:solidFill>
                  <a:schemeClr val="bg1"/>
                </a:solidFill>
                <a:latin typeface="uni sans serif"/>
              </a:rPr>
              <a:t>Neutral Reviews: </a:t>
            </a:r>
          </a:p>
          <a:p>
            <a:pPr>
              <a:lnSpc>
                <a:spcPct val="150000"/>
              </a:lnSpc>
              <a:buClr>
                <a:srgbClr val="EBB9F5"/>
              </a:buClr>
            </a:pPr>
            <a:r>
              <a:rPr lang="en-US" dirty="0">
                <a:solidFill>
                  <a:schemeClr val="bg1"/>
                </a:solidFill>
                <a:latin typeface="uni sans serif"/>
              </a:rPr>
              <a:t>Percentage: 10% </a:t>
            </a:r>
          </a:p>
          <a:p>
            <a:pPr>
              <a:lnSpc>
                <a:spcPct val="150000"/>
              </a:lnSpc>
              <a:buClr>
                <a:srgbClr val="EBB9F5"/>
              </a:buClr>
            </a:pPr>
            <a:r>
              <a:rPr lang="en-US" dirty="0">
                <a:solidFill>
                  <a:schemeClr val="bg1"/>
                </a:solidFill>
                <a:latin typeface="uni sans serif"/>
              </a:rPr>
              <a:t>Examples: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t>
            </a:r>
            <a:r>
              <a:rPr lang="en-US" b="0" i="0" dirty="0">
                <a:solidFill>
                  <a:schemeClr val="bg1"/>
                </a:solidFill>
                <a:effectLst/>
                <a:latin typeface="ui-sans-serif"/>
              </a:rPr>
              <a:t>Kindly send OTPs correctly. For want of it, the poor delivery boy and I were at our wit's end."</a:t>
            </a:r>
            <a:r>
              <a:rPr lang="en-US" dirty="0">
                <a:solidFill>
                  <a:schemeClr val="bg1"/>
                </a:solidFill>
                <a:latin typeface="uni sans serif"/>
              </a:rPr>
              <a:t>" </a:t>
            </a:r>
          </a:p>
          <a:p>
            <a:pPr marL="285750" indent="-285750">
              <a:lnSpc>
                <a:spcPct val="150000"/>
              </a:lnSpc>
              <a:buClr>
                <a:srgbClr val="EBB9F5"/>
              </a:buClr>
              <a:buFont typeface="Arial" panose="020B0604020202020204" pitchFamily="34" charset="0"/>
              <a:buChar char="•"/>
            </a:pPr>
            <a:r>
              <a:rPr lang="en-US" dirty="0">
                <a:solidFill>
                  <a:schemeClr val="bg1"/>
                </a:solidFill>
                <a:latin typeface="uni sans serif"/>
              </a:rPr>
              <a:t>"</a:t>
            </a:r>
            <a:r>
              <a:rPr lang="en-US" b="0" i="0" dirty="0">
                <a:solidFill>
                  <a:schemeClr val="bg1"/>
                </a:solidFill>
                <a:effectLst/>
                <a:latin typeface="ui-sans-serif"/>
              </a:rPr>
              <a:t>Adds be like wow so much discount on Myntra"</a:t>
            </a:r>
            <a:endParaRPr lang="en-US" dirty="0">
              <a:solidFill>
                <a:schemeClr val="bg1"/>
              </a:solidFill>
              <a:latin typeface="uni sans serif"/>
            </a:endParaRPr>
          </a:p>
          <a:p>
            <a:pPr>
              <a:buClr>
                <a:srgbClr val="EBB9F5"/>
              </a:buClr>
            </a:pPr>
            <a:r>
              <a:rPr lang="en-US" sz="2000" b="1" dirty="0">
                <a:solidFill>
                  <a:schemeClr val="bg1"/>
                </a:solidFill>
                <a:latin typeface="uni sans serif"/>
              </a:rPr>
              <a:t>Negative Reviews: </a:t>
            </a:r>
          </a:p>
          <a:p>
            <a:pPr>
              <a:lnSpc>
                <a:spcPct val="150000"/>
              </a:lnSpc>
              <a:buClr>
                <a:srgbClr val="EBB9F5"/>
              </a:buClr>
            </a:pPr>
            <a:r>
              <a:rPr lang="en-US" dirty="0">
                <a:solidFill>
                  <a:schemeClr val="bg1"/>
                </a:solidFill>
                <a:latin typeface="uni sans serif"/>
              </a:rPr>
              <a:t>Percentage: 81% </a:t>
            </a:r>
          </a:p>
          <a:p>
            <a:pPr>
              <a:lnSpc>
                <a:spcPct val="150000"/>
              </a:lnSpc>
              <a:buClr>
                <a:srgbClr val="EBB9F5"/>
              </a:buClr>
            </a:pPr>
            <a:r>
              <a:rPr lang="en-US" dirty="0">
                <a:solidFill>
                  <a:schemeClr val="bg1"/>
                </a:solidFill>
                <a:latin typeface="uni sans serif"/>
              </a:rPr>
              <a:t>Examples: </a:t>
            </a:r>
          </a:p>
          <a:p>
            <a:pPr marL="285750" indent="-285750">
              <a:buClr>
                <a:srgbClr val="EBB9F5"/>
              </a:buClr>
              <a:buFont typeface="Arial" panose="020B0604020202020204" pitchFamily="34" charset="0"/>
              <a:buChar char="•"/>
            </a:pPr>
            <a:r>
              <a:rPr lang="en-US" dirty="0">
                <a:solidFill>
                  <a:schemeClr val="bg1"/>
                </a:solidFill>
                <a:latin typeface="uni sans serif"/>
              </a:rPr>
              <a:t>"Worst </a:t>
            </a:r>
            <a:r>
              <a:rPr lang="en-US" b="0" i="0" dirty="0">
                <a:solidFill>
                  <a:schemeClr val="bg1"/>
                </a:solidFill>
                <a:effectLst/>
                <a:latin typeface="ui-sans-serif"/>
              </a:rPr>
              <a:t>Don't buy anything from @myntra @amazonIN is the best."</a:t>
            </a:r>
            <a:br>
              <a:rPr lang="en-US" dirty="0">
                <a:solidFill>
                  <a:schemeClr val="bg1"/>
                </a:solidFill>
              </a:rPr>
            </a:br>
            <a:endParaRPr lang="en-US" dirty="0">
              <a:solidFill>
                <a:schemeClr val="bg1"/>
              </a:solidFill>
              <a:latin typeface="uni sans serif"/>
            </a:endParaRPr>
          </a:p>
          <a:p>
            <a:pPr marL="285750" indent="-285750">
              <a:buClr>
                <a:srgbClr val="EBB9F5"/>
              </a:buClr>
              <a:buFont typeface="Arial" panose="020B0604020202020204" pitchFamily="34" charset="0"/>
              <a:buChar char="•"/>
            </a:pPr>
            <a:r>
              <a:rPr lang="en-US" dirty="0">
                <a:solidFill>
                  <a:schemeClr val="bg1"/>
                </a:solidFill>
                <a:latin typeface="uni sans serif"/>
              </a:rPr>
              <a:t>"</a:t>
            </a:r>
            <a:r>
              <a:rPr lang="en-US" b="0" i="0" dirty="0">
                <a:solidFill>
                  <a:schemeClr val="bg1"/>
                </a:solidFill>
                <a:effectLst/>
                <a:latin typeface="ui-sans-serif"/>
              </a:rPr>
              <a:t>Worst company ever! Sent wrong product, don’t accept the return policy."</a:t>
            </a:r>
            <a:endParaRPr lang="en-IN" dirty="0">
              <a:solidFill>
                <a:schemeClr val="bg1"/>
              </a:solidFill>
              <a:latin typeface="uni sans serif"/>
            </a:endParaRPr>
          </a:p>
        </p:txBody>
      </p:sp>
    </p:spTree>
    <p:extLst>
      <p:ext uri="{BB962C8B-B14F-4D97-AF65-F5344CB8AC3E}">
        <p14:creationId xmlns:p14="http://schemas.microsoft.com/office/powerpoint/2010/main" val="98726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039C9-87C5-4A89-8C1C-7B13C9CB7298}"/>
              </a:ext>
            </a:extLst>
          </p:cNvPr>
          <p:cNvSpPr txBox="1"/>
          <p:nvPr/>
        </p:nvSpPr>
        <p:spPr>
          <a:xfrm>
            <a:off x="188259" y="152400"/>
            <a:ext cx="11537576" cy="5927905"/>
          </a:xfrm>
          <a:prstGeom prst="rect">
            <a:avLst/>
          </a:prstGeom>
          <a:noFill/>
        </p:spPr>
        <p:txBody>
          <a:bodyPr wrap="square" rtlCol="0">
            <a:spAutoFit/>
          </a:bodyPr>
          <a:lstStyle/>
          <a:p>
            <a:r>
              <a:rPr lang="en-US" sz="2300" b="1" dirty="0">
                <a:solidFill>
                  <a:schemeClr val="bg1"/>
                </a:solidFill>
              </a:rPr>
              <a:t>Major Themes and Sentiments Associated with Myntra: </a:t>
            </a:r>
          </a:p>
          <a:p>
            <a:endParaRPr lang="en-US" sz="2300" b="1" dirty="0">
              <a:solidFill>
                <a:schemeClr val="bg1"/>
              </a:solidFill>
            </a:endParaRPr>
          </a:p>
          <a:p>
            <a:pPr>
              <a:lnSpc>
                <a:spcPct val="150000"/>
              </a:lnSpc>
            </a:pPr>
            <a:r>
              <a:rPr lang="en-US" sz="2000" b="1" dirty="0">
                <a:solidFill>
                  <a:schemeClr val="bg1"/>
                </a:solidFill>
                <a:latin typeface="uni sans serif"/>
              </a:rPr>
              <a:t>Product Quality: </a:t>
            </a:r>
          </a:p>
          <a:p>
            <a:pPr>
              <a:lnSpc>
                <a:spcPct val="150000"/>
              </a:lnSpc>
            </a:pPr>
            <a:r>
              <a:rPr lang="en-US" dirty="0">
                <a:solidFill>
                  <a:schemeClr val="bg1"/>
                </a:solidFill>
                <a:latin typeface="uni sans serif"/>
              </a:rPr>
              <a:t>Sentiment: Mostly negative </a:t>
            </a:r>
          </a:p>
          <a:p>
            <a:pPr>
              <a:lnSpc>
                <a:spcPct val="150000"/>
              </a:lnSpc>
            </a:pPr>
            <a:r>
              <a:rPr lang="en-US" dirty="0">
                <a:solidFill>
                  <a:schemeClr val="bg1"/>
                </a:solidFill>
                <a:latin typeface="uni sans serif"/>
              </a:rPr>
              <a:t>Theme: Many customers express dissatisfaction with receiving damaged or in correct items. </a:t>
            </a:r>
          </a:p>
          <a:p>
            <a:pPr>
              <a:lnSpc>
                <a:spcPct val="150000"/>
              </a:lnSpc>
            </a:pPr>
            <a:r>
              <a:rPr lang="en-US" sz="2000" b="1" dirty="0">
                <a:solidFill>
                  <a:schemeClr val="bg1"/>
                </a:solidFill>
                <a:latin typeface="uni sans serif"/>
              </a:rPr>
              <a:t>Customer Service: </a:t>
            </a:r>
          </a:p>
          <a:p>
            <a:pPr>
              <a:lnSpc>
                <a:spcPct val="150000"/>
              </a:lnSpc>
            </a:pPr>
            <a:r>
              <a:rPr lang="en-US" dirty="0">
                <a:solidFill>
                  <a:schemeClr val="bg1"/>
                </a:solidFill>
                <a:latin typeface="uni sans serif"/>
              </a:rPr>
              <a:t>Sentiment: Predominantly negative </a:t>
            </a:r>
          </a:p>
          <a:p>
            <a:pPr>
              <a:lnSpc>
                <a:spcPct val="150000"/>
              </a:lnSpc>
            </a:pPr>
            <a:r>
              <a:rPr lang="en-US" dirty="0">
                <a:solidFill>
                  <a:schemeClr val="bg1"/>
                </a:solidFill>
                <a:latin typeface="uni sans serif"/>
              </a:rPr>
              <a:t>Theme: Frequent complaints about unresponsive or unhelpful customer support. </a:t>
            </a:r>
          </a:p>
          <a:p>
            <a:pPr>
              <a:lnSpc>
                <a:spcPct val="150000"/>
              </a:lnSpc>
            </a:pPr>
            <a:r>
              <a:rPr lang="en-US" sz="2000" b="1" dirty="0">
                <a:solidFill>
                  <a:schemeClr val="bg1"/>
                </a:solidFill>
                <a:latin typeface="uni sans serif"/>
              </a:rPr>
              <a:t>Returns and Refunds: </a:t>
            </a:r>
          </a:p>
          <a:p>
            <a:pPr>
              <a:lnSpc>
                <a:spcPct val="150000"/>
              </a:lnSpc>
            </a:pPr>
            <a:r>
              <a:rPr lang="en-US" dirty="0">
                <a:solidFill>
                  <a:schemeClr val="bg1"/>
                </a:solidFill>
                <a:latin typeface="uni sans serif"/>
              </a:rPr>
              <a:t>Sentiment: Highly negative </a:t>
            </a:r>
          </a:p>
          <a:p>
            <a:pPr>
              <a:lnSpc>
                <a:spcPct val="150000"/>
              </a:lnSpc>
            </a:pPr>
            <a:r>
              <a:rPr lang="en-US" dirty="0">
                <a:solidFill>
                  <a:schemeClr val="bg1"/>
                </a:solidFill>
                <a:latin typeface="uni sans serif"/>
              </a:rPr>
              <a:t>Theme: Significant issues reported with the returns process, including delays and lack of follow-up. </a:t>
            </a:r>
          </a:p>
          <a:p>
            <a:pPr>
              <a:lnSpc>
                <a:spcPct val="150000"/>
              </a:lnSpc>
            </a:pPr>
            <a:r>
              <a:rPr lang="en-US" sz="2000" b="1" dirty="0">
                <a:solidFill>
                  <a:schemeClr val="bg1"/>
                </a:solidFill>
                <a:latin typeface="uni sans serif"/>
              </a:rPr>
              <a:t>Trust and Reputation: </a:t>
            </a:r>
          </a:p>
          <a:p>
            <a:pPr>
              <a:lnSpc>
                <a:spcPct val="150000"/>
              </a:lnSpc>
            </a:pPr>
            <a:r>
              <a:rPr lang="en-US" dirty="0">
                <a:solidFill>
                  <a:schemeClr val="bg1"/>
                </a:solidFill>
                <a:latin typeface="uni sans serif"/>
              </a:rPr>
              <a:t>Sentiment: Mostly negative </a:t>
            </a:r>
          </a:p>
          <a:p>
            <a:pPr>
              <a:lnSpc>
                <a:spcPct val="150000"/>
              </a:lnSpc>
            </a:pPr>
            <a:r>
              <a:rPr lang="en-US" dirty="0">
                <a:solidFill>
                  <a:schemeClr val="bg1"/>
                </a:solidFill>
                <a:latin typeface="uni sans serif"/>
              </a:rPr>
              <a:t>Theme: Customers express a lack of trust in Myntra, with many labeling it as a fraudulent company.</a:t>
            </a:r>
            <a:endParaRPr lang="en-IN" dirty="0">
              <a:solidFill>
                <a:schemeClr val="bg1"/>
              </a:solidFill>
              <a:latin typeface="uni sans serif"/>
            </a:endParaRPr>
          </a:p>
        </p:txBody>
      </p:sp>
    </p:spTree>
    <p:extLst>
      <p:ext uri="{BB962C8B-B14F-4D97-AF65-F5344CB8AC3E}">
        <p14:creationId xmlns:p14="http://schemas.microsoft.com/office/powerpoint/2010/main" val="276171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F7166C-F1B7-4F02-860E-9AC9C488F07F}"/>
              </a:ext>
            </a:extLst>
          </p:cNvPr>
          <p:cNvSpPr txBox="1"/>
          <p:nvPr/>
        </p:nvSpPr>
        <p:spPr>
          <a:xfrm>
            <a:off x="457200" y="358588"/>
            <a:ext cx="11187953" cy="6035627"/>
          </a:xfrm>
          <a:prstGeom prst="rect">
            <a:avLst/>
          </a:prstGeom>
          <a:noFill/>
        </p:spPr>
        <p:txBody>
          <a:bodyPr wrap="square" rtlCol="0">
            <a:spAutoFit/>
          </a:bodyPr>
          <a:lstStyle/>
          <a:p>
            <a:r>
              <a:rPr lang="en-US" sz="2300" b="1" dirty="0">
                <a:solidFill>
                  <a:schemeClr val="bg1"/>
                </a:solidFill>
              </a:rPr>
              <a:t>4. Market Trends Identification: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Sustainable Fashion: </a:t>
            </a:r>
            <a:r>
              <a:rPr lang="en-US" dirty="0">
                <a:solidFill>
                  <a:schemeClr val="bg1"/>
                </a:solidFill>
                <a:latin typeface="uni sans serif"/>
              </a:rPr>
              <a:t>Rising demand for eco-friendly products.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Athleisure &amp; Comfort</a:t>
            </a:r>
            <a:r>
              <a:rPr lang="en-US" dirty="0">
                <a:solidFill>
                  <a:schemeClr val="bg1"/>
                </a:solidFill>
                <a:latin typeface="uni sans serif"/>
              </a:rPr>
              <a:t>: Growing preference for casual, comfort-driven attire.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Seasonal Fashion: </a:t>
            </a:r>
            <a:r>
              <a:rPr lang="en-US" dirty="0">
                <a:solidFill>
                  <a:schemeClr val="bg1"/>
                </a:solidFill>
                <a:latin typeface="uni sans serif"/>
              </a:rPr>
              <a:t>Popular during sales and festivals, especially ethnic wear.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Bold Colors &amp; Patterns: </a:t>
            </a:r>
            <a:r>
              <a:rPr lang="en-US" dirty="0">
                <a:solidFill>
                  <a:schemeClr val="bg1"/>
                </a:solidFill>
                <a:latin typeface="uni sans serif"/>
              </a:rPr>
              <a:t>Trendy among influencers and customers.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Discounts &amp; Sales: </a:t>
            </a:r>
            <a:r>
              <a:rPr lang="en-US" dirty="0">
                <a:solidFill>
                  <a:schemeClr val="bg1"/>
                </a:solidFill>
                <a:latin typeface="uni sans serif"/>
              </a:rPr>
              <a:t>Strong customer interest in big sales like #MyntraBigFashionFestival. </a:t>
            </a:r>
          </a:p>
          <a:p>
            <a:pPr marL="285750" indent="-285750">
              <a:lnSpc>
                <a:spcPct val="150000"/>
              </a:lnSpc>
              <a:buFont typeface="Wingdings" panose="05000000000000000000" pitchFamily="2" charset="2"/>
              <a:buChar char="Ø"/>
            </a:pPr>
            <a:r>
              <a:rPr lang="en-US" sz="2000" b="1" dirty="0">
                <a:solidFill>
                  <a:schemeClr val="bg1"/>
                </a:solidFill>
                <a:latin typeface="uni sans serif"/>
              </a:rPr>
              <a:t>Influencer Impact: </a:t>
            </a:r>
            <a:r>
              <a:rPr lang="en-US" dirty="0">
                <a:solidFill>
                  <a:schemeClr val="bg1"/>
                </a:solidFill>
                <a:latin typeface="uni sans serif"/>
              </a:rPr>
              <a:t>Celebrity endorsements shaping trends. </a:t>
            </a:r>
          </a:p>
          <a:p>
            <a:endParaRPr lang="en-US" dirty="0">
              <a:solidFill>
                <a:schemeClr val="bg1"/>
              </a:solidFill>
              <a:latin typeface="uni sans serif"/>
            </a:endParaRPr>
          </a:p>
          <a:p>
            <a:pPr>
              <a:lnSpc>
                <a:spcPct val="150000"/>
              </a:lnSpc>
            </a:pPr>
            <a:r>
              <a:rPr lang="en-US" sz="2000" b="1" dirty="0">
                <a:solidFill>
                  <a:schemeClr val="bg1"/>
                </a:solidFill>
                <a:latin typeface="uni sans serif"/>
              </a:rPr>
              <a:t>Sustainable Fashion</a:t>
            </a:r>
            <a:r>
              <a:rPr lang="en-US" dirty="0">
                <a:solidFill>
                  <a:schemeClr val="bg1"/>
                </a:solidFill>
                <a:latin typeface="uni sans serif"/>
              </a:rPr>
              <a:t>: </a:t>
            </a:r>
          </a:p>
          <a:p>
            <a:pPr>
              <a:lnSpc>
                <a:spcPct val="150000"/>
              </a:lnSpc>
            </a:pPr>
            <a:r>
              <a:rPr lang="en-US" dirty="0">
                <a:solidFill>
                  <a:schemeClr val="bg1"/>
                </a:solidFill>
                <a:latin typeface="uni sans serif"/>
              </a:rPr>
              <a:t>Reason: More people are becoming aware of environmental issues. They want clothes that are made in a way that is better for the planet, so eco-friendly products are becoming popular.</a:t>
            </a:r>
          </a:p>
          <a:p>
            <a:pPr>
              <a:lnSpc>
                <a:spcPct val="150000"/>
              </a:lnSpc>
            </a:pPr>
            <a:r>
              <a:rPr lang="en-US" sz="2000" b="1" dirty="0">
                <a:solidFill>
                  <a:schemeClr val="bg1"/>
                </a:solidFill>
                <a:latin typeface="uni sans serif"/>
              </a:rPr>
              <a:t>Athleisure &amp; Comfort: </a:t>
            </a:r>
          </a:p>
          <a:p>
            <a:pPr>
              <a:lnSpc>
                <a:spcPct val="150000"/>
              </a:lnSpc>
            </a:pPr>
            <a:r>
              <a:rPr lang="en-US" dirty="0">
                <a:solidFill>
                  <a:schemeClr val="bg1"/>
                </a:solidFill>
                <a:latin typeface="uni sans serif"/>
              </a:rPr>
              <a:t>Reason: During the pandemic, many people stayed at home and focused on comfort. This made them prefer clothes that are easy to wear, like activewear and casual outfits, which they can use for both exercising and lounging.</a:t>
            </a:r>
            <a:endParaRPr lang="en-IN" dirty="0">
              <a:solidFill>
                <a:schemeClr val="bg1"/>
              </a:solidFill>
              <a:latin typeface="uni sans serif"/>
            </a:endParaRPr>
          </a:p>
        </p:txBody>
      </p:sp>
    </p:spTree>
    <p:extLst>
      <p:ext uri="{BB962C8B-B14F-4D97-AF65-F5344CB8AC3E}">
        <p14:creationId xmlns:p14="http://schemas.microsoft.com/office/powerpoint/2010/main" val="6060230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1782</TotalTime>
  <Words>1761</Words>
  <Application>Microsoft Office PowerPoint</Application>
  <PresentationFormat>Widescreen</PresentationFormat>
  <Paragraphs>191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ui-sans-serif</vt:lpstr>
      <vt:lpstr>uni sans 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mesackmilton03@gmail.com</dc:creator>
  <cp:lastModifiedBy>Mesack Milton</cp:lastModifiedBy>
  <cp:revision>24</cp:revision>
  <dcterms:created xsi:type="dcterms:W3CDTF">2024-10-15T14:41:52Z</dcterms:created>
  <dcterms:modified xsi:type="dcterms:W3CDTF">2025-01-10T14:43:19Z</dcterms:modified>
</cp:coreProperties>
</file>