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2" r:id="rId7"/>
    <p:sldId id="261" r:id="rId8"/>
    <p:sldId id="286" r:id="rId9"/>
    <p:sldId id="287" r:id="rId10"/>
    <p:sldId id="288" r:id="rId11"/>
    <p:sldId id="289" r:id="rId12"/>
    <p:sldId id="290" r:id="rId13"/>
    <p:sldId id="291" r:id="rId14"/>
    <p:sldId id="25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317"/>
    <a:srgbClr val="2E53F2"/>
    <a:srgbClr val="CCFFFF"/>
    <a:srgbClr val="DDDDDD"/>
    <a:srgbClr val="FFFFFF"/>
    <a:srgbClr val="CCECFF"/>
    <a:srgbClr val="103350"/>
    <a:srgbClr val="0C4360"/>
    <a:srgbClr val="1B6872"/>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0" autoAdjust="0"/>
    <p:restoredTop sz="94660"/>
  </p:normalViewPr>
  <p:slideViewPr>
    <p:cSldViewPr snapToGrid="0">
      <p:cViewPr varScale="1">
        <p:scale>
          <a:sx n="82" d="100"/>
          <a:sy n="82" d="100"/>
        </p:scale>
        <p:origin x="883"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milton-mesack.my.canva.site/iphone-16-pro-landing-p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www.apple.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81319" y="134470"/>
            <a:ext cx="9843246" cy="2715185"/>
          </a:xfrm>
        </p:spPr>
        <p:txBody>
          <a:bodyPr/>
          <a:lstStyle/>
          <a:p>
            <a:r>
              <a:rPr lang="en-US" dirty="0">
                <a:solidFill>
                  <a:schemeClr val="tx1">
                    <a:lumMod val="65000"/>
                    <a:lumOff val="35000"/>
                  </a:schemeClr>
                </a:solidFill>
              </a:rPr>
              <a:t>Website Optimization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81319" y="3242333"/>
            <a:ext cx="7077075" cy="869950"/>
          </a:xfrm>
        </p:spPr>
        <p:txBody>
          <a:bodyPr/>
          <a:lstStyle/>
          <a:p>
            <a:r>
              <a:rPr lang="en-US" dirty="0">
                <a:solidFill>
                  <a:schemeClr val="tx1"/>
                </a:solidFill>
              </a:rPr>
              <a:t>Crafting &amp; Compelling Website Analysis, Audit and Recommendations</a:t>
            </a:r>
          </a:p>
        </p:txBody>
      </p:sp>
      <p:sp>
        <p:nvSpPr>
          <p:cNvPr id="4" name="Rectangle 3">
            <a:extLst>
              <a:ext uri="{FF2B5EF4-FFF2-40B4-BE49-F238E27FC236}">
                <a16:creationId xmlns:a16="http://schemas.microsoft.com/office/drawing/2014/main" id="{5478FB44-A8F9-4833-BEC7-F1BF85A1BBC1}"/>
              </a:ext>
            </a:extLst>
          </p:cNvPr>
          <p:cNvSpPr/>
          <p:nvPr/>
        </p:nvSpPr>
        <p:spPr>
          <a:xfrm>
            <a:off x="681319" y="4112283"/>
            <a:ext cx="257365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highlight>
                  <a:srgbClr val="C0C0C0"/>
                </a:highlight>
              </a:rPr>
              <a:t>MBT11 | Mesack Milton</a:t>
            </a:r>
            <a:endParaRPr lang="en-IN"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9A051F-4991-4087-88B2-D9469F7A9E4A}"/>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 Placeholder 4">
            <a:extLst>
              <a:ext uri="{FF2B5EF4-FFF2-40B4-BE49-F238E27FC236}">
                <a16:creationId xmlns:a16="http://schemas.microsoft.com/office/drawing/2014/main" id="{626D1B11-2938-4AFD-89A0-4C317098507D}"/>
              </a:ext>
            </a:extLst>
          </p:cNvPr>
          <p:cNvSpPr>
            <a:spLocks noGrp="1"/>
          </p:cNvSpPr>
          <p:nvPr>
            <p:ph type="body" idx="1"/>
          </p:nvPr>
        </p:nvSpPr>
        <p:spPr>
          <a:xfrm>
            <a:off x="1" y="978970"/>
            <a:ext cx="12191999" cy="506226"/>
          </a:xfrm>
        </p:spPr>
        <p:txBody>
          <a:bodyPr/>
          <a:lstStyle/>
          <a:p>
            <a:r>
              <a:rPr lang="en-IN" sz="2200" i="0" dirty="0">
                <a:solidFill>
                  <a:schemeClr val="tx1">
                    <a:lumMod val="65000"/>
                    <a:lumOff val="35000"/>
                  </a:schemeClr>
                </a:solidFill>
                <a:effectLst/>
                <a:latin typeface="Aerial(Body)"/>
              </a:rPr>
              <a:t>User Experience (UX)</a:t>
            </a:r>
          </a:p>
          <a:p>
            <a:endParaRPr lang="en-IN" dirty="0"/>
          </a:p>
        </p:txBody>
      </p:sp>
      <p:sp>
        <p:nvSpPr>
          <p:cNvPr id="6" name="Content Placeholder 5">
            <a:extLst>
              <a:ext uri="{FF2B5EF4-FFF2-40B4-BE49-F238E27FC236}">
                <a16:creationId xmlns:a16="http://schemas.microsoft.com/office/drawing/2014/main" id="{D1D290BA-6B33-48AC-A311-E796013E2540}"/>
              </a:ext>
            </a:extLst>
          </p:cNvPr>
          <p:cNvSpPr>
            <a:spLocks noGrp="1"/>
          </p:cNvSpPr>
          <p:nvPr>
            <p:ph sz="half" idx="2"/>
          </p:nvPr>
        </p:nvSpPr>
        <p:spPr>
          <a:xfrm>
            <a:off x="533400" y="1740552"/>
            <a:ext cx="5157787" cy="4757085"/>
          </a:xfrm>
        </p:spPr>
        <p:txBody>
          <a:bodyPr>
            <a:normAutofit lnSpcReduction="10000"/>
          </a:bodyPr>
          <a:lstStyle/>
          <a:p>
            <a:pPr marL="342900" indent="-342900" algn="l">
              <a:lnSpc>
                <a:spcPct val="160000"/>
              </a:lnSpc>
              <a:buFont typeface="+mj-lt"/>
              <a:buAutoNum type="arabicPeriod"/>
            </a:pPr>
            <a:r>
              <a:rPr lang="en-US" sz="1700" b="0" i="0" dirty="0">
                <a:solidFill>
                  <a:schemeClr val="tx1">
                    <a:lumMod val="95000"/>
                    <a:lumOff val="5000"/>
                  </a:schemeClr>
                </a:solidFill>
                <a:effectLst/>
                <a:latin typeface="ui-sans-serif"/>
              </a:rPr>
              <a:t>Design with mobile-first approach</a:t>
            </a:r>
          </a:p>
          <a:p>
            <a:pPr lvl="1">
              <a:lnSpc>
                <a:spcPct val="160000"/>
              </a:lnSpc>
            </a:pPr>
            <a:r>
              <a:rPr lang="en-US" sz="1700" b="0" i="0" dirty="0">
                <a:solidFill>
                  <a:schemeClr val="tx1">
                    <a:lumMod val="95000"/>
                    <a:lumOff val="5000"/>
                  </a:schemeClr>
                </a:solidFill>
                <a:effectLst/>
                <a:latin typeface="ui-sans-serif"/>
              </a:rPr>
              <a:t>Ensure the site is fully responsive</a:t>
            </a:r>
          </a:p>
          <a:p>
            <a:pPr lvl="1">
              <a:lnSpc>
                <a:spcPct val="160000"/>
              </a:lnSpc>
            </a:pPr>
            <a:r>
              <a:rPr lang="en-US" sz="1700" b="0" i="0" dirty="0">
                <a:solidFill>
                  <a:schemeClr val="tx1">
                    <a:lumMod val="95000"/>
                    <a:lumOff val="5000"/>
                  </a:schemeClr>
                </a:solidFill>
                <a:effectLst/>
                <a:latin typeface="ui-sans-serif"/>
              </a:rPr>
              <a:t>Test on various devices and screen sizes</a:t>
            </a:r>
          </a:p>
          <a:p>
            <a:pPr marL="342900" indent="-342900" algn="l">
              <a:lnSpc>
                <a:spcPct val="160000"/>
              </a:lnSpc>
              <a:buFont typeface="+mj-lt"/>
              <a:buAutoNum type="arabicPeriod"/>
            </a:pPr>
            <a:r>
              <a:rPr lang="en-US" sz="1700" b="0" i="0" dirty="0">
                <a:solidFill>
                  <a:schemeClr val="tx1">
                    <a:lumMod val="95000"/>
                    <a:lumOff val="5000"/>
                  </a:schemeClr>
                </a:solidFill>
                <a:effectLst/>
                <a:latin typeface="ui-sans-serif"/>
              </a:rPr>
              <a:t>Implement intuitive navigation</a:t>
            </a:r>
          </a:p>
          <a:p>
            <a:pPr lvl="1">
              <a:lnSpc>
                <a:spcPct val="160000"/>
              </a:lnSpc>
            </a:pPr>
            <a:r>
              <a:rPr lang="en-US" sz="1700" b="0" i="0" dirty="0">
                <a:solidFill>
                  <a:schemeClr val="tx1">
                    <a:lumMod val="95000"/>
                    <a:lumOff val="5000"/>
                  </a:schemeClr>
                </a:solidFill>
                <a:effectLst/>
                <a:latin typeface="ui-sans-serif"/>
              </a:rPr>
              <a:t>Use clear, descriptive labels</a:t>
            </a:r>
          </a:p>
          <a:p>
            <a:pPr lvl="1">
              <a:lnSpc>
                <a:spcPct val="160000"/>
              </a:lnSpc>
            </a:pPr>
            <a:r>
              <a:rPr lang="en-US" sz="1700" b="0" i="0" dirty="0">
                <a:solidFill>
                  <a:schemeClr val="tx1">
                    <a:lumMod val="95000"/>
                    <a:lumOff val="5000"/>
                  </a:schemeClr>
                </a:solidFill>
                <a:effectLst/>
                <a:latin typeface="ui-sans-serif"/>
              </a:rPr>
              <a:t>Limit main navigation items to 7 or fewer</a:t>
            </a:r>
          </a:p>
          <a:p>
            <a:pPr marL="342900" indent="-342900" algn="l">
              <a:lnSpc>
                <a:spcPct val="160000"/>
              </a:lnSpc>
              <a:buFont typeface="+mj-lt"/>
              <a:buAutoNum type="arabicPeriod"/>
            </a:pPr>
            <a:r>
              <a:rPr lang="en-US" sz="1700" b="0" i="0" dirty="0">
                <a:solidFill>
                  <a:schemeClr val="tx1">
                    <a:lumMod val="95000"/>
                    <a:lumOff val="5000"/>
                  </a:schemeClr>
                </a:solidFill>
                <a:effectLst/>
                <a:latin typeface="ui-sans-serif"/>
              </a:rPr>
              <a:t>Ensure fast loading times</a:t>
            </a:r>
          </a:p>
          <a:p>
            <a:pPr lvl="1">
              <a:lnSpc>
                <a:spcPct val="160000"/>
              </a:lnSpc>
            </a:pPr>
            <a:r>
              <a:rPr lang="en-US" sz="1700" b="0" i="0" dirty="0">
                <a:solidFill>
                  <a:schemeClr val="tx1">
                    <a:lumMod val="95000"/>
                    <a:lumOff val="5000"/>
                  </a:schemeClr>
                </a:solidFill>
                <a:effectLst/>
                <a:latin typeface="ui-sans-serif"/>
              </a:rPr>
              <a:t>Optimize images and other media</a:t>
            </a:r>
          </a:p>
          <a:p>
            <a:pPr lvl="1">
              <a:lnSpc>
                <a:spcPct val="160000"/>
              </a:lnSpc>
            </a:pPr>
            <a:r>
              <a:rPr lang="en-US" sz="1700" b="0" i="0" dirty="0">
                <a:solidFill>
                  <a:schemeClr val="tx1">
                    <a:lumMod val="95000"/>
                    <a:lumOff val="5000"/>
                  </a:schemeClr>
                </a:solidFill>
                <a:effectLst/>
                <a:latin typeface="ui-sans-serif"/>
              </a:rPr>
              <a:t>Minimize HTTP requests</a:t>
            </a:r>
          </a:p>
          <a:p>
            <a:pPr lvl="1">
              <a:lnSpc>
                <a:spcPct val="160000"/>
              </a:lnSpc>
            </a:pPr>
            <a:r>
              <a:rPr lang="en-US" sz="1700" b="0" i="0" dirty="0">
                <a:solidFill>
                  <a:schemeClr val="tx1">
                    <a:lumMod val="95000"/>
                    <a:lumOff val="5000"/>
                  </a:schemeClr>
                </a:solidFill>
                <a:effectLst/>
                <a:latin typeface="ui-sans-serif"/>
              </a:rPr>
              <a:t>Use browser caching</a:t>
            </a:r>
          </a:p>
          <a:p>
            <a:endParaRPr lang="en-IN" dirty="0"/>
          </a:p>
          <a:p>
            <a:endParaRPr lang="en-IN" dirty="0"/>
          </a:p>
        </p:txBody>
      </p:sp>
      <p:sp>
        <p:nvSpPr>
          <p:cNvPr id="7" name="Content Placeholder 6">
            <a:extLst>
              <a:ext uri="{FF2B5EF4-FFF2-40B4-BE49-F238E27FC236}">
                <a16:creationId xmlns:a16="http://schemas.microsoft.com/office/drawing/2014/main" id="{6B3790FB-97A6-473F-AC0A-9E77A9DCD5B9}"/>
              </a:ext>
            </a:extLst>
          </p:cNvPr>
          <p:cNvSpPr>
            <a:spLocks noGrp="1"/>
          </p:cNvSpPr>
          <p:nvPr>
            <p:ph sz="quarter" idx="4"/>
          </p:nvPr>
        </p:nvSpPr>
        <p:spPr>
          <a:xfrm>
            <a:off x="6636777" y="1740552"/>
            <a:ext cx="5183188" cy="4066054"/>
          </a:xfrm>
        </p:spPr>
        <p:txBody>
          <a:bodyPr/>
          <a:lstStyle/>
          <a:p>
            <a:pPr marL="0" indent="0" algn="l">
              <a:lnSpc>
                <a:spcPct val="150000"/>
              </a:lnSpc>
              <a:buNone/>
            </a:pPr>
            <a:r>
              <a:rPr lang="en-US" sz="1700" b="0" i="0" dirty="0">
                <a:solidFill>
                  <a:schemeClr val="accent1">
                    <a:lumMod val="40000"/>
                    <a:lumOff val="60000"/>
                  </a:schemeClr>
                </a:solidFill>
                <a:effectLst/>
                <a:latin typeface="ui-sans-serif"/>
              </a:rPr>
              <a:t>4. </a:t>
            </a:r>
            <a:r>
              <a:rPr lang="en-US" sz="1700" b="0" i="0" dirty="0">
                <a:solidFill>
                  <a:schemeClr val="tx1">
                    <a:lumMod val="95000"/>
                    <a:lumOff val="5000"/>
                  </a:schemeClr>
                </a:solidFill>
                <a:effectLst/>
                <a:latin typeface="ui-sans-serif"/>
              </a:rPr>
              <a:t>Make important information easily accessible</a:t>
            </a:r>
          </a:p>
          <a:p>
            <a:pPr lvl="1">
              <a:lnSpc>
                <a:spcPct val="150000"/>
              </a:lnSpc>
            </a:pPr>
            <a:r>
              <a:rPr lang="en-US" sz="1700" b="0" i="0" dirty="0">
                <a:solidFill>
                  <a:schemeClr val="tx1">
                    <a:lumMod val="95000"/>
                    <a:lumOff val="5000"/>
                  </a:schemeClr>
                </a:solidFill>
                <a:effectLst/>
                <a:latin typeface="ui-sans-serif"/>
              </a:rPr>
              <a:t>Follow the "three-click rule" for important content</a:t>
            </a:r>
          </a:p>
          <a:p>
            <a:pPr lvl="1">
              <a:lnSpc>
                <a:spcPct val="150000"/>
              </a:lnSpc>
            </a:pPr>
            <a:r>
              <a:rPr lang="en-US" sz="1700" b="0" i="0" dirty="0">
                <a:solidFill>
                  <a:schemeClr val="tx1">
                    <a:lumMod val="95000"/>
                    <a:lumOff val="5000"/>
                  </a:schemeClr>
                </a:solidFill>
                <a:effectLst/>
                <a:latin typeface="ui-sans-serif"/>
              </a:rPr>
              <a:t>Use clear calls-to-action (CTAs)</a:t>
            </a:r>
          </a:p>
          <a:p>
            <a:pPr marL="0" indent="0" algn="l">
              <a:lnSpc>
                <a:spcPct val="150000"/>
              </a:lnSpc>
              <a:buNone/>
            </a:pPr>
            <a:r>
              <a:rPr lang="en-US" sz="1700" b="0" i="0" dirty="0">
                <a:solidFill>
                  <a:schemeClr val="accent1">
                    <a:lumMod val="40000"/>
                    <a:lumOff val="60000"/>
                  </a:schemeClr>
                </a:solidFill>
                <a:effectLst/>
                <a:latin typeface="ui-sans-serif"/>
              </a:rPr>
              <a:t>5. </a:t>
            </a:r>
            <a:r>
              <a:rPr lang="en-US" sz="1700" b="0" i="0" dirty="0">
                <a:solidFill>
                  <a:schemeClr val="tx1">
                    <a:lumMod val="95000"/>
                    <a:lumOff val="5000"/>
                  </a:schemeClr>
                </a:solidFill>
                <a:effectLst/>
                <a:latin typeface="ui-sans-serif"/>
              </a:rPr>
              <a:t>Implement search functionality</a:t>
            </a:r>
          </a:p>
          <a:p>
            <a:pPr lvl="1">
              <a:lnSpc>
                <a:spcPct val="150000"/>
              </a:lnSpc>
            </a:pPr>
            <a:r>
              <a:rPr lang="en-US" sz="1700" b="0" i="0" dirty="0">
                <a:solidFill>
                  <a:schemeClr val="tx1">
                    <a:lumMod val="95000"/>
                    <a:lumOff val="5000"/>
                  </a:schemeClr>
                </a:solidFill>
                <a:effectLst/>
                <a:latin typeface="ui-sans-serif"/>
              </a:rPr>
              <a:t>Make the search bar easily visible</a:t>
            </a:r>
          </a:p>
          <a:p>
            <a:pPr lvl="1">
              <a:lnSpc>
                <a:spcPct val="150000"/>
              </a:lnSpc>
            </a:pPr>
            <a:r>
              <a:rPr lang="en-US" sz="1700" b="0" i="0" dirty="0">
                <a:solidFill>
                  <a:schemeClr val="tx1">
                    <a:lumMod val="95000"/>
                    <a:lumOff val="5000"/>
                  </a:schemeClr>
                </a:solidFill>
                <a:effectLst/>
                <a:latin typeface="ui-sans-serif"/>
              </a:rPr>
              <a:t>Provide relevant search suggestions</a:t>
            </a:r>
          </a:p>
          <a:p>
            <a:endParaRPr lang="en-IN" dirty="0"/>
          </a:p>
        </p:txBody>
      </p:sp>
    </p:spTree>
    <p:extLst>
      <p:ext uri="{BB962C8B-B14F-4D97-AF65-F5344CB8AC3E}">
        <p14:creationId xmlns:p14="http://schemas.microsoft.com/office/powerpoint/2010/main" val="262472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74904" y="690282"/>
            <a:ext cx="7781544" cy="585632"/>
          </a:xfrm>
        </p:spPr>
        <p:txBody>
          <a:bodyPr>
            <a:normAutofit/>
          </a:bodyPr>
          <a:lstStyle/>
          <a:p>
            <a:r>
              <a:rPr lang="en-US" sz="3200" dirty="0">
                <a:solidFill>
                  <a:schemeClr val="tx1">
                    <a:lumMod val="65000"/>
                    <a:lumOff val="35000"/>
                  </a:schemeClr>
                </a:solidFill>
              </a:rPr>
              <a:t>Landing Page Design</a:t>
            </a:r>
          </a:p>
        </p:txBody>
      </p:sp>
      <p:sp>
        <p:nvSpPr>
          <p:cNvPr id="3" name="TextBox 2">
            <a:extLst>
              <a:ext uri="{FF2B5EF4-FFF2-40B4-BE49-F238E27FC236}">
                <a16:creationId xmlns:a16="http://schemas.microsoft.com/office/drawing/2014/main" id="{46A44A66-5DD9-4A99-983E-DC42DE7E9796}"/>
              </a:ext>
            </a:extLst>
          </p:cNvPr>
          <p:cNvSpPr txBox="1"/>
          <p:nvPr/>
        </p:nvSpPr>
        <p:spPr>
          <a:xfrm>
            <a:off x="457200" y="1577368"/>
            <a:ext cx="9753600" cy="4368375"/>
          </a:xfrm>
          <a:prstGeom prst="rect">
            <a:avLst/>
          </a:prstGeom>
          <a:noFill/>
        </p:spPr>
        <p:txBody>
          <a:bodyPr wrap="square" rtlCol="0">
            <a:spAutoFit/>
          </a:bodyPr>
          <a:lstStyle/>
          <a:p>
            <a:pPr>
              <a:lnSpc>
                <a:spcPct val="150000"/>
              </a:lnSpc>
            </a:pPr>
            <a:r>
              <a:rPr lang="en-US" sz="1700" dirty="0">
                <a:latin typeface="ui-sans-serif"/>
              </a:rPr>
              <a:t>The iPhone 16 Pro landing page has been crafted with a focus on user engagement and product promotion, effectively showcasing the device’s premium features and driving conversions. Key elements include:</a:t>
            </a:r>
          </a:p>
          <a:p>
            <a:pPr>
              <a:lnSpc>
                <a:spcPct val="150000"/>
              </a:lnSpc>
            </a:pPr>
            <a:endParaRPr lang="en-US" sz="1700" dirty="0">
              <a:latin typeface="ui-sans-serif"/>
            </a:endParaRPr>
          </a:p>
          <a:p>
            <a:pPr marL="285750" indent="-285750">
              <a:lnSpc>
                <a:spcPct val="150000"/>
              </a:lnSpc>
              <a:buClr>
                <a:schemeClr val="accent1">
                  <a:lumMod val="40000"/>
                  <a:lumOff val="60000"/>
                </a:schemeClr>
              </a:buClr>
              <a:buFont typeface="Arial" panose="020B0604020202020204" pitchFamily="34" charset="0"/>
              <a:buChar char="•"/>
            </a:pPr>
            <a:r>
              <a:rPr lang="en-US" sz="1700" dirty="0">
                <a:latin typeface="ui-sans-serif"/>
              </a:rPr>
              <a:t>Visually Striking Hero Section</a:t>
            </a:r>
          </a:p>
          <a:p>
            <a:pPr marL="285750" indent="-285750">
              <a:lnSpc>
                <a:spcPct val="150000"/>
              </a:lnSpc>
              <a:buClr>
                <a:schemeClr val="accent1">
                  <a:lumMod val="40000"/>
                  <a:lumOff val="60000"/>
                </a:schemeClr>
              </a:buClr>
              <a:buFont typeface="Arial" panose="020B0604020202020204" pitchFamily="34" charset="0"/>
              <a:buChar char="•"/>
            </a:pPr>
            <a:r>
              <a:rPr lang="en-IN" sz="1700" dirty="0">
                <a:latin typeface="ui-sans-serif"/>
              </a:rPr>
              <a:t>Feature-Rich Overview</a:t>
            </a:r>
          </a:p>
          <a:p>
            <a:pPr marL="285750" indent="-285750">
              <a:lnSpc>
                <a:spcPct val="150000"/>
              </a:lnSpc>
              <a:buClr>
                <a:schemeClr val="accent1">
                  <a:lumMod val="40000"/>
                  <a:lumOff val="60000"/>
                </a:schemeClr>
              </a:buClr>
              <a:buFont typeface="Arial" panose="020B0604020202020204" pitchFamily="34" charset="0"/>
              <a:buChar char="•"/>
            </a:pPr>
            <a:r>
              <a:rPr lang="en-US" sz="1700" dirty="0">
                <a:latin typeface="ui-sans-serif"/>
              </a:rPr>
              <a:t>Lead Generation Focus</a:t>
            </a:r>
            <a:endParaRPr lang="en-IN" sz="1700" dirty="0">
              <a:latin typeface="ui-sans-serif"/>
            </a:endParaRPr>
          </a:p>
          <a:p>
            <a:pPr marL="285750" indent="-285750">
              <a:lnSpc>
                <a:spcPct val="150000"/>
              </a:lnSpc>
              <a:buClr>
                <a:schemeClr val="accent1">
                  <a:lumMod val="40000"/>
                  <a:lumOff val="60000"/>
                </a:schemeClr>
              </a:buClr>
              <a:buFont typeface="Arial" panose="020B0604020202020204" pitchFamily="34" charset="0"/>
              <a:buChar char="•"/>
            </a:pPr>
            <a:r>
              <a:rPr lang="en-US" sz="1700" dirty="0">
                <a:latin typeface="ui-sans-serif"/>
              </a:rPr>
              <a:t>Seamless User Experience</a:t>
            </a:r>
            <a:endParaRPr lang="en-IN" sz="1700" dirty="0">
              <a:latin typeface="ui-sans-serif"/>
            </a:endParaRPr>
          </a:p>
          <a:p>
            <a:pPr marL="285750" indent="-285750">
              <a:lnSpc>
                <a:spcPct val="150000"/>
              </a:lnSpc>
              <a:buClr>
                <a:schemeClr val="accent1">
                  <a:lumMod val="40000"/>
                  <a:lumOff val="60000"/>
                </a:schemeClr>
              </a:buClr>
              <a:buFont typeface="Arial" panose="020B0604020202020204" pitchFamily="34" charset="0"/>
              <a:buChar char="•"/>
            </a:pPr>
            <a:r>
              <a:rPr lang="en-US" sz="1700" dirty="0">
                <a:latin typeface="ui-sans-serif"/>
              </a:rPr>
              <a:t>Conversion-Oriented Structure</a:t>
            </a:r>
          </a:p>
          <a:p>
            <a:pPr marL="285750" indent="-285750">
              <a:lnSpc>
                <a:spcPct val="150000"/>
              </a:lnSpc>
              <a:buClr>
                <a:schemeClr val="accent1">
                  <a:lumMod val="40000"/>
                  <a:lumOff val="60000"/>
                </a:schemeClr>
              </a:buClr>
              <a:buFontTx/>
              <a:buChar char="•"/>
            </a:pPr>
            <a:r>
              <a:rPr lang="en-US" sz="1700" dirty="0">
                <a:latin typeface="ui-sans-serif"/>
              </a:rPr>
              <a:t>Modern, Clean Design</a:t>
            </a:r>
          </a:p>
          <a:p>
            <a:pPr>
              <a:lnSpc>
                <a:spcPct val="150000"/>
              </a:lnSpc>
            </a:pPr>
            <a:endParaRPr lang="en-IN" sz="1700" dirty="0">
              <a:latin typeface="ui-sans-serif"/>
            </a:endParaRPr>
          </a:p>
          <a:p>
            <a:pPr>
              <a:lnSpc>
                <a:spcPct val="150000"/>
              </a:lnSpc>
            </a:pPr>
            <a:endParaRPr lang="en-US" sz="1700" dirty="0">
              <a:latin typeface="ui-sans-serif"/>
            </a:endParaRPr>
          </a:p>
        </p:txBody>
      </p:sp>
      <p:sp>
        <p:nvSpPr>
          <p:cNvPr id="7" name="TextBox 6">
            <a:extLst>
              <a:ext uri="{FF2B5EF4-FFF2-40B4-BE49-F238E27FC236}">
                <a16:creationId xmlns:a16="http://schemas.microsoft.com/office/drawing/2014/main" id="{39571033-6CE1-4F26-859C-3C13C2CFAC77}"/>
              </a:ext>
            </a:extLst>
          </p:cNvPr>
          <p:cNvSpPr txBox="1"/>
          <p:nvPr/>
        </p:nvSpPr>
        <p:spPr>
          <a:xfrm flipH="1">
            <a:off x="815188" y="5459926"/>
            <a:ext cx="8587294" cy="369332"/>
          </a:xfrm>
          <a:prstGeom prst="rect">
            <a:avLst/>
          </a:prstGeom>
          <a:noFill/>
        </p:spPr>
        <p:txBody>
          <a:bodyPr wrap="square" rtlCol="0">
            <a:spAutoFit/>
          </a:bodyPr>
          <a:lstStyle/>
          <a:p>
            <a:r>
              <a:rPr lang="en-US" dirty="0"/>
              <a:t>Landing Page :</a:t>
            </a:r>
            <a:r>
              <a:rPr lang="en-US" dirty="0">
                <a:hlinkClick r:id="rId2"/>
              </a:rPr>
              <a:t> https://milton-mesack.my.canva.site/iphone-16-pro-landing-page</a:t>
            </a:r>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736759" y="3429000"/>
            <a:ext cx="3967099" cy="1243584"/>
          </a:xfrm>
        </p:spPr>
        <p:txBody>
          <a:bodyPr/>
          <a:lstStyle/>
          <a:p>
            <a:r>
              <a:rPr lang="en-US" dirty="0">
                <a:solidFill>
                  <a:schemeClr val="tx1">
                    <a:lumMod val="65000"/>
                    <a:lumOff val="35000"/>
                  </a:schemeClr>
                </a:solidFill>
              </a:rPr>
              <a:t>Thank You </a:t>
            </a:r>
            <a:endParaRPr lang="en-GB" dirty="0">
              <a:solidFill>
                <a:schemeClr val="tx1">
                  <a:lumMod val="65000"/>
                  <a:lumOff val="35000"/>
                </a:schemeClr>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10029" y="698109"/>
            <a:ext cx="11214100" cy="535531"/>
          </a:xfrm>
        </p:spPr>
        <p:txBody>
          <a:bodyPr/>
          <a:lstStyle/>
          <a:p>
            <a:r>
              <a:rPr lang="en-IN" b="1" i="0" dirty="0">
                <a:solidFill>
                  <a:schemeClr val="tx1">
                    <a:lumMod val="65000"/>
                    <a:lumOff val="35000"/>
                  </a:schemeClr>
                </a:solidFill>
                <a:effectLst/>
                <a:latin typeface="ui-sans-serif"/>
              </a:rPr>
              <a:t>Company</a:t>
            </a:r>
            <a:r>
              <a:rPr lang="en-IN" b="1" i="0" dirty="0">
                <a:solidFill>
                  <a:srgbClr val="ECECEC"/>
                </a:solidFill>
                <a:effectLst/>
                <a:latin typeface="ui-sans-serif"/>
              </a:rPr>
              <a:t> </a:t>
            </a:r>
            <a:r>
              <a:rPr lang="en-IN" b="1" i="0" dirty="0">
                <a:solidFill>
                  <a:schemeClr val="tx1">
                    <a:lumMod val="65000"/>
                    <a:lumOff val="35000"/>
                  </a:schemeClr>
                </a:solidFill>
                <a:effectLst/>
                <a:latin typeface="ui-sans-serif"/>
              </a:rPr>
              <a:t>Overview</a:t>
            </a:r>
            <a:endParaRPr lang="en-US"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77263" y="1799454"/>
            <a:ext cx="11146866" cy="4093243"/>
          </a:xfrm>
        </p:spPr>
        <p:txBody>
          <a:bodyPr/>
          <a:lstStyle/>
          <a:p>
            <a:pPr marL="0" indent="0" algn="just">
              <a:lnSpc>
                <a:spcPct val="150000"/>
              </a:lnSpc>
              <a:buNone/>
            </a:pPr>
            <a:r>
              <a:rPr lang="en-US" sz="1700" b="1" i="0" dirty="0">
                <a:solidFill>
                  <a:schemeClr val="tx1">
                    <a:lumMod val="95000"/>
                    <a:lumOff val="5000"/>
                  </a:schemeClr>
                </a:solidFill>
                <a:effectLst/>
                <a:latin typeface="ui-sans-serif"/>
              </a:rPr>
              <a:t>Company Name</a:t>
            </a:r>
            <a:r>
              <a:rPr lang="en-US" sz="1700" b="0" i="0" dirty="0">
                <a:solidFill>
                  <a:srgbClr val="0A0317"/>
                </a:solidFill>
                <a:effectLst/>
                <a:latin typeface="ui-sans-serif"/>
              </a:rPr>
              <a:t>: </a:t>
            </a:r>
            <a:r>
              <a:rPr lang="en-US" sz="1700" b="0" i="0" dirty="0">
                <a:solidFill>
                  <a:schemeClr val="accent1">
                    <a:lumMod val="60000"/>
                    <a:lumOff val="40000"/>
                  </a:schemeClr>
                </a:solidFill>
                <a:effectLst/>
                <a:latin typeface="ui-sans-serif"/>
                <a:hlinkClick r:id="rId2">
                  <a:extLst>
                    <a:ext uri="{A12FA001-AC4F-418D-AE19-62706E023703}">
                      <ahyp:hlinkClr xmlns:ahyp="http://schemas.microsoft.com/office/drawing/2018/hyperlinkcolor" val="tx"/>
                    </a:ext>
                  </a:extLst>
                </a:hlinkClick>
              </a:rPr>
              <a:t>Apple Inc.</a:t>
            </a:r>
            <a:endParaRPr lang="en-US" sz="1700" b="0" i="0" dirty="0">
              <a:solidFill>
                <a:schemeClr val="accent1">
                  <a:lumMod val="60000"/>
                  <a:lumOff val="40000"/>
                </a:schemeClr>
              </a:solidFill>
              <a:effectLst/>
              <a:latin typeface="ui-sans-serif"/>
            </a:endParaRPr>
          </a:p>
          <a:p>
            <a:pPr marL="0" indent="0" algn="just">
              <a:lnSpc>
                <a:spcPct val="150000"/>
              </a:lnSpc>
              <a:buNone/>
            </a:pPr>
            <a:r>
              <a:rPr lang="en-US" sz="1700" b="1" i="0" dirty="0">
                <a:solidFill>
                  <a:schemeClr val="tx1">
                    <a:lumMod val="95000"/>
                    <a:lumOff val="5000"/>
                  </a:schemeClr>
                </a:solidFill>
                <a:effectLst/>
                <a:latin typeface="ui-sans-serif"/>
              </a:rPr>
              <a:t>Description</a:t>
            </a:r>
            <a:r>
              <a:rPr lang="en-US" b="0" i="0" dirty="0">
                <a:solidFill>
                  <a:schemeClr val="tx1">
                    <a:lumMod val="95000"/>
                    <a:lumOff val="5000"/>
                  </a:schemeClr>
                </a:solidFill>
                <a:effectLst/>
                <a:latin typeface="ui-sans-serif"/>
              </a:rPr>
              <a:t>: </a:t>
            </a:r>
          </a:p>
          <a:p>
            <a:pPr algn="just">
              <a:lnSpc>
                <a:spcPct val="150000"/>
              </a:lnSpc>
              <a:buFont typeface="Arial" panose="020B0604020202020204" pitchFamily="34" charset="0"/>
              <a:buChar char="•"/>
            </a:pPr>
            <a:r>
              <a:rPr lang="en-US" sz="1700" b="0" i="0" dirty="0">
                <a:solidFill>
                  <a:schemeClr val="tx1">
                    <a:lumMod val="95000"/>
                    <a:lumOff val="5000"/>
                  </a:schemeClr>
                </a:solidFill>
                <a:effectLst/>
                <a:latin typeface="ui-sans-serif"/>
              </a:rPr>
              <a:t>Apple Inc. is a global technology company known for its innovative products and services in electronics, software, and online services.</a:t>
            </a:r>
          </a:p>
          <a:p>
            <a:pPr algn="just">
              <a:lnSpc>
                <a:spcPct val="150000"/>
              </a:lnSpc>
              <a:buFont typeface="Arial" panose="020B0604020202020204" pitchFamily="34" charset="0"/>
              <a:buChar char="•"/>
            </a:pPr>
            <a:r>
              <a:rPr lang="en-US" sz="1700" b="0" i="0" dirty="0">
                <a:solidFill>
                  <a:schemeClr val="tx1">
                    <a:lumMod val="95000"/>
                    <a:lumOff val="5000"/>
                  </a:schemeClr>
                </a:solidFill>
                <a:effectLst/>
                <a:latin typeface="ui-sans-serif"/>
              </a:rPr>
              <a:t>Founded in 1976, Apple is a leader in consumer technology, creating iconic devices like the iPhone, iPad, and MacBook, while also offering services such as the App Store, iCloud, and Apple Music</a:t>
            </a:r>
          </a:p>
          <a:p>
            <a:pPr marL="0" indent="0" algn="l">
              <a:buNone/>
            </a:pPr>
            <a:endParaRPr lang="en-US" b="0" i="0" dirty="0">
              <a:solidFill>
                <a:srgbClr val="ECECEC"/>
              </a:solidFill>
              <a:effectLst/>
              <a:latin typeface="ui-sans-serif"/>
            </a:endParaRPr>
          </a:p>
          <a:p>
            <a:pPr marL="0" indent="0">
              <a:buNone/>
            </a:pPr>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72782" y="668431"/>
            <a:ext cx="7489265" cy="535531"/>
          </a:xfrm>
        </p:spPr>
        <p:txBody>
          <a:bodyPr/>
          <a:lstStyle/>
          <a:p>
            <a:r>
              <a:rPr lang="en-IN" b="1" i="0" dirty="0">
                <a:solidFill>
                  <a:schemeClr val="tx1">
                    <a:lumMod val="65000"/>
                    <a:lumOff val="35000"/>
                  </a:schemeClr>
                </a:solidFill>
                <a:effectLst/>
                <a:latin typeface="ui-sans-serif"/>
              </a:rPr>
              <a:t>Product and Service Descriptions</a:t>
            </a:r>
            <a:endParaRPr lang="en-US" dirty="0">
              <a:solidFill>
                <a:schemeClr val="tx1">
                  <a:lumMod val="65000"/>
                  <a:lumOff val="35000"/>
                </a:schemeClr>
              </a:solidFill>
            </a:endParaRPr>
          </a:p>
        </p:txBody>
      </p:sp>
      <p:pic>
        <p:nvPicPr>
          <p:cNvPr id="25" name="Picture Placeholder 24">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srcRect t="17548" b="17548"/>
          <a:stretch/>
        </p:blipFill>
        <p:spPr/>
      </p:pic>
      <p:pic>
        <p:nvPicPr>
          <p:cNvPr id="27" name="Picture Placeholder 26">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3"/>
          <a:srcRect l="17187" r="17187"/>
          <a:stretch/>
        </p:blipFill>
        <p:spPr/>
      </p:pic>
      <p:pic>
        <p:nvPicPr>
          <p:cNvPr id="29" name="Picture Placeholder 28">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srcRect t="12547" b="12547"/>
          <a:stretch/>
        </p:blipFill>
        <p:spPr/>
      </p:pic>
      <p:pic>
        <p:nvPicPr>
          <p:cNvPr id="31" name="Picture Placeholder 30">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5"/>
          <a:srcRect l="16667" r="16667"/>
          <a:stretch/>
        </p:blipFill>
        <p:spPr/>
      </p:pic>
      <p:pic>
        <p:nvPicPr>
          <p:cNvPr id="33" name="Picture Placeholder 32">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6"/>
          <a:srcRect l="21840" r="21840"/>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719894" y="3747248"/>
            <a:ext cx="1628859" cy="2268070"/>
          </a:xfrm>
        </p:spPr>
        <p:txBody>
          <a:bodyPr numCol="1" spcCol="360000"/>
          <a:lstStyle/>
          <a:p>
            <a:pPr algn="just"/>
            <a:r>
              <a:rPr lang="en-US" sz="1600" b="1" dirty="0">
                <a:solidFill>
                  <a:schemeClr val="tx1">
                    <a:lumMod val="95000"/>
                    <a:lumOff val="5000"/>
                  </a:schemeClr>
                </a:solidFill>
                <a:latin typeface="ui-sans-serif"/>
              </a:rPr>
              <a:t>         1. </a:t>
            </a:r>
            <a:r>
              <a:rPr lang="en-US" sz="1500" b="1" dirty="0">
                <a:solidFill>
                  <a:schemeClr val="tx1">
                    <a:lumMod val="95000"/>
                    <a:lumOff val="5000"/>
                  </a:schemeClr>
                </a:solidFill>
                <a:latin typeface="ui-sans-serif"/>
              </a:rPr>
              <a:t>Iphone</a:t>
            </a:r>
            <a:endParaRPr lang="en-US" sz="1500" b="1" i="0" dirty="0">
              <a:solidFill>
                <a:schemeClr val="tx1">
                  <a:lumMod val="95000"/>
                  <a:lumOff val="5000"/>
                </a:schemeClr>
              </a:solidFill>
              <a:effectLst/>
              <a:latin typeface="ui-sans-serif"/>
            </a:endParaRPr>
          </a:p>
          <a:p>
            <a:pPr algn="just"/>
            <a:r>
              <a:rPr lang="en-US" b="0" i="0" dirty="0">
                <a:solidFill>
                  <a:schemeClr val="tx1">
                    <a:lumMod val="95000"/>
                    <a:lumOff val="5000"/>
                  </a:schemeClr>
                </a:solidFill>
                <a:effectLst/>
                <a:latin typeface="ui-sans-serif"/>
              </a:rPr>
              <a:t>Apple’s flagship smartphone, featuring high-end technology, a seamless user experience, and an advanced camera system.</a:t>
            </a:r>
          </a:p>
          <a:p>
            <a:pPr algn="just"/>
            <a:endParaRPr lang="en-US" b="0" i="0" dirty="0">
              <a:solidFill>
                <a:srgbClr val="ECECEC"/>
              </a:solidFill>
              <a:effectLst/>
              <a:latin typeface="ui-sans-serif"/>
            </a:endParaRP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3036194" y="3783107"/>
            <a:ext cx="1703860" cy="2268070"/>
          </a:xfrm>
        </p:spPr>
        <p:txBody>
          <a:bodyPr/>
          <a:lstStyle/>
          <a:p>
            <a:pPr algn="just"/>
            <a:r>
              <a:rPr lang="en-IN" sz="1500" b="1" i="0" dirty="0">
                <a:solidFill>
                  <a:schemeClr val="tx1">
                    <a:lumMod val="95000"/>
                    <a:lumOff val="5000"/>
                  </a:schemeClr>
                </a:solidFill>
                <a:effectLst/>
                <a:latin typeface="ui-sans-serif"/>
              </a:rPr>
              <a:t>        2. MacBook</a:t>
            </a:r>
          </a:p>
          <a:p>
            <a:pPr algn="just"/>
            <a:r>
              <a:rPr lang="en-US" i="0" dirty="0">
                <a:solidFill>
                  <a:schemeClr val="tx1">
                    <a:lumMod val="95000"/>
                    <a:lumOff val="5000"/>
                  </a:schemeClr>
                </a:solidFill>
                <a:effectLst/>
                <a:latin typeface="ui-sans-serif"/>
              </a:rPr>
              <a:t>A line of portable laptops optimized for productivity and creative work with macOS, popular among professionals and students.</a:t>
            </a:r>
            <a:endParaRPr lang="en-IN" i="0" dirty="0">
              <a:solidFill>
                <a:schemeClr val="tx1">
                  <a:lumMod val="95000"/>
                  <a:lumOff val="5000"/>
                </a:schemeClr>
              </a:solidFill>
              <a:effectLst/>
              <a:latin typeface="ui-sans-serif"/>
            </a:endParaRPr>
          </a:p>
          <a:p>
            <a:pPr algn="just"/>
            <a:endParaRPr lang="en-US" sz="1500" b="1"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5207929" y="3783107"/>
            <a:ext cx="1703859" cy="2268070"/>
          </a:xfrm>
        </p:spPr>
        <p:txBody>
          <a:bodyPr/>
          <a:lstStyle/>
          <a:p>
            <a:r>
              <a:rPr lang="en-IN" sz="1500" b="1" i="0" dirty="0">
                <a:solidFill>
                  <a:schemeClr val="tx1">
                    <a:lumMod val="95000"/>
                    <a:lumOff val="5000"/>
                  </a:schemeClr>
                </a:solidFill>
                <a:effectLst/>
                <a:latin typeface="ui-sans-serif"/>
              </a:rPr>
              <a:t>3. Apple Watch</a:t>
            </a:r>
            <a:endParaRPr lang="en-US" sz="1500" b="1" i="0" dirty="0">
              <a:solidFill>
                <a:schemeClr val="tx1">
                  <a:lumMod val="95000"/>
                  <a:lumOff val="5000"/>
                </a:schemeClr>
              </a:solidFill>
              <a:effectLst/>
              <a:latin typeface="ui-sans-serif"/>
            </a:endParaRPr>
          </a:p>
          <a:p>
            <a:pPr algn="just"/>
            <a:r>
              <a:rPr lang="en-US" b="0" i="0" dirty="0">
                <a:solidFill>
                  <a:schemeClr val="tx1">
                    <a:lumMod val="95000"/>
                    <a:lumOff val="5000"/>
                  </a:schemeClr>
                </a:solidFill>
                <a:effectLst/>
                <a:latin typeface="ui-sans-serif"/>
              </a:rPr>
              <a:t>A wearable device that tracks fitness, monitors health metrics, and integrates with the iPhone for calls, notifications, and apps</a:t>
            </a:r>
            <a:endParaRPr lang="en-US" dirty="0">
              <a:solidFill>
                <a:schemeClr val="tx1">
                  <a:lumMod val="95000"/>
                  <a:lumOff val="5000"/>
                </a:schemeClr>
              </a:solidFill>
            </a:endParaRP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451947" y="3747248"/>
            <a:ext cx="1703860" cy="2268069"/>
          </a:xfrm>
        </p:spPr>
        <p:txBody>
          <a:bodyPr/>
          <a:lstStyle/>
          <a:p>
            <a:r>
              <a:rPr lang="en-US" b="1" dirty="0">
                <a:solidFill>
                  <a:schemeClr val="tx1">
                    <a:lumMod val="95000"/>
                    <a:lumOff val="5000"/>
                  </a:schemeClr>
                </a:solidFill>
              </a:rPr>
              <a:t>4. Ipad</a:t>
            </a:r>
          </a:p>
          <a:p>
            <a:pPr algn="just"/>
            <a:r>
              <a:rPr lang="en-US" b="0" i="0" dirty="0">
                <a:solidFill>
                  <a:schemeClr val="tx1">
                    <a:lumMod val="95000"/>
                    <a:lumOff val="5000"/>
                  </a:schemeClr>
                </a:solidFill>
                <a:effectLst/>
                <a:latin typeface="ui-sans-serif"/>
              </a:rPr>
              <a:t>Versatile tablet with a high-resolution Retina display. Available in multiple models (iPad, iPad Air, iPad mini, iPad Pro) to suit various needs and tasks.</a:t>
            </a:r>
            <a:endParaRPr lang="en-US" dirty="0">
              <a:solidFill>
                <a:schemeClr val="tx1">
                  <a:lumMod val="95000"/>
                  <a:lumOff val="5000"/>
                </a:schemeClr>
              </a:solidFill>
              <a:latin typeface="ui-sans-serif"/>
            </a:endParaRP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9695965" y="3747248"/>
            <a:ext cx="1517823" cy="1803487"/>
          </a:xfrm>
        </p:spPr>
        <p:txBody>
          <a:bodyPr/>
          <a:lstStyle/>
          <a:p>
            <a:r>
              <a:rPr lang="en-US" b="1" dirty="0">
                <a:solidFill>
                  <a:schemeClr val="tx1">
                    <a:lumMod val="95000"/>
                    <a:lumOff val="5000"/>
                  </a:schemeClr>
                </a:solidFill>
              </a:rPr>
              <a:t>5.Airpods</a:t>
            </a:r>
          </a:p>
          <a:p>
            <a:pPr algn="just"/>
            <a:r>
              <a:rPr lang="en-US" dirty="0">
                <a:solidFill>
                  <a:schemeClr val="tx1">
                    <a:lumMod val="95000"/>
                    <a:lumOff val="5000"/>
                  </a:schemeClr>
                </a:solidFill>
                <a:latin typeface="ui-sans-serif"/>
              </a:rPr>
              <a:t>High-quality wireless earbuds with active noise cancellation, Apple H1 chip, and long battery life.</a:t>
            </a:r>
          </a:p>
          <a:p>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b="1" i="0" dirty="0">
                <a:solidFill>
                  <a:schemeClr val="tx1">
                    <a:lumMod val="65000"/>
                    <a:lumOff val="35000"/>
                  </a:schemeClr>
                </a:solidFill>
                <a:effectLst/>
                <a:latin typeface="ui-sans-serif"/>
              </a:rPr>
              <a:t>Website Platform Identification</a:t>
            </a:r>
            <a:endParaRPr lang="en-US"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3"/>
          </p:nvPr>
        </p:nvSpPr>
        <p:spPr>
          <a:xfrm>
            <a:off x="444500" y="2322362"/>
            <a:ext cx="4943288" cy="3760238"/>
          </a:xfrm>
        </p:spPr>
        <p:txBody>
          <a:bodyPr>
            <a:normAutofit lnSpcReduction="10000"/>
          </a:bodyPr>
          <a:lstStyle/>
          <a:p>
            <a:pPr marL="285750" indent="-285750" algn="just">
              <a:lnSpc>
                <a:spcPct val="150000"/>
              </a:lnSpc>
              <a:buFont typeface="Arial" panose="020B0604020202020204" pitchFamily="34" charset="0"/>
              <a:buChar char="•"/>
            </a:pPr>
            <a:r>
              <a:rPr lang="en-US" sz="1700" b="0" dirty="0">
                <a:solidFill>
                  <a:schemeClr val="tx1">
                    <a:lumMod val="95000"/>
                    <a:lumOff val="5000"/>
                  </a:schemeClr>
                </a:solidFill>
                <a:latin typeface="ui-sans-serif"/>
              </a:rPr>
              <a:t>Apple's website is primarily built using a combination of HTML, CSS, and JavaScript.</a:t>
            </a:r>
          </a:p>
          <a:p>
            <a:pPr marL="285750" indent="-285750" algn="just">
              <a:lnSpc>
                <a:spcPct val="150000"/>
              </a:lnSpc>
              <a:buFont typeface="Arial" panose="020B0604020202020204" pitchFamily="34" charset="0"/>
              <a:buChar char="•"/>
            </a:pPr>
            <a:r>
              <a:rPr lang="en-US" sz="1700" b="0" dirty="0">
                <a:solidFill>
                  <a:schemeClr val="tx1">
                    <a:lumMod val="95000"/>
                    <a:lumOff val="5000"/>
                  </a:schemeClr>
                </a:solidFill>
                <a:latin typeface="ui-sans-serif"/>
              </a:rPr>
              <a:t>However, The exact platform or content management system (CMS) used for Apple's website has not been publicly disclosed.</a:t>
            </a:r>
          </a:p>
          <a:p>
            <a:pPr marL="285750" indent="-285750" algn="just">
              <a:lnSpc>
                <a:spcPct val="150000"/>
              </a:lnSpc>
              <a:buFont typeface="Arial" panose="020B0604020202020204" pitchFamily="34" charset="0"/>
              <a:buChar char="•"/>
            </a:pPr>
            <a:r>
              <a:rPr lang="en-US" sz="1700" b="0" dirty="0">
                <a:solidFill>
                  <a:schemeClr val="tx1">
                    <a:lumMod val="95000"/>
                    <a:lumOff val="5000"/>
                  </a:schemeClr>
                </a:solidFill>
                <a:latin typeface="ui-sans-serif"/>
              </a:rPr>
              <a:t>Instead, Apple uses a </a:t>
            </a:r>
            <a:r>
              <a:rPr lang="en-US" sz="1700" b="0" dirty="0">
                <a:solidFill>
                  <a:schemeClr val="tx1">
                    <a:lumMod val="95000"/>
                    <a:lumOff val="5000"/>
                  </a:schemeClr>
                </a:solidFill>
                <a:highlight>
                  <a:srgbClr val="FFFF00"/>
                </a:highlight>
                <a:latin typeface="ui-sans-serif"/>
              </a:rPr>
              <a:t>custom-built platform </a:t>
            </a:r>
            <a:r>
              <a:rPr lang="en-US" sz="1700" b="0" dirty="0">
                <a:solidFill>
                  <a:schemeClr val="tx1">
                    <a:lumMod val="95000"/>
                    <a:lumOff val="5000"/>
                  </a:schemeClr>
                </a:solidFill>
                <a:latin typeface="ui-sans-serif"/>
              </a:rPr>
              <a:t>this means: Apple has developed its own proprietary system for managing and serving its website content</a:t>
            </a:r>
          </a:p>
          <a:p>
            <a:pPr marL="0" indent="0" algn="just">
              <a:buNone/>
            </a:pPr>
            <a:endParaRPr lang="en-US" dirty="0">
              <a:solidFill>
                <a:srgbClr val="ECECEC"/>
              </a:solidFill>
              <a:latin typeface="ui-sans-serif"/>
            </a:endParaRPr>
          </a:p>
          <a:p>
            <a:pPr marL="0" indent="0" algn="just">
              <a:buNone/>
            </a:pPr>
            <a:endParaRPr lang="en-US" dirty="0"/>
          </a:p>
          <a:p>
            <a:pPr marL="0" indent="0" algn="just">
              <a:buNone/>
            </a:pPr>
            <a:endParaRPr lang="en-US" dirty="0"/>
          </a:p>
          <a:p>
            <a:pPr algn="just"/>
            <a:endParaRPr lang="en-US" dirty="0"/>
          </a:p>
          <a:p>
            <a:pPr marL="0" indent="0" algn="just">
              <a:buNone/>
            </a:pPr>
            <a:endParaRPr lang="en-US" dirty="0"/>
          </a:p>
          <a:p>
            <a:pPr algn="just"/>
            <a:endParaRPr lang="en-US" dirty="0"/>
          </a:p>
          <a:p>
            <a:pPr algn="just"/>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sz="half" idx="2"/>
          </p:nvPr>
        </p:nvSpPr>
        <p:spPr>
          <a:xfrm>
            <a:off x="558801" y="1875610"/>
            <a:ext cx="5157787" cy="349670"/>
          </a:xfrm>
        </p:spPr>
        <p:txBody>
          <a:bodyPr/>
          <a:lstStyle/>
          <a:p>
            <a:pPr marL="0" indent="0" algn="l">
              <a:buNone/>
            </a:pPr>
            <a:r>
              <a:rPr lang="en-US" b="1" i="0" dirty="0">
                <a:solidFill>
                  <a:schemeClr val="tx1">
                    <a:lumMod val="95000"/>
                    <a:lumOff val="5000"/>
                  </a:schemeClr>
                </a:solidFill>
                <a:effectLst/>
                <a:latin typeface="Arial (body)"/>
              </a:rPr>
              <a:t>Apple</a:t>
            </a:r>
            <a:r>
              <a:rPr lang="en-US" b="1" i="0" dirty="0">
                <a:solidFill>
                  <a:srgbClr val="F5F4EF"/>
                </a:solidFill>
                <a:effectLst/>
                <a:latin typeface="Arial (body)"/>
              </a:rPr>
              <a:t> </a:t>
            </a:r>
            <a:r>
              <a:rPr lang="en-IN" b="1" i="0" dirty="0">
                <a:solidFill>
                  <a:schemeClr val="tx1">
                    <a:lumMod val="95000"/>
                    <a:lumOff val="5000"/>
                  </a:schemeClr>
                </a:solidFill>
                <a:effectLst/>
                <a:latin typeface="Arial (body)"/>
              </a:rPr>
              <a:t>Technology Stack </a:t>
            </a:r>
          </a:p>
          <a:p>
            <a:endParaRPr lang="en-US" dirty="0"/>
          </a:p>
          <a:p>
            <a:pPr marL="0" indent="0">
              <a:buNone/>
            </a:pPr>
            <a:endParaRPr lang="en-US" dirty="0">
              <a:solidFill>
                <a:schemeClr val="tx1">
                  <a:lumMod val="95000"/>
                  <a:lumOff val="5000"/>
                </a:schemeClr>
              </a:solidFill>
            </a:endParaRPr>
          </a:p>
        </p:txBody>
      </p:sp>
      <p:sp>
        <p:nvSpPr>
          <p:cNvPr id="6" name="Text Placeholder 5">
            <a:extLst>
              <a:ext uri="{FF2B5EF4-FFF2-40B4-BE49-F238E27FC236}">
                <a16:creationId xmlns:a16="http://schemas.microsoft.com/office/drawing/2014/main" id="{000A9570-5EF6-4AFB-9FCA-7C8998E3FEB1}"/>
              </a:ext>
            </a:extLst>
          </p:cNvPr>
          <p:cNvSpPr>
            <a:spLocks noGrp="1"/>
          </p:cNvSpPr>
          <p:nvPr>
            <p:ph sz="quarter" idx="4"/>
          </p:nvPr>
        </p:nvSpPr>
        <p:spPr>
          <a:xfrm>
            <a:off x="6475414" y="1765404"/>
            <a:ext cx="4246376" cy="3974364"/>
          </a:xfrm>
        </p:spPr>
        <p:txBody>
          <a:bodyPr>
            <a:normAutofit fontScale="92500" lnSpcReduction="20000"/>
          </a:bodyPr>
          <a:lstStyle/>
          <a:p>
            <a:pPr marL="0" indent="0" algn="just">
              <a:lnSpc>
                <a:spcPct val="110000"/>
              </a:lnSpc>
              <a:buNone/>
            </a:pPr>
            <a:r>
              <a:rPr lang="en-IN" b="1" i="0" dirty="0">
                <a:solidFill>
                  <a:schemeClr val="tx1">
                    <a:lumMod val="95000"/>
                    <a:lumOff val="5000"/>
                  </a:schemeClr>
                </a:solidFill>
                <a:effectLst/>
                <a:latin typeface="__tiempos_b6f14e"/>
              </a:rPr>
              <a:t>Web Server:</a:t>
            </a:r>
          </a:p>
          <a:p>
            <a:pPr algn="just">
              <a:lnSpc>
                <a:spcPct val="110000"/>
              </a:lnSpc>
              <a:buFont typeface="Arial" panose="020B0604020202020204" pitchFamily="34" charset="0"/>
              <a:buChar char="•"/>
            </a:pPr>
            <a:r>
              <a:rPr lang="en-IN" b="0" i="0" dirty="0">
                <a:solidFill>
                  <a:schemeClr val="tx1">
                    <a:lumMod val="95000"/>
                    <a:lumOff val="5000"/>
                  </a:schemeClr>
                </a:solidFill>
                <a:effectLst/>
                <a:latin typeface="__tiempos_b6f14e"/>
              </a:rPr>
              <a:t>Confirmed: Nginx</a:t>
            </a:r>
          </a:p>
          <a:p>
            <a:pPr algn="just">
              <a:lnSpc>
                <a:spcPct val="110000"/>
              </a:lnSpc>
              <a:buFont typeface="Arial" panose="020B0604020202020204" pitchFamily="34" charset="0"/>
              <a:buChar char="•"/>
            </a:pPr>
            <a:r>
              <a:rPr lang="en-IN" b="0" i="0" dirty="0">
                <a:solidFill>
                  <a:schemeClr val="tx1">
                    <a:lumMod val="95000"/>
                    <a:lumOff val="5000"/>
                  </a:schemeClr>
                </a:solidFill>
                <a:effectLst/>
                <a:latin typeface="__tiempos_b6f14e"/>
              </a:rPr>
              <a:t>Also detected: AkamaiGHost</a:t>
            </a:r>
          </a:p>
          <a:p>
            <a:pPr marL="0" indent="0" algn="just">
              <a:lnSpc>
                <a:spcPct val="110000"/>
              </a:lnSpc>
              <a:buNone/>
            </a:pPr>
            <a:r>
              <a:rPr lang="en-IN" b="1" i="0" dirty="0">
                <a:solidFill>
                  <a:schemeClr val="tx1">
                    <a:lumMod val="95000"/>
                    <a:lumOff val="5000"/>
                  </a:schemeClr>
                </a:solidFill>
                <a:effectLst/>
                <a:latin typeface="__tiempos_b6f14e"/>
              </a:rPr>
              <a:t>Content Delivery Network (CDN):</a:t>
            </a:r>
          </a:p>
          <a:p>
            <a:pPr algn="just">
              <a:lnSpc>
                <a:spcPct val="110000"/>
              </a:lnSpc>
              <a:buFont typeface="Arial" panose="020B0604020202020204" pitchFamily="34" charset="0"/>
              <a:buChar char="•"/>
            </a:pPr>
            <a:r>
              <a:rPr lang="en-IN" b="0" i="0" dirty="0">
                <a:solidFill>
                  <a:schemeClr val="tx1">
                    <a:lumMod val="95000"/>
                    <a:lumOff val="5000"/>
                  </a:schemeClr>
                </a:solidFill>
                <a:effectLst/>
                <a:latin typeface="__tiempos_b6f14e"/>
              </a:rPr>
              <a:t>Confirmed: Akamai</a:t>
            </a:r>
          </a:p>
          <a:p>
            <a:pPr marL="0" indent="0" algn="just">
              <a:lnSpc>
                <a:spcPct val="110000"/>
              </a:lnSpc>
              <a:buNone/>
            </a:pPr>
            <a:r>
              <a:rPr lang="en-IN" b="1" i="0" dirty="0">
                <a:solidFill>
                  <a:schemeClr val="tx1">
                    <a:lumMod val="95000"/>
                    <a:lumOff val="5000"/>
                  </a:schemeClr>
                </a:solidFill>
                <a:effectLst/>
                <a:latin typeface="__tiempos_b6f14e"/>
              </a:rPr>
              <a:t>JavaScript Libraries:</a:t>
            </a:r>
          </a:p>
          <a:p>
            <a:pPr algn="just">
              <a:lnSpc>
                <a:spcPct val="110000"/>
              </a:lnSpc>
              <a:buFont typeface="Arial" panose="020B0604020202020204" pitchFamily="34" charset="0"/>
              <a:buChar char="•"/>
            </a:pPr>
            <a:r>
              <a:rPr lang="en-IN" b="0" i="0" dirty="0">
                <a:solidFill>
                  <a:schemeClr val="tx1">
                    <a:lumMod val="95000"/>
                    <a:lumOff val="5000"/>
                  </a:schemeClr>
                </a:solidFill>
                <a:effectLst/>
                <a:latin typeface="__tiempos_b6f14e"/>
              </a:rPr>
              <a:t>Confirmed: jQuery</a:t>
            </a:r>
          </a:p>
          <a:p>
            <a:pPr algn="just">
              <a:lnSpc>
                <a:spcPct val="110000"/>
              </a:lnSpc>
              <a:buFont typeface="Arial" panose="020B0604020202020204" pitchFamily="34" charset="0"/>
              <a:buChar char="•"/>
            </a:pPr>
            <a:r>
              <a:rPr lang="en-IN" b="0" i="0" dirty="0">
                <a:solidFill>
                  <a:schemeClr val="tx1">
                    <a:lumMod val="95000"/>
                    <a:lumOff val="5000"/>
                  </a:schemeClr>
                </a:solidFill>
                <a:effectLst/>
                <a:latin typeface="__tiempos_b6f14e"/>
              </a:rPr>
              <a:t>Also detected: Modernizr</a:t>
            </a:r>
          </a:p>
          <a:p>
            <a:pPr marL="0" indent="0" algn="just">
              <a:lnSpc>
                <a:spcPct val="110000"/>
              </a:lnSpc>
              <a:buNone/>
            </a:pPr>
            <a:r>
              <a:rPr lang="en-US" b="1" i="0" dirty="0">
                <a:solidFill>
                  <a:schemeClr val="tx1">
                    <a:lumMod val="95000"/>
                    <a:lumOff val="5000"/>
                  </a:schemeClr>
                </a:solidFill>
                <a:effectLst/>
                <a:latin typeface="__tiempos_b6f14e"/>
              </a:rPr>
              <a:t>Analytics and Tracking:</a:t>
            </a:r>
          </a:p>
          <a:p>
            <a:pPr algn="just">
              <a:lnSpc>
                <a:spcPct val="110000"/>
              </a:lnSpc>
              <a:buFont typeface="Arial" panose="020B0604020202020204" pitchFamily="34" charset="0"/>
              <a:buChar char="•"/>
            </a:pPr>
            <a:r>
              <a:rPr lang="en-US" b="0" i="0" dirty="0">
                <a:solidFill>
                  <a:schemeClr val="tx1">
                    <a:lumMod val="95000"/>
                    <a:lumOff val="5000"/>
                  </a:schemeClr>
                </a:solidFill>
                <a:effectLst/>
                <a:latin typeface="__tiempos_b6f14e"/>
              </a:rPr>
              <a:t>Confirmed: Google Analytics</a:t>
            </a:r>
          </a:p>
          <a:p>
            <a:pPr algn="just">
              <a:lnSpc>
                <a:spcPct val="110000"/>
              </a:lnSpc>
              <a:buFont typeface="Arial" panose="020B0604020202020204" pitchFamily="34" charset="0"/>
              <a:buChar char="•"/>
            </a:pPr>
            <a:r>
              <a:rPr lang="en-US" b="0" i="0" dirty="0">
                <a:solidFill>
                  <a:schemeClr val="tx1">
                    <a:lumMod val="95000"/>
                    <a:lumOff val="5000"/>
                  </a:schemeClr>
                </a:solidFill>
                <a:effectLst/>
                <a:latin typeface="__tiempos_b6f14e"/>
              </a:rPr>
              <a:t>Also detected: Adobe Analytics</a:t>
            </a:r>
          </a:p>
          <a:p>
            <a:pPr algn="just"/>
            <a:endParaRPr lang="en-IN" b="1" i="0" dirty="0">
              <a:solidFill>
                <a:srgbClr val="F5F4EF"/>
              </a:solidFill>
              <a:effectLst/>
              <a:latin typeface="__tiempos_b6f14e"/>
            </a:endParaRPr>
          </a:p>
          <a:p>
            <a:pPr algn="just"/>
            <a:endParaRPr lang="en-US" dirty="0"/>
          </a:p>
          <a:p>
            <a:pPr algn="just"/>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261C-CD23-4D0E-8958-60A0D01DD8C1}"/>
              </a:ext>
            </a:extLst>
          </p:cNvPr>
          <p:cNvSpPr>
            <a:spLocks noGrp="1"/>
          </p:cNvSpPr>
          <p:nvPr>
            <p:ph type="title"/>
          </p:nvPr>
        </p:nvSpPr>
        <p:spPr>
          <a:xfrm>
            <a:off x="444500" y="668337"/>
            <a:ext cx="6550189" cy="535531"/>
          </a:xfrm>
        </p:spPr>
        <p:txBody>
          <a:bodyPr/>
          <a:lstStyle/>
          <a:p>
            <a:r>
              <a:rPr lang="en-IN" dirty="0">
                <a:solidFill>
                  <a:schemeClr val="tx1">
                    <a:lumMod val="65000"/>
                    <a:lumOff val="35000"/>
                  </a:schemeClr>
                </a:solidFill>
                <a:latin typeface="ui-sans-serif"/>
              </a:rPr>
              <a:t>Responsive Design Testing</a:t>
            </a:r>
          </a:p>
        </p:txBody>
      </p:sp>
      <p:sp>
        <p:nvSpPr>
          <p:cNvPr id="3" name="Slide Number Placeholder 2">
            <a:extLst>
              <a:ext uri="{FF2B5EF4-FFF2-40B4-BE49-F238E27FC236}">
                <a16:creationId xmlns:a16="http://schemas.microsoft.com/office/drawing/2014/main" id="{FCD4EBD9-2C73-4CC8-8E3C-BD730A4CAB8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6" name="Content Placeholder 5">
            <a:extLst>
              <a:ext uri="{FF2B5EF4-FFF2-40B4-BE49-F238E27FC236}">
                <a16:creationId xmlns:a16="http://schemas.microsoft.com/office/drawing/2014/main" id="{3F4A8DF0-7483-45F7-A8D7-D1A8C964060C}"/>
              </a:ext>
            </a:extLst>
          </p:cNvPr>
          <p:cNvSpPr>
            <a:spLocks noGrp="1"/>
          </p:cNvSpPr>
          <p:nvPr>
            <p:ph sz="half" idx="2"/>
          </p:nvPr>
        </p:nvSpPr>
        <p:spPr>
          <a:xfrm>
            <a:off x="373895" y="1381535"/>
            <a:ext cx="11054611" cy="4808128"/>
          </a:xfrm>
        </p:spPr>
        <p:txBody>
          <a:bodyPr>
            <a:noAutofit/>
          </a:bodyPr>
          <a:lstStyle/>
          <a:p>
            <a:pPr algn="just">
              <a:lnSpc>
                <a:spcPct val="150000"/>
              </a:lnSpc>
              <a:buFont typeface="+mj-lt"/>
              <a:buAutoNum type="arabicPeriod"/>
            </a:pPr>
            <a:r>
              <a:rPr lang="en-US" b="1" dirty="0">
                <a:solidFill>
                  <a:schemeClr val="tx1">
                    <a:lumMod val="95000"/>
                    <a:lumOff val="5000"/>
                  </a:schemeClr>
                </a:solidFill>
                <a:latin typeface="ui-sans-serif"/>
              </a:rPr>
              <a:t>Homepage</a:t>
            </a:r>
            <a:r>
              <a:rPr lang="en-US" sz="1700" b="1" dirty="0">
                <a:solidFill>
                  <a:schemeClr val="tx1">
                    <a:lumMod val="95000"/>
                    <a:lumOff val="5000"/>
                  </a:schemeClr>
                </a:solidFill>
                <a:latin typeface="ui-sans-serif"/>
              </a:rPr>
              <a:t>: </a:t>
            </a:r>
            <a:r>
              <a:rPr lang="en-US" sz="1700" dirty="0">
                <a:solidFill>
                  <a:schemeClr val="tx1">
                    <a:lumMod val="95000"/>
                    <a:lumOff val="5000"/>
                  </a:schemeClr>
                </a:solidFill>
                <a:latin typeface="ui-sans-serif"/>
              </a:rPr>
              <a:t>The homepage adapts well to different screen sizes, including mobile, tablet, and desktop. Images and text scale correctly without distortion. However, some navigation elements, like menus, could use improvement in spacing on smaller screens.</a:t>
            </a:r>
          </a:p>
          <a:p>
            <a:pPr algn="just">
              <a:lnSpc>
                <a:spcPct val="150000"/>
              </a:lnSpc>
              <a:buFont typeface="+mj-lt"/>
              <a:buAutoNum type="arabicPeriod"/>
            </a:pPr>
            <a:r>
              <a:rPr lang="en-US" sz="1700" b="1" dirty="0">
                <a:solidFill>
                  <a:schemeClr val="tx1">
                    <a:lumMod val="95000"/>
                    <a:lumOff val="5000"/>
                  </a:schemeClr>
                </a:solidFill>
                <a:latin typeface="ui-sans-serif"/>
              </a:rPr>
              <a:t>Mac Page: </a:t>
            </a:r>
            <a:r>
              <a:rPr lang="en-US" sz="1700" dirty="0">
                <a:solidFill>
                  <a:schemeClr val="tx1">
                    <a:lumMod val="95000"/>
                    <a:lumOff val="5000"/>
                  </a:schemeClr>
                </a:solidFill>
                <a:latin typeface="ui-sans-serif"/>
              </a:rPr>
              <a:t>The Mac page performs similarly well, with text, buttons, and images resizing appropriately. The carousel and product images remain clear, even on smaller devices.</a:t>
            </a:r>
          </a:p>
          <a:p>
            <a:pPr algn="just">
              <a:lnSpc>
                <a:spcPct val="150000"/>
              </a:lnSpc>
              <a:buFont typeface="+mj-lt"/>
              <a:buAutoNum type="arabicPeriod"/>
            </a:pPr>
            <a:r>
              <a:rPr lang="en-US" sz="1700" b="1" dirty="0">
                <a:solidFill>
                  <a:schemeClr val="tx1">
                    <a:lumMod val="95000"/>
                    <a:lumOff val="5000"/>
                  </a:schemeClr>
                </a:solidFill>
                <a:latin typeface="ui-sans-serif"/>
              </a:rPr>
              <a:t>iPhone Page</a:t>
            </a:r>
            <a:r>
              <a:rPr lang="en-US" sz="1700" dirty="0">
                <a:solidFill>
                  <a:schemeClr val="tx1">
                    <a:lumMod val="95000"/>
                    <a:lumOff val="5000"/>
                  </a:schemeClr>
                </a:solidFill>
                <a:latin typeface="ui-sans-serif"/>
              </a:rPr>
              <a:t>: This page is optimized for mobile devices and provides a seamless experience on all viewports. Elements like videos and animations load correctly, and scrolling remains smooth.</a:t>
            </a:r>
          </a:p>
          <a:p>
            <a:pPr algn="just">
              <a:lnSpc>
                <a:spcPct val="150000"/>
              </a:lnSpc>
              <a:buFont typeface="+mj-lt"/>
              <a:buAutoNum type="arabicPeriod"/>
            </a:pPr>
            <a:r>
              <a:rPr lang="en-US" sz="1700" b="1" dirty="0">
                <a:solidFill>
                  <a:schemeClr val="tx1">
                    <a:lumMod val="95000"/>
                    <a:lumOff val="5000"/>
                  </a:schemeClr>
                </a:solidFill>
                <a:latin typeface="ui-sans-serif"/>
              </a:rPr>
              <a:t>iPad Page: </a:t>
            </a:r>
            <a:r>
              <a:rPr lang="en-US" sz="1700" dirty="0">
                <a:solidFill>
                  <a:schemeClr val="tx1">
                    <a:lumMod val="95000"/>
                    <a:lumOff val="5000"/>
                  </a:schemeClr>
                </a:solidFill>
                <a:latin typeface="ui-sans-serif"/>
              </a:rPr>
              <a:t>The iPad section performs well, though some larger images may load slower on mobile networks. The layout is responsive, with minimal issues.</a:t>
            </a:r>
          </a:p>
          <a:p>
            <a:pPr algn="just">
              <a:lnSpc>
                <a:spcPct val="150000"/>
              </a:lnSpc>
              <a:buFont typeface="+mj-lt"/>
              <a:buAutoNum type="arabicPeriod"/>
            </a:pPr>
            <a:r>
              <a:rPr lang="en-US" sz="1700" b="1" dirty="0">
                <a:solidFill>
                  <a:schemeClr val="tx1">
                    <a:lumMod val="95000"/>
                    <a:lumOff val="5000"/>
                  </a:schemeClr>
                </a:solidFill>
                <a:latin typeface="ui-sans-serif"/>
              </a:rPr>
              <a:t>Watch Page: </a:t>
            </a:r>
            <a:r>
              <a:rPr lang="en-US" sz="1700" dirty="0">
                <a:solidFill>
                  <a:schemeClr val="tx1">
                    <a:lumMod val="95000"/>
                    <a:lumOff val="5000"/>
                  </a:schemeClr>
                </a:solidFill>
                <a:latin typeface="ui-sans-serif"/>
              </a:rPr>
              <a:t>The Apple Watch page offers smooth transitions and correct scaling of interactive elements, such as watch animations. On tablets, the experience is close to that of a desktop.</a:t>
            </a:r>
            <a:endParaRPr lang="en-IN" sz="1700" dirty="0">
              <a:solidFill>
                <a:schemeClr val="tx1">
                  <a:lumMod val="95000"/>
                  <a:lumOff val="5000"/>
                </a:schemeClr>
              </a:solidFill>
              <a:latin typeface="ui-sans-serif"/>
            </a:endParaRPr>
          </a:p>
        </p:txBody>
      </p:sp>
    </p:spTree>
    <p:extLst>
      <p:ext uri="{BB962C8B-B14F-4D97-AF65-F5344CB8AC3E}">
        <p14:creationId xmlns:p14="http://schemas.microsoft.com/office/powerpoint/2010/main" val="22731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A4F335-36B1-4C01-994E-AD35DB94C391}"/>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3F23580B-8E26-47CD-B13C-0B1899C1923B}"/>
              </a:ext>
            </a:extLst>
          </p:cNvPr>
          <p:cNvSpPr>
            <a:spLocks noGrp="1"/>
          </p:cNvSpPr>
          <p:nvPr>
            <p:ph type="body" idx="1"/>
          </p:nvPr>
        </p:nvSpPr>
        <p:spPr>
          <a:xfrm>
            <a:off x="480359" y="1761846"/>
            <a:ext cx="5157787" cy="535531"/>
          </a:xfrm>
        </p:spPr>
        <p:txBody>
          <a:bodyPr/>
          <a:lstStyle/>
          <a:p>
            <a:pPr algn="l"/>
            <a:r>
              <a:rPr lang="en-US" dirty="0">
                <a:solidFill>
                  <a:schemeClr val="tx1">
                    <a:lumMod val="65000"/>
                    <a:lumOff val="35000"/>
                  </a:schemeClr>
                </a:solidFill>
              </a:rPr>
              <a:t>Minor Areas for Improvement</a:t>
            </a:r>
            <a:endParaRPr lang="en-IN" dirty="0">
              <a:solidFill>
                <a:schemeClr val="tx1">
                  <a:lumMod val="65000"/>
                  <a:lumOff val="35000"/>
                </a:schemeClr>
              </a:solidFill>
            </a:endParaRPr>
          </a:p>
        </p:txBody>
      </p:sp>
      <p:sp>
        <p:nvSpPr>
          <p:cNvPr id="6" name="Content Placeholder 5">
            <a:extLst>
              <a:ext uri="{FF2B5EF4-FFF2-40B4-BE49-F238E27FC236}">
                <a16:creationId xmlns:a16="http://schemas.microsoft.com/office/drawing/2014/main" id="{11197C9F-1665-4014-AAB0-5255525A4284}"/>
              </a:ext>
            </a:extLst>
          </p:cNvPr>
          <p:cNvSpPr>
            <a:spLocks noGrp="1"/>
          </p:cNvSpPr>
          <p:nvPr>
            <p:ph sz="half" idx="2"/>
          </p:nvPr>
        </p:nvSpPr>
        <p:spPr>
          <a:xfrm>
            <a:off x="578787" y="2541396"/>
            <a:ext cx="10339764" cy="3684588"/>
          </a:xfrm>
        </p:spPr>
        <p:txBody>
          <a:bodyPr/>
          <a:lstStyle/>
          <a:p>
            <a:pPr algn="just">
              <a:lnSpc>
                <a:spcPct val="150000"/>
              </a:lnSpc>
            </a:pPr>
            <a:r>
              <a:rPr lang="en-US" b="1" i="0" dirty="0">
                <a:solidFill>
                  <a:schemeClr val="tx1">
                    <a:lumMod val="95000"/>
                    <a:lumOff val="5000"/>
                  </a:schemeClr>
                </a:solidFill>
                <a:effectLst/>
                <a:latin typeface="ui-sans-serif"/>
              </a:rPr>
              <a:t>Loading Times: </a:t>
            </a:r>
            <a:r>
              <a:rPr lang="en-US" b="0" i="0" dirty="0">
                <a:solidFill>
                  <a:schemeClr val="tx1">
                    <a:lumMod val="95000"/>
                    <a:lumOff val="5000"/>
                  </a:schemeClr>
                </a:solidFill>
                <a:effectLst/>
                <a:latin typeface="ui-sans-serif"/>
              </a:rPr>
              <a:t>While the pages are fully optimized for mobile, some images, particularly on the homepage and product pages, could be further compressed to improve loading times on slower mobile networks.</a:t>
            </a:r>
          </a:p>
          <a:p>
            <a:pPr algn="just">
              <a:lnSpc>
                <a:spcPct val="150000"/>
              </a:lnSpc>
              <a:buFont typeface="Arial" panose="020B0604020202020204" pitchFamily="34" charset="0"/>
              <a:buChar char="•"/>
            </a:pPr>
            <a:r>
              <a:rPr lang="en-US" b="1" i="0" dirty="0">
                <a:solidFill>
                  <a:schemeClr val="tx1">
                    <a:lumMod val="95000"/>
                    <a:lumOff val="5000"/>
                  </a:schemeClr>
                </a:solidFill>
                <a:effectLst/>
                <a:latin typeface="ui-sans-serif"/>
              </a:rPr>
              <a:t>Web Performance on Older Devices: </a:t>
            </a:r>
            <a:r>
              <a:rPr lang="en-US" b="0" i="0" dirty="0">
                <a:solidFill>
                  <a:schemeClr val="tx1">
                    <a:lumMod val="95000"/>
                    <a:lumOff val="5000"/>
                  </a:schemeClr>
                </a:solidFill>
                <a:effectLst/>
                <a:latin typeface="ui-sans-serif"/>
              </a:rPr>
              <a:t>Performance slightly lags on older devices compared to modern smartphones.</a:t>
            </a:r>
          </a:p>
          <a:p>
            <a:pPr marL="0" indent="0" algn="just">
              <a:buNone/>
            </a:pPr>
            <a:endParaRPr lang="en-US" b="1" i="0" dirty="0">
              <a:solidFill>
                <a:srgbClr val="ECECEC"/>
              </a:solidFill>
              <a:effectLst/>
              <a:latin typeface="ui-sans-serif"/>
            </a:endParaRPr>
          </a:p>
        </p:txBody>
      </p:sp>
    </p:spTree>
    <p:extLst>
      <p:ext uri="{BB962C8B-B14F-4D97-AF65-F5344CB8AC3E}">
        <p14:creationId xmlns:p14="http://schemas.microsoft.com/office/powerpoint/2010/main" val="24854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F14C-382D-483A-BED4-945081E40B9F}"/>
              </a:ext>
            </a:extLst>
          </p:cNvPr>
          <p:cNvSpPr>
            <a:spLocks noGrp="1"/>
          </p:cNvSpPr>
          <p:nvPr>
            <p:ph type="title"/>
          </p:nvPr>
        </p:nvSpPr>
        <p:spPr>
          <a:xfrm>
            <a:off x="426571" y="542925"/>
            <a:ext cx="7157571" cy="535531"/>
          </a:xfrm>
        </p:spPr>
        <p:txBody>
          <a:bodyPr/>
          <a:lstStyle/>
          <a:p>
            <a:r>
              <a:rPr lang="en-IN" dirty="0">
                <a:solidFill>
                  <a:schemeClr val="tx1">
                    <a:lumMod val="65000"/>
                    <a:lumOff val="35000"/>
                  </a:schemeClr>
                </a:solidFill>
              </a:rPr>
              <a:t>Website Mistakes Identification:</a:t>
            </a:r>
          </a:p>
        </p:txBody>
      </p:sp>
      <p:sp>
        <p:nvSpPr>
          <p:cNvPr id="3" name="Slide Number Placeholder 2">
            <a:extLst>
              <a:ext uri="{FF2B5EF4-FFF2-40B4-BE49-F238E27FC236}">
                <a16:creationId xmlns:a16="http://schemas.microsoft.com/office/drawing/2014/main" id="{5F9A2F2F-5782-481C-A678-824317FB8C9D}"/>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6" name="Content Placeholder 5">
            <a:extLst>
              <a:ext uri="{FF2B5EF4-FFF2-40B4-BE49-F238E27FC236}">
                <a16:creationId xmlns:a16="http://schemas.microsoft.com/office/drawing/2014/main" id="{D520D3B3-F16C-4B21-9C7E-848F7B5C2F7E}"/>
              </a:ext>
            </a:extLst>
          </p:cNvPr>
          <p:cNvSpPr>
            <a:spLocks noGrp="1"/>
          </p:cNvSpPr>
          <p:nvPr>
            <p:ph sz="half" idx="2"/>
          </p:nvPr>
        </p:nvSpPr>
        <p:spPr>
          <a:xfrm>
            <a:off x="336924" y="1730550"/>
            <a:ext cx="5450541" cy="4440678"/>
          </a:xfrm>
        </p:spPr>
        <p:txBody>
          <a:bodyPr>
            <a:normAutofit/>
          </a:bodyPr>
          <a:lstStyle/>
          <a:p>
            <a:pPr marL="0" indent="0" algn="just">
              <a:lnSpc>
                <a:spcPct val="150000"/>
              </a:lnSpc>
              <a:buNone/>
            </a:pPr>
            <a:r>
              <a:rPr lang="en-US" b="1" dirty="0">
                <a:solidFill>
                  <a:schemeClr val="tx1">
                    <a:lumMod val="95000"/>
                    <a:lumOff val="5000"/>
                  </a:schemeClr>
                </a:solidFill>
                <a:latin typeface="ui-sans-serif"/>
              </a:rPr>
              <a:t>1. </a:t>
            </a:r>
            <a:r>
              <a:rPr lang="en-US" b="1" i="0" dirty="0">
                <a:solidFill>
                  <a:schemeClr val="tx1">
                    <a:lumMod val="95000"/>
                    <a:lumOff val="5000"/>
                  </a:schemeClr>
                </a:solidFill>
                <a:effectLst/>
                <a:latin typeface="ui-sans-serif"/>
              </a:rPr>
              <a:t>Disappearing Navigation on Scroll</a:t>
            </a:r>
          </a:p>
          <a:p>
            <a:pPr algn="just">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Issue</a:t>
            </a:r>
            <a:r>
              <a:rPr lang="en-US" sz="1700" b="0" i="0" dirty="0">
                <a:solidFill>
                  <a:schemeClr val="tx1">
                    <a:lumMod val="95000"/>
                    <a:lumOff val="5000"/>
                  </a:schemeClr>
                </a:solidFill>
                <a:effectLst/>
                <a:latin typeface="ui-sans-serif"/>
              </a:rPr>
              <a:t>: The navigation bar disappears when scrolling down, making it harder for users to navigate to other parts of the website.</a:t>
            </a:r>
          </a:p>
          <a:p>
            <a:pPr algn="just">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Suggestion</a:t>
            </a:r>
            <a:r>
              <a:rPr lang="en-US" sz="1700" b="0" i="0" dirty="0">
                <a:solidFill>
                  <a:schemeClr val="tx1">
                    <a:lumMod val="95000"/>
                    <a:lumOff val="5000"/>
                  </a:schemeClr>
                </a:solidFill>
                <a:effectLst/>
                <a:latin typeface="ui-sans-serif"/>
              </a:rPr>
              <a:t>: Implement a sticky navigation bar that remains visible as users scroll. This enhances the user experience by providing continuous access to the site’s main sections​</a:t>
            </a:r>
          </a:p>
          <a:p>
            <a:pPr marL="0" indent="0" algn="just">
              <a:buNone/>
            </a:pPr>
            <a:endParaRPr lang="en-IN" dirty="0"/>
          </a:p>
        </p:txBody>
      </p:sp>
      <p:sp>
        <p:nvSpPr>
          <p:cNvPr id="7" name="Content Placeholder 6">
            <a:extLst>
              <a:ext uri="{FF2B5EF4-FFF2-40B4-BE49-F238E27FC236}">
                <a16:creationId xmlns:a16="http://schemas.microsoft.com/office/drawing/2014/main" id="{C849A43E-3C5A-4BB0-99D7-775CFA028904}"/>
              </a:ext>
            </a:extLst>
          </p:cNvPr>
          <p:cNvSpPr>
            <a:spLocks noGrp="1"/>
          </p:cNvSpPr>
          <p:nvPr>
            <p:ph sz="quarter" idx="4"/>
          </p:nvPr>
        </p:nvSpPr>
        <p:spPr>
          <a:xfrm>
            <a:off x="6095999" y="1586706"/>
            <a:ext cx="5450541" cy="4728369"/>
          </a:xfrm>
        </p:spPr>
        <p:txBody>
          <a:bodyPr/>
          <a:lstStyle/>
          <a:p>
            <a:pPr marL="0" indent="0" algn="just">
              <a:lnSpc>
                <a:spcPct val="150000"/>
              </a:lnSpc>
              <a:buNone/>
            </a:pPr>
            <a:r>
              <a:rPr lang="en-US" b="1" dirty="0">
                <a:solidFill>
                  <a:schemeClr val="tx1">
                    <a:lumMod val="95000"/>
                    <a:lumOff val="5000"/>
                  </a:schemeClr>
                </a:solidFill>
                <a:latin typeface="ui-sans-serif"/>
              </a:rPr>
              <a:t>2.  </a:t>
            </a:r>
            <a:r>
              <a:rPr lang="en-US" b="1" i="0" dirty="0">
                <a:solidFill>
                  <a:schemeClr val="tx1">
                    <a:lumMod val="95000"/>
                    <a:lumOff val="5000"/>
                  </a:schemeClr>
                </a:solidFill>
                <a:effectLst/>
                <a:latin typeface="ui-sans-serif"/>
              </a:rPr>
              <a:t>Slow Loading Times</a:t>
            </a:r>
          </a:p>
          <a:p>
            <a:pPr algn="just">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Issue</a:t>
            </a:r>
            <a:r>
              <a:rPr lang="en-US" sz="1700" b="0" i="0" dirty="0">
                <a:solidFill>
                  <a:schemeClr val="tx1">
                    <a:lumMod val="95000"/>
                    <a:lumOff val="5000"/>
                  </a:schemeClr>
                </a:solidFill>
                <a:effectLst/>
                <a:latin typeface="ui-sans-serif"/>
              </a:rPr>
              <a:t>: Large high-resolution images and videos, especially on the product pages, lead to slower page load times. This can negatively impact user experience, particularly on mobile and slower connections.</a:t>
            </a:r>
          </a:p>
          <a:p>
            <a:pPr algn="just">
              <a:lnSpc>
                <a:spcPct val="150000"/>
              </a:lnSpc>
            </a:pPr>
            <a:r>
              <a:rPr lang="en-US" sz="1600" b="1" i="0" dirty="0">
                <a:solidFill>
                  <a:schemeClr val="tx1">
                    <a:lumMod val="95000"/>
                    <a:lumOff val="5000"/>
                  </a:schemeClr>
                </a:solidFill>
                <a:effectLst/>
                <a:latin typeface="ui-sans-serif"/>
              </a:rPr>
              <a:t>Suggestion</a:t>
            </a:r>
            <a:r>
              <a:rPr lang="en-US" sz="1600" b="0" i="0" dirty="0">
                <a:solidFill>
                  <a:schemeClr val="tx1">
                    <a:lumMod val="95000"/>
                    <a:lumOff val="5000"/>
                  </a:schemeClr>
                </a:solidFill>
                <a:effectLst/>
                <a:latin typeface="ui-sans-serif"/>
              </a:rPr>
              <a:t>: Optimize media by compressing images into WebP format and using modern video compression techniques. Implement lazy loading so that images and videos load only when they enter the user’s view.</a:t>
            </a:r>
            <a:endParaRPr lang="en-US" sz="1700" b="0" i="0" dirty="0">
              <a:solidFill>
                <a:schemeClr val="tx1">
                  <a:lumMod val="95000"/>
                  <a:lumOff val="5000"/>
                </a:schemeClr>
              </a:solidFill>
              <a:effectLst/>
              <a:latin typeface="ui-sans-serif"/>
            </a:endParaRPr>
          </a:p>
        </p:txBody>
      </p:sp>
    </p:spTree>
    <p:extLst>
      <p:ext uri="{BB962C8B-B14F-4D97-AF65-F5344CB8AC3E}">
        <p14:creationId xmlns:p14="http://schemas.microsoft.com/office/powerpoint/2010/main" val="27755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FC4F9B-3D08-4D56-8175-42B3AD1B8821}"/>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Content Placeholder 5">
            <a:extLst>
              <a:ext uri="{FF2B5EF4-FFF2-40B4-BE49-F238E27FC236}">
                <a16:creationId xmlns:a16="http://schemas.microsoft.com/office/drawing/2014/main" id="{AF580799-C7A7-4372-BD84-C0B09A009D2F}"/>
              </a:ext>
            </a:extLst>
          </p:cNvPr>
          <p:cNvSpPr>
            <a:spLocks noGrp="1"/>
          </p:cNvSpPr>
          <p:nvPr>
            <p:ph sz="half" idx="2"/>
          </p:nvPr>
        </p:nvSpPr>
        <p:spPr>
          <a:xfrm>
            <a:off x="444500" y="1420906"/>
            <a:ext cx="5157787" cy="4889780"/>
          </a:xfrm>
        </p:spPr>
        <p:txBody>
          <a:bodyPr>
            <a:normAutofit/>
          </a:bodyPr>
          <a:lstStyle/>
          <a:p>
            <a:pPr marL="0" indent="0" algn="l">
              <a:lnSpc>
                <a:spcPct val="150000"/>
              </a:lnSpc>
              <a:buNone/>
            </a:pPr>
            <a:r>
              <a:rPr lang="en-US" b="1" dirty="0">
                <a:solidFill>
                  <a:schemeClr val="tx1">
                    <a:lumMod val="95000"/>
                    <a:lumOff val="5000"/>
                  </a:schemeClr>
                </a:solidFill>
                <a:latin typeface="ui-sans-serif"/>
              </a:rPr>
              <a:t>3. </a:t>
            </a:r>
            <a:r>
              <a:rPr lang="en-US" b="1" i="0" dirty="0">
                <a:solidFill>
                  <a:schemeClr val="tx1">
                    <a:lumMod val="95000"/>
                    <a:lumOff val="5000"/>
                  </a:schemeClr>
                </a:solidFill>
                <a:effectLst/>
                <a:latin typeface="ui-sans-serif"/>
              </a:rPr>
              <a:t>Excessive White Spaces</a:t>
            </a:r>
          </a:p>
          <a:p>
            <a:pPr algn="l">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Issue</a:t>
            </a:r>
            <a:r>
              <a:rPr lang="en-US" sz="1700" b="0" i="0" dirty="0">
                <a:solidFill>
                  <a:schemeClr val="tx1">
                    <a:lumMod val="95000"/>
                    <a:lumOff val="5000"/>
                  </a:schemeClr>
                </a:solidFill>
                <a:effectLst/>
                <a:latin typeface="ui-sans-serif"/>
              </a:rPr>
              <a:t>: While white space can improve readability, certain areas on Apple’s pages have excessive empty space, which can make the layout feel disjointed and incomplete.</a:t>
            </a:r>
          </a:p>
          <a:p>
            <a:pPr algn="l">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Suggestion</a:t>
            </a:r>
            <a:r>
              <a:rPr lang="en-US" sz="1700" b="0" i="0" dirty="0">
                <a:solidFill>
                  <a:schemeClr val="tx1">
                    <a:lumMod val="95000"/>
                    <a:lumOff val="5000"/>
                  </a:schemeClr>
                </a:solidFill>
                <a:effectLst/>
                <a:latin typeface="ui-sans-serif"/>
              </a:rPr>
              <a:t>: Optimize the use of white space by balancing content density and spacing. </a:t>
            </a:r>
            <a:endParaRPr lang="en-US" sz="1700" dirty="0">
              <a:solidFill>
                <a:schemeClr val="tx1">
                  <a:lumMod val="95000"/>
                  <a:lumOff val="5000"/>
                </a:schemeClr>
              </a:solidFill>
              <a:latin typeface="ui-sans-serif"/>
            </a:endParaRPr>
          </a:p>
          <a:p>
            <a:pPr marL="0" indent="0" algn="l">
              <a:lnSpc>
                <a:spcPct val="100000"/>
              </a:lnSpc>
              <a:buNone/>
            </a:pPr>
            <a:r>
              <a:rPr lang="en-US" b="1" dirty="0">
                <a:solidFill>
                  <a:schemeClr val="tx1">
                    <a:lumMod val="95000"/>
                    <a:lumOff val="5000"/>
                  </a:schemeClr>
                </a:solidFill>
                <a:latin typeface="ui-sans-serif"/>
              </a:rPr>
              <a:t>4</a:t>
            </a:r>
            <a:r>
              <a:rPr lang="en-US" b="1" i="0" dirty="0">
                <a:solidFill>
                  <a:schemeClr val="tx1">
                    <a:lumMod val="95000"/>
                    <a:lumOff val="5000"/>
                  </a:schemeClr>
                </a:solidFill>
                <a:effectLst/>
                <a:latin typeface="ui-sans-serif"/>
              </a:rPr>
              <a:t>. Unstructured Navigation Menu</a:t>
            </a:r>
          </a:p>
          <a:p>
            <a:pPr algn="l">
              <a:lnSpc>
                <a:spcPct val="160000"/>
              </a:lnSpc>
              <a:buFont typeface="Arial" panose="020B0604020202020204" pitchFamily="34" charset="0"/>
              <a:buChar char="•"/>
            </a:pPr>
            <a:r>
              <a:rPr lang="en-US" sz="1700" b="1" i="0" dirty="0">
                <a:solidFill>
                  <a:schemeClr val="tx1">
                    <a:lumMod val="95000"/>
                    <a:lumOff val="5000"/>
                  </a:schemeClr>
                </a:solidFill>
                <a:effectLst/>
                <a:latin typeface="ui-sans-serif"/>
              </a:rPr>
              <a:t>Issue</a:t>
            </a:r>
            <a:r>
              <a:rPr lang="en-US" sz="1700" b="0" i="0" dirty="0">
                <a:solidFill>
                  <a:schemeClr val="tx1">
                    <a:lumMod val="95000"/>
                    <a:lumOff val="5000"/>
                  </a:schemeClr>
                </a:solidFill>
                <a:effectLst/>
                <a:latin typeface="ui-sans-serif"/>
              </a:rPr>
              <a:t>: The navigation menu is comprehensive but not well-structured. </a:t>
            </a:r>
          </a:p>
          <a:p>
            <a:endParaRPr lang="en-IN" dirty="0"/>
          </a:p>
        </p:txBody>
      </p:sp>
      <p:sp>
        <p:nvSpPr>
          <p:cNvPr id="7" name="Content Placeholder 6">
            <a:extLst>
              <a:ext uri="{FF2B5EF4-FFF2-40B4-BE49-F238E27FC236}">
                <a16:creationId xmlns:a16="http://schemas.microsoft.com/office/drawing/2014/main" id="{2CC7AA2D-90EB-4A0F-BB9D-08BA2E3946CE}"/>
              </a:ext>
            </a:extLst>
          </p:cNvPr>
          <p:cNvSpPr>
            <a:spLocks noGrp="1"/>
          </p:cNvSpPr>
          <p:nvPr>
            <p:ph sz="quarter" idx="4"/>
          </p:nvPr>
        </p:nvSpPr>
        <p:spPr>
          <a:xfrm>
            <a:off x="6475412" y="1420906"/>
            <a:ext cx="5183188" cy="4768757"/>
          </a:xfrm>
        </p:spPr>
        <p:txBody>
          <a:bodyPr>
            <a:normAutofit lnSpcReduction="10000"/>
          </a:bodyPr>
          <a:lstStyle/>
          <a:p>
            <a:pPr marL="0" indent="0">
              <a:lnSpc>
                <a:spcPct val="150000"/>
              </a:lnSpc>
              <a:buNone/>
            </a:pPr>
            <a:r>
              <a:rPr lang="en-US" sz="1700" b="1" i="0" dirty="0">
                <a:solidFill>
                  <a:schemeClr val="tx1">
                    <a:lumMod val="95000"/>
                    <a:lumOff val="5000"/>
                  </a:schemeClr>
                </a:solidFill>
                <a:effectLst/>
                <a:latin typeface="ui-sans-serif"/>
              </a:rPr>
              <a:t>Suggestion</a:t>
            </a:r>
            <a:r>
              <a:rPr lang="en-US" sz="1700" b="0" i="0" dirty="0">
                <a:solidFill>
                  <a:schemeClr val="tx1">
                    <a:lumMod val="95000"/>
                    <a:lumOff val="5000"/>
                  </a:schemeClr>
                </a:solidFill>
                <a:effectLst/>
                <a:latin typeface="ui-sans-serif"/>
              </a:rPr>
              <a:t>: Restructure the navigation to include clearer categories and submenus. Use dropdowns with a well-organized hierarchy, </a:t>
            </a:r>
            <a:endParaRPr lang="en-US" b="1" i="0" dirty="0">
              <a:solidFill>
                <a:schemeClr val="tx1">
                  <a:lumMod val="95000"/>
                  <a:lumOff val="5000"/>
                </a:schemeClr>
              </a:solidFill>
              <a:effectLst/>
              <a:latin typeface="ui-sans-serif"/>
            </a:endParaRPr>
          </a:p>
          <a:p>
            <a:pPr marL="0" indent="0" algn="l">
              <a:lnSpc>
                <a:spcPct val="150000"/>
              </a:lnSpc>
              <a:buNone/>
            </a:pPr>
            <a:r>
              <a:rPr lang="en-US" b="1" dirty="0">
                <a:solidFill>
                  <a:schemeClr val="tx1">
                    <a:lumMod val="95000"/>
                    <a:lumOff val="5000"/>
                  </a:schemeClr>
                </a:solidFill>
                <a:latin typeface="ui-sans-serif"/>
              </a:rPr>
              <a:t>5. </a:t>
            </a:r>
            <a:r>
              <a:rPr lang="en-US" b="1" i="0" dirty="0">
                <a:solidFill>
                  <a:schemeClr val="tx1">
                    <a:lumMod val="95000"/>
                    <a:lumOff val="5000"/>
                  </a:schemeClr>
                </a:solidFill>
                <a:effectLst/>
                <a:latin typeface="ui-sans-serif"/>
              </a:rPr>
              <a:t>Lack of Clear Calls-to-Action (CTAs)</a:t>
            </a:r>
          </a:p>
          <a:p>
            <a:pPr algn="l">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Issue</a:t>
            </a:r>
            <a:r>
              <a:rPr lang="en-US" sz="1700" b="0" i="0" dirty="0">
                <a:solidFill>
                  <a:schemeClr val="tx1">
                    <a:lumMod val="95000"/>
                    <a:lumOff val="5000"/>
                  </a:schemeClr>
                </a:solidFill>
                <a:effectLst/>
                <a:latin typeface="ui-sans-serif"/>
              </a:rPr>
              <a:t>: Some product pages have CTAs ("Buy Now," "Learn More") that blend in with the page, making them less visible to users.</a:t>
            </a:r>
          </a:p>
          <a:p>
            <a:pPr algn="l">
              <a:lnSpc>
                <a:spcPct val="150000"/>
              </a:lnSpc>
              <a:buFont typeface="Arial" panose="020B0604020202020204" pitchFamily="34" charset="0"/>
              <a:buChar char="•"/>
            </a:pPr>
            <a:r>
              <a:rPr lang="en-US" sz="1700" b="1" i="0" dirty="0">
                <a:solidFill>
                  <a:schemeClr val="tx1">
                    <a:lumMod val="95000"/>
                    <a:lumOff val="5000"/>
                  </a:schemeClr>
                </a:solidFill>
                <a:effectLst/>
                <a:latin typeface="ui-sans-serif"/>
              </a:rPr>
              <a:t>Suggestion</a:t>
            </a:r>
            <a:r>
              <a:rPr lang="en-US" sz="1700" b="0" i="0" dirty="0">
                <a:solidFill>
                  <a:schemeClr val="tx1">
                    <a:lumMod val="95000"/>
                    <a:lumOff val="5000"/>
                  </a:schemeClr>
                </a:solidFill>
                <a:effectLst/>
                <a:latin typeface="ui-sans-serif"/>
              </a:rPr>
              <a:t>: Use contrasting colors and more prominent placement for CTAs. Adding micro-interactions, such as hover effects, can also draw attention to these buttons and encourage clicks​</a:t>
            </a:r>
          </a:p>
          <a:p>
            <a:pPr marL="0" indent="0" algn="l">
              <a:lnSpc>
                <a:spcPct val="150000"/>
              </a:lnSpc>
              <a:buNone/>
            </a:pPr>
            <a:endParaRPr lang="en-US" sz="1700" b="0" i="0" dirty="0">
              <a:solidFill>
                <a:srgbClr val="ECECEC"/>
              </a:solidFill>
              <a:effectLst/>
              <a:latin typeface="ui-sans-serif"/>
            </a:endParaRPr>
          </a:p>
          <a:p>
            <a:endParaRPr lang="en-IN" dirty="0"/>
          </a:p>
        </p:txBody>
      </p:sp>
    </p:spTree>
    <p:extLst>
      <p:ext uri="{BB962C8B-B14F-4D97-AF65-F5344CB8AC3E}">
        <p14:creationId xmlns:p14="http://schemas.microsoft.com/office/powerpoint/2010/main" val="328857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377D-F239-4F55-BAD1-0D49E16D19DC}"/>
              </a:ext>
            </a:extLst>
          </p:cNvPr>
          <p:cNvSpPr>
            <a:spLocks noGrp="1"/>
          </p:cNvSpPr>
          <p:nvPr>
            <p:ph type="title"/>
          </p:nvPr>
        </p:nvSpPr>
        <p:spPr>
          <a:xfrm>
            <a:off x="444500" y="542925"/>
            <a:ext cx="6386606" cy="535531"/>
          </a:xfrm>
        </p:spPr>
        <p:txBody>
          <a:bodyPr/>
          <a:lstStyle/>
          <a:p>
            <a:r>
              <a:rPr lang="en-US" dirty="0">
                <a:solidFill>
                  <a:schemeClr val="tx1">
                    <a:lumMod val="65000"/>
                    <a:lumOff val="35000"/>
                  </a:schemeClr>
                </a:solidFill>
              </a:rPr>
              <a:t>Best Practices List</a:t>
            </a:r>
            <a:endParaRPr lang="en-IN"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99BA692D-60CD-402E-A61B-7E04B3A3425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C18E5A1D-438A-4181-A0BC-CC3F4A82B179}"/>
              </a:ext>
            </a:extLst>
          </p:cNvPr>
          <p:cNvSpPr>
            <a:spLocks noGrp="1"/>
          </p:cNvSpPr>
          <p:nvPr>
            <p:ph type="body" idx="1"/>
          </p:nvPr>
        </p:nvSpPr>
        <p:spPr>
          <a:xfrm>
            <a:off x="0" y="1289079"/>
            <a:ext cx="12192000" cy="454603"/>
          </a:xfrm>
        </p:spPr>
        <p:txBody>
          <a:bodyPr>
            <a:normAutofit/>
          </a:bodyPr>
          <a:lstStyle/>
          <a:p>
            <a:r>
              <a:rPr lang="en-US" sz="2200" dirty="0">
                <a:solidFill>
                  <a:schemeClr val="tx1">
                    <a:lumMod val="65000"/>
                    <a:lumOff val="35000"/>
                  </a:schemeClr>
                </a:solidFill>
              </a:rPr>
              <a:t>Visual Design</a:t>
            </a:r>
            <a:endParaRPr lang="en-IN" sz="2200" dirty="0">
              <a:solidFill>
                <a:schemeClr val="tx1">
                  <a:lumMod val="65000"/>
                  <a:lumOff val="35000"/>
                </a:schemeClr>
              </a:solidFill>
            </a:endParaRPr>
          </a:p>
        </p:txBody>
      </p:sp>
      <p:sp>
        <p:nvSpPr>
          <p:cNvPr id="6" name="Content Placeholder 5">
            <a:extLst>
              <a:ext uri="{FF2B5EF4-FFF2-40B4-BE49-F238E27FC236}">
                <a16:creationId xmlns:a16="http://schemas.microsoft.com/office/drawing/2014/main" id="{5BC8FE5B-2164-452A-B86F-4CA7F9AD7FF6}"/>
              </a:ext>
            </a:extLst>
          </p:cNvPr>
          <p:cNvSpPr>
            <a:spLocks noGrp="1"/>
          </p:cNvSpPr>
          <p:nvPr>
            <p:ph sz="half" idx="2"/>
          </p:nvPr>
        </p:nvSpPr>
        <p:spPr>
          <a:xfrm>
            <a:off x="98611" y="1907707"/>
            <a:ext cx="5674659" cy="4589930"/>
          </a:xfrm>
        </p:spPr>
        <p:txBody>
          <a:bodyPr>
            <a:normAutofit fontScale="25000" lnSpcReduction="20000"/>
          </a:bodyPr>
          <a:lstStyle/>
          <a:p>
            <a:pPr algn="just">
              <a:lnSpc>
                <a:spcPct val="170000"/>
              </a:lnSpc>
              <a:buFont typeface="+mj-lt"/>
              <a:buAutoNum type="arabicPeriod"/>
            </a:pPr>
            <a:r>
              <a:rPr lang="en-US" sz="6800" b="0" i="0" dirty="0">
                <a:solidFill>
                  <a:schemeClr val="tx1">
                    <a:lumMod val="95000"/>
                    <a:lumOff val="5000"/>
                  </a:schemeClr>
                </a:solidFill>
                <a:effectLst/>
                <a:latin typeface="ui-sans-serif"/>
              </a:rPr>
              <a:t>Use a consistent color scheme</a:t>
            </a:r>
          </a:p>
          <a:p>
            <a:pPr lvl="1" algn="just">
              <a:lnSpc>
                <a:spcPct val="170000"/>
              </a:lnSpc>
            </a:pPr>
            <a:r>
              <a:rPr lang="en-US" sz="6800" b="0" i="0" dirty="0">
                <a:solidFill>
                  <a:schemeClr val="tx1">
                    <a:lumMod val="95000"/>
                    <a:lumOff val="5000"/>
                  </a:schemeClr>
                </a:solidFill>
                <a:effectLst/>
                <a:latin typeface="ui-sans-serif"/>
              </a:rPr>
              <a:t>Choose a primary color and 1-2 complementary colors</a:t>
            </a:r>
          </a:p>
          <a:p>
            <a:pPr lvl="1" algn="just">
              <a:lnSpc>
                <a:spcPct val="170000"/>
              </a:lnSpc>
            </a:pPr>
            <a:r>
              <a:rPr lang="en-US" sz="6800" b="0" i="0" dirty="0">
                <a:solidFill>
                  <a:schemeClr val="tx1">
                    <a:lumMod val="95000"/>
                    <a:lumOff val="5000"/>
                  </a:schemeClr>
                </a:solidFill>
                <a:effectLst/>
                <a:latin typeface="ui-sans-serif"/>
              </a:rPr>
              <a:t>Use tools like Adobe Color or Coolors for color harmony</a:t>
            </a:r>
          </a:p>
          <a:p>
            <a:pPr algn="just">
              <a:lnSpc>
                <a:spcPct val="170000"/>
              </a:lnSpc>
              <a:buFont typeface="+mj-lt"/>
              <a:buAutoNum type="arabicPeriod"/>
            </a:pPr>
            <a:r>
              <a:rPr lang="en-US" sz="6800" b="0" i="0" dirty="0">
                <a:solidFill>
                  <a:schemeClr val="tx1">
                    <a:lumMod val="95000"/>
                    <a:lumOff val="5000"/>
                  </a:schemeClr>
                </a:solidFill>
                <a:effectLst/>
                <a:latin typeface="ui-sans-serif"/>
              </a:rPr>
              <a:t>Implement a clear visual hierarchy</a:t>
            </a:r>
          </a:p>
          <a:p>
            <a:pPr lvl="1" algn="just">
              <a:lnSpc>
                <a:spcPct val="170000"/>
              </a:lnSpc>
            </a:pPr>
            <a:r>
              <a:rPr lang="en-US" sz="6800" b="0" i="0" dirty="0">
                <a:solidFill>
                  <a:schemeClr val="tx1">
                    <a:lumMod val="95000"/>
                    <a:lumOff val="5000"/>
                  </a:schemeClr>
                </a:solidFill>
                <a:effectLst/>
                <a:latin typeface="ui-sans-serif"/>
              </a:rPr>
              <a:t>Use size, color, and spacing to guide users' attention</a:t>
            </a:r>
          </a:p>
          <a:p>
            <a:pPr lvl="1" algn="just">
              <a:lnSpc>
                <a:spcPct val="170000"/>
              </a:lnSpc>
            </a:pPr>
            <a:r>
              <a:rPr lang="en-US" sz="6800" b="0" i="0" dirty="0">
                <a:solidFill>
                  <a:schemeClr val="tx1">
                    <a:lumMod val="95000"/>
                    <a:lumOff val="5000"/>
                  </a:schemeClr>
                </a:solidFill>
                <a:effectLst/>
                <a:latin typeface="ui-sans-serif"/>
              </a:rPr>
              <a:t>Ensure the most important elements stand out</a:t>
            </a:r>
          </a:p>
          <a:p>
            <a:pPr algn="just">
              <a:lnSpc>
                <a:spcPct val="170000"/>
              </a:lnSpc>
              <a:buFont typeface="+mj-lt"/>
              <a:buAutoNum type="arabicPeriod"/>
            </a:pPr>
            <a:r>
              <a:rPr lang="en-US" sz="6800" b="0" i="0" dirty="0">
                <a:solidFill>
                  <a:schemeClr val="tx1">
                    <a:lumMod val="95000"/>
                    <a:lumOff val="5000"/>
                  </a:schemeClr>
                </a:solidFill>
                <a:effectLst/>
                <a:latin typeface="ui-sans-serif"/>
              </a:rPr>
              <a:t>Choose readable fonts</a:t>
            </a:r>
          </a:p>
          <a:p>
            <a:pPr lvl="1" algn="just">
              <a:lnSpc>
                <a:spcPct val="170000"/>
              </a:lnSpc>
            </a:pPr>
            <a:r>
              <a:rPr lang="en-US" sz="6800" b="0" i="0" dirty="0">
                <a:solidFill>
                  <a:schemeClr val="tx1">
                    <a:lumMod val="95000"/>
                    <a:lumOff val="5000"/>
                  </a:schemeClr>
                </a:solidFill>
                <a:effectLst/>
                <a:latin typeface="ui-sans-serif"/>
              </a:rPr>
              <a:t>Use sans-serif fonts for better on-screen readability</a:t>
            </a:r>
          </a:p>
          <a:p>
            <a:pPr lvl="1" algn="just">
              <a:lnSpc>
                <a:spcPct val="170000"/>
              </a:lnSpc>
            </a:pPr>
            <a:r>
              <a:rPr lang="en-US" sz="6800" b="0" i="0" dirty="0">
                <a:solidFill>
                  <a:schemeClr val="tx1">
                    <a:lumMod val="95000"/>
                    <a:lumOff val="5000"/>
                  </a:schemeClr>
                </a:solidFill>
                <a:effectLst/>
                <a:latin typeface="ui-sans-serif"/>
              </a:rPr>
              <a:t>Limit the number of font families to 2-3 maximum</a:t>
            </a:r>
          </a:p>
          <a:p>
            <a:pPr marL="0" indent="0" algn="just">
              <a:buNone/>
            </a:pPr>
            <a:endParaRPr lang="en-US" sz="2900" b="0" i="0" dirty="0">
              <a:solidFill>
                <a:srgbClr val="F5F4EF"/>
              </a:solidFill>
              <a:effectLst/>
              <a:latin typeface="ui-sans-serif"/>
            </a:endParaRPr>
          </a:p>
        </p:txBody>
      </p:sp>
      <p:sp>
        <p:nvSpPr>
          <p:cNvPr id="7" name="Content Placeholder 6">
            <a:extLst>
              <a:ext uri="{FF2B5EF4-FFF2-40B4-BE49-F238E27FC236}">
                <a16:creationId xmlns:a16="http://schemas.microsoft.com/office/drawing/2014/main" id="{DC5A64F1-1180-4A8E-8519-BBE87D443219}"/>
              </a:ext>
            </a:extLst>
          </p:cNvPr>
          <p:cNvSpPr>
            <a:spLocks noGrp="1"/>
          </p:cNvSpPr>
          <p:nvPr>
            <p:ph sz="quarter" idx="4"/>
          </p:nvPr>
        </p:nvSpPr>
        <p:spPr>
          <a:xfrm>
            <a:off x="6418732" y="1907707"/>
            <a:ext cx="5347445" cy="4235358"/>
          </a:xfrm>
        </p:spPr>
        <p:txBody>
          <a:bodyPr>
            <a:normAutofit/>
          </a:bodyPr>
          <a:lstStyle/>
          <a:p>
            <a:pPr marL="0" indent="0" algn="just">
              <a:lnSpc>
                <a:spcPct val="150000"/>
              </a:lnSpc>
              <a:buNone/>
            </a:pPr>
            <a:r>
              <a:rPr lang="en-US" sz="1700" b="0" i="0" dirty="0">
                <a:solidFill>
                  <a:schemeClr val="accent1">
                    <a:lumMod val="40000"/>
                    <a:lumOff val="60000"/>
                  </a:schemeClr>
                </a:solidFill>
                <a:effectLst/>
                <a:latin typeface="ui-sans-serif"/>
              </a:rPr>
              <a:t>4.  </a:t>
            </a:r>
            <a:r>
              <a:rPr lang="en-US" sz="1700" b="0" i="0" dirty="0">
                <a:solidFill>
                  <a:schemeClr val="tx1">
                    <a:lumMod val="95000"/>
                    <a:lumOff val="5000"/>
                  </a:schemeClr>
                </a:solidFill>
                <a:effectLst/>
                <a:latin typeface="ui-sans-serif"/>
              </a:rPr>
              <a:t>Maintain adequate contrast</a:t>
            </a:r>
          </a:p>
          <a:p>
            <a:pPr lvl="1" algn="just">
              <a:lnSpc>
                <a:spcPct val="150000"/>
              </a:lnSpc>
            </a:pPr>
            <a:r>
              <a:rPr lang="en-US" sz="1700" b="0" i="0" dirty="0">
                <a:solidFill>
                  <a:schemeClr val="tx1">
                    <a:lumMod val="95000"/>
                    <a:lumOff val="5000"/>
                  </a:schemeClr>
                </a:solidFill>
                <a:effectLst/>
                <a:latin typeface="ui-sans-serif"/>
              </a:rPr>
              <a:t>Ensure text is easily readable against its background</a:t>
            </a:r>
          </a:p>
          <a:p>
            <a:pPr lvl="1" algn="just">
              <a:lnSpc>
                <a:spcPct val="150000"/>
              </a:lnSpc>
            </a:pPr>
            <a:r>
              <a:rPr lang="en-US" sz="1700" b="0" i="0" dirty="0">
                <a:solidFill>
                  <a:schemeClr val="tx1">
                    <a:lumMod val="95000"/>
                    <a:lumOff val="5000"/>
                  </a:schemeClr>
                </a:solidFill>
                <a:effectLst/>
                <a:latin typeface="ui-sans-serif"/>
              </a:rPr>
              <a:t>Use tools like WebAIM's Contrast Checker to verify</a:t>
            </a:r>
          </a:p>
          <a:p>
            <a:pPr marL="0" indent="0" algn="just">
              <a:lnSpc>
                <a:spcPct val="150000"/>
              </a:lnSpc>
              <a:buNone/>
            </a:pPr>
            <a:r>
              <a:rPr lang="en-US" sz="1700" b="0" i="0" dirty="0">
                <a:solidFill>
                  <a:schemeClr val="accent1">
                    <a:lumMod val="40000"/>
                    <a:lumOff val="60000"/>
                  </a:schemeClr>
                </a:solidFill>
                <a:effectLst/>
                <a:latin typeface="ui-sans-serif"/>
              </a:rPr>
              <a:t>5</a:t>
            </a:r>
            <a:r>
              <a:rPr lang="en-US" sz="1700" b="0" i="0" dirty="0">
                <a:solidFill>
                  <a:schemeClr val="tx1">
                    <a:lumMod val="95000"/>
                    <a:lumOff val="5000"/>
                  </a:schemeClr>
                </a:solidFill>
                <a:effectLst/>
                <a:latin typeface="ui-sans-serif"/>
              </a:rPr>
              <a:t>. Use high-quality, relevant images</a:t>
            </a:r>
          </a:p>
          <a:p>
            <a:pPr lvl="1" algn="just">
              <a:lnSpc>
                <a:spcPct val="150000"/>
              </a:lnSpc>
            </a:pPr>
            <a:r>
              <a:rPr lang="en-US" sz="1700" b="0" i="0" dirty="0">
                <a:solidFill>
                  <a:schemeClr val="tx1">
                    <a:lumMod val="95000"/>
                    <a:lumOff val="5000"/>
                  </a:schemeClr>
                </a:solidFill>
                <a:effectLst/>
                <a:latin typeface="ui-sans-serif"/>
              </a:rPr>
              <a:t>Avoid generic stock photos</a:t>
            </a:r>
          </a:p>
          <a:p>
            <a:pPr lvl="1" algn="just">
              <a:lnSpc>
                <a:spcPct val="150000"/>
              </a:lnSpc>
            </a:pPr>
            <a:r>
              <a:rPr lang="en-US" sz="1700" b="0" i="0" dirty="0">
                <a:solidFill>
                  <a:schemeClr val="tx1">
                    <a:lumMod val="95000"/>
                    <a:lumOff val="5000"/>
                  </a:schemeClr>
                </a:solidFill>
                <a:effectLst/>
                <a:latin typeface="ui-sans-serif"/>
              </a:rPr>
              <a:t>Optimize images for web to ensure fast loading</a:t>
            </a:r>
          </a:p>
          <a:p>
            <a:endParaRPr lang="en-IN" dirty="0"/>
          </a:p>
        </p:txBody>
      </p:sp>
    </p:spTree>
    <p:extLst>
      <p:ext uri="{BB962C8B-B14F-4D97-AF65-F5344CB8AC3E}">
        <p14:creationId xmlns:p14="http://schemas.microsoft.com/office/powerpoint/2010/main" val="423499665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1896</TotalTime>
  <Words>1136</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__tiempos_b6f14e</vt:lpstr>
      <vt:lpstr>Aerial(Body)</vt:lpstr>
      <vt:lpstr>Arial</vt:lpstr>
      <vt:lpstr>Arial (body)</vt:lpstr>
      <vt:lpstr>Calibri</vt:lpstr>
      <vt:lpstr>Trade Gothic LT Pro</vt:lpstr>
      <vt:lpstr>Trebuchet MS</vt:lpstr>
      <vt:lpstr>ui-sans-serif</vt:lpstr>
      <vt:lpstr>Office Theme</vt:lpstr>
      <vt:lpstr>Website Optimization                      Project</vt:lpstr>
      <vt:lpstr>Company Overview</vt:lpstr>
      <vt:lpstr>Product and Service Descriptions</vt:lpstr>
      <vt:lpstr>Website Platform Identification</vt:lpstr>
      <vt:lpstr>Responsive Design Testing</vt:lpstr>
      <vt:lpstr>PowerPoint Presentation</vt:lpstr>
      <vt:lpstr>Website Mistakes Identification:</vt:lpstr>
      <vt:lpstr>PowerPoint Presentation</vt:lpstr>
      <vt:lpstr>Best Practices List</vt:lpstr>
      <vt:lpstr>PowerPoint Presentation</vt:lpstr>
      <vt:lpstr>Landing Page Design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mesackmilton03@gmail.com</dc:creator>
  <cp:lastModifiedBy>Mesack Milton</cp:lastModifiedBy>
  <cp:revision>39</cp:revision>
  <dcterms:created xsi:type="dcterms:W3CDTF">2024-09-16T17:03:22Z</dcterms:created>
  <dcterms:modified xsi:type="dcterms:W3CDTF">2025-01-08T13:06:05Z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