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8" r:id="rId5"/>
    <p:sldId id="259" r:id="rId6"/>
    <p:sldId id="260" r:id="rId7"/>
    <p:sldId id="261" r:id="rId8"/>
    <p:sldId id="262" r:id="rId9"/>
    <p:sldId id="264" r:id="rId10"/>
    <p:sldId id="265" r:id="rId11"/>
    <p:sldId id="266" r:id="rId12"/>
    <p:sldId id="267" r:id="rId13"/>
    <p:sldId id="271" r:id="rId14"/>
    <p:sldId id="272" r:id="rId15"/>
    <p:sldId id="263" r:id="rId16"/>
    <p:sldId id="273" r:id="rId17"/>
    <p:sldId id="275" r:id="rId18"/>
    <p:sldId id="274" r:id="rId19"/>
    <p:sldId id="269" r:id="rId20"/>
    <p:sldId id="270" r:id="rId21"/>
    <p:sldId id="268"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9" autoAdjust="0"/>
    <p:restoredTop sz="94575" autoAdjust="0"/>
  </p:normalViewPr>
  <p:slideViewPr>
    <p:cSldViewPr>
      <p:cViewPr varScale="1">
        <p:scale>
          <a:sx n="52" d="100"/>
          <a:sy n="52" d="100"/>
        </p:scale>
        <p:origin x="-84"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8C2931A-E238-4F42-86B9-9EB3F7FE9BCE}" type="datetimeFigureOut">
              <a:rPr lang="en-US" smtClean="0"/>
              <a:t>7/16/2022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57C2A024-7520-4E39-94F5-B1FC94CF1D3F}"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2931A-E238-4F42-86B9-9EB3F7FE9BCE}"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A024-7520-4E39-94F5-B1FC94CF1D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2931A-E238-4F42-86B9-9EB3F7FE9BCE}"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A024-7520-4E39-94F5-B1FC94CF1D3F}"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8C2931A-E238-4F42-86B9-9EB3F7FE9BCE}"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2A024-7520-4E39-94F5-B1FC94CF1D3F}"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8C2931A-E238-4F42-86B9-9EB3F7FE9BCE}" type="datetimeFigureOut">
              <a:rPr lang="en-US" smtClean="0"/>
              <a:t>7/16/2022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57C2A024-7520-4E39-94F5-B1FC94CF1D3F}"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C2931A-E238-4F42-86B9-9EB3F7FE9BCE}"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2A024-7520-4E39-94F5-B1FC94CF1D3F}"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C2931A-E238-4F42-86B9-9EB3F7FE9BCE}" type="datetimeFigureOut">
              <a:rPr lang="en-US" smtClean="0"/>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2A024-7520-4E39-94F5-B1FC94CF1D3F}"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C2931A-E238-4F42-86B9-9EB3F7FE9BCE}" type="datetimeFigureOut">
              <a:rPr lang="en-US" smtClean="0"/>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2A024-7520-4E39-94F5-B1FC94CF1D3F}"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931A-E238-4F42-86B9-9EB3F7FE9BCE}" type="datetimeFigureOut">
              <a:rPr lang="en-US" smtClean="0"/>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2A024-7520-4E39-94F5-B1FC94CF1D3F}"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C2931A-E238-4F42-86B9-9EB3F7FE9BCE}"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2A024-7520-4E39-94F5-B1FC94CF1D3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C2931A-E238-4F42-86B9-9EB3F7FE9BCE}"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2A024-7520-4E39-94F5-B1FC94CF1D3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8C2931A-E238-4F42-86B9-9EB3F7FE9BCE}" type="datetimeFigureOut">
              <a:rPr lang="en-US" smtClean="0"/>
              <a:t>7/16/2022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7C2A024-7520-4E39-94F5-B1FC94CF1D3F}"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hoto.jpg"/>
          <p:cNvPicPr>
            <a:picLocks noChangeAspect="1"/>
          </p:cNvPicPr>
          <p:nvPr/>
        </p:nvPicPr>
        <p:blipFill>
          <a:blip r:embed="rId2"/>
          <a:srcRect l="39007" t="22989" r="17730"/>
          <a:stretch>
            <a:fillRect/>
          </a:stretch>
        </p:blipFill>
        <p:spPr>
          <a:xfrm>
            <a:off x="914400" y="1447800"/>
            <a:ext cx="7315200" cy="2286000"/>
          </a:xfrm>
          <a:prstGeom prst="rect">
            <a:avLst/>
          </a:prstGeom>
        </p:spPr>
      </p:pic>
      <p:sp>
        <p:nvSpPr>
          <p:cNvPr id="2" name="Title 1"/>
          <p:cNvSpPr>
            <a:spLocks noGrp="1"/>
          </p:cNvSpPr>
          <p:nvPr>
            <p:ph type="ctrTitle"/>
          </p:nvPr>
        </p:nvSpPr>
        <p:spPr/>
        <p:txBody>
          <a:bodyPr>
            <a:normAutofit fontScale="90000"/>
          </a:bodyPr>
          <a:lstStyle/>
          <a:p>
            <a:r>
              <a:rPr lang="en-US" sz="3600" dirty="0" smtClean="0"/>
              <a:t>KERATOCONUS AND </a:t>
            </a:r>
            <a:br>
              <a:rPr lang="en-US" sz="3600" dirty="0" smtClean="0"/>
            </a:br>
            <a:r>
              <a:rPr lang="en-US" sz="3600" dirty="0" smtClean="0"/>
              <a:t>ROLE OF PHARMACISTS</a:t>
            </a:r>
            <a:endParaRPr lang="en-US" sz="3600" dirty="0"/>
          </a:p>
        </p:txBody>
      </p:sp>
      <p:sp>
        <p:nvSpPr>
          <p:cNvPr id="3" name="Subtitle 2"/>
          <p:cNvSpPr>
            <a:spLocks noGrp="1"/>
          </p:cNvSpPr>
          <p:nvPr>
            <p:ph type="subTitle" idx="1"/>
          </p:nvPr>
        </p:nvSpPr>
        <p:spPr/>
        <p:txBody>
          <a:bodyPr>
            <a:normAutofit fontScale="92500" lnSpcReduction="20000"/>
          </a:bodyPr>
          <a:lstStyle/>
          <a:p>
            <a:r>
              <a:rPr lang="en-US" sz="3600" dirty="0" smtClean="0"/>
              <a:t>PHARM. MESAGAN ELIJAH</a:t>
            </a:r>
            <a:endParaRPr lang="en-US" sz="3600" dirty="0"/>
          </a:p>
        </p:txBody>
      </p:sp>
      <p:sp>
        <p:nvSpPr>
          <p:cNvPr id="4" name="Rectangle 3"/>
          <p:cNvSpPr/>
          <p:nvPr/>
        </p:nvSpPr>
        <p:spPr>
          <a:xfrm>
            <a:off x="914400" y="304800"/>
            <a:ext cx="7315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304800"/>
            <a:ext cx="7239000"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1295400" y="533400"/>
            <a:ext cx="6705600" cy="1077218"/>
          </a:xfrm>
          <a:prstGeom prst="rect">
            <a:avLst/>
          </a:prstGeom>
          <a:noFill/>
        </p:spPr>
        <p:txBody>
          <a:bodyPr wrap="square" rtlCol="0">
            <a:spAutoFit/>
          </a:bodyPr>
          <a:lstStyle/>
          <a:p>
            <a:pPr algn="ctr"/>
            <a:r>
              <a:rPr lang="en-US" sz="3200" dirty="0" smtClean="0"/>
              <a:t>OPHTHALMOLOGY PHARMACISTS OF NIGERIA (OPON)</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PATHOPHYSIOLOGY</a:t>
            </a:r>
            <a:endParaRPr lang="en-US" sz="3600" dirty="0"/>
          </a:p>
        </p:txBody>
      </p:sp>
      <p:pic>
        <p:nvPicPr>
          <p:cNvPr id="14338" name="Picture 2" descr="Dua Layer"/>
          <p:cNvPicPr>
            <a:picLocks noGrp="1" noChangeAspect="1" noChangeArrowheads="1"/>
          </p:cNvPicPr>
          <p:nvPr>
            <p:ph sz="quarter" idx="1"/>
          </p:nvPr>
        </p:nvPicPr>
        <p:blipFill>
          <a:blip r:embed="rId2"/>
          <a:srcRect b="7812"/>
          <a:stretch>
            <a:fillRect/>
          </a:stretch>
        </p:blipFill>
        <p:spPr bwMode="auto">
          <a:xfrm>
            <a:off x="1447800" y="1295400"/>
            <a:ext cx="5791200" cy="4495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PATHOPHYSIOLOGY CONTD</a:t>
            </a:r>
            <a:endParaRPr lang="en-US" sz="3600" dirty="0"/>
          </a:p>
        </p:txBody>
      </p:sp>
      <p:sp>
        <p:nvSpPr>
          <p:cNvPr id="5" name="Content Placeholder 4"/>
          <p:cNvSpPr>
            <a:spLocks noGrp="1"/>
          </p:cNvSpPr>
          <p:nvPr>
            <p:ph sz="quarter" idx="1"/>
          </p:nvPr>
        </p:nvSpPr>
        <p:spPr/>
        <p:txBody>
          <a:bodyPr>
            <a:normAutofit fontScale="70000" lnSpcReduction="20000"/>
          </a:bodyPr>
          <a:lstStyle/>
          <a:p>
            <a:r>
              <a:rPr lang="en-US" sz="3600" dirty="0" smtClean="0"/>
              <a:t>The cornea of made up of five distinctive layer</a:t>
            </a:r>
          </a:p>
          <a:p>
            <a:pPr lvl="0"/>
            <a:r>
              <a:rPr lang="en-US" sz="3600" b="1" dirty="0" smtClean="0"/>
              <a:t>Epithelium: </a:t>
            </a:r>
            <a:r>
              <a:rPr lang="en-US" sz="3600" dirty="0" smtClean="0"/>
              <a:t>P</a:t>
            </a:r>
            <a:r>
              <a:rPr lang="en-US" sz="3600" dirty="0" smtClean="0"/>
              <a:t>rotect </a:t>
            </a:r>
            <a:r>
              <a:rPr lang="en-US" sz="3600" dirty="0" smtClean="0"/>
              <a:t>the eye from foreign objects like bacteria, dust and water. </a:t>
            </a:r>
            <a:r>
              <a:rPr lang="en-US" sz="3600" dirty="0" smtClean="0"/>
              <a:t>It has </a:t>
            </a:r>
            <a:r>
              <a:rPr lang="en-US" sz="3600" dirty="0" smtClean="0"/>
              <a:t>thousands of tiny nerve endings, which is why rubbing or scratching your eye causes </a:t>
            </a:r>
            <a:r>
              <a:rPr lang="en-US" sz="3600" dirty="0" smtClean="0"/>
              <a:t>pain.</a:t>
            </a:r>
            <a:endParaRPr lang="en-US" sz="3600" dirty="0" smtClean="0"/>
          </a:p>
          <a:p>
            <a:pPr lvl="0"/>
            <a:r>
              <a:rPr lang="en-US" sz="3600" b="1" dirty="0" smtClean="0"/>
              <a:t>Bowman’s Membrane: </a:t>
            </a:r>
            <a:r>
              <a:rPr lang="en-US" sz="3600" dirty="0" smtClean="0"/>
              <a:t>The second layer, behind the basement membrane, </a:t>
            </a:r>
            <a:r>
              <a:rPr lang="en-US" sz="3600" dirty="0" smtClean="0"/>
              <a:t>a </a:t>
            </a:r>
            <a:r>
              <a:rPr lang="en-US" sz="3600" dirty="0" smtClean="0"/>
              <a:t>transparent film made up of protein fibers known as collagen. </a:t>
            </a:r>
            <a:r>
              <a:rPr lang="en-US" sz="3600" dirty="0" smtClean="0"/>
              <a:t> Scarring of the Bowman’s </a:t>
            </a:r>
            <a:r>
              <a:rPr lang="en-US" sz="3600" dirty="0" smtClean="0"/>
              <a:t>membrane, </a:t>
            </a:r>
            <a:r>
              <a:rPr lang="en-US" sz="3600" dirty="0" smtClean="0"/>
              <a:t>can </a:t>
            </a:r>
            <a:r>
              <a:rPr lang="en-US" sz="3600" dirty="0" smtClean="0"/>
              <a:t>result in vision loss.</a:t>
            </a:r>
          </a:p>
          <a:p>
            <a:pPr lvl="0"/>
            <a:r>
              <a:rPr lang="en-US" sz="3600" b="1" dirty="0" err="1" smtClean="0"/>
              <a:t>Stroma</a:t>
            </a:r>
            <a:r>
              <a:rPr lang="en-US" sz="3600" b="1" dirty="0" smtClean="0"/>
              <a:t>: </a:t>
            </a:r>
            <a:r>
              <a:rPr lang="en-US" sz="3600" dirty="0" smtClean="0"/>
              <a:t>Thickest </a:t>
            </a:r>
            <a:r>
              <a:rPr lang="en-US" sz="3600" dirty="0" smtClean="0"/>
              <a:t>layer within the corneal structure</a:t>
            </a:r>
            <a:r>
              <a:rPr lang="en-US" sz="3600" dirty="0" smtClean="0"/>
              <a:t>. </a:t>
            </a:r>
            <a:r>
              <a:rPr lang="en-US" sz="3600" dirty="0" smtClean="0"/>
              <a:t>made </a:t>
            </a:r>
            <a:r>
              <a:rPr lang="en-US" sz="3600" dirty="0" smtClean="0"/>
              <a:t>of </a:t>
            </a:r>
            <a:r>
              <a:rPr lang="en-US" sz="3600" dirty="0" smtClean="0"/>
              <a:t>collagen and water. The collagen helps the cornea keep its form, elasticity and strength. The </a:t>
            </a:r>
            <a:r>
              <a:rPr lang="en-US" sz="3600" dirty="0" err="1" smtClean="0"/>
              <a:t>stroma’s</a:t>
            </a:r>
            <a:r>
              <a:rPr lang="en-US" sz="3600" dirty="0" smtClean="0"/>
              <a:t> unique arrangement, shape and spacing of collagen proteins produce the light-conducting ability of your cornea.</a:t>
            </a:r>
          </a:p>
          <a:p>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PATHOPHYSIOLOGY CONTD</a:t>
            </a:r>
            <a:endParaRPr lang="en-US" sz="3600" dirty="0"/>
          </a:p>
        </p:txBody>
      </p:sp>
      <p:sp>
        <p:nvSpPr>
          <p:cNvPr id="5" name="Content Placeholder 4"/>
          <p:cNvSpPr>
            <a:spLocks noGrp="1"/>
          </p:cNvSpPr>
          <p:nvPr>
            <p:ph sz="quarter" idx="1"/>
          </p:nvPr>
        </p:nvSpPr>
        <p:spPr/>
        <p:txBody>
          <a:bodyPr>
            <a:normAutofit fontScale="77500" lnSpcReduction="20000"/>
          </a:bodyPr>
          <a:lstStyle/>
          <a:p>
            <a:r>
              <a:rPr lang="en-US" sz="3600" b="1" dirty="0" err="1" smtClean="0"/>
              <a:t>Dua’s</a:t>
            </a:r>
            <a:r>
              <a:rPr lang="en-US" sz="3600" b="1" dirty="0" smtClean="0"/>
              <a:t> </a:t>
            </a:r>
            <a:r>
              <a:rPr lang="en-US" sz="3600" b="1" dirty="0" smtClean="0"/>
              <a:t>layer</a:t>
            </a:r>
            <a:r>
              <a:rPr lang="en-US" sz="3600" dirty="0" smtClean="0"/>
              <a:t>,  pre-</a:t>
            </a:r>
            <a:r>
              <a:rPr lang="en-US" sz="3600" dirty="0" err="1" smtClean="0"/>
              <a:t>descement’s</a:t>
            </a:r>
            <a:r>
              <a:rPr lang="en-US" sz="3600" dirty="0" smtClean="0"/>
              <a:t> </a:t>
            </a:r>
            <a:r>
              <a:rPr lang="en-US" sz="3600" dirty="0" err="1" smtClean="0"/>
              <a:t>membrance</a:t>
            </a:r>
            <a:r>
              <a:rPr lang="en-US" sz="3600" dirty="0" smtClean="0"/>
              <a:t>, discover 2013,  extremely thin but very strong  and impervious to air</a:t>
            </a:r>
            <a:endParaRPr lang="en-US" sz="3600" dirty="0" smtClean="0"/>
          </a:p>
          <a:p>
            <a:pPr lvl="0"/>
            <a:endParaRPr lang="en-US" sz="3600" b="1" dirty="0" smtClean="0"/>
          </a:p>
          <a:p>
            <a:pPr lvl="0"/>
            <a:r>
              <a:rPr lang="en-US" sz="3600" b="1" dirty="0" err="1" smtClean="0"/>
              <a:t>Descemet’s</a:t>
            </a:r>
            <a:r>
              <a:rPr lang="en-US" sz="3600" b="1" dirty="0" smtClean="0"/>
              <a:t> </a:t>
            </a:r>
            <a:r>
              <a:rPr lang="en-US" sz="3600" b="1" dirty="0" smtClean="0"/>
              <a:t>Membrane: </a:t>
            </a:r>
            <a:r>
              <a:rPr lang="en-US" sz="3600" dirty="0" smtClean="0"/>
              <a:t>Located below the </a:t>
            </a:r>
            <a:r>
              <a:rPr lang="en-US" sz="3600" dirty="0" err="1" smtClean="0"/>
              <a:t>stroma</a:t>
            </a:r>
            <a:r>
              <a:rPr lang="en-US" sz="3600" dirty="0" smtClean="0"/>
              <a:t>, </a:t>
            </a:r>
            <a:r>
              <a:rPr lang="en-US" sz="3600" dirty="0" smtClean="0"/>
              <a:t>provide a </a:t>
            </a:r>
            <a:r>
              <a:rPr lang="en-US" sz="3600" dirty="0" smtClean="0"/>
              <a:t>protective barrier against injury and infection. Composed of a different type of collagen fibers, this membrane heals well after injury.</a:t>
            </a:r>
          </a:p>
          <a:p>
            <a:r>
              <a:rPr lang="en-US" sz="3600" b="1" dirty="0" smtClean="0"/>
              <a:t>Endothelium: </a:t>
            </a:r>
            <a:r>
              <a:rPr lang="en-US" sz="3600" dirty="0" smtClean="0"/>
              <a:t>The innermost layer of your cornea, </a:t>
            </a:r>
            <a:r>
              <a:rPr lang="en-US" sz="3600" dirty="0" smtClean="0"/>
              <a:t>maintains </a:t>
            </a:r>
            <a:r>
              <a:rPr lang="en-US" sz="3600" dirty="0" smtClean="0"/>
              <a:t>a fluid balance. If the endothelium didn’t perform this function</a:t>
            </a:r>
            <a:r>
              <a:rPr lang="en-US" sz="3600" dirty="0" smtClean="0"/>
              <a:t>, the </a:t>
            </a:r>
            <a:r>
              <a:rPr lang="en-US" sz="3600" dirty="0" err="1" smtClean="0"/>
              <a:t>stroma</a:t>
            </a:r>
            <a:r>
              <a:rPr lang="en-US" sz="3600" dirty="0" smtClean="0"/>
              <a:t> would become cloudy. </a:t>
            </a:r>
            <a:r>
              <a:rPr lang="en-US" sz="3600" dirty="0" smtClean="0"/>
              <a:t>Endothelial cells damaged are irreversible.</a:t>
            </a:r>
          </a:p>
          <a:p>
            <a:endParaRPr lang="en-US" sz="3600" dirty="0" smtClean="0"/>
          </a:p>
          <a:p>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PATHOPHYSIOLOGY CONTD</a:t>
            </a:r>
            <a:endParaRPr lang="en-US" sz="3600" dirty="0"/>
          </a:p>
        </p:txBody>
      </p:sp>
      <p:sp>
        <p:nvSpPr>
          <p:cNvPr id="5" name="Content Placeholder 4"/>
          <p:cNvSpPr>
            <a:spLocks noGrp="1"/>
          </p:cNvSpPr>
          <p:nvPr>
            <p:ph sz="quarter" idx="1"/>
          </p:nvPr>
        </p:nvSpPr>
        <p:spPr/>
        <p:txBody>
          <a:bodyPr>
            <a:normAutofit fontScale="85000" lnSpcReduction="20000"/>
          </a:bodyPr>
          <a:lstStyle/>
          <a:p>
            <a:pPr lvl="0"/>
            <a:r>
              <a:rPr lang="en-US" sz="3600" dirty="0" err="1" smtClean="0"/>
              <a:t>Keratoconus</a:t>
            </a:r>
            <a:r>
              <a:rPr lang="en-US" sz="3600" dirty="0" smtClean="0"/>
              <a:t> can involve each layer of the cornea. </a:t>
            </a:r>
          </a:p>
          <a:p>
            <a:pPr lvl="0"/>
            <a:r>
              <a:rPr lang="en-US" sz="3600" dirty="0" smtClean="0"/>
              <a:t>The corneal epithelial cells may be enlarged and elongated.</a:t>
            </a:r>
            <a:endParaRPr lang="en-US" sz="3600" u="sng" baseline="30000" dirty="0" smtClean="0"/>
          </a:p>
          <a:p>
            <a:pPr lvl="0"/>
            <a:r>
              <a:rPr lang="en-US" sz="3600" dirty="0" smtClean="0"/>
              <a:t>Early degeneration of basal epithelial cells can be followed by disruption of the basement membrane. </a:t>
            </a:r>
          </a:p>
          <a:p>
            <a:pPr lvl="0"/>
            <a:r>
              <a:rPr lang="en-US" sz="3600" dirty="0" smtClean="0"/>
              <a:t>This disruption results in the growth of epithelium posterior to the Bowman's layer and collagen anterior to the epithelium, forming typical Z-shaped interruptions or breaks in the Bowman's layer.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PATHOPHYSIOLOGY CONTD</a:t>
            </a:r>
            <a:endParaRPr lang="en-US" sz="3600" dirty="0"/>
          </a:p>
        </p:txBody>
      </p:sp>
      <p:sp>
        <p:nvSpPr>
          <p:cNvPr id="5" name="Content Placeholder 4"/>
          <p:cNvSpPr>
            <a:spLocks noGrp="1"/>
          </p:cNvSpPr>
          <p:nvPr>
            <p:ph sz="quarter" idx="1"/>
          </p:nvPr>
        </p:nvSpPr>
        <p:spPr/>
        <p:txBody>
          <a:bodyPr>
            <a:normAutofit fontScale="85000" lnSpcReduction="20000"/>
          </a:bodyPr>
          <a:lstStyle/>
          <a:p>
            <a:pPr lvl="0"/>
            <a:r>
              <a:rPr lang="en-US" sz="3600" dirty="0" smtClean="0"/>
              <a:t>Scarring </a:t>
            </a:r>
            <a:r>
              <a:rPr lang="en-US" sz="3600" dirty="0" smtClean="0"/>
              <a:t>of the Bowman's layer and the anterior </a:t>
            </a:r>
            <a:r>
              <a:rPr lang="en-US" sz="3600" dirty="0" err="1" smtClean="0"/>
              <a:t>stroma</a:t>
            </a:r>
            <a:r>
              <a:rPr lang="en-US" sz="3600" dirty="0" smtClean="0"/>
              <a:t> are common and present </a:t>
            </a:r>
            <a:r>
              <a:rPr lang="en-US" sz="3600" dirty="0" err="1" smtClean="0"/>
              <a:t>histopathologically</a:t>
            </a:r>
            <a:r>
              <a:rPr lang="en-US" sz="3600" dirty="0" smtClean="0"/>
              <a:t> with collagen fragmentation, fibrillation and fibroblastic activity. </a:t>
            </a:r>
            <a:endParaRPr lang="en-US" sz="3600" dirty="0" smtClean="0"/>
          </a:p>
          <a:p>
            <a:pPr lvl="0"/>
            <a:r>
              <a:rPr lang="en-US" sz="3600" dirty="0" smtClean="0"/>
              <a:t>The </a:t>
            </a:r>
            <a:r>
              <a:rPr lang="en-US" sz="3600" dirty="0" err="1" smtClean="0"/>
              <a:t>stroma</a:t>
            </a:r>
            <a:r>
              <a:rPr lang="en-US" sz="3600" dirty="0" smtClean="0"/>
              <a:t> has normal-sized collagen fibers but low numbers of collagen lamellae, which results in </a:t>
            </a:r>
            <a:r>
              <a:rPr lang="en-US" sz="3600" dirty="0" err="1" smtClean="0"/>
              <a:t>stromal</a:t>
            </a:r>
            <a:r>
              <a:rPr lang="en-US" sz="3600" dirty="0" smtClean="0"/>
              <a:t> thinning. </a:t>
            </a:r>
            <a:endParaRPr lang="en-US" sz="3600" dirty="0" smtClean="0"/>
          </a:p>
          <a:p>
            <a:pPr lvl="0"/>
            <a:r>
              <a:rPr lang="en-US" sz="3600" dirty="0" smtClean="0"/>
              <a:t>Endothelial </a:t>
            </a:r>
            <a:r>
              <a:rPr lang="en-US" sz="3600" dirty="0" smtClean="0"/>
              <a:t>cell </a:t>
            </a:r>
            <a:r>
              <a:rPr lang="en-US" sz="3600" dirty="0" err="1" smtClean="0"/>
              <a:t>pleomorphism</a:t>
            </a:r>
            <a:r>
              <a:rPr lang="en-US" sz="3600" dirty="0" smtClean="0"/>
              <a:t> and </a:t>
            </a:r>
            <a:r>
              <a:rPr lang="en-US" sz="3600" dirty="0" err="1" smtClean="0"/>
              <a:t>polymegathism</a:t>
            </a:r>
            <a:r>
              <a:rPr lang="en-US" sz="3600" dirty="0" smtClean="0"/>
              <a:t> may also be manifested. </a:t>
            </a:r>
            <a:endParaRPr lang="en-US" sz="3600" dirty="0" smtClean="0"/>
          </a:p>
          <a:p>
            <a:pPr lvl="0"/>
            <a:r>
              <a:rPr lang="en-US" sz="3600" dirty="0" smtClean="0"/>
              <a:t>With </a:t>
            </a:r>
            <a:r>
              <a:rPr lang="en-US" sz="3600" dirty="0" smtClean="0"/>
              <a:t>increasing severity and duration increase, greater change and damage occurs at the base of the cone than at the apex.</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CLINICAL PRESENTATION</a:t>
            </a:r>
            <a:endParaRPr lang="en-US" sz="3600" dirty="0"/>
          </a:p>
        </p:txBody>
      </p:sp>
      <p:sp>
        <p:nvSpPr>
          <p:cNvPr id="3" name="Content Placeholder 2"/>
          <p:cNvSpPr>
            <a:spLocks noGrp="1"/>
          </p:cNvSpPr>
          <p:nvPr>
            <p:ph sz="quarter" idx="1"/>
          </p:nvPr>
        </p:nvSpPr>
        <p:spPr/>
        <p:txBody>
          <a:bodyPr>
            <a:normAutofit fontScale="77500" lnSpcReduction="20000"/>
          </a:bodyPr>
          <a:lstStyle/>
          <a:p>
            <a:r>
              <a:rPr lang="en-US" sz="3600" dirty="0" smtClean="0"/>
              <a:t>complain </a:t>
            </a:r>
            <a:r>
              <a:rPr lang="en-US" sz="3600" dirty="0" smtClean="0"/>
              <a:t>of progressive visual blur and distortion secondary to myopia and high astigmatism. </a:t>
            </a:r>
            <a:endParaRPr lang="en-US" sz="3600" dirty="0" smtClean="0"/>
          </a:p>
          <a:p>
            <a:r>
              <a:rPr lang="en-US" sz="3600" dirty="0" smtClean="0"/>
              <a:t>Photophobia</a:t>
            </a:r>
            <a:r>
              <a:rPr lang="en-US" sz="3600" dirty="0" smtClean="0"/>
              <a:t>, glare and monocular </a:t>
            </a:r>
            <a:r>
              <a:rPr lang="en-US" sz="3600" dirty="0" err="1" smtClean="0"/>
              <a:t>diplopia</a:t>
            </a:r>
            <a:r>
              <a:rPr lang="en-US" sz="3600" dirty="0" smtClean="0"/>
              <a:t> are also presenting symptoms. </a:t>
            </a:r>
            <a:endParaRPr lang="en-US" sz="3600" dirty="0" smtClean="0"/>
          </a:p>
          <a:p>
            <a:r>
              <a:rPr lang="en-US" sz="3600" dirty="0" smtClean="0"/>
              <a:t>A </a:t>
            </a:r>
            <a:r>
              <a:rPr lang="en-US" sz="3600" dirty="0" smtClean="0"/>
              <a:t>scissors reflex during </a:t>
            </a:r>
            <a:r>
              <a:rPr lang="en-US" sz="3600" dirty="0" err="1" smtClean="0"/>
              <a:t>retinoscopy</a:t>
            </a:r>
            <a:r>
              <a:rPr lang="en-US" sz="3600" dirty="0" smtClean="0"/>
              <a:t> is a very early </a:t>
            </a:r>
            <a:r>
              <a:rPr lang="en-US" sz="3600" dirty="0" smtClean="0"/>
              <a:t>sign.</a:t>
            </a:r>
          </a:p>
          <a:p>
            <a:r>
              <a:rPr lang="en-US" sz="3600" dirty="0" err="1" smtClean="0"/>
              <a:t>Rizzutti's</a:t>
            </a:r>
            <a:r>
              <a:rPr lang="en-US" sz="3600" dirty="0" smtClean="0"/>
              <a:t> </a:t>
            </a:r>
            <a:r>
              <a:rPr lang="en-US" sz="3600" dirty="0" smtClean="0"/>
              <a:t>sign, a conical reflection on the nasal cornea when light is shone temporally, is another early sign. </a:t>
            </a:r>
            <a:endParaRPr lang="en-US" sz="3600" dirty="0" smtClean="0"/>
          </a:p>
          <a:p>
            <a:r>
              <a:rPr lang="en-US" sz="3600" dirty="0" smtClean="0"/>
              <a:t>A Fleischer ring, or iron deposits within the epithelial layer, might be found near the base of the cone. </a:t>
            </a:r>
          </a:p>
          <a:p>
            <a:endParaRPr lang="en-US" sz="3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CLINICAL PRESENTATION CONTD</a:t>
            </a:r>
            <a:endParaRPr lang="en-US" sz="3600" dirty="0"/>
          </a:p>
        </p:txBody>
      </p:sp>
      <p:sp>
        <p:nvSpPr>
          <p:cNvPr id="3" name="Content Placeholder 2"/>
          <p:cNvSpPr>
            <a:spLocks noGrp="1"/>
          </p:cNvSpPr>
          <p:nvPr>
            <p:ph sz="quarter" idx="1"/>
          </p:nvPr>
        </p:nvSpPr>
        <p:spPr/>
        <p:txBody>
          <a:bodyPr>
            <a:normAutofit lnSpcReduction="10000"/>
          </a:bodyPr>
          <a:lstStyle/>
          <a:p>
            <a:r>
              <a:rPr lang="en-US" sz="3600" dirty="0" smtClean="0"/>
              <a:t>Fine</a:t>
            </a:r>
            <a:r>
              <a:rPr lang="en-US" sz="3600" dirty="0" smtClean="0"/>
              <a:t>, and roughly parallel striations (Vogt lines) or stress lines of the </a:t>
            </a:r>
            <a:r>
              <a:rPr lang="en-US" sz="3600" dirty="0" err="1" smtClean="0"/>
              <a:t>stroma</a:t>
            </a:r>
            <a:r>
              <a:rPr lang="en-US" sz="3600" dirty="0" smtClean="0"/>
              <a:t> might be present. </a:t>
            </a:r>
          </a:p>
          <a:p>
            <a:r>
              <a:rPr lang="en-US" sz="3600" dirty="0" smtClean="0"/>
              <a:t>In advanced </a:t>
            </a:r>
            <a:r>
              <a:rPr lang="en-US" sz="3600" dirty="0" err="1" smtClean="0"/>
              <a:t>keratoconus</a:t>
            </a:r>
            <a:r>
              <a:rPr lang="en-US" sz="3600" dirty="0" smtClean="0"/>
              <a:t>, the corneal protrusion may cause </a:t>
            </a:r>
            <a:r>
              <a:rPr lang="en-US" sz="3600" dirty="0" err="1" smtClean="0"/>
              <a:t>angulation</a:t>
            </a:r>
            <a:r>
              <a:rPr lang="en-US" sz="3600" dirty="0" smtClean="0"/>
              <a:t> of the lower lid on </a:t>
            </a:r>
            <a:r>
              <a:rPr lang="en-US" sz="3600" dirty="0" err="1" smtClean="0"/>
              <a:t>downgaze</a:t>
            </a:r>
            <a:r>
              <a:rPr lang="en-US" sz="3600" dirty="0" smtClean="0"/>
              <a:t>, called Munson's sign. </a:t>
            </a:r>
          </a:p>
          <a:p>
            <a:r>
              <a:rPr lang="en-US" sz="3600" dirty="0" smtClean="0"/>
              <a:t>Spontaneous tears in the </a:t>
            </a:r>
            <a:r>
              <a:rPr lang="en-US" sz="3600" dirty="0" err="1" smtClean="0"/>
              <a:t>Descemet's</a:t>
            </a:r>
            <a:r>
              <a:rPr lang="en-US" sz="3600" dirty="0" smtClean="0"/>
              <a:t> membrane can result in </a:t>
            </a:r>
            <a:r>
              <a:rPr lang="en-US" sz="3600" dirty="0" err="1" smtClean="0"/>
              <a:t>hydrops</a:t>
            </a:r>
            <a:r>
              <a:rPr lang="en-US" sz="3600" dirty="0" smtClean="0"/>
              <a:t>.</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DIAGNOSIS</a:t>
            </a:r>
            <a:endParaRPr lang="en-US" sz="3600" dirty="0"/>
          </a:p>
        </p:txBody>
      </p:sp>
      <p:sp>
        <p:nvSpPr>
          <p:cNvPr id="4" name="Content Placeholder 3"/>
          <p:cNvSpPr>
            <a:spLocks noGrp="1"/>
          </p:cNvSpPr>
          <p:nvPr>
            <p:ph sz="quarter" idx="1"/>
          </p:nvPr>
        </p:nvSpPr>
        <p:spPr/>
        <p:txBody>
          <a:bodyPr>
            <a:normAutofit fontScale="70000" lnSpcReduction="20000"/>
          </a:bodyPr>
          <a:lstStyle/>
          <a:p>
            <a:r>
              <a:rPr lang="en-US" sz="3600" dirty="0" smtClean="0"/>
              <a:t>Eye refraction. </a:t>
            </a:r>
          </a:p>
          <a:p>
            <a:r>
              <a:rPr lang="en-US" sz="3600" dirty="0" smtClean="0"/>
              <a:t>Slit-lamp </a:t>
            </a:r>
            <a:r>
              <a:rPr lang="en-US" sz="3600" dirty="0" smtClean="0"/>
              <a:t>examination: The </a:t>
            </a:r>
            <a:r>
              <a:rPr lang="en-US" sz="3600" dirty="0" smtClean="0"/>
              <a:t>shape of your </a:t>
            </a:r>
            <a:r>
              <a:rPr lang="en-US" sz="3600" dirty="0" smtClean="0"/>
              <a:t>cornea is evaluated </a:t>
            </a:r>
            <a:r>
              <a:rPr lang="en-US" sz="3600" dirty="0" smtClean="0"/>
              <a:t>and looks for other potential problems in your eye.</a:t>
            </a:r>
          </a:p>
          <a:p>
            <a:r>
              <a:rPr lang="en-US" sz="3600" dirty="0" err="1" smtClean="0"/>
              <a:t>Keratometry</a:t>
            </a:r>
            <a:r>
              <a:rPr lang="en-US" sz="3600" dirty="0" smtClean="0"/>
              <a:t>:  A </a:t>
            </a:r>
            <a:r>
              <a:rPr lang="en-US" sz="3600" dirty="0" smtClean="0"/>
              <a:t>circle of light on your cornea and measures the reflection to determine the basic shape of your cornea.</a:t>
            </a:r>
          </a:p>
          <a:p>
            <a:r>
              <a:rPr lang="en-US" sz="3600" dirty="0" smtClean="0"/>
              <a:t>Computerized corneal mapping. Special photographic tests, such as corneal tomography and corneal topography, record images to create a detailed shape map of your cornea. Corneal tomography can also measure the thickness of your cornea. Corneal tomography can often detect early signs of </a:t>
            </a:r>
            <a:r>
              <a:rPr lang="en-US" sz="3600" dirty="0" err="1" smtClean="0"/>
              <a:t>keratoconus</a:t>
            </a:r>
            <a:r>
              <a:rPr lang="en-US" sz="3600" dirty="0" smtClean="0"/>
              <a:t> before the disease is visible by slit-lamp examination.</a:t>
            </a:r>
          </a:p>
          <a:p>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DIAGNOSIS</a:t>
            </a:r>
            <a:endParaRPr lang="en-US" sz="3600" dirty="0"/>
          </a:p>
        </p:txBody>
      </p:sp>
      <p:pic>
        <p:nvPicPr>
          <p:cNvPr id="5" name="Content Placeholder 4" descr="Index-based-system-for-diagnosis-of-keratoconus.png"/>
          <p:cNvPicPr>
            <a:picLocks noGrp="1" noChangeAspect="1"/>
          </p:cNvPicPr>
          <p:nvPr>
            <p:ph sz="quarter" idx="1"/>
          </p:nvPr>
        </p:nvPicPr>
        <p:blipFill>
          <a:blip r:embed="rId2"/>
          <a:srcRect l="21765"/>
          <a:stretch>
            <a:fillRect/>
          </a:stretch>
        </p:blipFill>
        <p:spPr>
          <a:xfrm>
            <a:off x="457200" y="1066800"/>
            <a:ext cx="8162925" cy="525779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TREATMENT</a:t>
            </a:r>
            <a:endParaRPr lang="en-US" sz="3600" dirty="0"/>
          </a:p>
        </p:txBody>
      </p:sp>
      <p:sp>
        <p:nvSpPr>
          <p:cNvPr id="5" name="Content Placeholder 4"/>
          <p:cNvSpPr>
            <a:spLocks noGrp="1"/>
          </p:cNvSpPr>
          <p:nvPr>
            <p:ph sz="quarter" idx="1"/>
          </p:nvPr>
        </p:nvSpPr>
        <p:spPr/>
        <p:txBody>
          <a:bodyPr>
            <a:normAutofit fontScale="70000" lnSpcReduction="20000"/>
          </a:bodyPr>
          <a:lstStyle/>
          <a:p>
            <a:r>
              <a:rPr lang="en-US" sz="3600" dirty="0" smtClean="0"/>
              <a:t>Treatment goal: correct </a:t>
            </a:r>
            <a:r>
              <a:rPr lang="en-US" sz="3600" dirty="0" smtClean="0"/>
              <a:t>vision to the possible maximum. </a:t>
            </a:r>
            <a:endParaRPr lang="en-US" sz="3600" dirty="0" smtClean="0"/>
          </a:p>
          <a:p>
            <a:r>
              <a:rPr lang="en-US" sz="3600" dirty="0" smtClean="0"/>
              <a:t>In </a:t>
            </a:r>
            <a:r>
              <a:rPr lang="en-US" sz="3600" dirty="0" smtClean="0"/>
              <a:t>early stages spectacle correction is usually satisfactory. </a:t>
            </a:r>
            <a:endParaRPr lang="en-US" sz="3600" dirty="0" smtClean="0"/>
          </a:p>
          <a:p>
            <a:r>
              <a:rPr lang="en-US" sz="3600" dirty="0" smtClean="0"/>
              <a:t>In </a:t>
            </a:r>
            <a:r>
              <a:rPr lang="en-US" sz="3600" dirty="0" smtClean="0"/>
              <a:t>mild or moderate stages presenting with irregular astigmatism, the treatment of choice are contact lenses, especially rigid gas permeable ones. If contact lenses are not tolerated Intra Corneal Rings (ICR, different brands available) could be a solution to enable spectacle correction. </a:t>
            </a:r>
            <a:endParaRPr lang="en-US" sz="3600" dirty="0" smtClean="0"/>
          </a:p>
          <a:p>
            <a:r>
              <a:rPr lang="en-US" sz="3600" dirty="0" smtClean="0"/>
              <a:t>Since </a:t>
            </a:r>
            <a:r>
              <a:rPr lang="en-US" sz="3600" dirty="0" smtClean="0"/>
              <a:t>the late nineties collagen cross-linking (CXL) has been proven to be successful in “stiffening” the cornea thereby arresting progression and flattening the cornea by preventing enzymatic degradation of </a:t>
            </a:r>
            <a:r>
              <a:rPr lang="en-US" sz="3600" dirty="0" err="1" smtClean="0"/>
              <a:t>stromal</a:t>
            </a:r>
            <a:r>
              <a:rPr lang="en-US" sz="3600" dirty="0" smtClean="0"/>
              <a:t> </a:t>
            </a:r>
            <a:r>
              <a:rPr lang="en-US" sz="3600" dirty="0" smtClean="0"/>
              <a:t>collagen.</a:t>
            </a:r>
            <a:endParaRPr lang="en-US" sz="3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OUTLINES</a:t>
            </a:r>
            <a:endParaRPr lang="en-US" sz="3600" dirty="0"/>
          </a:p>
        </p:txBody>
      </p:sp>
      <p:sp>
        <p:nvSpPr>
          <p:cNvPr id="3" name="Content Placeholder 2"/>
          <p:cNvSpPr>
            <a:spLocks noGrp="1"/>
          </p:cNvSpPr>
          <p:nvPr>
            <p:ph sz="quarter" idx="1"/>
          </p:nvPr>
        </p:nvSpPr>
        <p:spPr/>
        <p:txBody>
          <a:bodyPr>
            <a:noAutofit/>
          </a:bodyPr>
          <a:lstStyle/>
          <a:p>
            <a:r>
              <a:rPr lang="en-US" sz="3600" dirty="0" smtClean="0"/>
              <a:t>INTRODUCTION</a:t>
            </a:r>
          </a:p>
          <a:p>
            <a:r>
              <a:rPr lang="en-US" sz="3600" dirty="0" smtClean="0"/>
              <a:t>EPIDEMOLOGY</a:t>
            </a:r>
          </a:p>
          <a:p>
            <a:r>
              <a:rPr lang="en-US" sz="3600" dirty="0" smtClean="0"/>
              <a:t>ETIOLOGY</a:t>
            </a:r>
          </a:p>
          <a:p>
            <a:r>
              <a:rPr lang="en-US" sz="3600" dirty="0" smtClean="0"/>
              <a:t>PATHOPHYSIOLOGY</a:t>
            </a:r>
          </a:p>
          <a:p>
            <a:r>
              <a:rPr lang="en-US" sz="3600" dirty="0" smtClean="0"/>
              <a:t>CLINICAL PRESENTATION</a:t>
            </a:r>
          </a:p>
          <a:p>
            <a:r>
              <a:rPr lang="en-US" sz="3600" dirty="0" smtClean="0"/>
              <a:t>DIAGNOSIS</a:t>
            </a:r>
          </a:p>
          <a:p>
            <a:r>
              <a:rPr lang="en-US" sz="3600" dirty="0" smtClean="0"/>
              <a:t>TREATMENT</a:t>
            </a:r>
          </a:p>
          <a:p>
            <a:r>
              <a:rPr lang="en-US" sz="3600" dirty="0" smtClean="0"/>
              <a:t>PHARMACIST’S INTERVENTION</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TREATMENT</a:t>
            </a:r>
            <a:endParaRPr lang="en-US" sz="3600" dirty="0"/>
          </a:p>
        </p:txBody>
      </p:sp>
      <p:sp>
        <p:nvSpPr>
          <p:cNvPr id="5" name="Content Placeholder 4"/>
          <p:cNvSpPr>
            <a:spLocks noGrp="1"/>
          </p:cNvSpPr>
          <p:nvPr>
            <p:ph sz="quarter" idx="1"/>
          </p:nvPr>
        </p:nvSpPr>
        <p:spPr/>
        <p:txBody>
          <a:bodyPr>
            <a:normAutofit/>
          </a:bodyPr>
          <a:lstStyle/>
          <a:p>
            <a:r>
              <a:rPr lang="en-US" sz="3600" dirty="0" smtClean="0"/>
              <a:t>A</a:t>
            </a:r>
            <a:r>
              <a:rPr lang="en-US" sz="3600" dirty="0" smtClean="0"/>
              <a:t>dvanced </a:t>
            </a:r>
            <a:r>
              <a:rPr lang="en-US" sz="3600" dirty="0" smtClean="0"/>
              <a:t>and severe </a:t>
            </a:r>
            <a:r>
              <a:rPr lang="en-US" sz="3600" dirty="0" err="1" smtClean="0"/>
              <a:t>Keratoconus</a:t>
            </a:r>
            <a:r>
              <a:rPr lang="en-US" sz="3600" dirty="0" smtClean="0"/>
              <a:t>  that cannot </a:t>
            </a:r>
            <a:r>
              <a:rPr lang="en-US" sz="3600" dirty="0" smtClean="0"/>
              <a:t>tolerate or improve their vision sufficiently with contact lenses, ICRs or CXL and will eventually need surgery. </a:t>
            </a:r>
            <a:endParaRPr lang="en-US" sz="3600" dirty="0" smtClean="0"/>
          </a:p>
          <a:p>
            <a:r>
              <a:rPr lang="en-US" sz="3600" dirty="0" smtClean="0"/>
              <a:t>The </a:t>
            </a:r>
            <a:r>
              <a:rPr lang="en-US" sz="3600" dirty="0" smtClean="0"/>
              <a:t>traditional surgical intervention has been penetrating </a:t>
            </a:r>
            <a:r>
              <a:rPr lang="en-US" sz="3600" dirty="0" err="1" smtClean="0"/>
              <a:t>keratoplasty</a:t>
            </a:r>
            <a:r>
              <a:rPr lang="en-US" sz="3600" dirty="0" smtClean="0"/>
              <a:t>, now mostly replaced by deep lamellar </a:t>
            </a:r>
            <a:r>
              <a:rPr lang="en-US" sz="3600" dirty="0" err="1" smtClean="0"/>
              <a:t>keratoplasty</a:t>
            </a:r>
            <a:r>
              <a:rPr lang="en-US" sz="3600" dirty="0" smtClean="0"/>
              <a:t> (DLK). </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PHARMACIST’S INTERVENTION</a:t>
            </a:r>
            <a:endParaRPr lang="en-US" sz="3600" dirty="0"/>
          </a:p>
        </p:txBody>
      </p:sp>
      <p:sp>
        <p:nvSpPr>
          <p:cNvPr id="5" name="Content Placeholder 4"/>
          <p:cNvSpPr>
            <a:spLocks noGrp="1"/>
          </p:cNvSpPr>
          <p:nvPr>
            <p:ph sz="quarter" idx="1"/>
          </p:nvPr>
        </p:nvSpPr>
        <p:spPr/>
        <p:txBody>
          <a:bodyPr>
            <a:normAutofit fontScale="70000" lnSpcReduction="20000"/>
          </a:bodyPr>
          <a:lstStyle/>
          <a:p>
            <a:pPr lvl="0"/>
            <a:r>
              <a:rPr lang="en-US" sz="3600" dirty="0" smtClean="0"/>
              <a:t>Collaborate with other health care provider to counsel the patients on risk factors such as</a:t>
            </a:r>
          </a:p>
          <a:p>
            <a:pPr lvl="1"/>
            <a:r>
              <a:rPr lang="en-US" sz="3600" dirty="0" smtClean="0"/>
              <a:t>Eye rubbing:  causes </a:t>
            </a:r>
            <a:r>
              <a:rPr lang="en-US" sz="3600" dirty="0" err="1" smtClean="0"/>
              <a:t>microtrauma</a:t>
            </a:r>
            <a:r>
              <a:rPr lang="en-US" sz="3600" dirty="0" smtClean="0"/>
              <a:t> that can further progresses to apoptosis of the </a:t>
            </a:r>
            <a:r>
              <a:rPr lang="en-US" sz="3600" dirty="0" err="1" smtClean="0"/>
              <a:t>keratocytes</a:t>
            </a:r>
            <a:r>
              <a:rPr lang="en-US" sz="3600" dirty="0" smtClean="0"/>
              <a:t> thereby destroying the cornea layers.</a:t>
            </a:r>
          </a:p>
          <a:p>
            <a:pPr lvl="1"/>
            <a:r>
              <a:rPr lang="en-US" sz="3600" dirty="0" smtClean="0"/>
              <a:t>Allergy : lead to itching of the eye.  This should be prevented as much as possible</a:t>
            </a:r>
          </a:p>
          <a:p>
            <a:pPr lvl="1"/>
            <a:r>
              <a:rPr lang="en-US" sz="3600" dirty="0" smtClean="0"/>
              <a:t>Ultraviolet light:  Excessive exposure to sunlight leads to oxidative damage of cornea in patient with </a:t>
            </a:r>
            <a:r>
              <a:rPr lang="en-US" sz="3600" dirty="0" err="1" smtClean="0"/>
              <a:t>keratoconus</a:t>
            </a:r>
            <a:r>
              <a:rPr lang="en-US" sz="3600" dirty="0" smtClean="0"/>
              <a:t>.  There is need to wear 100%UVA and UVB protecting wraparound sunglasses.</a:t>
            </a:r>
          </a:p>
          <a:p>
            <a:pPr lvl="1"/>
            <a:r>
              <a:rPr lang="en-US" sz="3600" dirty="0" smtClean="0"/>
              <a:t>Supplementation with nutrients and </a:t>
            </a:r>
            <a:r>
              <a:rPr lang="en-US" sz="3600" dirty="0" err="1" smtClean="0"/>
              <a:t>eyedrops</a:t>
            </a:r>
            <a:r>
              <a:rPr lang="en-US" sz="3600" dirty="0" smtClean="0"/>
              <a:t> found helpful to protect vision such as N-Acetyl  </a:t>
            </a:r>
            <a:r>
              <a:rPr lang="en-US" sz="3600" dirty="0" err="1" smtClean="0"/>
              <a:t>Cysteine</a:t>
            </a:r>
            <a:r>
              <a:rPr lang="en-US" sz="3600" dirty="0" smtClean="0"/>
              <a:t> and Vitamin c.</a:t>
            </a: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References</a:t>
            </a:r>
            <a:endParaRPr lang="en-US" sz="3600" dirty="0"/>
          </a:p>
        </p:txBody>
      </p:sp>
      <p:sp>
        <p:nvSpPr>
          <p:cNvPr id="5" name="Content Placeholder 4"/>
          <p:cNvSpPr>
            <a:spLocks noGrp="1"/>
          </p:cNvSpPr>
          <p:nvPr>
            <p:ph sz="quarter" idx="1"/>
          </p:nvPr>
        </p:nvSpPr>
        <p:spPr/>
        <p:txBody>
          <a:bodyPr>
            <a:normAutofit fontScale="47500" lnSpcReduction="20000"/>
          </a:bodyPr>
          <a:lstStyle/>
          <a:p>
            <a:pPr lvl="0"/>
            <a:r>
              <a:rPr lang="en-US" sz="3600" dirty="0" smtClean="0"/>
              <a:t>“See How to Treat and Prevent </a:t>
            </a:r>
            <a:r>
              <a:rPr lang="en-US" sz="3600" dirty="0" err="1" smtClean="0"/>
              <a:t>Keratoconus</a:t>
            </a:r>
            <a:r>
              <a:rPr lang="en-US" sz="3600" dirty="0" smtClean="0"/>
              <a:t> | Eyes Now.” </a:t>
            </a:r>
            <a:r>
              <a:rPr lang="en-US" sz="3600" i="1" dirty="0" smtClean="0"/>
              <a:t>Eyes Now | Eye Exams &amp; Contact Lens Fittings in the Dallas</a:t>
            </a:r>
            <a:r>
              <a:rPr lang="en-US" sz="3600" dirty="0" smtClean="0"/>
              <a:t>, 6 July 2022, </a:t>
            </a:r>
            <a:r>
              <a:rPr lang="en-US" sz="3600" dirty="0" err="1" smtClean="0"/>
              <a:t>eyesnow.us</a:t>
            </a:r>
            <a:r>
              <a:rPr lang="en-US" sz="3600" dirty="0" smtClean="0"/>
              <a:t>/see-how-to-treat-and-prevent-</a:t>
            </a:r>
            <a:r>
              <a:rPr lang="en-US" sz="3600" dirty="0" err="1" smtClean="0"/>
              <a:t>keratoconus</a:t>
            </a:r>
            <a:r>
              <a:rPr lang="en-US" sz="3600" dirty="0" smtClean="0"/>
              <a:t>-eyes-now/. </a:t>
            </a:r>
          </a:p>
          <a:p>
            <a:pPr lvl="0"/>
            <a:r>
              <a:rPr lang="en-US" sz="3600" dirty="0" smtClean="0"/>
              <a:t>Zhao, </a:t>
            </a:r>
            <a:r>
              <a:rPr lang="en-US" sz="3600" dirty="0" err="1" smtClean="0"/>
              <a:t>Fangkun</a:t>
            </a:r>
            <a:r>
              <a:rPr lang="en-US" sz="3600" dirty="0" smtClean="0"/>
              <a:t>, et al. “Trends in Research Related to </a:t>
            </a:r>
            <a:r>
              <a:rPr lang="en-US" sz="3600" dirty="0" err="1" smtClean="0"/>
              <a:t>Keratoconus</a:t>
            </a:r>
            <a:r>
              <a:rPr lang="en-US" sz="3600" dirty="0" smtClean="0"/>
              <a:t> from 2009 to 2018: A </a:t>
            </a:r>
            <a:r>
              <a:rPr lang="en-US" sz="3600" dirty="0" err="1" smtClean="0"/>
              <a:t>Bibliometric</a:t>
            </a:r>
            <a:r>
              <a:rPr lang="en-US" sz="3600" dirty="0" smtClean="0"/>
              <a:t> and Knowledge Mapping Analysis.” </a:t>
            </a:r>
            <a:r>
              <a:rPr lang="en-US" sz="3600" i="1" dirty="0" smtClean="0"/>
              <a:t>Cornea</a:t>
            </a:r>
            <a:r>
              <a:rPr lang="en-US" sz="3600" dirty="0" smtClean="0"/>
              <a:t>, vol. 38, no. 7, 25 Apr. 2019, pp. 847–854, www.ncbi.nlm.nih.gov/pmc/articles/PMC6571177/, 10.1097/ico.0000000000001984. </a:t>
            </a:r>
          </a:p>
          <a:p>
            <a:pPr lvl="0"/>
            <a:r>
              <a:rPr lang="en-US" sz="3600" dirty="0" smtClean="0"/>
              <a:t> </a:t>
            </a:r>
            <a:r>
              <a:rPr lang="en-US" sz="3600" dirty="0" err="1" smtClean="0"/>
              <a:t>Ladan</a:t>
            </a:r>
            <a:r>
              <a:rPr lang="en-US" sz="3600" dirty="0" smtClean="0"/>
              <a:t> </a:t>
            </a:r>
            <a:r>
              <a:rPr lang="en-US" sz="3600" dirty="0" err="1" smtClean="0"/>
              <a:t>Espandar</a:t>
            </a:r>
            <a:r>
              <a:rPr lang="en-US" sz="3600" dirty="0" smtClean="0"/>
              <a:t>, and Jay Meyer. “</a:t>
            </a:r>
            <a:r>
              <a:rPr lang="en-US" sz="3600" dirty="0" err="1" smtClean="0"/>
              <a:t>Keratoconus</a:t>
            </a:r>
            <a:r>
              <a:rPr lang="en-US" sz="3600" dirty="0" smtClean="0"/>
              <a:t>: Overview and Update on Treatment.” </a:t>
            </a:r>
            <a:r>
              <a:rPr lang="en-US" sz="3600" i="1" dirty="0" smtClean="0"/>
              <a:t>Middle East African Journal of Ophthalmology</a:t>
            </a:r>
            <a:r>
              <a:rPr lang="en-US" sz="3600" dirty="0" smtClean="0"/>
              <a:t>, vol. 17, no. 1, 2010, p. 15, www.meajo.org/article.asp?issn=0974-9233;year=2010;volume=17;issue=1;spage=15;epage=20;aulast=Espandar#ref1, 10.4103/0974-9233.61212. </a:t>
            </a:r>
          </a:p>
          <a:p>
            <a:pPr lvl="0"/>
            <a:r>
              <a:rPr lang="en-US" sz="3600" dirty="0" smtClean="0"/>
              <a:t>“</a:t>
            </a:r>
            <a:r>
              <a:rPr lang="en-US" sz="3600" dirty="0" err="1" smtClean="0"/>
              <a:t>Keratoconus</a:t>
            </a:r>
            <a:r>
              <a:rPr lang="en-US" sz="3600" dirty="0" smtClean="0"/>
              <a:t> - Symptoms and Causes.” </a:t>
            </a:r>
            <a:r>
              <a:rPr lang="en-US" sz="3600" i="1" dirty="0" smtClean="0"/>
              <a:t>Mayo Clinic</a:t>
            </a:r>
            <a:r>
              <a:rPr lang="en-US" sz="3600" dirty="0" smtClean="0"/>
              <a:t>, 2021, </a:t>
            </a:r>
            <a:r>
              <a:rPr lang="en-US" sz="3600" u="sng" dirty="0" smtClean="0"/>
              <a:t>www.mayoclinic.org/diseases-conditions/keratoconus/symptoms-causes/syc-20351352. </a:t>
            </a:r>
            <a:endParaRPr lang="en-US" sz="3600" dirty="0" smtClean="0"/>
          </a:p>
          <a:p>
            <a:pPr lvl="0"/>
            <a:r>
              <a:rPr lang="en-US" sz="3600" dirty="0" smtClean="0"/>
              <a:t> “NCRM Ophthalmology Corneal </a:t>
            </a:r>
            <a:r>
              <a:rPr lang="en-US" sz="3600" dirty="0" err="1" smtClean="0"/>
              <a:t>Limbal</a:t>
            </a:r>
            <a:r>
              <a:rPr lang="en-US" sz="3600" dirty="0" smtClean="0"/>
              <a:t> Stem Cells Tissue Culture Feeder Free Technology Endothelial Damage and Retina Diseases Research.” </a:t>
            </a:r>
            <a:r>
              <a:rPr lang="en-US" sz="3600" i="1" dirty="0" smtClean="0"/>
              <a:t>Ncrm.org</a:t>
            </a:r>
            <a:r>
              <a:rPr lang="en-US" sz="3600" dirty="0" smtClean="0"/>
              <a:t>, 2022, www.ncrm.org/projects/corendo.htm. </a:t>
            </a:r>
          </a:p>
          <a:p>
            <a:pPr lvl="0"/>
            <a:r>
              <a:rPr lang="en-US" sz="3600" dirty="0" smtClean="0"/>
              <a:t>“Dr. Natalya </a:t>
            </a:r>
            <a:r>
              <a:rPr lang="en-US" sz="3600" dirty="0" err="1" smtClean="0"/>
              <a:t>Fazylova</a:t>
            </a:r>
            <a:r>
              <a:rPr lang="en-US" sz="3600" dirty="0" smtClean="0"/>
              <a:t>.” </a:t>
            </a:r>
            <a:r>
              <a:rPr lang="en-US" sz="3600" i="1" dirty="0" smtClean="0"/>
              <a:t>Manhattan Eye Doctors &amp; Best Rated Specialists in NYC</a:t>
            </a:r>
            <a:r>
              <a:rPr lang="en-US" sz="3600" dirty="0" smtClean="0"/>
              <a:t>, 2016, www.eyedoctorophthalmologistnyc.com/treatment/corneal-disease-dystrophy/. </a:t>
            </a:r>
          </a:p>
          <a:p>
            <a:pPr lvl="0">
              <a:buNone/>
            </a:pPr>
            <a:endParaRPr 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600"/>
          </a:p>
        </p:txBody>
      </p:sp>
      <p:sp>
        <p:nvSpPr>
          <p:cNvPr id="3" name="Content Placeholder 2"/>
          <p:cNvSpPr>
            <a:spLocks noGrp="1"/>
          </p:cNvSpPr>
          <p:nvPr>
            <p:ph sz="quarter" idx="1"/>
          </p:nvPr>
        </p:nvSpPr>
        <p:spPr/>
        <p:txBody>
          <a:bodyPr>
            <a:normAutofit/>
          </a:bodyPr>
          <a:lstStyle/>
          <a:p>
            <a:pPr algn="ctr">
              <a:buNone/>
            </a:pPr>
            <a:endParaRPr lang="en-US" sz="3600" dirty="0" smtClean="0"/>
          </a:p>
          <a:p>
            <a:pPr algn="ctr">
              <a:buNone/>
            </a:pPr>
            <a:r>
              <a:rPr lang="en-US" sz="3600" dirty="0" smtClean="0">
                <a:solidFill>
                  <a:srgbClr val="FF0000"/>
                </a:solidFill>
              </a:rPr>
              <a:t>THANK YOU</a:t>
            </a:r>
            <a:endParaRPr lang="en-US" sz="36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a:t>
            </a:r>
            <a:endParaRPr lang="en-US" sz="3600" dirty="0"/>
          </a:p>
        </p:txBody>
      </p:sp>
      <p:sp>
        <p:nvSpPr>
          <p:cNvPr id="3" name="Content Placeholder 2"/>
          <p:cNvSpPr>
            <a:spLocks noGrp="1"/>
          </p:cNvSpPr>
          <p:nvPr>
            <p:ph sz="quarter" idx="1"/>
          </p:nvPr>
        </p:nvSpPr>
        <p:spPr/>
        <p:txBody>
          <a:bodyPr>
            <a:normAutofit fontScale="92500" lnSpcReduction="10000"/>
          </a:bodyPr>
          <a:lstStyle/>
          <a:p>
            <a:r>
              <a:rPr lang="en-US" sz="3600" dirty="0" err="1" smtClean="0"/>
              <a:t>Keratoconus</a:t>
            </a:r>
            <a:r>
              <a:rPr lang="en-US" sz="3600" dirty="0" smtClean="0"/>
              <a:t> (</a:t>
            </a:r>
            <a:r>
              <a:rPr lang="en-US" sz="3600" i="1" dirty="0" err="1" smtClean="0"/>
              <a:t>kera</a:t>
            </a:r>
            <a:r>
              <a:rPr lang="en-US" sz="3600" dirty="0" smtClean="0"/>
              <a:t>: horn; </a:t>
            </a:r>
            <a:r>
              <a:rPr lang="en-US" sz="3600" dirty="0" smtClean="0"/>
              <a:t> </a:t>
            </a:r>
            <a:r>
              <a:rPr lang="en-US" sz="3600" i="1" dirty="0" err="1" smtClean="0"/>
              <a:t>conus</a:t>
            </a:r>
            <a:r>
              <a:rPr lang="en-US" sz="3600" dirty="0" smtClean="0"/>
              <a:t>: cone) </a:t>
            </a:r>
            <a:endParaRPr lang="en-US" sz="3600" dirty="0" smtClean="0"/>
          </a:p>
          <a:p>
            <a:r>
              <a:rPr lang="en-US" sz="3600" dirty="0" smtClean="0"/>
              <a:t>progressive corneal </a:t>
            </a:r>
            <a:r>
              <a:rPr lang="en-US" sz="3600" dirty="0" err="1" smtClean="0"/>
              <a:t>ectasia</a:t>
            </a:r>
            <a:r>
              <a:rPr lang="en-US" sz="3600" dirty="0" smtClean="0"/>
              <a:t> characterized by thinning and weakening of the cornea that leads to irregular astigmatism, refractive myopia, and decreased vision due to corneal scarring and cone-like appearance of the </a:t>
            </a:r>
            <a:r>
              <a:rPr lang="en-US" sz="3600" dirty="0" smtClean="0"/>
              <a:t>cornea.</a:t>
            </a:r>
          </a:p>
          <a:p>
            <a:r>
              <a:rPr lang="en-US" sz="3600" dirty="0" smtClean="0"/>
              <a:t>Alteration </a:t>
            </a:r>
            <a:r>
              <a:rPr lang="en-US" sz="3600" dirty="0" smtClean="0"/>
              <a:t>of the cornea’s shape. The cornea is the transparent outer layer of the eye from which the iris and pupil are visible. </a:t>
            </a:r>
            <a:endParaRPr lang="en-US" sz="3600" dirty="0" smtClean="0"/>
          </a:p>
          <a:p>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CONTD</a:t>
            </a:r>
            <a:endParaRPr lang="en-US" sz="3600" dirty="0"/>
          </a:p>
        </p:txBody>
      </p:sp>
      <p:sp>
        <p:nvSpPr>
          <p:cNvPr id="3" name="Content Placeholder 2"/>
          <p:cNvSpPr>
            <a:spLocks noGrp="1"/>
          </p:cNvSpPr>
          <p:nvPr>
            <p:ph sz="quarter" idx="1"/>
          </p:nvPr>
        </p:nvSpPr>
        <p:spPr/>
        <p:txBody>
          <a:bodyPr>
            <a:normAutofit/>
          </a:bodyPr>
          <a:lstStyle/>
          <a:p>
            <a:r>
              <a:rPr lang="en-US" sz="3600" dirty="0" smtClean="0"/>
              <a:t>The cornea’s middle layer is thickest layer, is primarily made of collagen, which helps maintain its normal, rounded shape and makes it robust and flexible. </a:t>
            </a:r>
          </a:p>
          <a:p>
            <a:r>
              <a:rPr lang="en-US" sz="3600" dirty="0" smtClean="0"/>
              <a:t>In </a:t>
            </a:r>
            <a:r>
              <a:rPr lang="en-US" sz="3600" dirty="0" err="1" smtClean="0"/>
              <a:t>keratoconus</a:t>
            </a:r>
            <a:r>
              <a:rPr lang="en-US" sz="3600" dirty="0" smtClean="0"/>
              <a:t>, the cornea thins and bulges into an atypical cone form and this can heavily impair vision.</a:t>
            </a:r>
          </a:p>
          <a:p>
            <a:pPr>
              <a:buNone/>
            </a:pPr>
            <a:endParaRPr lang="en-US" sz="3600" dirty="0" smtClean="0"/>
          </a:p>
          <a:p>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CONTD</a:t>
            </a:r>
            <a:endParaRPr lang="en-US" sz="3600" dirty="0"/>
          </a:p>
        </p:txBody>
      </p:sp>
      <p:pic>
        <p:nvPicPr>
          <p:cNvPr id="4" name="Content Placeholder 3" descr="keratoconus1.png"/>
          <p:cNvPicPr>
            <a:picLocks noGrp="1"/>
          </p:cNvPicPr>
          <p:nvPr>
            <p:ph sz="quarter" idx="1"/>
          </p:nvPr>
        </p:nvPicPr>
        <p:blipFill>
          <a:blip r:embed="rId2"/>
          <a:stretch>
            <a:fillRect/>
          </a:stretch>
        </p:blipFill>
        <p:spPr>
          <a:xfrm>
            <a:off x="381000" y="1219200"/>
            <a:ext cx="7902660" cy="4937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CONTD</a:t>
            </a:r>
            <a:endParaRPr lang="en-US" sz="3600" dirty="0"/>
          </a:p>
        </p:txBody>
      </p:sp>
      <p:pic>
        <p:nvPicPr>
          <p:cNvPr id="6" name="Content Placeholder 5" descr="kc2.png"/>
          <p:cNvPicPr>
            <a:picLocks noGrp="1"/>
          </p:cNvPicPr>
          <p:nvPr>
            <p:ph sz="quarter" idx="1"/>
          </p:nvPr>
        </p:nvPicPr>
        <p:blipFill>
          <a:blip r:embed="rId2"/>
          <a:stretch>
            <a:fillRect/>
          </a:stretch>
        </p:blipFill>
        <p:spPr>
          <a:xfrm>
            <a:off x="457200" y="1143000"/>
            <a:ext cx="8458200" cy="51815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EPIDEMIOLOGY</a:t>
            </a:r>
            <a:endParaRPr lang="en-US" sz="3600" dirty="0"/>
          </a:p>
        </p:txBody>
      </p:sp>
      <p:sp>
        <p:nvSpPr>
          <p:cNvPr id="3" name="Content Placeholder 2"/>
          <p:cNvSpPr>
            <a:spLocks noGrp="1"/>
          </p:cNvSpPr>
          <p:nvPr>
            <p:ph sz="quarter" idx="1"/>
          </p:nvPr>
        </p:nvSpPr>
        <p:spPr/>
        <p:txBody>
          <a:bodyPr>
            <a:normAutofit fontScale="92500" lnSpcReduction="10000"/>
          </a:bodyPr>
          <a:lstStyle/>
          <a:p>
            <a:r>
              <a:rPr lang="en-US" sz="3600" dirty="0" smtClean="0"/>
              <a:t>R</a:t>
            </a:r>
            <a:r>
              <a:rPr lang="en-US" sz="3600" dirty="0" smtClean="0"/>
              <a:t>elatively </a:t>
            </a:r>
            <a:r>
              <a:rPr lang="en-US" sz="3600" dirty="0" smtClean="0"/>
              <a:t>common </a:t>
            </a:r>
            <a:r>
              <a:rPr lang="en-US" sz="3600" dirty="0" smtClean="0"/>
              <a:t>disorder.</a:t>
            </a:r>
          </a:p>
          <a:p>
            <a:r>
              <a:rPr lang="en-US" sz="3600" dirty="0" smtClean="0"/>
              <a:t>Reported </a:t>
            </a:r>
            <a:r>
              <a:rPr lang="en-US" sz="3600" dirty="0" smtClean="0"/>
              <a:t>prevalence ranges from 50 to 230 per 100,000 cases. </a:t>
            </a:r>
            <a:endParaRPr lang="en-US" sz="3600" dirty="0" smtClean="0"/>
          </a:p>
          <a:p>
            <a:r>
              <a:rPr lang="en-US" sz="3600" dirty="0" smtClean="0"/>
              <a:t>A</a:t>
            </a:r>
            <a:r>
              <a:rPr lang="en-US" sz="3600" dirty="0" smtClean="0"/>
              <a:t>ffect </a:t>
            </a:r>
            <a:r>
              <a:rPr lang="en-US" sz="3600" dirty="0" smtClean="0"/>
              <a:t>all races, and both sexes. Its onset is around puberty </a:t>
            </a:r>
            <a:r>
              <a:rPr lang="en-US" sz="3600" dirty="0" smtClean="0"/>
              <a:t>and </a:t>
            </a:r>
            <a:r>
              <a:rPr lang="en-US" sz="3600" dirty="0" smtClean="0"/>
              <a:t>worsens until the mid-30s. </a:t>
            </a:r>
          </a:p>
          <a:p>
            <a:r>
              <a:rPr lang="en-US" sz="3600" dirty="0" smtClean="0"/>
              <a:t>I</a:t>
            </a:r>
            <a:r>
              <a:rPr lang="en-US" sz="3600" dirty="0" smtClean="0"/>
              <a:t>mpossible </a:t>
            </a:r>
            <a:r>
              <a:rPr lang="en-US" sz="3600" dirty="0" smtClean="0"/>
              <a:t>to forecast whether or how quickly the disease will advance. </a:t>
            </a:r>
            <a:endParaRPr lang="en-US" sz="3600" dirty="0" smtClean="0"/>
          </a:p>
          <a:p>
            <a:r>
              <a:rPr lang="en-US" sz="3600" dirty="0" smtClean="0"/>
              <a:t>Typically</a:t>
            </a:r>
            <a:r>
              <a:rPr lang="en-US" sz="3600" dirty="0" smtClean="0"/>
              <a:t>, </a:t>
            </a:r>
            <a:r>
              <a:rPr lang="en-US" sz="3600" dirty="0" err="1" smtClean="0"/>
              <a:t>keratoconus</a:t>
            </a:r>
            <a:r>
              <a:rPr lang="en-US" sz="3600" dirty="0" smtClean="0"/>
              <a:t> affects both eyes, with one being affected worse than the </a:t>
            </a:r>
            <a:r>
              <a:rPr lang="en-US" sz="3600" dirty="0" smtClean="0"/>
              <a:t>other. </a:t>
            </a:r>
            <a:endParaRPr lang="en-US" sz="3600" dirty="0" smtClean="0"/>
          </a:p>
          <a:p>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ETIOLOGY</a:t>
            </a:r>
            <a:endParaRPr lang="en-US" sz="3600" dirty="0"/>
          </a:p>
        </p:txBody>
      </p:sp>
      <p:sp>
        <p:nvSpPr>
          <p:cNvPr id="3" name="Content Placeholder 2"/>
          <p:cNvSpPr>
            <a:spLocks noGrp="1"/>
          </p:cNvSpPr>
          <p:nvPr>
            <p:ph sz="quarter" idx="1"/>
          </p:nvPr>
        </p:nvSpPr>
        <p:spPr/>
        <p:txBody>
          <a:bodyPr>
            <a:normAutofit fontScale="85000" lnSpcReduction="20000"/>
          </a:bodyPr>
          <a:lstStyle/>
          <a:p>
            <a:r>
              <a:rPr lang="en-US" sz="3600" dirty="0" smtClean="0"/>
              <a:t>Unknown and possibly </a:t>
            </a:r>
            <a:r>
              <a:rPr lang="en-US" sz="3600" dirty="0" err="1" smtClean="0"/>
              <a:t>multifactorial</a:t>
            </a:r>
            <a:r>
              <a:rPr lang="en-US" sz="3600" dirty="0" smtClean="0"/>
              <a:t>. </a:t>
            </a:r>
          </a:p>
          <a:p>
            <a:r>
              <a:rPr lang="en-US" sz="3600" dirty="0" smtClean="0"/>
              <a:t>Several research shows a strong relationship between eye rubbing and development of </a:t>
            </a:r>
            <a:r>
              <a:rPr lang="en-US" sz="3600" dirty="0" err="1" smtClean="0"/>
              <a:t>keratconus</a:t>
            </a:r>
            <a:r>
              <a:rPr lang="en-US" sz="3600" dirty="0" smtClean="0"/>
              <a:t>.</a:t>
            </a:r>
          </a:p>
          <a:p>
            <a:r>
              <a:rPr lang="en-US" sz="3600" dirty="0" smtClean="0"/>
              <a:t>This relationship  may be due to the activation of wound healing processes and signaling pathways secondary to mechanical epithelial trauma and also direct rubbing-related mechanical trauma to the </a:t>
            </a:r>
            <a:r>
              <a:rPr lang="en-US" sz="3600" dirty="0" err="1" smtClean="0"/>
              <a:t>keratocytes</a:t>
            </a:r>
            <a:r>
              <a:rPr lang="en-US" sz="3600" dirty="0" smtClean="0"/>
              <a:t> and increased hydrostatic pressure in the eye.</a:t>
            </a:r>
            <a:r>
              <a:rPr lang="en-US" sz="3600" baseline="30000" dirty="0" smtClean="0"/>
              <a:t> </a:t>
            </a:r>
            <a:endParaRPr lang="en-US" sz="3600" dirty="0" smtClean="0"/>
          </a:p>
          <a:p>
            <a:r>
              <a:rPr lang="en-US" sz="3600" dirty="0" smtClean="0"/>
              <a:t>Contact lens wear is another form of corneal </a:t>
            </a:r>
            <a:r>
              <a:rPr lang="en-US" sz="3600" dirty="0" err="1" smtClean="0"/>
              <a:t>microtrauma</a:t>
            </a:r>
            <a:r>
              <a:rPr lang="en-US" sz="3600" dirty="0" smtClean="0"/>
              <a:t> associated with </a:t>
            </a:r>
            <a:r>
              <a:rPr lang="en-US" sz="3600" dirty="0" err="1" smtClean="0"/>
              <a:t>keratoconus</a:t>
            </a:r>
            <a:r>
              <a:rPr lang="en-US" sz="3600" dirty="0" smtClean="0"/>
              <a:t>.</a:t>
            </a:r>
            <a:r>
              <a:rPr lang="en-US" sz="3600" baseline="30000" dirty="0" smtClean="0"/>
              <a:t> </a:t>
            </a:r>
            <a:endParaRPr lang="en-US" sz="3600" dirty="0" smtClean="0"/>
          </a:p>
          <a:p>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ETIOLOGY CONTD</a:t>
            </a:r>
            <a:endParaRPr lang="en-US" sz="3600" dirty="0"/>
          </a:p>
        </p:txBody>
      </p:sp>
      <p:sp>
        <p:nvSpPr>
          <p:cNvPr id="3" name="Content Placeholder 2"/>
          <p:cNvSpPr>
            <a:spLocks noGrp="1"/>
          </p:cNvSpPr>
          <p:nvPr>
            <p:ph sz="quarter" idx="1"/>
          </p:nvPr>
        </p:nvSpPr>
        <p:spPr>
          <a:xfrm>
            <a:off x="457200" y="1219200"/>
            <a:ext cx="8458200" cy="4937760"/>
          </a:xfrm>
        </p:spPr>
        <p:txBody>
          <a:bodyPr>
            <a:normAutofit fontScale="92500" lnSpcReduction="20000"/>
          </a:bodyPr>
          <a:lstStyle/>
          <a:p>
            <a:r>
              <a:rPr lang="en-US" sz="3600" dirty="0" smtClean="0"/>
              <a:t>The hereditary pattern is not predictable although the strongest evidence of genetic </a:t>
            </a:r>
            <a:r>
              <a:rPr lang="en-US" sz="3600" dirty="0" smtClean="0"/>
              <a:t>involvement. </a:t>
            </a:r>
          </a:p>
          <a:p>
            <a:r>
              <a:rPr lang="en-US" sz="3600" dirty="0" smtClean="0"/>
              <a:t>V</a:t>
            </a:r>
            <a:r>
              <a:rPr lang="en-US" sz="3600" dirty="0" smtClean="0"/>
              <a:t>arious </a:t>
            </a:r>
            <a:r>
              <a:rPr lang="en-US" sz="3600" dirty="0" smtClean="0"/>
              <a:t>studies have identified </a:t>
            </a:r>
            <a:r>
              <a:rPr lang="en-US" sz="3600" dirty="0" smtClean="0"/>
              <a:t>altered cytokine</a:t>
            </a:r>
            <a:r>
              <a:rPr lang="en-US" sz="3600" dirty="0" smtClean="0"/>
              <a:t> (interleukin [IL]-1, IL-6, tumor necrosis factor-α, IL-17, and transforming growth factor-ß2) and immune mediator levels in patients with </a:t>
            </a:r>
            <a:r>
              <a:rPr lang="en-US" sz="3600" dirty="0" err="1" smtClean="0"/>
              <a:t>keratoconus</a:t>
            </a:r>
            <a:r>
              <a:rPr lang="en-US" sz="3600" dirty="0" smtClean="0"/>
              <a:t>.</a:t>
            </a:r>
            <a:r>
              <a:rPr lang="en-US" sz="3600" dirty="0" smtClean="0"/>
              <a:t> </a:t>
            </a:r>
          </a:p>
          <a:p>
            <a:r>
              <a:rPr lang="en-US" sz="3600" dirty="0" smtClean="0"/>
              <a:t>The </a:t>
            </a:r>
            <a:r>
              <a:rPr lang="en-US" sz="3600" dirty="0" smtClean="0"/>
              <a:t>altered cytokine and immune mediator levels may be the genetic basis of </a:t>
            </a:r>
            <a:r>
              <a:rPr lang="en-US" sz="3600" dirty="0" err="1" smtClean="0"/>
              <a:t>keratoconus</a:t>
            </a:r>
            <a:r>
              <a:rPr lang="en-US" sz="3600" dirty="0" smtClean="0"/>
              <a:t> etiology.</a:t>
            </a:r>
          </a:p>
          <a:p>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134</TotalTime>
  <Words>923</Words>
  <Application>Microsoft Office PowerPoint</Application>
  <PresentationFormat>On-screen Show (4:3)</PresentationFormat>
  <Paragraphs>96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Origin</vt:lpstr>
      <vt:lpstr>KERATOCONUS AND  ROLE OF PHARMACISTS</vt:lpstr>
      <vt:lpstr>OUTLINES</vt:lpstr>
      <vt:lpstr>INTRODUCTION</vt:lpstr>
      <vt:lpstr>INTRODUCTION CONTD</vt:lpstr>
      <vt:lpstr>INTRODUCTION CONTD</vt:lpstr>
      <vt:lpstr>INTRODUCTION CONTD</vt:lpstr>
      <vt:lpstr>EPIDEMIOLOGY</vt:lpstr>
      <vt:lpstr>ETIOLOGY</vt:lpstr>
      <vt:lpstr>ETIOLOGY CONTD</vt:lpstr>
      <vt:lpstr>PATHOPHYSIOLOGY</vt:lpstr>
      <vt:lpstr>PATHOPHYSIOLOGY CONTD</vt:lpstr>
      <vt:lpstr>PATHOPHYSIOLOGY CONTD</vt:lpstr>
      <vt:lpstr>PATHOPHYSIOLOGY CONTD</vt:lpstr>
      <vt:lpstr>PATHOPHYSIOLOGY CONTD</vt:lpstr>
      <vt:lpstr>CLINICAL PRESENTATION</vt:lpstr>
      <vt:lpstr>CLINICAL PRESENTATION CONTD</vt:lpstr>
      <vt:lpstr>DIAGNOSIS</vt:lpstr>
      <vt:lpstr>DIAGNOSIS</vt:lpstr>
      <vt:lpstr>TREATMENT</vt:lpstr>
      <vt:lpstr>TREATMENT</vt:lpstr>
      <vt:lpstr>PHARMACIST’S INTERVENTION</vt:lpstr>
      <vt:lpstr>References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KERATOCONUS AND  ROLE OF PHARMACISTS</dc:title>
  <dc:creator>MESAGAN</dc:creator>
  <cp:lastModifiedBy>MESAGAN</cp:lastModifiedBy>
  <cp:revision>14</cp:revision>
  <dcterms:created xsi:type="dcterms:W3CDTF">2022-07-16T17:45:41Z</dcterms:created>
  <dcterms:modified xsi:type="dcterms:W3CDTF">2022-07-16T20:00:09Z</dcterms:modified>
</cp:coreProperties>
</file>