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8" r:id="rId8"/>
    <p:sldId id="266" r:id="rId9"/>
    <p:sldId id="263" r:id="rId10"/>
    <p:sldId id="264"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opendata.vancouver.ca/pages/home/"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opendata.vancouver.ca/pages/hom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40FC4FFE-8987-4A26-B7F4-8A516F18ADAE}">
      <dgm:prSet/>
      <dgm:spPr/>
      <dgm:t>
        <a:bodyPr/>
        <a:lstStyle/>
        <a:p>
          <a:pPr>
            <a:defRPr cap="all"/>
          </a:pPr>
          <a:r>
            <a:rPr lang="en-US" cap="none" dirty="0"/>
            <a:t>Vancouver is unequivocally one of the important Canadian cities. With a recorded population of 2,463,431 in 2016, it is the third largest metropolitan area in </a:t>
          </a:r>
          <a:r>
            <a:rPr lang="en-US" cap="none" dirty="0" err="1"/>
            <a:t>canada</a:t>
          </a:r>
          <a:r>
            <a:rPr lang="en-US" cap="none" dirty="0"/>
            <a: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defRPr cap="all"/>
          </a:pPr>
          <a:r>
            <a:rPr lang="en-US" cap="none" dirty="0"/>
            <a:t>It is a well-known fact that it is also a prominent center for world famous start-ups such as Hootsuite and Slack, numerous museums, entertainment, sports activities, etc.</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defRPr cap="all"/>
          </a:pPr>
          <a:r>
            <a:rPr lang="en-US" cap="none" dirty="0"/>
            <a:t>This begs the question how can it not also be a prominent hub for any kind of business for that matter?</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E5A2E5DA-0CF4-4B42-8B1A-EB543C42A6A1}" type="pres">
      <dgm:prSet presAssocID="{01A66772-F185-4D58-B8BB-E9370D7A7A2B}" presName="diagram" presStyleCnt="0">
        <dgm:presLayoutVars>
          <dgm:dir/>
          <dgm:resizeHandles val="exact"/>
        </dgm:presLayoutVars>
      </dgm:prSet>
      <dgm:spPr/>
    </dgm:pt>
    <dgm:pt modelId="{7DB10085-49C4-4B62-B68A-9474C6A102A3}" type="pres">
      <dgm:prSet presAssocID="{40FC4FFE-8987-4A26-B7F4-8A516F18ADAE}" presName="node" presStyleLbl="node1" presStyleIdx="0" presStyleCnt="3">
        <dgm:presLayoutVars>
          <dgm:bulletEnabled val="1"/>
        </dgm:presLayoutVars>
      </dgm:prSet>
      <dgm:spPr/>
    </dgm:pt>
    <dgm:pt modelId="{5F8A7EA8-6738-4E20-A1E1-3242D457C9D5}" type="pres">
      <dgm:prSet presAssocID="{5B62599A-5C9B-48E7-896E-EA782AC60C8B}" presName="sibTrans" presStyleCnt="0"/>
      <dgm:spPr/>
    </dgm:pt>
    <dgm:pt modelId="{1A7E5F0E-E995-420B-9EE6-703B06DA82D8}" type="pres">
      <dgm:prSet presAssocID="{49225C73-1633-42F1-AB3B-7CB183E5F8B8}" presName="node" presStyleLbl="node1" presStyleIdx="1" presStyleCnt="3">
        <dgm:presLayoutVars>
          <dgm:bulletEnabled val="1"/>
        </dgm:presLayoutVars>
      </dgm:prSet>
      <dgm:spPr/>
    </dgm:pt>
    <dgm:pt modelId="{414BC5EB-FB37-45C2-8093-296FFF97FC09}" type="pres">
      <dgm:prSet presAssocID="{9646853A-8964-4519-A5B1-0B7D18B2983D}" presName="sibTrans" presStyleCnt="0"/>
      <dgm:spPr/>
    </dgm:pt>
    <dgm:pt modelId="{192F8E75-B1C1-44F6-B665-E9B704D9A107}" type="pres">
      <dgm:prSet presAssocID="{1C383F32-22E8-4F62-A3E0-BDC3D5F48992}" presName="node" presStyleLbl="node1" presStyleIdx="2" presStyleCnt="3">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EC9CD51B-0C60-4516-B462-E7CC928F49E8}" type="presOf" srcId="{49225C73-1633-42F1-AB3B-7CB183E5F8B8}" destId="{1A7E5F0E-E995-420B-9EE6-703B06DA82D8}" srcOrd="0" destOrd="0" presId="urn:microsoft.com/office/officeart/2005/8/layout/default"/>
    <dgm:cxn modelId="{D1381431-5E1C-452E-B511-4579B3493335}" type="presOf" srcId="{40FC4FFE-8987-4A26-B7F4-8A516F18ADAE}" destId="{7DB10085-49C4-4B62-B68A-9474C6A102A3}" srcOrd="0" destOrd="0" presId="urn:microsoft.com/office/officeart/2005/8/layout/default"/>
    <dgm:cxn modelId="{92D3AD41-BB28-45EE-BB0A-990DBF96FD65}" type="presOf" srcId="{1C383F32-22E8-4F62-A3E0-BDC3D5F48992}" destId="{192F8E75-B1C1-44F6-B665-E9B704D9A107}" srcOrd="0" destOrd="0" presId="urn:microsoft.com/office/officeart/2005/8/layout/defaul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2343B48F-B5EE-44A6-8214-0932CA1EFC8F}" type="presOf" srcId="{01A66772-F185-4D58-B8BB-E9370D7A7A2B}" destId="{E5A2E5DA-0CF4-4B42-8B1A-EB543C42A6A1}" srcOrd="0" destOrd="0" presId="urn:microsoft.com/office/officeart/2005/8/layout/default"/>
    <dgm:cxn modelId="{8508CC59-C6CC-4440-8B92-D4E3DFBA1410}" type="presParOf" srcId="{E5A2E5DA-0CF4-4B42-8B1A-EB543C42A6A1}" destId="{7DB10085-49C4-4B62-B68A-9474C6A102A3}" srcOrd="0" destOrd="0" presId="urn:microsoft.com/office/officeart/2005/8/layout/default"/>
    <dgm:cxn modelId="{8B568A46-FE67-4482-894E-22AF15024B57}" type="presParOf" srcId="{E5A2E5DA-0CF4-4B42-8B1A-EB543C42A6A1}" destId="{5F8A7EA8-6738-4E20-A1E1-3242D457C9D5}" srcOrd="1" destOrd="0" presId="urn:microsoft.com/office/officeart/2005/8/layout/default"/>
    <dgm:cxn modelId="{F93F0AB0-A522-47C5-A5A2-0FE6B3B25D62}" type="presParOf" srcId="{E5A2E5DA-0CF4-4B42-8B1A-EB543C42A6A1}" destId="{1A7E5F0E-E995-420B-9EE6-703B06DA82D8}" srcOrd="2" destOrd="0" presId="urn:microsoft.com/office/officeart/2005/8/layout/default"/>
    <dgm:cxn modelId="{9C7CB3CD-4FED-4E47-B94F-052B29733890}" type="presParOf" srcId="{E5A2E5DA-0CF4-4B42-8B1A-EB543C42A6A1}" destId="{414BC5EB-FB37-45C2-8093-296FFF97FC09}" srcOrd="3" destOrd="0" presId="urn:microsoft.com/office/officeart/2005/8/layout/default"/>
    <dgm:cxn modelId="{C5C5B544-E60A-48DB-910D-D3CFA2CFE50D}" type="presParOf" srcId="{E5A2E5DA-0CF4-4B42-8B1A-EB543C42A6A1}" destId="{192F8E75-B1C1-44F6-B665-E9B704D9A10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40FC4FFE-8987-4A26-B7F4-8A516F18ADAE}">
      <dgm:prSet custT="1"/>
      <dgm:spPr/>
      <dgm:t>
        <a:bodyPr/>
        <a:lstStyle/>
        <a:p>
          <a:pPr algn="ctr">
            <a:defRPr cap="all"/>
          </a:pPr>
          <a:r>
            <a:rPr lang="en-US" sz="1800" cap="none" dirty="0"/>
            <a:t>The project utilizes foursquare location data platform to locate the various restaurants in different neighborhoods in Vancouver.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1C383F32-22E8-4F62-A3E0-BDC3D5F48992}">
      <dgm:prSet custT="1"/>
      <dgm:spPr/>
      <dgm:t>
        <a:bodyPr/>
        <a:lstStyle/>
        <a:p>
          <a:pPr algn="ctr">
            <a:defRPr cap="all"/>
          </a:pPr>
          <a:r>
            <a:rPr lang="en-US" sz="1400" cap="none" dirty="0"/>
            <a:t>To provide the necessary information, the project utilized a combination of Vancouver’s 2016 census, which comprises of population, crime rate with foursquare API to find competitors in the same neighborhoods.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D99822C-820C-4087-954E-989E515DB0D3}">
      <dgm:prSet custT="1"/>
      <dgm:spPr/>
      <dgm:t>
        <a:bodyPr/>
        <a:lstStyle/>
        <a:p>
          <a:r>
            <a:rPr lang="en-US" sz="1800" dirty="0"/>
            <a:t>Vancouver’s Census data is publicly available at this website: </a:t>
          </a:r>
          <a:r>
            <a:rPr lang="en-US" sz="1800" dirty="0">
              <a:hlinkClick xmlns:r="http://schemas.openxmlformats.org/officeDocument/2006/relationships" r:id="rId1"/>
            </a:rPr>
            <a:t>https://opendata.vancouver.ca/pages/home/</a:t>
          </a:r>
          <a:endParaRPr lang="en-US" sz="1800" dirty="0"/>
        </a:p>
      </dgm:t>
    </dgm:pt>
    <dgm:pt modelId="{FA127D49-149A-4E03-AECD-9A6EB6963DB8}" type="parTrans" cxnId="{C29DEB60-1A86-4AFB-8A18-D5EE66F3F4F3}">
      <dgm:prSet/>
      <dgm:spPr/>
      <dgm:t>
        <a:bodyPr/>
        <a:lstStyle/>
        <a:p>
          <a:endParaRPr lang="en-US"/>
        </a:p>
      </dgm:t>
    </dgm:pt>
    <dgm:pt modelId="{2F5DC7D2-B21A-4FD6-90C9-AAE2B517A700}" type="sibTrans" cxnId="{C29DEB60-1A86-4AFB-8A18-D5EE66F3F4F3}">
      <dgm:prSet/>
      <dgm:spPr/>
      <dgm:t>
        <a:bodyPr/>
        <a:lstStyle/>
        <a:p>
          <a:endParaRPr lang="en-US"/>
        </a:p>
      </dgm:t>
    </dgm:pt>
    <dgm:pt modelId="{E5A2E5DA-0CF4-4B42-8B1A-EB543C42A6A1}" type="pres">
      <dgm:prSet presAssocID="{01A66772-F185-4D58-B8BB-E9370D7A7A2B}" presName="diagram" presStyleCnt="0">
        <dgm:presLayoutVars>
          <dgm:dir/>
          <dgm:resizeHandles val="exact"/>
        </dgm:presLayoutVars>
      </dgm:prSet>
      <dgm:spPr/>
    </dgm:pt>
    <dgm:pt modelId="{7DB10085-49C4-4B62-B68A-9474C6A102A3}" type="pres">
      <dgm:prSet presAssocID="{40FC4FFE-8987-4A26-B7F4-8A516F18ADAE}" presName="node" presStyleLbl="node1" presStyleIdx="0" presStyleCnt="3" custLinFactNeighborY="-52735">
        <dgm:presLayoutVars>
          <dgm:bulletEnabled val="1"/>
        </dgm:presLayoutVars>
      </dgm:prSet>
      <dgm:spPr/>
    </dgm:pt>
    <dgm:pt modelId="{5F8A7EA8-6738-4E20-A1E1-3242D457C9D5}" type="pres">
      <dgm:prSet presAssocID="{5B62599A-5C9B-48E7-896E-EA782AC60C8B}" presName="sibTrans" presStyleCnt="0"/>
      <dgm:spPr/>
    </dgm:pt>
    <dgm:pt modelId="{76020F9E-89EB-4C99-B490-7615AD923966}" type="pres">
      <dgm:prSet presAssocID="{BD99822C-820C-4087-954E-989E515DB0D3}" presName="node" presStyleLbl="node1" presStyleIdx="1" presStyleCnt="3" custLinFactX="10000" custLinFactNeighborX="100000" custLinFactNeighborY="-49828">
        <dgm:presLayoutVars>
          <dgm:bulletEnabled val="1"/>
        </dgm:presLayoutVars>
      </dgm:prSet>
      <dgm:spPr/>
    </dgm:pt>
    <dgm:pt modelId="{566BCF6C-C7B6-4BBD-997D-033A7A60FDFF}" type="pres">
      <dgm:prSet presAssocID="{2F5DC7D2-B21A-4FD6-90C9-AAE2B517A700}" presName="sibTrans" presStyleCnt="0"/>
      <dgm:spPr/>
    </dgm:pt>
    <dgm:pt modelId="{192F8E75-B1C1-44F6-B665-E9B704D9A107}" type="pres">
      <dgm:prSet presAssocID="{1C383F32-22E8-4F62-A3E0-BDC3D5F48992}" presName="node" presStyleLbl="node1" presStyleIdx="2" presStyleCnt="3" custLinFactX="-5823" custLinFactNeighborX="-100000" custLinFactNeighborY="-51358">
        <dgm:presLayoutVars>
          <dgm:bulletEnabled val="1"/>
        </dgm:presLayoutVars>
      </dgm:prSet>
      <dgm:spPr/>
    </dgm:pt>
  </dgm:ptLst>
  <dgm:cxnLst>
    <dgm:cxn modelId="{D1381431-5E1C-452E-B511-4579B3493335}" type="presOf" srcId="{40FC4FFE-8987-4A26-B7F4-8A516F18ADAE}" destId="{7DB10085-49C4-4B62-B68A-9474C6A102A3}" srcOrd="0" destOrd="0" presId="urn:microsoft.com/office/officeart/2005/8/layout/default"/>
    <dgm:cxn modelId="{C29DEB60-1A86-4AFB-8A18-D5EE66F3F4F3}" srcId="{01A66772-F185-4D58-B8BB-E9370D7A7A2B}" destId="{BD99822C-820C-4087-954E-989E515DB0D3}" srcOrd="1" destOrd="0" parTransId="{FA127D49-149A-4E03-AECD-9A6EB6963DB8}" sibTransId="{2F5DC7D2-B21A-4FD6-90C9-AAE2B517A700}"/>
    <dgm:cxn modelId="{92D3AD41-BB28-45EE-BB0A-990DBF96FD65}" type="presOf" srcId="{1C383F32-22E8-4F62-A3E0-BDC3D5F48992}" destId="{192F8E75-B1C1-44F6-B665-E9B704D9A107}" srcOrd="0" destOrd="0" presId="urn:microsoft.com/office/officeart/2005/8/layout/defaul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2343B48F-B5EE-44A6-8214-0932CA1EFC8F}" type="presOf" srcId="{01A66772-F185-4D58-B8BB-E9370D7A7A2B}" destId="{E5A2E5DA-0CF4-4B42-8B1A-EB543C42A6A1}" srcOrd="0" destOrd="0" presId="urn:microsoft.com/office/officeart/2005/8/layout/default"/>
    <dgm:cxn modelId="{CF671490-FF64-47E9-AAE9-DBEAC0D0C5CE}" type="presOf" srcId="{BD99822C-820C-4087-954E-989E515DB0D3}" destId="{76020F9E-89EB-4C99-B490-7615AD923966}" srcOrd="0" destOrd="0" presId="urn:microsoft.com/office/officeart/2005/8/layout/default"/>
    <dgm:cxn modelId="{8508CC59-C6CC-4440-8B92-D4E3DFBA1410}" type="presParOf" srcId="{E5A2E5DA-0CF4-4B42-8B1A-EB543C42A6A1}" destId="{7DB10085-49C4-4B62-B68A-9474C6A102A3}" srcOrd="0" destOrd="0" presId="urn:microsoft.com/office/officeart/2005/8/layout/default"/>
    <dgm:cxn modelId="{8B568A46-FE67-4482-894E-22AF15024B57}" type="presParOf" srcId="{E5A2E5DA-0CF4-4B42-8B1A-EB543C42A6A1}" destId="{5F8A7EA8-6738-4E20-A1E1-3242D457C9D5}" srcOrd="1" destOrd="0" presId="urn:microsoft.com/office/officeart/2005/8/layout/default"/>
    <dgm:cxn modelId="{51DBAE91-9980-4F7B-B6A0-54B7F11637A1}" type="presParOf" srcId="{E5A2E5DA-0CF4-4B42-8B1A-EB543C42A6A1}" destId="{76020F9E-89EB-4C99-B490-7615AD923966}" srcOrd="2" destOrd="0" presId="urn:microsoft.com/office/officeart/2005/8/layout/default"/>
    <dgm:cxn modelId="{BFE3CF80-F6A4-4B25-B72B-252F9B5F862D}" type="presParOf" srcId="{E5A2E5DA-0CF4-4B42-8B1A-EB543C42A6A1}" destId="{566BCF6C-C7B6-4BBD-997D-033A7A60FDFF}" srcOrd="3" destOrd="0" presId="urn:microsoft.com/office/officeart/2005/8/layout/default"/>
    <dgm:cxn modelId="{C5C5B544-E60A-48DB-910D-D3CFA2CFE50D}" type="presParOf" srcId="{E5A2E5DA-0CF4-4B42-8B1A-EB543C42A6A1}" destId="{192F8E75-B1C1-44F6-B665-E9B704D9A10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40FC4FFE-8987-4A26-B7F4-8A516F18ADAE}">
      <dgm:prSet custT="1"/>
      <dgm:spPr/>
      <dgm:t>
        <a:bodyPr/>
        <a:lstStyle/>
        <a:p>
          <a:pPr>
            <a:defRPr cap="all"/>
          </a:pPr>
          <a:r>
            <a:rPr lang="en-US" sz="1600" cap="none" dirty="0"/>
            <a:t>The algorithm chosen for this project is k-means clustering. It is an effective method to iteratively assign each data point to one of the K clusters based on feature similarity in neighborhoods.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defRPr cap="all"/>
          </a:pPr>
          <a:r>
            <a:rPr lang="en-US" sz="2000" cap="none" dirty="0"/>
            <a:t>Moreover, one hot encoding algorithm was also adopted in this project to make the data more expressive.</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defRPr cap="all"/>
          </a:pPr>
          <a:r>
            <a:rPr lang="en-US" sz="1400" cap="none" dirty="0"/>
            <a:t>A few different maps were also used to help an investor to decide the best neighborhood to open a restaurant or for any tourist who wants to locate a safe and best neighborhood in Vancouver based on its income, population, and available competitors. </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E5A2E5DA-0CF4-4B42-8B1A-EB543C42A6A1}" type="pres">
      <dgm:prSet presAssocID="{01A66772-F185-4D58-B8BB-E9370D7A7A2B}" presName="diagram" presStyleCnt="0">
        <dgm:presLayoutVars>
          <dgm:dir/>
          <dgm:resizeHandles val="exact"/>
        </dgm:presLayoutVars>
      </dgm:prSet>
      <dgm:spPr/>
    </dgm:pt>
    <dgm:pt modelId="{7DB10085-49C4-4B62-B68A-9474C6A102A3}" type="pres">
      <dgm:prSet presAssocID="{40FC4FFE-8987-4A26-B7F4-8A516F18ADAE}" presName="node" presStyleLbl="node1" presStyleIdx="0" presStyleCnt="3">
        <dgm:presLayoutVars>
          <dgm:bulletEnabled val="1"/>
        </dgm:presLayoutVars>
      </dgm:prSet>
      <dgm:spPr/>
    </dgm:pt>
    <dgm:pt modelId="{5F8A7EA8-6738-4E20-A1E1-3242D457C9D5}" type="pres">
      <dgm:prSet presAssocID="{5B62599A-5C9B-48E7-896E-EA782AC60C8B}" presName="sibTrans" presStyleCnt="0"/>
      <dgm:spPr/>
    </dgm:pt>
    <dgm:pt modelId="{1A7E5F0E-E995-420B-9EE6-703B06DA82D8}" type="pres">
      <dgm:prSet presAssocID="{49225C73-1633-42F1-AB3B-7CB183E5F8B8}" presName="node" presStyleLbl="node1" presStyleIdx="1" presStyleCnt="3">
        <dgm:presLayoutVars>
          <dgm:bulletEnabled val="1"/>
        </dgm:presLayoutVars>
      </dgm:prSet>
      <dgm:spPr/>
    </dgm:pt>
    <dgm:pt modelId="{414BC5EB-FB37-45C2-8093-296FFF97FC09}" type="pres">
      <dgm:prSet presAssocID="{9646853A-8964-4519-A5B1-0B7D18B2983D}" presName="sibTrans" presStyleCnt="0"/>
      <dgm:spPr/>
    </dgm:pt>
    <dgm:pt modelId="{192F8E75-B1C1-44F6-B665-E9B704D9A107}" type="pres">
      <dgm:prSet presAssocID="{1C383F32-22E8-4F62-A3E0-BDC3D5F48992}" presName="node" presStyleLbl="node1" presStyleIdx="2" presStyleCnt="3">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EC9CD51B-0C60-4516-B462-E7CC928F49E8}" type="presOf" srcId="{49225C73-1633-42F1-AB3B-7CB183E5F8B8}" destId="{1A7E5F0E-E995-420B-9EE6-703B06DA82D8}" srcOrd="0" destOrd="0" presId="urn:microsoft.com/office/officeart/2005/8/layout/default"/>
    <dgm:cxn modelId="{D1381431-5E1C-452E-B511-4579B3493335}" type="presOf" srcId="{40FC4FFE-8987-4A26-B7F4-8A516F18ADAE}" destId="{7DB10085-49C4-4B62-B68A-9474C6A102A3}" srcOrd="0" destOrd="0" presId="urn:microsoft.com/office/officeart/2005/8/layout/default"/>
    <dgm:cxn modelId="{92D3AD41-BB28-45EE-BB0A-990DBF96FD65}" type="presOf" srcId="{1C383F32-22E8-4F62-A3E0-BDC3D5F48992}" destId="{192F8E75-B1C1-44F6-B665-E9B704D9A107}" srcOrd="0" destOrd="0" presId="urn:microsoft.com/office/officeart/2005/8/layout/defaul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2343B48F-B5EE-44A6-8214-0932CA1EFC8F}" type="presOf" srcId="{01A66772-F185-4D58-B8BB-E9370D7A7A2B}" destId="{E5A2E5DA-0CF4-4B42-8B1A-EB543C42A6A1}" srcOrd="0" destOrd="0" presId="urn:microsoft.com/office/officeart/2005/8/layout/default"/>
    <dgm:cxn modelId="{8508CC59-C6CC-4440-8B92-D4E3DFBA1410}" type="presParOf" srcId="{E5A2E5DA-0CF4-4B42-8B1A-EB543C42A6A1}" destId="{7DB10085-49C4-4B62-B68A-9474C6A102A3}" srcOrd="0" destOrd="0" presId="urn:microsoft.com/office/officeart/2005/8/layout/default"/>
    <dgm:cxn modelId="{8B568A46-FE67-4482-894E-22AF15024B57}" type="presParOf" srcId="{E5A2E5DA-0CF4-4B42-8B1A-EB543C42A6A1}" destId="{5F8A7EA8-6738-4E20-A1E1-3242D457C9D5}" srcOrd="1" destOrd="0" presId="urn:microsoft.com/office/officeart/2005/8/layout/default"/>
    <dgm:cxn modelId="{F93F0AB0-A522-47C5-A5A2-0FE6B3B25D62}" type="presParOf" srcId="{E5A2E5DA-0CF4-4B42-8B1A-EB543C42A6A1}" destId="{1A7E5F0E-E995-420B-9EE6-703B06DA82D8}" srcOrd="2" destOrd="0" presId="urn:microsoft.com/office/officeart/2005/8/layout/default"/>
    <dgm:cxn modelId="{9C7CB3CD-4FED-4E47-B94F-052B29733890}" type="presParOf" srcId="{E5A2E5DA-0CF4-4B42-8B1A-EB543C42A6A1}" destId="{414BC5EB-FB37-45C2-8093-296FFF97FC09}" srcOrd="3" destOrd="0" presId="urn:microsoft.com/office/officeart/2005/8/layout/default"/>
    <dgm:cxn modelId="{C5C5B544-E60A-48DB-910D-D3CFA2CFE50D}" type="presParOf" srcId="{E5A2E5DA-0CF4-4B42-8B1A-EB543C42A6A1}" destId="{192F8E75-B1C1-44F6-B665-E9B704D9A10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A66772-F185-4D58-B8BB-E9370D7A7A2B}"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40FC4FFE-8987-4A26-B7F4-8A516F18ADAE}">
      <dgm:prSet custT="1"/>
      <dgm:spPr/>
      <dgm:t>
        <a:bodyPr/>
        <a:lstStyle/>
        <a:p>
          <a:pPr>
            <a:defRPr cap="all"/>
          </a:pPr>
          <a:r>
            <a:rPr lang="en-US" sz="2000" cap="none" dirty="0"/>
            <a:t>Based on the data analysis, south Vancouver has the lowest crimes. However, it has very little number of neighborhoods and opening a restaurant would not be feasible, so the best course of action is to choose the next borough with the lowest crime which is west side.</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defRPr cap="all"/>
          </a:pPr>
          <a:r>
            <a:rPr lang="en-US" cap="none" dirty="0"/>
            <a:t>Comparing the maps, we can notice that most of the restaurants are grouped on main streets and on the south of the city, although some of the affluent neighborhoods are up to the north. It is also worth noting that the areas with a dense population do not reflect on the number of restaurants.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E5A2E5DA-0CF4-4B42-8B1A-EB543C42A6A1}" type="pres">
      <dgm:prSet presAssocID="{01A66772-F185-4D58-B8BB-E9370D7A7A2B}" presName="diagram" presStyleCnt="0">
        <dgm:presLayoutVars>
          <dgm:dir/>
          <dgm:resizeHandles val="exact"/>
        </dgm:presLayoutVars>
      </dgm:prSet>
      <dgm:spPr/>
    </dgm:pt>
    <dgm:pt modelId="{7DB10085-49C4-4B62-B68A-9474C6A102A3}" type="pres">
      <dgm:prSet presAssocID="{40FC4FFE-8987-4A26-B7F4-8A516F18ADAE}" presName="node" presStyleLbl="node1" presStyleIdx="0" presStyleCnt="2">
        <dgm:presLayoutVars>
          <dgm:bulletEnabled val="1"/>
        </dgm:presLayoutVars>
      </dgm:prSet>
      <dgm:spPr/>
    </dgm:pt>
    <dgm:pt modelId="{5F8A7EA8-6738-4E20-A1E1-3242D457C9D5}" type="pres">
      <dgm:prSet presAssocID="{5B62599A-5C9B-48E7-896E-EA782AC60C8B}" presName="sibTrans" presStyleCnt="0"/>
      <dgm:spPr/>
    </dgm:pt>
    <dgm:pt modelId="{1A7E5F0E-E995-420B-9EE6-703B06DA82D8}" type="pres">
      <dgm:prSet presAssocID="{49225C73-1633-42F1-AB3B-7CB183E5F8B8}" presName="node" presStyleLbl="node1" presStyleIdx="1" presStyleCnt="2">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EC9CD51B-0C60-4516-B462-E7CC928F49E8}" type="presOf" srcId="{49225C73-1633-42F1-AB3B-7CB183E5F8B8}" destId="{1A7E5F0E-E995-420B-9EE6-703B06DA82D8}" srcOrd="0" destOrd="0" presId="urn:microsoft.com/office/officeart/2005/8/layout/default"/>
    <dgm:cxn modelId="{D1381431-5E1C-452E-B511-4579B3493335}" type="presOf" srcId="{40FC4FFE-8987-4A26-B7F4-8A516F18ADAE}" destId="{7DB10085-49C4-4B62-B68A-9474C6A102A3}" srcOrd="0" destOrd="0" presId="urn:microsoft.com/office/officeart/2005/8/layout/default"/>
    <dgm:cxn modelId="{C7AD8469-3C68-4AF9-AB82-79B0043AA120}" srcId="{01A66772-F185-4D58-B8BB-E9370D7A7A2B}" destId="{40FC4FFE-8987-4A26-B7F4-8A516F18ADAE}" srcOrd="0" destOrd="0" parTransId="{CAD7EF86-FB23-41F6-BF42-040B36DEFDB1}" sibTransId="{5B62599A-5C9B-48E7-896E-EA782AC60C8B}"/>
    <dgm:cxn modelId="{2343B48F-B5EE-44A6-8214-0932CA1EFC8F}" type="presOf" srcId="{01A66772-F185-4D58-B8BB-E9370D7A7A2B}" destId="{E5A2E5DA-0CF4-4B42-8B1A-EB543C42A6A1}" srcOrd="0" destOrd="0" presId="urn:microsoft.com/office/officeart/2005/8/layout/default"/>
    <dgm:cxn modelId="{8508CC59-C6CC-4440-8B92-D4E3DFBA1410}" type="presParOf" srcId="{E5A2E5DA-0CF4-4B42-8B1A-EB543C42A6A1}" destId="{7DB10085-49C4-4B62-B68A-9474C6A102A3}" srcOrd="0" destOrd="0" presId="urn:microsoft.com/office/officeart/2005/8/layout/default"/>
    <dgm:cxn modelId="{8B568A46-FE67-4482-894E-22AF15024B57}" type="presParOf" srcId="{E5A2E5DA-0CF4-4B42-8B1A-EB543C42A6A1}" destId="{5F8A7EA8-6738-4E20-A1E1-3242D457C9D5}" srcOrd="1" destOrd="0" presId="urn:microsoft.com/office/officeart/2005/8/layout/default"/>
    <dgm:cxn modelId="{F93F0AB0-A522-47C5-A5A2-0FE6B3B25D62}" type="presParOf" srcId="{E5A2E5DA-0CF4-4B42-8B1A-EB543C42A6A1}" destId="{1A7E5F0E-E995-420B-9EE6-703B06DA82D8}"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A66772-F185-4D58-B8BB-E9370D7A7A2B}"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40FC4FFE-8987-4A26-B7F4-8A516F18ADAE}">
      <dgm:prSet/>
      <dgm:spPr/>
      <dgm:t>
        <a:bodyPr/>
        <a:lstStyle/>
        <a:p>
          <a:pPr>
            <a:defRPr cap="all"/>
          </a:pPr>
          <a:r>
            <a:rPr lang="en-US" cap="none" dirty="0"/>
            <a:t>This result of this project may be helpful for someone planning on opening a restaurant in Vancouver and/or for any tourist who might be interested in finding out about the safest and most secure neighborhood to eat out. Nevertheless, it should be noted that not all variables are factored into the project and thus may not be used as a sole decision-making tool.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E5A2E5DA-0CF4-4B42-8B1A-EB543C42A6A1}" type="pres">
      <dgm:prSet presAssocID="{01A66772-F185-4D58-B8BB-E9370D7A7A2B}" presName="diagram" presStyleCnt="0">
        <dgm:presLayoutVars>
          <dgm:dir/>
          <dgm:resizeHandles val="exact"/>
        </dgm:presLayoutVars>
      </dgm:prSet>
      <dgm:spPr/>
    </dgm:pt>
    <dgm:pt modelId="{7DB10085-49C4-4B62-B68A-9474C6A102A3}" type="pres">
      <dgm:prSet presAssocID="{40FC4FFE-8987-4A26-B7F4-8A516F18ADAE}" presName="node" presStyleLbl="node1" presStyleIdx="0" presStyleCnt="1">
        <dgm:presLayoutVars>
          <dgm:bulletEnabled val="1"/>
        </dgm:presLayoutVars>
      </dgm:prSet>
      <dgm:spPr/>
    </dgm:pt>
  </dgm:ptLst>
  <dgm:cxnLst>
    <dgm:cxn modelId="{D1381431-5E1C-452E-B511-4579B3493335}" type="presOf" srcId="{40FC4FFE-8987-4A26-B7F4-8A516F18ADAE}" destId="{7DB10085-49C4-4B62-B68A-9474C6A102A3}" srcOrd="0" destOrd="0" presId="urn:microsoft.com/office/officeart/2005/8/layout/default"/>
    <dgm:cxn modelId="{C7AD8469-3C68-4AF9-AB82-79B0043AA120}" srcId="{01A66772-F185-4D58-B8BB-E9370D7A7A2B}" destId="{40FC4FFE-8987-4A26-B7F4-8A516F18ADAE}" srcOrd="0" destOrd="0" parTransId="{CAD7EF86-FB23-41F6-BF42-040B36DEFDB1}" sibTransId="{5B62599A-5C9B-48E7-896E-EA782AC60C8B}"/>
    <dgm:cxn modelId="{2343B48F-B5EE-44A6-8214-0932CA1EFC8F}" type="presOf" srcId="{01A66772-F185-4D58-B8BB-E9370D7A7A2B}" destId="{E5A2E5DA-0CF4-4B42-8B1A-EB543C42A6A1}" srcOrd="0" destOrd="0" presId="urn:microsoft.com/office/officeart/2005/8/layout/default"/>
    <dgm:cxn modelId="{8508CC59-C6CC-4440-8B92-D4E3DFBA1410}" type="presParOf" srcId="{E5A2E5DA-0CF4-4B42-8B1A-EB543C42A6A1}" destId="{7DB10085-49C4-4B62-B68A-9474C6A102A3}"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10085-49C4-4B62-B68A-9474C6A102A3}">
      <dsp:nvSpPr>
        <dsp:cNvPr id="0" name=""/>
        <dsp:cNvSpPr/>
      </dsp:nvSpPr>
      <dsp:spPr>
        <a:xfrm>
          <a:off x="0" y="981837"/>
          <a:ext cx="3143249" cy="1885950"/>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cap="none" dirty="0"/>
            <a:t>Vancouver is unequivocally one of the important Canadian cities. With a recorded population of 2,463,431 in 2016, it is the third largest metropolitan area in </a:t>
          </a:r>
          <a:r>
            <a:rPr lang="en-US" sz="1700" kern="1200" cap="none" dirty="0" err="1"/>
            <a:t>canada</a:t>
          </a:r>
          <a:r>
            <a:rPr lang="en-US" sz="1700" kern="1200" cap="none" dirty="0"/>
            <a:t>. </a:t>
          </a:r>
        </a:p>
      </dsp:txBody>
      <dsp:txXfrm>
        <a:off x="0" y="981837"/>
        <a:ext cx="3143249" cy="1885950"/>
      </dsp:txXfrm>
    </dsp:sp>
    <dsp:sp modelId="{1A7E5F0E-E995-420B-9EE6-703B06DA82D8}">
      <dsp:nvSpPr>
        <dsp:cNvPr id="0" name=""/>
        <dsp:cNvSpPr/>
      </dsp:nvSpPr>
      <dsp:spPr>
        <a:xfrm>
          <a:off x="3457575" y="981837"/>
          <a:ext cx="3143249" cy="1885950"/>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cap="none" dirty="0"/>
            <a:t>It is a well-known fact that it is also a prominent center for world famous start-ups such as Hootsuite and Slack, numerous museums, entertainment, sports activities, etc.</a:t>
          </a:r>
        </a:p>
      </dsp:txBody>
      <dsp:txXfrm>
        <a:off x="3457575" y="981837"/>
        <a:ext cx="3143249" cy="1885950"/>
      </dsp:txXfrm>
    </dsp:sp>
    <dsp:sp modelId="{192F8E75-B1C1-44F6-B665-E9B704D9A107}">
      <dsp:nvSpPr>
        <dsp:cNvPr id="0" name=""/>
        <dsp:cNvSpPr/>
      </dsp:nvSpPr>
      <dsp:spPr>
        <a:xfrm>
          <a:off x="6915149" y="981837"/>
          <a:ext cx="3143249" cy="1885950"/>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cap="none" dirty="0"/>
            <a:t>This begs the question how can it not also be a prominent hub for any kind of business for that matter?</a:t>
          </a:r>
        </a:p>
      </dsp:txBody>
      <dsp:txXfrm>
        <a:off x="6915149" y="981837"/>
        <a:ext cx="3143249" cy="1885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10085-49C4-4B62-B68A-9474C6A102A3}">
      <dsp:nvSpPr>
        <dsp:cNvPr id="0" name=""/>
        <dsp:cNvSpPr/>
      </dsp:nvSpPr>
      <dsp:spPr>
        <a:xfrm>
          <a:off x="0" y="0"/>
          <a:ext cx="3143249" cy="1885950"/>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cap="none" dirty="0"/>
            <a:t>The project utilizes foursquare location data platform to locate the various restaurants in different neighborhoods in Vancouver. </a:t>
          </a:r>
        </a:p>
      </dsp:txBody>
      <dsp:txXfrm>
        <a:off x="0" y="0"/>
        <a:ext cx="3143249" cy="1885950"/>
      </dsp:txXfrm>
    </dsp:sp>
    <dsp:sp modelId="{76020F9E-89EB-4C99-B490-7615AD923966}">
      <dsp:nvSpPr>
        <dsp:cNvPr id="0" name=""/>
        <dsp:cNvSpPr/>
      </dsp:nvSpPr>
      <dsp:spPr>
        <a:xfrm>
          <a:off x="6915150" y="42105"/>
          <a:ext cx="3143249" cy="1885950"/>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Vancouver’s Census data is publicly available at this website: </a:t>
          </a:r>
          <a:r>
            <a:rPr lang="en-US" sz="1800" kern="1200" dirty="0">
              <a:hlinkClick xmlns:r="http://schemas.openxmlformats.org/officeDocument/2006/relationships" r:id="rId1"/>
            </a:rPr>
            <a:t>https://opendata.vancouver.ca/pages/home/</a:t>
          </a:r>
          <a:endParaRPr lang="en-US" sz="1800" kern="1200" dirty="0"/>
        </a:p>
      </dsp:txBody>
      <dsp:txXfrm>
        <a:off x="6915150" y="42105"/>
        <a:ext cx="3143249" cy="1885950"/>
      </dsp:txXfrm>
    </dsp:sp>
    <dsp:sp modelId="{192F8E75-B1C1-44F6-B665-E9B704D9A107}">
      <dsp:nvSpPr>
        <dsp:cNvPr id="0" name=""/>
        <dsp:cNvSpPr/>
      </dsp:nvSpPr>
      <dsp:spPr>
        <a:xfrm>
          <a:off x="3588868" y="13250"/>
          <a:ext cx="3143249" cy="1885950"/>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defRPr cap="all"/>
          </a:pPr>
          <a:r>
            <a:rPr lang="en-US" sz="1400" kern="1200" cap="none" dirty="0"/>
            <a:t>To provide the necessary information, the project utilized a combination of Vancouver’s 2016 census, which comprises of population, crime rate with foursquare API to find competitors in the same neighborhoods.</a:t>
          </a:r>
        </a:p>
      </dsp:txBody>
      <dsp:txXfrm>
        <a:off x="3588868" y="13250"/>
        <a:ext cx="3143249" cy="188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10085-49C4-4B62-B68A-9474C6A102A3}">
      <dsp:nvSpPr>
        <dsp:cNvPr id="0" name=""/>
        <dsp:cNvSpPr/>
      </dsp:nvSpPr>
      <dsp:spPr>
        <a:xfrm>
          <a:off x="0" y="981837"/>
          <a:ext cx="3143249" cy="1885950"/>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en-US" sz="1600" kern="1200" cap="none" dirty="0"/>
            <a:t>The algorithm chosen for this project is k-means clustering. It is an effective method to iteratively assign each data point to one of the K clusters based on feature similarity in neighborhoods.</a:t>
          </a:r>
        </a:p>
      </dsp:txBody>
      <dsp:txXfrm>
        <a:off x="0" y="981837"/>
        <a:ext cx="3143249" cy="1885950"/>
      </dsp:txXfrm>
    </dsp:sp>
    <dsp:sp modelId="{1A7E5F0E-E995-420B-9EE6-703B06DA82D8}">
      <dsp:nvSpPr>
        <dsp:cNvPr id="0" name=""/>
        <dsp:cNvSpPr/>
      </dsp:nvSpPr>
      <dsp:spPr>
        <a:xfrm>
          <a:off x="3457575" y="981837"/>
          <a:ext cx="3143249" cy="1885950"/>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defRPr cap="all"/>
          </a:pPr>
          <a:r>
            <a:rPr lang="en-US" sz="2000" kern="1200" cap="none" dirty="0"/>
            <a:t>Moreover, one hot encoding algorithm was also adopted in this project to make the data more expressive.</a:t>
          </a:r>
        </a:p>
      </dsp:txBody>
      <dsp:txXfrm>
        <a:off x="3457575" y="981837"/>
        <a:ext cx="3143249" cy="1885950"/>
      </dsp:txXfrm>
    </dsp:sp>
    <dsp:sp modelId="{192F8E75-B1C1-44F6-B665-E9B704D9A107}">
      <dsp:nvSpPr>
        <dsp:cNvPr id="0" name=""/>
        <dsp:cNvSpPr/>
      </dsp:nvSpPr>
      <dsp:spPr>
        <a:xfrm>
          <a:off x="6915149" y="981837"/>
          <a:ext cx="3143249" cy="1885950"/>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defRPr cap="all"/>
          </a:pPr>
          <a:r>
            <a:rPr lang="en-US" sz="1400" kern="1200" cap="none" dirty="0"/>
            <a:t>A few different maps were also used to help an investor to decide the best neighborhood to open a restaurant or for any tourist who wants to locate a safe and best neighborhood in Vancouver based on its income, population, and available competitors. </a:t>
          </a:r>
        </a:p>
      </dsp:txBody>
      <dsp:txXfrm>
        <a:off x="6915149" y="981837"/>
        <a:ext cx="3143249" cy="1885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10085-49C4-4B62-B68A-9474C6A102A3}">
      <dsp:nvSpPr>
        <dsp:cNvPr id="0" name=""/>
        <dsp:cNvSpPr/>
      </dsp:nvSpPr>
      <dsp:spPr>
        <a:xfrm>
          <a:off x="1227" y="488248"/>
          <a:ext cx="4788544" cy="2873126"/>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defRPr cap="all"/>
          </a:pPr>
          <a:r>
            <a:rPr lang="en-US" sz="2000" kern="1200" cap="none" dirty="0"/>
            <a:t>Based on the data analysis, south Vancouver has the lowest crimes. However, it has very little number of neighborhoods and opening a restaurant would not be feasible, so the best course of action is to choose the next borough with the lowest crime which is west side.</a:t>
          </a:r>
        </a:p>
      </dsp:txBody>
      <dsp:txXfrm>
        <a:off x="1227" y="488248"/>
        <a:ext cx="4788544" cy="2873126"/>
      </dsp:txXfrm>
    </dsp:sp>
    <dsp:sp modelId="{1A7E5F0E-E995-420B-9EE6-703B06DA82D8}">
      <dsp:nvSpPr>
        <dsp:cNvPr id="0" name=""/>
        <dsp:cNvSpPr/>
      </dsp:nvSpPr>
      <dsp:spPr>
        <a:xfrm>
          <a:off x="5268627" y="488248"/>
          <a:ext cx="4788544" cy="2873126"/>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defRPr cap="all"/>
          </a:pPr>
          <a:r>
            <a:rPr lang="en-US" sz="2000" kern="1200" cap="none" dirty="0"/>
            <a:t>Comparing the maps, we can notice that most of the restaurants are grouped on main streets and on the south of the city, although some of the affluent neighborhoods are up to the north. It is also worth noting that the areas with a dense population do not reflect on the number of restaurants.</a:t>
          </a:r>
        </a:p>
      </dsp:txBody>
      <dsp:txXfrm>
        <a:off x="5268627" y="488248"/>
        <a:ext cx="4788544" cy="2873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10085-49C4-4B62-B68A-9474C6A102A3}">
      <dsp:nvSpPr>
        <dsp:cNvPr id="0" name=""/>
        <dsp:cNvSpPr/>
      </dsp:nvSpPr>
      <dsp:spPr>
        <a:xfrm>
          <a:off x="1822102" y="553"/>
          <a:ext cx="6414194" cy="3848516"/>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defRPr cap="all"/>
          </a:pPr>
          <a:r>
            <a:rPr lang="en-US" sz="2600" kern="1200" cap="none" dirty="0"/>
            <a:t>This result of this project may be helpful for someone planning on opening a restaurant in Vancouver and/or for any tourist who might be interested in finding out about the safest and most secure neighborhood to eat out. Nevertheless, it should be noted that not all variables are factored into the project and thus may not be used as a sole decision-making tool. </a:t>
          </a:r>
        </a:p>
      </dsp:txBody>
      <dsp:txXfrm>
        <a:off x="1822102" y="553"/>
        <a:ext cx="6414194" cy="38485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The best </a:t>
            </a:r>
            <a:r>
              <a:rPr lang="en-US" sz="4400" dirty="0" err="1">
                <a:solidFill>
                  <a:schemeClr val="tx1"/>
                </a:solidFill>
              </a:rPr>
              <a:t>neighborhoodS</a:t>
            </a:r>
            <a:r>
              <a:rPr lang="en-US" sz="4400" dirty="0">
                <a:solidFill>
                  <a:schemeClr val="tx1"/>
                </a:solidFill>
              </a:rPr>
              <a:t> in Vancouver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The Battle of Neighborhoods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75252" y="576333"/>
            <a:ext cx="10058400" cy="1371600"/>
          </a:xfrm>
        </p:spPr>
        <p:txBody>
          <a:bodyPr anchor="ctr">
            <a:normAutofit/>
          </a:bodyPr>
          <a:lstStyle/>
          <a:p>
            <a:r>
              <a:rPr lang="en-US" sz="5400" b="1" dirty="0">
                <a:latin typeface="Times New Roman" panose="02020603050405020304" pitchFamily="18" charset="0"/>
                <a:cs typeface="Times New Roman" panose="02020603050405020304" pitchFamily="18" charset="0"/>
              </a:rPr>
              <a:t>Introduction</a:t>
            </a:r>
            <a:endParaRPr lang="en-US" sz="4800" b="1" dirty="0">
              <a:latin typeface="Times New Roman" panose="02020603050405020304" pitchFamily="18" charset="0"/>
              <a:cs typeface="Times New Roman" panose="02020603050405020304" pitchFamily="18" charset="0"/>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4194712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sz="4800" b="1" dirty="0">
                <a:effectLst/>
                <a:latin typeface="Times New Roman" panose="02020603050405020304" pitchFamily="18" charset="0"/>
                <a:ea typeface="Calibri" panose="020F0502020204030204" pitchFamily="34" charset="0"/>
                <a:cs typeface="Arial" panose="020B0604020202020204" pitchFamily="34" charset="0"/>
              </a:rPr>
              <a:t>Description of the Data</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82405797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5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626DED-39B1-4104-96E9-419C87C716E6}"/>
              </a:ext>
            </a:extLst>
          </p:cNvPr>
          <p:cNvPicPr>
            <a:picLocks noChangeAspect="1"/>
          </p:cNvPicPr>
          <p:nvPr/>
        </p:nvPicPr>
        <p:blipFill>
          <a:blip r:embed="rId2"/>
          <a:stretch>
            <a:fillRect/>
          </a:stretch>
        </p:blipFill>
        <p:spPr>
          <a:xfrm>
            <a:off x="844062" y="414973"/>
            <a:ext cx="10016197" cy="6028054"/>
          </a:xfrm>
          <a:prstGeom prst="rect">
            <a:avLst/>
          </a:prstGeom>
        </p:spPr>
      </p:pic>
    </p:spTree>
    <p:extLst>
      <p:ext uri="{BB962C8B-B14F-4D97-AF65-F5344CB8AC3E}">
        <p14:creationId xmlns:p14="http://schemas.microsoft.com/office/powerpoint/2010/main" val="4981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2B26B7-DCA8-4BB3-BCF1-06DD8CBF6E61}"/>
              </a:ext>
            </a:extLst>
          </p:cNvPr>
          <p:cNvPicPr>
            <a:picLocks noChangeAspect="1"/>
          </p:cNvPicPr>
          <p:nvPr/>
        </p:nvPicPr>
        <p:blipFill>
          <a:blip r:embed="rId2"/>
          <a:stretch>
            <a:fillRect/>
          </a:stretch>
        </p:blipFill>
        <p:spPr>
          <a:xfrm>
            <a:off x="314768" y="365760"/>
            <a:ext cx="11375484" cy="5978769"/>
          </a:xfrm>
          <a:prstGeom prst="rect">
            <a:avLst/>
          </a:prstGeom>
          <a:noFill/>
        </p:spPr>
      </p:pic>
    </p:spTree>
    <p:extLst>
      <p:ext uri="{BB962C8B-B14F-4D97-AF65-F5344CB8AC3E}">
        <p14:creationId xmlns:p14="http://schemas.microsoft.com/office/powerpoint/2010/main" val="95287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pPr marL="0" marR="0" algn="just">
              <a:lnSpc>
                <a:spcPct val="150000"/>
              </a:lnSpc>
              <a:spcBef>
                <a:spcPts val="0"/>
              </a:spcBef>
              <a:spcAft>
                <a:spcPts val="0"/>
              </a:spcAft>
            </a:pPr>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US" dirty="0">
              <a:effectLst/>
              <a:latin typeface="Times New Roman" panose="02020603050405020304" pitchFamily="18" charset="0"/>
              <a:ea typeface="Times New Roman" panose="02020603050405020304" pitchFamily="18" charset="0"/>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55038439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816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pPr marL="0" marR="0">
              <a:lnSpc>
                <a:spcPct val="150000"/>
              </a:lnSpc>
              <a:spcBef>
                <a:spcPts val="0"/>
              </a:spcBef>
              <a:spcAft>
                <a:spcPts val="800"/>
              </a:spcAft>
            </a:pPr>
            <a:r>
              <a:rPr lang="en-US" b="1" dirty="0">
                <a:effectLst/>
                <a:latin typeface="Times New Roman" panose="02020603050405020304" pitchFamily="18" charset="0"/>
                <a:ea typeface="Calibri" panose="020F0502020204030204" pitchFamily="34" charset="0"/>
                <a:cs typeface="Arial" panose="020B0604020202020204" pitchFamily="34" charset="0"/>
              </a:rPr>
              <a:t>Results and Discussion</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380039061"/>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70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3ADCB43-EE1C-4BD4-A8AA-74105DACA891}"/>
              </a:ext>
            </a:extLst>
          </p:cNvPr>
          <p:cNvSpPr>
            <a:spLocks noGrp="1"/>
          </p:cNvSpPr>
          <p:nvPr>
            <p:ph type="title"/>
          </p:nvPr>
        </p:nvSpPr>
        <p:spPr>
          <a:xfrm>
            <a:off x="588499" y="431579"/>
            <a:ext cx="9990406" cy="693836"/>
          </a:xfrm>
        </p:spPr>
        <p:txBody>
          <a:bodyPr/>
          <a:lstStyle/>
          <a:p>
            <a:r>
              <a:rPr lang="en-US" dirty="0"/>
              <a:t>Vancouver’s west side borough</a:t>
            </a:r>
          </a:p>
        </p:txBody>
      </p:sp>
      <p:pic>
        <p:nvPicPr>
          <p:cNvPr id="3" name="Picture 2">
            <a:extLst>
              <a:ext uri="{FF2B5EF4-FFF2-40B4-BE49-F238E27FC236}">
                <a16:creationId xmlns:a16="http://schemas.microsoft.com/office/drawing/2014/main" id="{0848176D-E404-4FB3-B119-F06B684C9146}"/>
              </a:ext>
            </a:extLst>
          </p:cNvPr>
          <p:cNvPicPr>
            <a:picLocks noChangeAspect="1"/>
          </p:cNvPicPr>
          <p:nvPr/>
        </p:nvPicPr>
        <p:blipFill>
          <a:blip r:embed="rId2"/>
          <a:stretch>
            <a:fillRect/>
          </a:stretch>
        </p:blipFill>
        <p:spPr>
          <a:xfrm>
            <a:off x="1167618" y="1033939"/>
            <a:ext cx="8876512" cy="5392481"/>
          </a:xfrm>
          <a:prstGeom prst="rect">
            <a:avLst/>
          </a:prstGeom>
          <a:noFill/>
        </p:spPr>
      </p:pic>
    </p:spTree>
    <p:extLst>
      <p:ext uri="{BB962C8B-B14F-4D97-AF65-F5344CB8AC3E}">
        <p14:creationId xmlns:p14="http://schemas.microsoft.com/office/powerpoint/2010/main" val="108705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pPr marL="0" marR="0">
              <a:lnSpc>
                <a:spcPct val="150000"/>
              </a:lnSpc>
              <a:spcBef>
                <a:spcPts val="0"/>
              </a:spcBef>
              <a:spcAft>
                <a:spcPts val="800"/>
              </a:spcAft>
            </a:pPr>
            <a:r>
              <a:rPr lang="en-US" sz="4800" b="1" dirty="0">
                <a:effectLst/>
                <a:latin typeface="Times New Roman" panose="02020603050405020304" pitchFamily="18" charset="0"/>
                <a:ea typeface="Calibri" panose="020F0502020204030204" pitchFamily="34" charset="0"/>
                <a:cs typeface="Arial" panose="020B0604020202020204" pitchFamily="34" charset="0"/>
              </a:rPr>
              <a:t>Conclusion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16975986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9382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{C00F6AA3-7446-47DE-919B-5B4BF9A7502F}tf78438558_win32</Template>
  <TotalTime>40</TotalTime>
  <Words>458</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Century Gothic</vt:lpstr>
      <vt:lpstr>Garamond</vt:lpstr>
      <vt:lpstr>Times New Roman</vt:lpstr>
      <vt:lpstr>SavonVTI</vt:lpstr>
      <vt:lpstr>The best neighborhoodS in Vancouver</vt:lpstr>
      <vt:lpstr>Introduction</vt:lpstr>
      <vt:lpstr>Description of the Data </vt:lpstr>
      <vt:lpstr>PowerPoint Presentation</vt:lpstr>
      <vt:lpstr>PowerPoint Presentation</vt:lpstr>
      <vt:lpstr>Methodology</vt:lpstr>
      <vt:lpstr>Results and Discussion</vt:lpstr>
      <vt:lpstr>Vancouver’s west side borough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best neighborhood in Vancouver</dc:title>
  <dc:creator>Mesfin Halstanu</dc:creator>
  <cp:lastModifiedBy>Mesfin Halstanu</cp:lastModifiedBy>
  <cp:revision>7</cp:revision>
  <dcterms:created xsi:type="dcterms:W3CDTF">2021-05-15T06:40:47Z</dcterms:created>
  <dcterms:modified xsi:type="dcterms:W3CDTF">2021-05-15T07:21:40Z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