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8"/>
  </p:notesMasterIdLst>
  <p:sldIdLst>
    <p:sldId id="256" r:id="rId2"/>
    <p:sldId id="259" r:id="rId3"/>
    <p:sldId id="261" r:id="rId4"/>
    <p:sldId id="260" r:id="rId5"/>
    <p:sldId id="257" r:id="rId6"/>
    <p:sldId id="258"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9" d="100"/>
          <a:sy n="69" d="100"/>
        </p:scale>
        <p:origin x="-744"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14F22-BB8C-4976-8AF0-0854EC7D3362}" type="datetimeFigureOut">
              <a:rPr lang="en-US" smtClean="0"/>
              <a:t>28-Apr-16</a:t>
            </a:fld>
            <a:endParaRPr lang="en-US"/>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1DA70F-7B14-4CF9-B48A-F06CFB181F89}" type="slidenum">
              <a:rPr lang="en-US" smtClean="0"/>
              <a:t>‹#›</a:t>
            </a:fld>
            <a:endParaRPr lang="en-US"/>
          </a:p>
        </p:txBody>
      </p:sp>
    </p:spTree>
    <p:extLst>
      <p:ext uri="{BB962C8B-B14F-4D97-AF65-F5344CB8AC3E}">
        <p14:creationId xmlns:p14="http://schemas.microsoft.com/office/powerpoint/2010/main" val="333416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59643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25650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428236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146860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100024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211745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29271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103921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71235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347066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E4F3FD99-CBEC-46BF-9ED6-4604B683A3EE}" type="datetimeFigureOut">
              <a:rPr lang="he-IL" smtClean="0"/>
              <a:t>כ'/ניסן/תשע"ו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402627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4F3FD99-CBEC-46BF-9ED6-4604B683A3EE}" type="datetimeFigureOut">
              <a:rPr lang="he-IL" smtClean="0"/>
              <a:t>כ'/ניסן/תשע"ו</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286CDA8-174B-423F-8329-09C20C0786E6}" type="slidenum">
              <a:rPr lang="he-IL" smtClean="0"/>
              <a:t>‹#›</a:t>
            </a:fld>
            <a:endParaRPr lang="he-IL"/>
          </a:p>
        </p:txBody>
      </p:sp>
    </p:spTree>
    <p:extLst>
      <p:ext uri="{BB962C8B-B14F-4D97-AF65-F5344CB8AC3E}">
        <p14:creationId xmlns:p14="http://schemas.microsoft.com/office/powerpoint/2010/main" val="303507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gpsvisualizer.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atlsoft.de/gp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vanrublev.me/kml/" TargetMode="Externa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earth/"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visualgps.net/VisualGPSView/"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a:t>מטלה 2</a:t>
            </a:r>
          </a:p>
        </p:txBody>
      </p:sp>
      <p:sp>
        <p:nvSpPr>
          <p:cNvPr id="3" name="כותרת משנה 2"/>
          <p:cNvSpPr>
            <a:spLocks noGrp="1"/>
          </p:cNvSpPr>
          <p:nvPr>
            <p:ph type="subTitle" idx="1"/>
          </p:nvPr>
        </p:nvSpPr>
        <p:spPr/>
        <p:txBody>
          <a:bodyPr/>
          <a:lstStyle/>
          <a:p>
            <a:r>
              <a:rPr lang="he-IL" dirty="0"/>
              <a:t>כלים להצגת קבצי </a:t>
            </a:r>
            <a:r>
              <a:rPr lang="en-US" dirty="0"/>
              <a:t>NMEA</a:t>
            </a:r>
            <a:endParaRPr lang="he-IL" dirty="0"/>
          </a:p>
        </p:txBody>
      </p:sp>
    </p:spTree>
    <p:extLst>
      <p:ext uri="{BB962C8B-B14F-4D97-AF65-F5344CB8AC3E}">
        <p14:creationId xmlns:p14="http://schemas.microsoft.com/office/powerpoint/2010/main" val="72224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253" y="507898"/>
            <a:ext cx="4429125" cy="704850"/>
          </a:xfrm>
          <a:prstGeom prst="rect">
            <a:avLst/>
          </a:prstGeom>
        </p:spPr>
      </p:pic>
      <p:pic>
        <p:nvPicPr>
          <p:cNvPr id="5" name="Picture 4"/>
          <p:cNvPicPr>
            <a:picLocks noChangeAspect="1"/>
          </p:cNvPicPr>
          <p:nvPr/>
        </p:nvPicPr>
        <p:blipFill>
          <a:blip r:embed="rId3"/>
          <a:stretch>
            <a:fillRect/>
          </a:stretch>
        </p:blipFill>
        <p:spPr>
          <a:xfrm>
            <a:off x="215289" y="1764145"/>
            <a:ext cx="5497282" cy="3371666"/>
          </a:xfrm>
          <a:prstGeom prst="rect">
            <a:avLst/>
          </a:prstGeom>
        </p:spPr>
      </p:pic>
      <p:sp>
        <p:nvSpPr>
          <p:cNvPr id="6" name="Rectangle 5"/>
          <p:cNvSpPr/>
          <p:nvPr/>
        </p:nvSpPr>
        <p:spPr>
          <a:xfrm>
            <a:off x="5938982" y="1563729"/>
            <a:ext cx="6096000" cy="2062103"/>
          </a:xfrm>
          <a:prstGeom prst="rect">
            <a:avLst/>
          </a:prstGeom>
        </p:spPr>
        <p:txBody>
          <a:bodyPr>
            <a:spAutoFit/>
          </a:bodyPr>
          <a:lstStyle/>
          <a:p>
            <a:pPr algn="l"/>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GPS Visualizer is an online utility that creates maps and profiles from geographic data. It is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free</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and easy to use, yet powerful and extremely customizable. Input can be in the form of GPS data (tracks and waypoints), driving routes, street addresses, or simple coordinates. Use it to see where you've been, plan where you're going, or quickly visualize geographic data (scientific observations, events, business locations, customers, real estate, geotagged photos, etc.).</a:t>
            </a:r>
            <a:endParaRPr lang="he-IL" sz="16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5938982" y="3815533"/>
            <a:ext cx="6096000" cy="1569660"/>
          </a:xfrm>
          <a:prstGeom prst="rect">
            <a:avLst/>
          </a:prstGeom>
        </p:spPr>
        <p:txBody>
          <a:bodyPr>
            <a:spAutoFit/>
          </a:bodyPr>
          <a:lstStyle/>
          <a:p>
            <a:pPr algn="l"/>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GPS Visualizer can read data files from many different sources, including but not limited to: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GPX</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 standard format used with many devices and programs, including Garmin's </a:t>
            </a:r>
            <a:r>
              <a:rPr lang="en-US" sz="1600" dirty="0" err="1">
                <a:solidFill>
                  <a:srgbClr val="000000"/>
                </a:solidFill>
                <a:latin typeface="Tahoma" panose="020B0604030504040204" pitchFamily="34" charset="0"/>
                <a:ea typeface="Tahoma" panose="020B0604030504040204" pitchFamily="34" charset="0"/>
                <a:cs typeface="Tahoma" panose="020B0604030504040204" pitchFamily="34" charset="0"/>
              </a:rPr>
              <a:t>eTrex</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GPSMAP, Oregon, Dakota, Colorado, &amp; </a:t>
            </a:r>
            <a:r>
              <a:rPr lang="en-US" sz="1600" dirty="0" err="1">
                <a:solidFill>
                  <a:srgbClr val="000000"/>
                </a:solidFill>
                <a:latin typeface="Tahoma" panose="020B0604030504040204" pitchFamily="34" charset="0"/>
                <a:ea typeface="Tahoma" panose="020B0604030504040204" pitchFamily="34" charset="0"/>
                <a:cs typeface="Tahoma" panose="020B0604030504040204" pitchFamily="34" charset="0"/>
              </a:rPr>
              <a:t>Nüvi</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series),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Google Earth</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000000"/>
                </a:solidFill>
                <a:latin typeface="Tahoma" panose="020B0604030504040204" pitchFamily="34" charset="0"/>
                <a:ea typeface="Tahoma" panose="020B0604030504040204" pitchFamily="34" charset="0"/>
                <a:cs typeface="Tahoma" panose="020B0604030504040204" pitchFamily="34" charset="0"/>
              </a:rPr>
              <a:t>kml</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sz="1600" dirty="0" err="1">
                <a:solidFill>
                  <a:srgbClr val="000000"/>
                </a:solidFill>
                <a:latin typeface="Tahoma" panose="020B0604030504040204" pitchFamily="34" charset="0"/>
                <a:ea typeface="Tahoma" panose="020B0604030504040204" pitchFamily="34" charset="0"/>
                <a:cs typeface="Tahoma" panose="020B0604030504040204" pitchFamily="34" charset="0"/>
              </a:rPr>
              <a:t>kmz</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Google Maps routes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(URLs),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NMEA 0183 </a:t>
            </a:r>
            <a:r>
              <a:rPr lang="en-US" sz="16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data</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000000"/>
                </a:solidFill>
                <a:latin typeface="Tahoma" panose="020B0604030504040204" pitchFamily="34" charset="0"/>
                <a:ea typeface="Tahoma" panose="020B0604030504040204" pitchFamily="34" charset="0"/>
                <a:cs typeface="Tahoma" panose="020B0604030504040204" pitchFamily="34" charset="0"/>
              </a:rPr>
              <a:t>etc</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he-IL" sz="1600"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2133601" y="5985164"/>
            <a:ext cx="5698840" cy="584775"/>
          </a:xfrm>
          <a:prstGeom prst="rect">
            <a:avLst/>
          </a:prstGeom>
          <a:noFill/>
        </p:spPr>
        <p:txBody>
          <a:bodyPr wrap="square" rtlCol="0">
            <a:spAutoFit/>
          </a:bodyPr>
          <a:lstStyle/>
          <a:p>
            <a:r>
              <a:rPr lang="en-US" sz="3200" dirty="0">
                <a:hlinkClick r:id="rId4"/>
              </a:rPr>
              <a:t>http://www.gpsvisualizer.com/</a:t>
            </a:r>
            <a:endParaRPr lang="en-US" sz="3200" dirty="0"/>
          </a:p>
        </p:txBody>
      </p:sp>
    </p:spTree>
    <p:extLst>
      <p:ext uri="{BB962C8B-B14F-4D97-AF65-F5344CB8AC3E}">
        <p14:creationId xmlns:p14="http://schemas.microsoft.com/office/powerpoint/2010/main" val="3349731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6"/>
            <a:ext cx="10515600" cy="729384"/>
          </a:xfrm>
        </p:spPr>
        <p:txBody>
          <a:bodyPr/>
          <a:lstStyle/>
          <a:p>
            <a:pPr algn="l"/>
            <a:r>
              <a:rPr lang="en-US" dirty="0" err="1" smtClean="0"/>
              <a:t>Atlsoft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710" y="1271442"/>
            <a:ext cx="7989669"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10146" y="5929746"/>
            <a:ext cx="7051963" cy="584775"/>
          </a:xfrm>
          <a:prstGeom prst="rect">
            <a:avLst/>
          </a:prstGeom>
          <a:noFill/>
        </p:spPr>
        <p:txBody>
          <a:bodyPr wrap="square" rtlCol="0">
            <a:spAutoFit/>
          </a:bodyPr>
          <a:lstStyle/>
          <a:p>
            <a:r>
              <a:rPr lang="en-US" sz="3200" dirty="0">
                <a:hlinkClick r:id="rId3"/>
              </a:rPr>
              <a:t>http://www.atlsoft.de/gpx/</a:t>
            </a:r>
            <a:endParaRPr lang="en-US" sz="3200" dirty="0"/>
          </a:p>
        </p:txBody>
      </p:sp>
      <p:sp>
        <p:nvSpPr>
          <p:cNvPr id="5" name="TextBox 4"/>
          <p:cNvSpPr txBox="1"/>
          <p:nvPr/>
        </p:nvSpPr>
        <p:spPr>
          <a:xfrm>
            <a:off x="8825346" y="1870362"/>
            <a:ext cx="3144982" cy="2062103"/>
          </a:xfrm>
          <a:prstGeom prst="rect">
            <a:avLst/>
          </a:prstGeom>
          <a:noFill/>
        </p:spPr>
        <p:txBody>
          <a:bodyPr wrap="square" rtlCol="0">
            <a:spAutoFit/>
          </a:bodyPr>
          <a:lstStyle/>
          <a:p>
            <a:pPr algn="l"/>
            <a:r>
              <a:rPr lang="en-US" sz="3200" dirty="0" smtClean="0"/>
              <a:t>Just drop </a:t>
            </a:r>
            <a:r>
              <a:rPr lang="en-US" sz="3200" dirty="0" err="1" smtClean="0"/>
              <a:t>kml</a:t>
            </a:r>
            <a:r>
              <a:rPr lang="en-US" sz="3200" dirty="0" smtClean="0"/>
              <a:t> file </a:t>
            </a:r>
            <a:endParaRPr lang="he-IL" sz="3200" dirty="0" smtClean="0"/>
          </a:p>
          <a:p>
            <a:pPr algn="l"/>
            <a:r>
              <a:rPr lang="en-US" sz="3200" dirty="0" smtClean="0"/>
              <a:t>And View the </a:t>
            </a:r>
            <a:r>
              <a:rPr lang="en-US" sz="3200" dirty="0"/>
              <a:t>Walking </a:t>
            </a:r>
            <a:r>
              <a:rPr lang="en-US" sz="3200" dirty="0" smtClean="0"/>
              <a:t>tour</a:t>
            </a:r>
          </a:p>
          <a:p>
            <a:pPr algn="l"/>
            <a:r>
              <a:rPr lang="en-US" sz="3200" dirty="0" smtClean="0"/>
              <a:t> or </a:t>
            </a:r>
            <a:r>
              <a:rPr lang="en-US" sz="3200" dirty="0"/>
              <a:t>Itinerary</a:t>
            </a:r>
            <a:r>
              <a:rPr lang="he-IL" sz="3200" dirty="0" smtClean="0"/>
              <a:t> </a:t>
            </a:r>
            <a:endParaRPr lang="en-US" sz="3200" dirty="0"/>
          </a:p>
        </p:txBody>
      </p:sp>
    </p:spTree>
    <p:extLst>
      <p:ext uri="{BB962C8B-B14F-4D97-AF65-F5344CB8AC3E}">
        <p14:creationId xmlns:p14="http://schemas.microsoft.com/office/powerpoint/2010/main" val="3754453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KML Viewer</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26" y="1704109"/>
            <a:ext cx="9130147" cy="3707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79964" y="5929745"/>
            <a:ext cx="5943599" cy="584775"/>
          </a:xfrm>
          <a:prstGeom prst="rect">
            <a:avLst/>
          </a:prstGeom>
          <a:noFill/>
        </p:spPr>
        <p:txBody>
          <a:bodyPr wrap="square" rtlCol="0">
            <a:spAutoFit/>
          </a:bodyPr>
          <a:lstStyle/>
          <a:p>
            <a:r>
              <a:rPr lang="en-US" sz="3200" dirty="0">
                <a:hlinkClick r:id="rId3"/>
              </a:rPr>
              <a:t>http://ivanrublev.me/kml/</a:t>
            </a:r>
            <a:endParaRPr lang="en-US" sz="3200" dirty="0"/>
          </a:p>
        </p:txBody>
      </p:sp>
    </p:spTree>
    <p:extLst>
      <p:ext uri="{BB962C8B-B14F-4D97-AF65-F5344CB8AC3E}">
        <p14:creationId xmlns:p14="http://schemas.microsoft.com/office/powerpoint/2010/main" val="2267430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a:t>Google earth</a:t>
            </a:r>
            <a:endParaRPr lang="he-IL" b="1" dirty="0"/>
          </a:p>
        </p:txBody>
      </p:sp>
      <p:pic>
        <p:nvPicPr>
          <p:cNvPr id="1026" name="Picture 2" descr="http://screenshots.en.sftcdn.net/en/scrn/41000/41959/google-earth-1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55" y="1672576"/>
            <a:ext cx="5219317" cy="36236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88778" y="1672576"/>
            <a:ext cx="6337425" cy="4031873"/>
          </a:xfrm>
          <a:prstGeom prst="rect">
            <a:avLst/>
          </a:prstGeom>
          <a:noFill/>
        </p:spPr>
        <p:txBody>
          <a:bodyPr wrap="square" rtlCol="1">
            <a:spAutoFit/>
          </a:bodyPr>
          <a:lstStyle/>
          <a:p>
            <a:pPr algn="just"/>
            <a:r>
              <a:rPr lang="he-IL" sz="1600" dirty="0">
                <a:latin typeface="Tahoma" panose="020B0604030504040204" pitchFamily="34" charset="0"/>
                <a:ea typeface="Tahoma" panose="020B0604030504040204" pitchFamily="34" charset="0"/>
                <a:cs typeface="Tahoma" panose="020B0604030504040204" pitchFamily="34" charset="0"/>
              </a:rPr>
              <a:t>תוכנה מבית היוצר של חברת גוגל. התוכנה מאפשרת להביט בתצלומי </a:t>
            </a:r>
            <a:r>
              <a:rPr lang="he-IL" sz="1600" dirty="0" err="1">
                <a:latin typeface="Tahoma" panose="020B0604030504040204" pitchFamily="34" charset="0"/>
                <a:ea typeface="Tahoma" panose="020B0604030504040204" pitchFamily="34" charset="0"/>
                <a:cs typeface="Tahoma" panose="020B0604030504040204" pitchFamily="34" charset="0"/>
              </a:rPr>
              <a:t>לווין</a:t>
            </a:r>
            <a:r>
              <a:rPr lang="he-IL" sz="1600" dirty="0">
                <a:latin typeface="Tahoma" panose="020B0604030504040204" pitchFamily="34" charset="0"/>
                <a:ea typeface="Tahoma" panose="020B0604030504040204" pitchFamily="34" charset="0"/>
                <a:cs typeface="Tahoma" panose="020B0604030504040204" pitchFamily="34" charset="0"/>
              </a:rPr>
              <a:t> של כדור הארץ ברזולוציית צילום גבוהה ביותר .</a:t>
            </a:r>
          </a:p>
          <a:p>
            <a:pPr algn="just"/>
            <a:r>
              <a:rPr lang="en-US" sz="1600" dirty="0">
                <a:latin typeface="Tahoma" panose="020B0604030504040204" pitchFamily="34" charset="0"/>
                <a:ea typeface="Tahoma" panose="020B0604030504040204" pitchFamily="34" charset="0"/>
                <a:cs typeface="Tahoma" panose="020B0604030504040204" pitchFamily="34" charset="0"/>
              </a:rPr>
              <a:t> Google Earth </a:t>
            </a:r>
            <a:r>
              <a:rPr lang="he-IL" sz="1600" dirty="0">
                <a:latin typeface="Tahoma" panose="020B0604030504040204" pitchFamily="34" charset="0"/>
                <a:ea typeface="Tahoma" panose="020B0604030504040204" pitchFamily="34" charset="0"/>
                <a:cs typeface="Tahoma" panose="020B0604030504040204" pitchFamily="34" charset="0"/>
              </a:rPr>
              <a:t>הוא תצלום לוויין דינמי ואינטראקטיבי המייצג מידע גאוגרפי רב-</a:t>
            </a:r>
            <a:r>
              <a:rPr lang="he-IL" sz="1600" dirty="0" err="1">
                <a:latin typeface="Tahoma" panose="020B0604030504040204" pitchFamily="34" charset="0"/>
                <a:ea typeface="Tahoma" panose="020B0604030504040204" pitchFamily="34" charset="0"/>
                <a:cs typeface="Tahoma" panose="020B0604030504040204" pitchFamily="34" charset="0"/>
              </a:rPr>
              <a:t>מימדי</a:t>
            </a:r>
            <a:r>
              <a:rPr lang="en-US" sz="1600" dirty="0">
                <a:latin typeface="Tahoma" panose="020B0604030504040204" pitchFamily="34" charset="0"/>
                <a:ea typeface="Tahoma" panose="020B0604030504040204" pitchFamily="34" charset="0"/>
                <a:cs typeface="Tahoma" panose="020B0604030504040204" pitchFamily="34" charset="0"/>
              </a:rPr>
              <a:t> </a:t>
            </a:r>
            <a:r>
              <a:rPr lang="he-IL" sz="1600" dirty="0">
                <a:latin typeface="Tahoma" panose="020B0604030504040204" pitchFamily="34" charset="0"/>
                <a:ea typeface="Tahoma" panose="020B0604030504040204" pitchFamily="34" charset="0"/>
                <a:cs typeface="Tahoma" panose="020B0604030504040204" pitchFamily="34" charset="0"/>
              </a:rPr>
              <a:t>שמאפשר חיפוש מקומות על פני כדור הארץ, הוספת מידע וקישור לקהילות משתמשים שונות. בנוסף, כל משתמש יכול לבנות דגמים תלת-</a:t>
            </a:r>
            <a:r>
              <a:rPr lang="he-IL" sz="1600" dirty="0" err="1">
                <a:latin typeface="Tahoma" panose="020B0604030504040204" pitchFamily="34" charset="0"/>
                <a:ea typeface="Tahoma" panose="020B0604030504040204" pitchFamily="34" charset="0"/>
                <a:cs typeface="Tahoma" panose="020B0604030504040204" pitchFamily="34" charset="0"/>
              </a:rPr>
              <a:t>מימדיים</a:t>
            </a:r>
            <a:r>
              <a:rPr lang="he-IL" sz="1600" dirty="0">
                <a:latin typeface="Tahoma" panose="020B0604030504040204" pitchFamily="34" charset="0"/>
                <a:ea typeface="Tahoma" panose="020B0604030504040204" pitchFamily="34" charset="0"/>
                <a:cs typeface="Tahoma" panose="020B0604030504040204" pitchFamily="34" charset="0"/>
              </a:rPr>
              <a:t> של בתים ובניינים, החל מביתו הפרטי ועד לגורדי שחקים ב-</a:t>
            </a:r>
            <a:r>
              <a:rPr lang="en-US" sz="1600" dirty="0">
                <a:latin typeface="Tahoma" panose="020B0604030504040204" pitchFamily="34" charset="0"/>
                <a:ea typeface="Tahoma" panose="020B0604030504040204" pitchFamily="34" charset="0"/>
                <a:cs typeface="Tahoma" panose="020B0604030504040204" pitchFamily="34" charset="0"/>
              </a:rPr>
              <a:t>Google </a:t>
            </a:r>
            <a:r>
              <a:rPr lang="en-US" sz="1600" dirty="0" err="1">
                <a:latin typeface="Tahoma" panose="020B0604030504040204" pitchFamily="34" charset="0"/>
                <a:ea typeface="Tahoma" panose="020B0604030504040204" pitchFamily="34" charset="0"/>
                <a:cs typeface="Tahoma" panose="020B0604030504040204" pitchFamily="34" charset="0"/>
              </a:rPr>
              <a:t>SketchUp</a:t>
            </a:r>
            <a:r>
              <a:rPr lang="he-IL" sz="1600" dirty="0">
                <a:latin typeface="Tahoma" panose="020B0604030504040204" pitchFamily="34" charset="0"/>
                <a:ea typeface="Tahoma" panose="020B0604030504040204" pitchFamily="34" charset="0"/>
                <a:cs typeface="Tahoma" panose="020B0604030504040204" pitchFamily="34" charset="0"/>
              </a:rPr>
              <a:t> ואחר כך לחזור ולשתול אותם במיקומם המדויק על פני כדור הארץ בתוכנה או לחלופין לבחור לאחסן, לשתף אחרים ביצירתו או לחפש יצירות של אחרים ב-</a:t>
            </a:r>
            <a:r>
              <a:rPr lang="en-US" sz="1600" dirty="0">
                <a:latin typeface="Tahoma" panose="020B0604030504040204" pitchFamily="34" charset="0"/>
                <a:ea typeface="Tahoma" panose="020B0604030504040204" pitchFamily="34" charset="0"/>
                <a:cs typeface="Tahoma" panose="020B0604030504040204" pitchFamily="34" charset="0"/>
              </a:rPr>
              <a:t> D Warehouse.3</a:t>
            </a:r>
          </a:p>
          <a:p>
            <a:pPr algn="just"/>
            <a:r>
              <a:rPr lang="he-IL" sz="1600" dirty="0">
                <a:latin typeface="Tahoma" panose="020B0604030504040204" pitchFamily="34" charset="0"/>
                <a:ea typeface="Tahoma" panose="020B0604030504040204" pitchFamily="34" charset="0"/>
                <a:cs typeface="Tahoma" panose="020B0604030504040204" pitchFamily="34" charset="0"/>
              </a:rPr>
              <a:t>בנוסף לצפייה בפני השטח של כדור הארץ מאפשרת התוכנה גם צפייה מתחת למים; בנוסף, </a:t>
            </a:r>
            <a:r>
              <a:rPr lang="en-US" sz="1600" dirty="0">
                <a:latin typeface="Tahoma" panose="020B0604030504040204" pitchFamily="34" charset="0"/>
                <a:ea typeface="Tahoma" panose="020B0604030504040204" pitchFamily="34" charset="0"/>
                <a:cs typeface="Tahoma" panose="020B0604030504040204" pitchFamily="34" charset="0"/>
              </a:rPr>
              <a:t>Google Mars </a:t>
            </a:r>
            <a:r>
              <a:rPr lang="he-IL" sz="1600" dirty="0">
                <a:latin typeface="Tahoma" panose="020B0604030504040204" pitchFamily="34" charset="0"/>
                <a:ea typeface="Tahoma" panose="020B0604030504040204" pitchFamily="34" charset="0"/>
                <a:cs typeface="Tahoma" panose="020B0604030504040204" pitchFamily="34" charset="0"/>
              </a:rPr>
              <a:t> מאפשר צפייה בחלל החיצון; </a:t>
            </a:r>
            <a:r>
              <a:rPr lang="en-US" sz="1600" dirty="0">
                <a:latin typeface="Tahoma" panose="020B0604030504040204" pitchFamily="34" charset="0"/>
                <a:ea typeface="Tahoma" panose="020B0604030504040204" pitchFamily="34" charset="0"/>
                <a:cs typeface="Tahoma" panose="020B0604030504040204" pitchFamily="34" charset="0"/>
              </a:rPr>
              <a:t>  Google Mars</a:t>
            </a:r>
            <a:r>
              <a:rPr lang="he-IL" sz="1600" dirty="0">
                <a:latin typeface="Tahoma" panose="020B0604030504040204" pitchFamily="34" charset="0"/>
                <a:ea typeface="Tahoma" panose="020B0604030504040204" pitchFamily="34" charset="0"/>
                <a:cs typeface="Tahoma" panose="020B0604030504040204" pitchFamily="34" charset="0"/>
              </a:rPr>
              <a:t>מאפשר צפייה במאדים; </a:t>
            </a:r>
            <a:r>
              <a:rPr lang="en-US" sz="1600" dirty="0">
                <a:latin typeface="Tahoma" panose="020B0604030504040204" pitchFamily="34" charset="0"/>
                <a:ea typeface="Tahoma" panose="020B0604030504040204" pitchFamily="34" charset="0"/>
                <a:cs typeface="Tahoma" panose="020B0604030504040204" pitchFamily="34" charset="0"/>
              </a:rPr>
              <a:t>Google Moon </a:t>
            </a:r>
            <a:r>
              <a:rPr lang="he-IL" sz="1600" dirty="0">
                <a:latin typeface="Tahoma" panose="020B0604030504040204" pitchFamily="34" charset="0"/>
                <a:ea typeface="Tahoma" panose="020B0604030504040204" pitchFamily="34" charset="0"/>
                <a:cs typeface="Tahoma" panose="020B0604030504040204" pitchFamily="34" charset="0"/>
              </a:rPr>
              <a:t> מאפשר צפייה בירח ו-</a:t>
            </a:r>
            <a:r>
              <a:rPr lang="en-US" sz="1600" dirty="0">
                <a:latin typeface="Tahoma" panose="020B0604030504040204" pitchFamily="34" charset="0"/>
                <a:ea typeface="Tahoma" panose="020B0604030504040204" pitchFamily="34" charset="0"/>
                <a:cs typeface="Tahoma" panose="020B0604030504040204" pitchFamily="34" charset="0"/>
              </a:rPr>
              <a:t> Google Street View </a:t>
            </a:r>
            <a:r>
              <a:rPr lang="he-IL" sz="1600" dirty="0">
                <a:latin typeface="Tahoma" panose="020B0604030504040204" pitchFamily="34" charset="0"/>
                <a:ea typeface="Tahoma" panose="020B0604030504040204" pitchFamily="34" charset="0"/>
                <a:cs typeface="Tahoma" panose="020B0604030504040204" pitchFamily="34" charset="0"/>
              </a:rPr>
              <a:t>מאפשר צפייה ממבט רחוב על מספר רב של מדינות בעולם (בעיקר באירופה).</a:t>
            </a:r>
          </a:p>
          <a:p>
            <a:pPr algn="just"/>
            <a:r>
              <a:rPr lang="he-IL" sz="1600" dirty="0">
                <a:latin typeface="Tahoma" panose="020B0604030504040204" pitchFamily="34" charset="0"/>
                <a:ea typeface="Tahoma" panose="020B0604030504040204" pitchFamily="34" charset="0"/>
                <a:cs typeface="Tahoma" panose="020B0604030504040204" pitchFamily="34" charset="0"/>
              </a:rPr>
              <a:t>בנוסף, טעינת קבצי </a:t>
            </a:r>
            <a:r>
              <a:rPr lang="en-US" sz="1600" dirty="0">
                <a:latin typeface="Tahoma" panose="020B0604030504040204" pitchFamily="34" charset="0"/>
                <a:ea typeface="Tahoma" panose="020B0604030504040204" pitchFamily="34" charset="0"/>
                <a:cs typeface="Tahoma" panose="020B0604030504040204" pitchFamily="34" charset="0"/>
              </a:rPr>
              <a:t>NMEA</a:t>
            </a:r>
            <a:r>
              <a:rPr lang="he-IL" sz="1600" dirty="0">
                <a:latin typeface="Tahoma" panose="020B0604030504040204" pitchFamily="34" charset="0"/>
                <a:ea typeface="Tahoma" panose="020B0604030504040204" pitchFamily="34" charset="0"/>
                <a:cs typeface="Tahoma" panose="020B0604030504040204" pitchFamily="34" charset="0"/>
              </a:rPr>
              <a:t> והצגתם בצורה ויזואלית. </a:t>
            </a:r>
          </a:p>
        </p:txBody>
      </p:sp>
      <p:sp>
        <p:nvSpPr>
          <p:cNvPr id="3" name="TextBox 2">
            <a:hlinkClick r:id="rId3"/>
          </p:cNvPr>
          <p:cNvSpPr txBox="1"/>
          <p:nvPr/>
        </p:nvSpPr>
        <p:spPr>
          <a:xfrm>
            <a:off x="2576946" y="5969867"/>
            <a:ext cx="6262254" cy="584775"/>
          </a:xfrm>
          <a:prstGeom prst="rect">
            <a:avLst/>
          </a:prstGeom>
          <a:noFill/>
        </p:spPr>
        <p:txBody>
          <a:bodyPr wrap="square" rtlCol="0">
            <a:spAutoFit/>
          </a:bodyPr>
          <a:lstStyle/>
          <a:p>
            <a:r>
              <a:rPr lang="en-US" sz="3200" dirty="0">
                <a:hlinkClick r:id="rId3"/>
              </a:rPr>
              <a:t>https://www.google.com/earth/</a:t>
            </a:r>
            <a:endParaRPr lang="en-US" sz="3200" dirty="0"/>
          </a:p>
        </p:txBody>
      </p:sp>
    </p:spTree>
    <p:extLst>
      <p:ext uri="{BB962C8B-B14F-4D97-AF65-F5344CB8AC3E}">
        <p14:creationId xmlns:p14="http://schemas.microsoft.com/office/powerpoint/2010/main" val="1720784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12436" y="979054"/>
            <a:ext cx="4036290" cy="240146"/>
          </a:xfrm>
        </p:spPr>
        <p:txBody>
          <a:bodyPr>
            <a:normAutofit fontScale="90000"/>
          </a:bodyPr>
          <a:lstStyle/>
          <a:p>
            <a:r>
              <a:rPr lang="en-US" b="1" dirty="0"/>
              <a:t>VisualGPSView</a:t>
            </a:r>
            <a:br>
              <a:rPr lang="en-US" b="1" dirty="0"/>
            </a:br>
            <a:r>
              <a:rPr lang="en-US" b="1" dirty="0"/>
              <a:t/>
            </a:r>
            <a:br>
              <a:rPr lang="en-US" b="1" dirty="0"/>
            </a:b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46" y="979054"/>
            <a:ext cx="5361859" cy="4351338"/>
          </a:xfrm>
        </p:spPr>
      </p:pic>
      <p:sp>
        <p:nvSpPr>
          <p:cNvPr id="6" name="TextBox 5"/>
          <p:cNvSpPr txBox="1"/>
          <p:nvPr/>
        </p:nvSpPr>
        <p:spPr>
          <a:xfrm>
            <a:off x="5781963" y="979055"/>
            <a:ext cx="5938981" cy="4678204"/>
          </a:xfrm>
          <a:prstGeom prst="rect">
            <a:avLst/>
          </a:prstGeom>
          <a:noFill/>
        </p:spPr>
        <p:txBody>
          <a:bodyPr wrap="square" rtlCol="1">
            <a:spAutoFit/>
          </a:bodyPr>
          <a:lstStyle/>
          <a:p>
            <a:pPr algn="l"/>
            <a:r>
              <a:rPr lang="en-US" sz="1400" dirty="0">
                <a:latin typeface="Tahoma" panose="020B0604030504040204" pitchFamily="34" charset="0"/>
                <a:ea typeface="Tahoma" panose="020B0604030504040204" pitchFamily="34" charset="0"/>
                <a:cs typeface="Tahoma" panose="020B0604030504040204" pitchFamily="34" charset="0"/>
              </a:rPr>
              <a:t>VisualGPSView (Freeware) incorporates many advanced features found in professional programs.  Its sole purpose is to display graphically specific NMEA 0183 sentences.</a:t>
            </a:r>
          </a:p>
          <a:p>
            <a:pPr algn="l"/>
            <a:r>
              <a:rPr lang="en-US" sz="1400" dirty="0">
                <a:latin typeface="Tahoma" panose="020B0604030504040204" pitchFamily="34" charset="0"/>
                <a:ea typeface="Tahoma" panose="020B0604030504040204" pitchFamily="34" charset="0"/>
                <a:cs typeface="Tahoma" panose="020B0604030504040204" pitchFamily="34" charset="0"/>
              </a:rPr>
              <a:t>Features:</a:t>
            </a:r>
          </a:p>
          <a:p>
            <a:pPr algn="l"/>
            <a:r>
              <a:rPr lang="en-US" sz="1400" b="1" dirty="0">
                <a:latin typeface="Tahoma" panose="020B0604030504040204" pitchFamily="34" charset="0"/>
                <a:ea typeface="Tahoma" panose="020B0604030504040204" pitchFamily="34" charset="0"/>
                <a:cs typeface="Tahoma" panose="020B0604030504040204" pitchFamily="34" charset="0"/>
              </a:rPr>
              <a:t>NMEA/GLONASS</a:t>
            </a:r>
            <a:r>
              <a:rPr lang="en-US" sz="1400" dirty="0">
                <a:latin typeface="Tahoma" panose="020B0604030504040204" pitchFamily="34" charset="0"/>
                <a:ea typeface="Tahoma" panose="020B0604030504040204" pitchFamily="34" charset="0"/>
                <a:cs typeface="Tahoma" panose="020B0604030504040204" pitchFamily="34" charset="0"/>
              </a:rPr>
              <a:t> - Supports GPS NMEA and GLONASS NMEA</a:t>
            </a:r>
          </a:p>
          <a:p>
            <a:pPr algn="l"/>
            <a:r>
              <a:rPr lang="en-US" sz="1400" b="1" dirty="0">
                <a:latin typeface="Tahoma" panose="020B0604030504040204" pitchFamily="34" charset="0"/>
                <a:ea typeface="Tahoma" panose="020B0604030504040204" pitchFamily="34" charset="0"/>
                <a:cs typeface="Tahoma" panose="020B0604030504040204" pitchFamily="34" charset="0"/>
              </a:rPr>
              <a:t>Azimuth and Elevation Plot</a:t>
            </a:r>
            <a:r>
              <a:rPr lang="en-US" sz="1400" dirty="0">
                <a:latin typeface="Tahoma" panose="020B0604030504040204" pitchFamily="34" charset="0"/>
                <a:ea typeface="Tahoma" panose="020B0604030504040204" pitchFamily="34" charset="0"/>
                <a:cs typeface="Tahoma" panose="020B0604030504040204" pitchFamily="34" charset="0"/>
              </a:rPr>
              <a:t> - View all satellites that are in view. Each satellite identifies its pseudo random number (PRN) and its azimuth and elevation.</a:t>
            </a:r>
          </a:p>
          <a:p>
            <a:pPr algn="l"/>
            <a:r>
              <a:rPr lang="en-US" sz="1400" b="1" dirty="0">
                <a:latin typeface="Tahoma" panose="020B0604030504040204" pitchFamily="34" charset="0"/>
                <a:ea typeface="Tahoma" panose="020B0604030504040204" pitchFamily="34" charset="0"/>
                <a:cs typeface="Tahoma" panose="020B0604030504040204" pitchFamily="34" charset="0"/>
              </a:rPr>
              <a:t>Scatter Plot</a:t>
            </a:r>
            <a:r>
              <a:rPr lang="en-US" sz="1400" dirty="0">
                <a:latin typeface="Tahoma" panose="020B0604030504040204" pitchFamily="34" charset="0"/>
                <a:ea typeface="Tahoma" panose="020B0604030504040204" pitchFamily="34" charset="0"/>
                <a:cs typeface="Tahoma" panose="020B0604030504040204" pitchFamily="34" charset="0"/>
              </a:rPr>
              <a:t> - The scatter plot shows individual position samples referenced to several type of reference types, next sample, average or user defined.</a:t>
            </a:r>
          </a:p>
          <a:p>
            <a:pPr algn="l"/>
            <a:r>
              <a:rPr lang="en-US" sz="1400" b="1" dirty="0">
                <a:latin typeface="Tahoma" panose="020B0604030504040204" pitchFamily="34" charset="0"/>
                <a:ea typeface="Tahoma" panose="020B0604030504040204" pitchFamily="34" charset="0"/>
                <a:cs typeface="Tahoma" panose="020B0604030504040204" pitchFamily="34" charset="0"/>
              </a:rPr>
              <a:t>Signal Quality/SNR Window</a:t>
            </a:r>
            <a:r>
              <a:rPr lang="en-US" sz="1400" dirty="0">
                <a:latin typeface="Tahoma" panose="020B0604030504040204" pitchFamily="34" charset="0"/>
                <a:ea typeface="Tahoma" panose="020B0604030504040204" pitchFamily="34" charset="0"/>
                <a:cs typeface="Tahoma" panose="020B0604030504040204" pitchFamily="34" charset="0"/>
              </a:rPr>
              <a:t> - Monitor satellite signal to noise ratios and see them graphically on the screen. The signal quality window will grow or shrink to accommodate number of satellites in view</a:t>
            </a:r>
          </a:p>
          <a:p>
            <a:pPr algn="l"/>
            <a:r>
              <a:rPr lang="en-US" sz="1400" b="1" dirty="0">
                <a:latin typeface="Tahoma" panose="020B0604030504040204" pitchFamily="34" charset="0"/>
                <a:ea typeface="Tahoma" panose="020B0604030504040204" pitchFamily="34" charset="0"/>
                <a:cs typeface="Tahoma" panose="020B0604030504040204" pitchFamily="34" charset="0"/>
              </a:rPr>
              <a:t>Position Plot</a:t>
            </a:r>
            <a:r>
              <a:rPr lang="en-US" sz="1400" dirty="0">
                <a:latin typeface="Tahoma" panose="020B0604030504040204" pitchFamily="34" charset="0"/>
                <a:ea typeface="Tahoma" panose="020B0604030504040204" pitchFamily="34" charset="0"/>
                <a:cs typeface="Tahoma" panose="020B0604030504040204" pitchFamily="34" charset="0"/>
              </a:rPr>
              <a:t> - Monitor latitude, longitude and altitude averages.</a:t>
            </a:r>
          </a:p>
          <a:p>
            <a:pPr algn="l"/>
            <a:r>
              <a:rPr lang="en-US" sz="1400" b="1" dirty="0">
                <a:latin typeface="Tahoma" panose="020B0604030504040204" pitchFamily="34" charset="0"/>
                <a:ea typeface="Tahoma" panose="020B0604030504040204" pitchFamily="34" charset="0"/>
                <a:cs typeface="Tahoma" panose="020B0604030504040204" pitchFamily="34" charset="0"/>
              </a:rPr>
              <a:t>NMEA Command Monitor</a:t>
            </a:r>
            <a:r>
              <a:rPr lang="en-US" sz="1400" dirty="0">
                <a:latin typeface="Tahoma" panose="020B0604030504040204" pitchFamily="34" charset="0"/>
                <a:ea typeface="Tahoma" panose="020B0604030504040204" pitchFamily="34" charset="0"/>
                <a:cs typeface="Tahoma" panose="020B0604030504040204" pitchFamily="34" charset="0"/>
              </a:rPr>
              <a:t> - View NMEA sentences as they are received</a:t>
            </a:r>
          </a:p>
          <a:p>
            <a:pPr algn="l"/>
            <a:r>
              <a:rPr lang="en-US" sz="1400" b="1" dirty="0">
                <a:latin typeface="Tahoma" panose="020B0604030504040204" pitchFamily="34" charset="0"/>
                <a:ea typeface="Tahoma" panose="020B0604030504040204" pitchFamily="34" charset="0"/>
                <a:cs typeface="Tahoma" panose="020B0604030504040204" pitchFamily="34" charset="0"/>
              </a:rPr>
              <a:t>NMEA Recording and Playback</a:t>
            </a:r>
            <a:r>
              <a:rPr lang="en-US" sz="1400" dirty="0">
                <a:latin typeface="Tahoma" panose="020B0604030504040204" pitchFamily="34" charset="0"/>
                <a:ea typeface="Tahoma" panose="020B0604030504040204" pitchFamily="34" charset="0"/>
                <a:cs typeface="Tahoma" panose="020B0604030504040204" pitchFamily="34" charset="0"/>
              </a:rPr>
              <a:t> - Record NMEA directly to a file or read NMEA from a file. NMEA files consists of standard NMEA sentences in text ASCII characters.</a:t>
            </a:r>
          </a:p>
          <a:p>
            <a:pPr algn="l"/>
            <a:endParaRPr lang="he-IL" dirty="0"/>
          </a:p>
        </p:txBody>
      </p:sp>
      <p:sp>
        <p:nvSpPr>
          <p:cNvPr id="3" name="TextBox 2"/>
          <p:cNvSpPr txBox="1"/>
          <p:nvPr/>
        </p:nvSpPr>
        <p:spPr>
          <a:xfrm>
            <a:off x="3020292" y="5971309"/>
            <a:ext cx="6982690" cy="523220"/>
          </a:xfrm>
          <a:prstGeom prst="rect">
            <a:avLst/>
          </a:prstGeom>
          <a:noFill/>
        </p:spPr>
        <p:txBody>
          <a:bodyPr wrap="square" rtlCol="0">
            <a:spAutoFit/>
          </a:bodyPr>
          <a:lstStyle/>
          <a:p>
            <a:r>
              <a:rPr lang="en-US" sz="2800" dirty="0">
                <a:hlinkClick r:id="rId3"/>
              </a:rPr>
              <a:t>http://www.visualgps.net/VisualGPSView/</a:t>
            </a:r>
            <a:endParaRPr lang="en-US" sz="2800" dirty="0"/>
          </a:p>
        </p:txBody>
      </p:sp>
    </p:spTree>
    <p:extLst>
      <p:ext uri="{BB962C8B-B14F-4D97-AF65-F5344CB8AC3E}">
        <p14:creationId xmlns:p14="http://schemas.microsoft.com/office/powerpoint/2010/main" val="4102023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TotalTime>
  <Words>80</Words>
  <Application>Microsoft Office PowerPoint</Application>
  <PresentationFormat>מותאם אישית</PresentationFormat>
  <Paragraphs>29</Paragraphs>
  <Slides>6</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6</vt:i4>
      </vt:variant>
    </vt:vector>
  </HeadingPairs>
  <TitlesOfParts>
    <vt:vector size="7" baseType="lpstr">
      <vt:lpstr>ערכת נושא Office</vt:lpstr>
      <vt:lpstr>מטלה 2</vt:lpstr>
      <vt:lpstr>מצגת של PowerPoint</vt:lpstr>
      <vt:lpstr>Atlsoft</vt:lpstr>
      <vt:lpstr>KML Viewer</vt:lpstr>
      <vt:lpstr>Google earth</vt:lpstr>
      <vt:lpstr>VisualGPSView  </vt:lpstr>
    </vt:vector>
  </TitlesOfParts>
  <Company>Yaron'S Team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מטלה 2</dc:title>
  <dc:creator>HP</dc:creator>
  <cp:lastModifiedBy>Mesfin</cp:lastModifiedBy>
  <cp:revision>13</cp:revision>
  <dcterms:created xsi:type="dcterms:W3CDTF">2016-04-13T13:22:14Z</dcterms:created>
  <dcterms:modified xsi:type="dcterms:W3CDTF">2016-04-28T07:29:00Z</dcterms:modified>
</cp:coreProperties>
</file>