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84"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95E247C-EA15-416D-983E-5792F9B940FA}" type="datetimeFigureOut">
              <a:rPr lang="en-US" smtClean="0"/>
              <a:t>9/9/2024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727FEB62-4475-41BB-B1E6-319EADC50F72}"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799729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5E247C-EA15-416D-983E-5792F9B940FA}"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FEB62-4475-41BB-B1E6-319EADC50F72}" type="slidenum">
              <a:rPr lang="en-US" smtClean="0"/>
              <a:t>‹#›</a:t>
            </a:fld>
            <a:endParaRPr lang="en-US"/>
          </a:p>
        </p:txBody>
      </p:sp>
    </p:spTree>
    <p:extLst>
      <p:ext uri="{BB962C8B-B14F-4D97-AF65-F5344CB8AC3E}">
        <p14:creationId xmlns:p14="http://schemas.microsoft.com/office/powerpoint/2010/main" val="878463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5E247C-EA15-416D-983E-5792F9B940FA}"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FEB62-4475-41BB-B1E6-319EADC50F72}" type="slidenum">
              <a:rPr lang="en-US" smtClean="0"/>
              <a:t>‹#›</a:t>
            </a:fld>
            <a:endParaRPr lang="en-US"/>
          </a:p>
        </p:txBody>
      </p:sp>
    </p:spTree>
    <p:extLst>
      <p:ext uri="{BB962C8B-B14F-4D97-AF65-F5344CB8AC3E}">
        <p14:creationId xmlns:p14="http://schemas.microsoft.com/office/powerpoint/2010/main" val="315513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5E247C-EA15-416D-983E-5792F9B940FA}"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FEB62-4475-41BB-B1E6-319EADC50F72}" type="slidenum">
              <a:rPr lang="en-US" smtClean="0"/>
              <a:t>‹#›</a:t>
            </a:fld>
            <a:endParaRPr lang="en-US"/>
          </a:p>
        </p:txBody>
      </p:sp>
    </p:spTree>
    <p:extLst>
      <p:ext uri="{BB962C8B-B14F-4D97-AF65-F5344CB8AC3E}">
        <p14:creationId xmlns:p14="http://schemas.microsoft.com/office/powerpoint/2010/main" val="3982823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5E247C-EA15-416D-983E-5792F9B940FA}"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FEB62-4475-41BB-B1E6-319EADC50F72}"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00239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5E247C-EA15-416D-983E-5792F9B940FA}"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7FEB62-4475-41BB-B1E6-319EADC50F72}" type="slidenum">
              <a:rPr lang="en-US" smtClean="0"/>
              <a:t>‹#›</a:t>
            </a:fld>
            <a:endParaRPr lang="en-US"/>
          </a:p>
        </p:txBody>
      </p:sp>
    </p:spTree>
    <p:extLst>
      <p:ext uri="{BB962C8B-B14F-4D97-AF65-F5344CB8AC3E}">
        <p14:creationId xmlns:p14="http://schemas.microsoft.com/office/powerpoint/2010/main" val="1733569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5E247C-EA15-416D-983E-5792F9B940FA}" type="datetimeFigureOut">
              <a:rPr lang="en-US" smtClean="0"/>
              <a:t>9/9/2024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7FEB62-4475-41BB-B1E6-319EADC50F72}" type="slidenum">
              <a:rPr lang="en-US" smtClean="0"/>
              <a:t>‹#›</a:t>
            </a:fld>
            <a:endParaRPr lang="en-US"/>
          </a:p>
        </p:txBody>
      </p:sp>
    </p:spTree>
    <p:extLst>
      <p:ext uri="{BB962C8B-B14F-4D97-AF65-F5344CB8AC3E}">
        <p14:creationId xmlns:p14="http://schemas.microsoft.com/office/powerpoint/2010/main" val="2413096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5E247C-EA15-416D-983E-5792F9B940FA}" type="datetimeFigureOut">
              <a:rPr lang="en-US" smtClean="0"/>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7FEB62-4475-41BB-B1E6-319EADC50F72}" type="slidenum">
              <a:rPr lang="en-US" smtClean="0"/>
              <a:t>‹#›</a:t>
            </a:fld>
            <a:endParaRPr lang="en-US"/>
          </a:p>
        </p:txBody>
      </p:sp>
    </p:spTree>
    <p:extLst>
      <p:ext uri="{BB962C8B-B14F-4D97-AF65-F5344CB8AC3E}">
        <p14:creationId xmlns:p14="http://schemas.microsoft.com/office/powerpoint/2010/main" val="2378401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5E247C-EA15-416D-983E-5792F9B940FA}" type="datetimeFigureOut">
              <a:rPr lang="en-US" smtClean="0"/>
              <a:t>9/9/2024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7FEB62-4475-41BB-B1E6-319EADC50F72}" type="slidenum">
              <a:rPr lang="en-US" smtClean="0"/>
              <a:t>‹#›</a:t>
            </a:fld>
            <a:endParaRPr lang="en-US"/>
          </a:p>
        </p:txBody>
      </p:sp>
    </p:spTree>
    <p:extLst>
      <p:ext uri="{BB962C8B-B14F-4D97-AF65-F5344CB8AC3E}">
        <p14:creationId xmlns:p14="http://schemas.microsoft.com/office/powerpoint/2010/main" val="1798453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5E247C-EA15-416D-983E-5792F9B940FA}"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7FEB62-4475-41BB-B1E6-319EADC50F72}" type="slidenum">
              <a:rPr lang="en-US" smtClean="0"/>
              <a:t>‹#›</a:t>
            </a:fld>
            <a:endParaRPr lang="en-US"/>
          </a:p>
        </p:txBody>
      </p:sp>
    </p:spTree>
    <p:extLst>
      <p:ext uri="{BB962C8B-B14F-4D97-AF65-F5344CB8AC3E}">
        <p14:creationId xmlns:p14="http://schemas.microsoft.com/office/powerpoint/2010/main" val="3761059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5E247C-EA15-416D-983E-5792F9B940FA}"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7FEB62-4475-41BB-B1E6-319EADC50F72}" type="slidenum">
              <a:rPr lang="en-US" smtClean="0"/>
              <a:t>‹#›</a:t>
            </a:fld>
            <a:endParaRPr lang="en-US"/>
          </a:p>
        </p:txBody>
      </p:sp>
    </p:spTree>
    <p:extLst>
      <p:ext uri="{BB962C8B-B14F-4D97-AF65-F5344CB8AC3E}">
        <p14:creationId xmlns:p14="http://schemas.microsoft.com/office/powerpoint/2010/main" val="100868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95E247C-EA15-416D-983E-5792F9B940FA}" type="datetimeFigureOut">
              <a:rPr lang="en-US" smtClean="0"/>
              <a:t>9/9/2024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727FEB62-4475-41BB-B1E6-319EADC50F72}" type="slidenum">
              <a:rPr lang="en-US" smtClean="0"/>
              <a:t>‹#›</a:t>
            </a:fld>
            <a:endParaRPr lang="en-US"/>
          </a:p>
        </p:txBody>
      </p:sp>
    </p:spTree>
    <p:extLst>
      <p:ext uri="{BB962C8B-B14F-4D97-AF65-F5344CB8AC3E}">
        <p14:creationId xmlns:p14="http://schemas.microsoft.com/office/powerpoint/2010/main" val="7026058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F8F4A-28DA-4D0C-B8BF-D169C3BBE4FA}"/>
              </a:ext>
            </a:extLst>
          </p:cNvPr>
          <p:cNvSpPr>
            <a:spLocks noGrp="1"/>
          </p:cNvSpPr>
          <p:nvPr>
            <p:ph type="ctrTitle"/>
          </p:nvPr>
        </p:nvSpPr>
        <p:spPr>
          <a:xfrm>
            <a:off x="575144" y="2419185"/>
            <a:ext cx="11616856" cy="1262269"/>
          </a:xfrm>
        </p:spPr>
        <p:txBody>
          <a:bodyPr>
            <a:normAutofit/>
          </a:bodyPr>
          <a:lstStyle/>
          <a:p>
            <a:pPr algn="ctr"/>
            <a:r>
              <a:rPr lang="en-US" sz="6000" b="1" dirty="0">
                <a:latin typeface="Algerian" panose="04020705040A02060702" pitchFamily="82" charset="0"/>
              </a:rPr>
              <a:t>2019 SALES DASHBOARD</a:t>
            </a:r>
          </a:p>
        </p:txBody>
      </p:sp>
    </p:spTree>
    <p:extLst>
      <p:ext uri="{BB962C8B-B14F-4D97-AF65-F5344CB8AC3E}">
        <p14:creationId xmlns:p14="http://schemas.microsoft.com/office/powerpoint/2010/main" val="1657819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A4444-196A-4D5E-934C-B9B28CB89E69}"/>
              </a:ext>
            </a:extLst>
          </p:cNvPr>
          <p:cNvSpPr>
            <a:spLocks noGrp="1"/>
          </p:cNvSpPr>
          <p:nvPr>
            <p:ph type="title"/>
          </p:nvPr>
        </p:nvSpPr>
        <p:spPr>
          <a:xfrm>
            <a:off x="0" y="5098774"/>
            <a:ext cx="9982200" cy="467139"/>
          </a:xfrm>
        </p:spPr>
        <p:txBody>
          <a:bodyPr>
            <a:normAutofit/>
          </a:bodyPr>
          <a:lstStyle/>
          <a:p>
            <a:pPr algn="ctr"/>
            <a:r>
              <a:rPr lang="en-US" sz="2400" b="1" dirty="0">
                <a:latin typeface="Times New Roman" panose="02020603050405020304" pitchFamily="18" charset="0"/>
                <a:cs typeface="Times New Roman" panose="02020603050405020304" pitchFamily="18" charset="0"/>
              </a:rPr>
              <a:t>QUANTITY ORDERED BY WEEKDAY</a:t>
            </a:r>
          </a:p>
        </p:txBody>
      </p:sp>
      <p:pic>
        <p:nvPicPr>
          <p:cNvPr id="6" name="Picture Placeholder 5">
            <a:extLst>
              <a:ext uri="{FF2B5EF4-FFF2-40B4-BE49-F238E27FC236}">
                <a16:creationId xmlns:a16="http://schemas.microsoft.com/office/drawing/2014/main" id="{72A36303-0931-431C-956E-56A4766A4B2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868557" y="402281"/>
            <a:ext cx="7363853" cy="3982006"/>
          </a:xfrm>
          <a:prstGeom prst="rect">
            <a:avLst/>
          </a:prstGeom>
        </p:spPr>
      </p:pic>
      <p:sp>
        <p:nvSpPr>
          <p:cNvPr id="4" name="Text Placeholder 3">
            <a:extLst>
              <a:ext uri="{FF2B5EF4-FFF2-40B4-BE49-F238E27FC236}">
                <a16:creationId xmlns:a16="http://schemas.microsoft.com/office/drawing/2014/main" id="{85C7CF3D-7D07-4467-829C-017DB95100F0}"/>
              </a:ext>
            </a:extLst>
          </p:cNvPr>
          <p:cNvSpPr>
            <a:spLocks noGrp="1"/>
          </p:cNvSpPr>
          <p:nvPr>
            <p:ph type="body" sz="half" idx="2"/>
          </p:nvPr>
        </p:nvSpPr>
        <p:spPr>
          <a:xfrm>
            <a:off x="-1" y="5565913"/>
            <a:ext cx="11282901" cy="1292087"/>
          </a:xfrm>
        </p:spPr>
        <p:txBody>
          <a:bodyPr>
            <a:normAutofit fontScale="77500" lnSpcReduction="20000"/>
          </a:bodyPr>
          <a:lstStyle/>
          <a:p>
            <a:pPr marL="285750" indent="-285750">
              <a:lnSpc>
                <a:spcPct val="107000"/>
              </a:lnSpc>
              <a:spcAft>
                <a:spcPts val="800"/>
              </a:spcAft>
              <a:buFont typeface="Wingdings" panose="05000000000000000000" pitchFamily="2" charset="2"/>
              <a:buChar char="q"/>
            </a:pPr>
            <a:r>
              <a:rPr lang="en-US" sz="1600" b="1" kern="100" dirty="0">
                <a:solidFill>
                  <a:schemeClr val="bg1"/>
                </a:solidFill>
                <a:effectLst/>
                <a:latin typeface="Times New Roman" panose="02020603050405020304" pitchFamily="18" charset="0"/>
                <a:ea typeface="Aptos"/>
                <a:cs typeface="Times New Roman" panose="02020603050405020304" pitchFamily="18" charset="0"/>
              </a:rPr>
              <a:t>At 726, Tuesday had the highest Sum of Quantity Ordered and was 19.02% higher than Thursday, which had the lowest Sum of Quantity Ordered at 610.</a:t>
            </a:r>
          </a:p>
          <a:p>
            <a:pPr marL="285750" indent="-285750">
              <a:lnSpc>
                <a:spcPct val="107000"/>
              </a:lnSpc>
              <a:spcAft>
                <a:spcPts val="800"/>
              </a:spcAft>
              <a:buFont typeface="Wingdings" panose="05000000000000000000" pitchFamily="2" charset="2"/>
              <a:buChar char="q"/>
            </a:pPr>
            <a:r>
              <a:rPr lang="en-US" sz="1600" b="1" kern="100" dirty="0">
                <a:solidFill>
                  <a:schemeClr val="bg1"/>
                </a:solidFill>
                <a:effectLst/>
                <a:latin typeface="Times New Roman" panose="02020603050405020304" pitchFamily="18" charset="0"/>
                <a:ea typeface="Aptos"/>
                <a:cs typeface="Times New Roman" panose="02020603050405020304" pitchFamily="18" charset="0"/>
              </a:rPr>
              <a:t>Tuesday accounted for 15.40% of Sum of Quantity Ordered.﻿</a:t>
            </a:r>
          </a:p>
          <a:p>
            <a:pPr marL="285750" indent="-285750">
              <a:lnSpc>
                <a:spcPct val="107000"/>
              </a:lnSpc>
              <a:spcAft>
                <a:spcPts val="800"/>
              </a:spcAft>
              <a:buFont typeface="Wingdings" panose="05000000000000000000" pitchFamily="2" charset="2"/>
              <a:buChar char="q"/>
            </a:pPr>
            <a:r>
              <a:rPr lang="en-US" sz="1600" b="1" kern="100" dirty="0">
                <a:solidFill>
                  <a:schemeClr val="bg1"/>
                </a:solidFill>
                <a:effectLst/>
                <a:latin typeface="Times New Roman" panose="02020603050405020304" pitchFamily="18" charset="0"/>
                <a:ea typeface="Aptos"/>
                <a:cs typeface="Times New Roman" panose="02020603050405020304" pitchFamily="18" charset="0"/>
              </a:rPr>
              <a:t>Across all 7 Weekday, Sum of Quantity Ordered ranged from 610 to 726</a:t>
            </a:r>
          </a:p>
          <a:p>
            <a:endParaRPr lang="en-US" dirty="0"/>
          </a:p>
        </p:txBody>
      </p:sp>
    </p:spTree>
    <p:extLst>
      <p:ext uri="{BB962C8B-B14F-4D97-AF65-F5344CB8AC3E}">
        <p14:creationId xmlns:p14="http://schemas.microsoft.com/office/powerpoint/2010/main" val="4162348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6659B-2CB1-483D-90E0-C0796D74E8A0}"/>
              </a:ext>
            </a:extLst>
          </p:cNvPr>
          <p:cNvSpPr>
            <a:spLocks noGrp="1"/>
          </p:cNvSpPr>
          <p:nvPr>
            <p:ph type="title"/>
          </p:nvPr>
        </p:nvSpPr>
        <p:spPr>
          <a:xfrm>
            <a:off x="0" y="5106726"/>
            <a:ext cx="9982200" cy="451236"/>
          </a:xfrm>
        </p:spPr>
        <p:txBody>
          <a:bodyPr>
            <a:normAutofit/>
          </a:bodyPr>
          <a:lstStyle/>
          <a:p>
            <a:pPr algn="ctr"/>
            <a:r>
              <a:rPr lang="en-US" sz="2400" b="1" dirty="0">
                <a:latin typeface="Times New Roman" panose="02020603050405020304" pitchFamily="18" charset="0"/>
                <a:cs typeface="Times New Roman" panose="02020603050405020304" pitchFamily="18" charset="0"/>
              </a:rPr>
              <a:t>TOTAL SALES BY CITY</a:t>
            </a:r>
          </a:p>
        </p:txBody>
      </p:sp>
      <p:pic>
        <p:nvPicPr>
          <p:cNvPr id="6" name="Picture Placeholder 5">
            <a:extLst>
              <a:ext uri="{FF2B5EF4-FFF2-40B4-BE49-F238E27FC236}">
                <a16:creationId xmlns:a16="http://schemas.microsoft.com/office/drawing/2014/main" id="{AEF48470-89A2-4E8C-975C-B1DCB080656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059388" y="291421"/>
            <a:ext cx="7116168" cy="4143953"/>
          </a:xfrm>
          <a:prstGeom prst="rect">
            <a:avLst/>
          </a:prstGeom>
        </p:spPr>
      </p:pic>
      <p:sp>
        <p:nvSpPr>
          <p:cNvPr id="4" name="Text Placeholder 3">
            <a:extLst>
              <a:ext uri="{FF2B5EF4-FFF2-40B4-BE49-F238E27FC236}">
                <a16:creationId xmlns:a16="http://schemas.microsoft.com/office/drawing/2014/main" id="{6F60E21E-48C7-42AE-9B8F-E24096CD65D5}"/>
              </a:ext>
            </a:extLst>
          </p:cNvPr>
          <p:cNvSpPr>
            <a:spLocks noGrp="1"/>
          </p:cNvSpPr>
          <p:nvPr>
            <p:ph type="body" sz="half" idx="2"/>
          </p:nvPr>
        </p:nvSpPr>
        <p:spPr>
          <a:xfrm>
            <a:off x="0" y="5557962"/>
            <a:ext cx="11274950" cy="1300038"/>
          </a:xfrm>
        </p:spPr>
        <p:txBody>
          <a:bodyPr>
            <a:normAutofit fontScale="77500" lnSpcReduction="20000"/>
          </a:bodyPr>
          <a:lstStyle/>
          <a:p>
            <a:pPr marL="285750" indent="-285750">
              <a:lnSpc>
                <a:spcPct val="107000"/>
              </a:lnSpc>
              <a:spcAft>
                <a:spcPts val="800"/>
              </a:spcAft>
              <a:buFont typeface="Wingdings" panose="05000000000000000000" pitchFamily="2" charset="2"/>
              <a:buChar char="q"/>
            </a:pPr>
            <a:r>
              <a:rPr lang="en-US" sz="1600" b="1" kern="100" dirty="0">
                <a:solidFill>
                  <a:schemeClr val="bg1"/>
                </a:solidFill>
                <a:effectLst/>
                <a:latin typeface="Times New Roman" panose="02020603050405020304" pitchFamily="18" charset="0"/>
                <a:ea typeface="Aptos"/>
                <a:cs typeface="Times New Roman" panose="02020603050405020304" pitchFamily="18" charset="0"/>
              </a:rPr>
              <a:t>At 183,981.00, San Francisco had the highest Sum of Total Sales and was 391.94% higher than Austin, which had the lowest Sum of Total Sales at 37,399.20.</a:t>
            </a:r>
          </a:p>
          <a:p>
            <a:pPr marL="285750" indent="-285750">
              <a:lnSpc>
                <a:spcPct val="107000"/>
              </a:lnSpc>
              <a:spcAft>
                <a:spcPts val="800"/>
              </a:spcAft>
              <a:buFont typeface="Wingdings" panose="05000000000000000000" pitchFamily="2" charset="2"/>
              <a:buChar char="q"/>
            </a:pPr>
            <a:r>
              <a:rPr lang="en-US" sz="1600" b="1" kern="100" dirty="0">
                <a:solidFill>
                  <a:schemeClr val="bg1"/>
                </a:solidFill>
                <a:effectLst/>
                <a:latin typeface="Times New Roman" panose="02020603050405020304" pitchFamily="18" charset="0"/>
                <a:ea typeface="Aptos"/>
                <a:cs typeface="Times New Roman" panose="02020603050405020304" pitchFamily="18" charset="0"/>
              </a:rPr>
              <a:t>﻿ San Francisco accounted for 23.57% of Sum of Total Sales.</a:t>
            </a:r>
          </a:p>
          <a:p>
            <a:pPr marL="285750" indent="-285750">
              <a:lnSpc>
                <a:spcPct val="107000"/>
              </a:lnSpc>
              <a:spcAft>
                <a:spcPts val="800"/>
              </a:spcAft>
              <a:buFont typeface="Wingdings" panose="05000000000000000000" pitchFamily="2" charset="2"/>
              <a:buChar char="q"/>
            </a:pPr>
            <a:r>
              <a:rPr lang="en-US" sz="1600" b="1" kern="100" dirty="0">
                <a:solidFill>
                  <a:schemeClr val="bg1"/>
                </a:solidFill>
                <a:effectLst/>
                <a:latin typeface="Times New Roman" panose="02020603050405020304" pitchFamily="18" charset="0"/>
                <a:ea typeface="Aptos"/>
                <a:cs typeface="Times New Roman" panose="02020603050405020304" pitchFamily="18" charset="0"/>
              </a:rPr>
              <a:t>﻿Across all 9 City, Sum of Total Sales ranged from 37,399.20 to 183,981.00.</a:t>
            </a:r>
          </a:p>
          <a:p>
            <a:endParaRPr lang="en-US" dirty="0"/>
          </a:p>
        </p:txBody>
      </p:sp>
    </p:spTree>
    <p:extLst>
      <p:ext uri="{BB962C8B-B14F-4D97-AF65-F5344CB8AC3E}">
        <p14:creationId xmlns:p14="http://schemas.microsoft.com/office/powerpoint/2010/main" val="1100767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5EC80-5170-4FC5-9575-DCEAAC1307FA}"/>
              </a:ext>
            </a:extLst>
          </p:cNvPr>
          <p:cNvSpPr>
            <a:spLocks noGrp="1"/>
          </p:cNvSpPr>
          <p:nvPr>
            <p:ph type="title"/>
          </p:nvPr>
        </p:nvSpPr>
        <p:spPr>
          <a:xfrm>
            <a:off x="0" y="5114677"/>
            <a:ext cx="9982200" cy="419431"/>
          </a:xfrm>
        </p:spPr>
        <p:txBody>
          <a:bodyPr>
            <a:normAutofit fontScale="90000"/>
          </a:bodyPr>
          <a:lstStyle/>
          <a:p>
            <a:pPr algn="ctr"/>
            <a:r>
              <a:rPr lang="en-US" sz="2400" b="1" dirty="0">
                <a:latin typeface="Times New Roman" panose="02020603050405020304" pitchFamily="18" charset="0"/>
                <a:cs typeface="Times New Roman" panose="02020603050405020304" pitchFamily="18" charset="0"/>
              </a:rPr>
              <a:t>TOP 5 PRODUCTS BY SALES</a:t>
            </a:r>
          </a:p>
        </p:txBody>
      </p:sp>
      <p:pic>
        <p:nvPicPr>
          <p:cNvPr id="6" name="Picture Placeholder 5">
            <a:extLst>
              <a:ext uri="{FF2B5EF4-FFF2-40B4-BE49-F238E27FC236}">
                <a16:creationId xmlns:a16="http://schemas.microsoft.com/office/drawing/2014/main" id="{D888B79C-5D7C-42E8-9659-C2CFDF82199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094968" y="152400"/>
            <a:ext cx="7621064" cy="4439270"/>
          </a:xfrm>
          <a:prstGeom prst="rect">
            <a:avLst/>
          </a:prstGeom>
        </p:spPr>
      </p:pic>
      <p:sp>
        <p:nvSpPr>
          <p:cNvPr id="4" name="Text Placeholder 3">
            <a:extLst>
              <a:ext uri="{FF2B5EF4-FFF2-40B4-BE49-F238E27FC236}">
                <a16:creationId xmlns:a16="http://schemas.microsoft.com/office/drawing/2014/main" id="{3E0ACAD9-0284-47CA-8244-E0A174EAE5D6}"/>
              </a:ext>
            </a:extLst>
          </p:cNvPr>
          <p:cNvSpPr>
            <a:spLocks noGrp="1"/>
          </p:cNvSpPr>
          <p:nvPr>
            <p:ph type="body" sz="half" idx="2"/>
          </p:nvPr>
        </p:nvSpPr>
        <p:spPr>
          <a:xfrm>
            <a:off x="0" y="5534108"/>
            <a:ext cx="11274950" cy="1323892"/>
          </a:xfrm>
        </p:spPr>
        <p:txBody>
          <a:bodyPr>
            <a:normAutofit fontScale="77500" lnSpcReduction="20000"/>
          </a:bodyPr>
          <a:lstStyle/>
          <a:p>
            <a:pPr marL="285750" indent="-285750">
              <a:lnSpc>
                <a:spcPct val="107000"/>
              </a:lnSpc>
              <a:spcAft>
                <a:spcPts val="800"/>
              </a:spcAft>
              <a:buFont typeface="Wingdings" panose="05000000000000000000" pitchFamily="2" charset="2"/>
              <a:buChar char="q"/>
            </a:pPr>
            <a:r>
              <a:rPr lang="en-US" sz="1600" b="1" kern="100" dirty="0">
                <a:solidFill>
                  <a:schemeClr val="bg1"/>
                </a:solidFill>
                <a:effectLst/>
                <a:latin typeface="Times New Roman" panose="02020603050405020304" pitchFamily="18" charset="0"/>
                <a:ea typeface="Aptos"/>
                <a:cs typeface="Times New Roman" panose="02020603050405020304" pitchFamily="18" charset="0"/>
              </a:rPr>
              <a:t>At 183600, </a:t>
            </a:r>
            <a:r>
              <a:rPr lang="en-US" sz="1600" b="1" kern="100" dirty="0" err="1">
                <a:solidFill>
                  <a:schemeClr val="bg1"/>
                </a:solidFill>
                <a:effectLst/>
                <a:latin typeface="Times New Roman" panose="02020603050405020304" pitchFamily="18" charset="0"/>
                <a:ea typeface="Aptos"/>
                <a:cs typeface="Times New Roman" panose="02020603050405020304" pitchFamily="18" charset="0"/>
              </a:rPr>
              <a:t>Macbook</a:t>
            </a:r>
            <a:r>
              <a:rPr lang="en-US" sz="1600" b="1" kern="100" dirty="0">
                <a:solidFill>
                  <a:schemeClr val="bg1"/>
                </a:solidFill>
                <a:effectLst/>
                <a:latin typeface="Times New Roman" panose="02020603050405020304" pitchFamily="18" charset="0"/>
                <a:ea typeface="Aptos"/>
                <a:cs typeface="Times New Roman" panose="02020603050405020304" pitchFamily="18" charset="0"/>
              </a:rPr>
              <a:t> Pro Laptop had the highest Sum of Total Sales and was 266.03% higher than 34in Ultrawide Monitor, which had the lowest Sum of Total Sales at 50160.</a:t>
            </a:r>
          </a:p>
          <a:p>
            <a:pPr marL="285750" indent="-285750">
              <a:lnSpc>
                <a:spcPct val="107000"/>
              </a:lnSpc>
              <a:spcAft>
                <a:spcPts val="800"/>
              </a:spcAft>
              <a:buFont typeface="Wingdings" panose="05000000000000000000" pitchFamily="2" charset="2"/>
              <a:buChar char="q"/>
            </a:pPr>
            <a:r>
              <a:rPr lang="en-US" sz="1600" b="1" kern="100" dirty="0" err="1">
                <a:solidFill>
                  <a:schemeClr val="bg1"/>
                </a:solidFill>
                <a:effectLst/>
                <a:latin typeface="Times New Roman" panose="02020603050405020304" pitchFamily="18" charset="0"/>
                <a:ea typeface="Aptos"/>
                <a:cs typeface="Times New Roman" panose="02020603050405020304" pitchFamily="18" charset="0"/>
              </a:rPr>
              <a:t>Macbook</a:t>
            </a:r>
            <a:r>
              <a:rPr lang="en-US" sz="1600" b="1" kern="100" dirty="0">
                <a:solidFill>
                  <a:schemeClr val="bg1"/>
                </a:solidFill>
                <a:effectLst/>
                <a:latin typeface="Times New Roman" panose="02020603050405020304" pitchFamily="18" charset="0"/>
                <a:ea typeface="Aptos"/>
                <a:cs typeface="Times New Roman" panose="02020603050405020304" pitchFamily="18" charset="0"/>
              </a:rPr>
              <a:t> Pro Laptop accounted for 35.03% of Sum of Total Sales.</a:t>
            </a:r>
          </a:p>
          <a:p>
            <a:pPr marL="285750" indent="-285750">
              <a:lnSpc>
                <a:spcPct val="107000"/>
              </a:lnSpc>
              <a:spcAft>
                <a:spcPts val="800"/>
              </a:spcAft>
              <a:buFont typeface="Wingdings" panose="05000000000000000000" pitchFamily="2" charset="2"/>
              <a:buChar char="q"/>
            </a:pPr>
            <a:r>
              <a:rPr lang="en-US" sz="1600" b="1" kern="100" dirty="0">
                <a:solidFill>
                  <a:schemeClr val="bg1"/>
                </a:solidFill>
                <a:effectLst/>
                <a:latin typeface="Times New Roman" panose="02020603050405020304" pitchFamily="18" charset="0"/>
                <a:ea typeface="Aptos"/>
                <a:cs typeface="Times New Roman" panose="02020603050405020304" pitchFamily="18" charset="0"/>
              </a:rPr>
              <a:t>﻿Across all 5 Product, Sum of Total Sales ranged from 50160 to 183600.</a:t>
            </a:r>
          </a:p>
          <a:p>
            <a:endParaRPr lang="en-US" dirty="0"/>
          </a:p>
        </p:txBody>
      </p:sp>
    </p:spTree>
    <p:extLst>
      <p:ext uri="{BB962C8B-B14F-4D97-AF65-F5344CB8AC3E}">
        <p14:creationId xmlns:p14="http://schemas.microsoft.com/office/powerpoint/2010/main" val="2510687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978FB-8594-4F12-B991-0EEC982AC28E}"/>
              </a:ext>
            </a:extLst>
          </p:cNvPr>
          <p:cNvSpPr>
            <a:spLocks noGrp="1"/>
          </p:cNvSpPr>
          <p:nvPr>
            <p:ph type="title"/>
          </p:nvPr>
        </p:nvSpPr>
        <p:spPr>
          <a:xfrm>
            <a:off x="0" y="5106725"/>
            <a:ext cx="9982200" cy="427383"/>
          </a:xfrm>
        </p:spPr>
        <p:txBody>
          <a:bodyPr>
            <a:normAutofit/>
          </a:bodyPr>
          <a:lstStyle/>
          <a:p>
            <a:pPr algn="ctr"/>
            <a:r>
              <a:rPr lang="en-US" sz="2400" b="1" dirty="0">
                <a:latin typeface="Times New Roman" panose="02020603050405020304" pitchFamily="18" charset="0"/>
                <a:cs typeface="Times New Roman" panose="02020603050405020304" pitchFamily="18" charset="0"/>
              </a:rPr>
              <a:t>SALES BY MONTH</a:t>
            </a:r>
          </a:p>
        </p:txBody>
      </p:sp>
      <p:pic>
        <p:nvPicPr>
          <p:cNvPr id="6" name="Picture Placeholder 5">
            <a:extLst>
              <a:ext uri="{FF2B5EF4-FFF2-40B4-BE49-F238E27FC236}">
                <a16:creationId xmlns:a16="http://schemas.microsoft.com/office/drawing/2014/main" id="{3958ECEA-5332-43A3-A9E2-E3E8238D363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033047" y="345504"/>
            <a:ext cx="7744906" cy="4486901"/>
          </a:xfrm>
          <a:prstGeom prst="rect">
            <a:avLst/>
          </a:prstGeom>
        </p:spPr>
      </p:pic>
      <p:sp>
        <p:nvSpPr>
          <p:cNvPr id="4" name="Text Placeholder 3">
            <a:extLst>
              <a:ext uri="{FF2B5EF4-FFF2-40B4-BE49-F238E27FC236}">
                <a16:creationId xmlns:a16="http://schemas.microsoft.com/office/drawing/2014/main" id="{C04601BF-AAAB-4773-9720-64149632AF66}"/>
              </a:ext>
            </a:extLst>
          </p:cNvPr>
          <p:cNvSpPr>
            <a:spLocks noGrp="1"/>
          </p:cNvSpPr>
          <p:nvPr>
            <p:ph type="body" sz="half" idx="2"/>
          </p:nvPr>
        </p:nvSpPr>
        <p:spPr>
          <a:xfrm>
            <a:off x="0" y="5534108"/>
            <a:ext cx="11266998" cy="1323892"/>
          </a:xfrm>
        </p:spPr>
        <p:txBody>
          <a:bodyPr/>
          <a:lstStyle/>
          <a:p>
            <a:r>
              <a:rPr lang="en-US" dirty="0"/>
              <a:t>This chart shows that during the four months period in 2019 the majority of sales happened in March, followed by February then April and finally January with the lowest sales. It can also be deduced that there was a small data from may.</a:t>
            </a:r>
          </a:p>
        </p:txBody>
      </p:sp>
    </p:spTree>
    <p:extLst>
      <p:ext uri="{BB962C8B-B14F-4D97-AF65-F5344CB8AC3E}">
        <p14:creationId xmlns:p14="http://schemas.microsoft.com/office/powerpoint/2010/main" val="549331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410FB-E443-4CB9-B131-E7239F138896}"/>
              </a:ext>
            </a:extLst>
          </p:cNvPr>
          <p:cNvSpPr>
            <a:spLocks noGrp="1"/>
          </p:cNvSpPr>
          <p:nvPr>
            <p:ph type="title"/>
          </p:nvPr>
        </p:nvSpPr>
        <p:spPr>
          <a:xfrm>
            <a:off x="0" y="5114677"/>
            <a:ext cx="9982200" cy="339918"/>
          </a:xfrm>
        </p:spPr>
        <p:txBody>
          <a:bodyPr>
            <a:normAutofit fontScale="90000"/>
          </a:bodyPr>
          <a:lstStyle/>
          <a:p>
            <a:pPr algn="ctr"/>
            <a:r>
              <a:rPr lang="en-US" sz="2400" b="1" dirty="0">
                <a:latin typeface="Times New Roman" panose="02020603050405020304" pitchFamily="18" charset="0"/>
                <a:cs typeface="Times New Roman" panose="02020603050405020304" pitchFamily="18" charset="0"/>
              </a:rPr>
              <a:t>BOTTOM 5 PRODUCTS BY SALES</a:t>
            </a:r>
          </a:p>
        </p:txBody>
      </p:sp>
      <p:pic>
        <p:nvPicPr>
          <p:cNvPr id="6" name="Picture Placeholder 5">
            <a:extLst>
              <a:ext uri="{FF2B5EF4-FFF2-40B4-BE49-F238E27FC236}">
                <a16:creationId xmlns:a16="http://schemas.microsoft.com/office/drawing/2014/main" id="{1BB1C0AD-776D-4EED-A878-44D6D9A05794}"/>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051436" y="279620"/>
            <a:ext cx="7354326" cy="4363941"/>
          </a:xfrm>
          <a:prstGeom prst="rect">
            <a:avLst/>
          </a:prstGeom>
        </p:spPr>
      </p:pic>
      <p:sp>
        <p:nvSpPr>
          <p:cNvPr id="4" name="Text Placeholder 3">
            <a:extLst>
              <a:ext uri="{FF2B5EF4-FFF2-40B4-BE49-F238E27FC236}">
                <a16:creationId xmlns:a16="http://schemas.microsoft.com/office/drawing/2014/main" id="{5F9F5ADA-0473-4EE5-A2B7-7BBF604D0D69}"/>
              </a:ext>
            </a:extLst>
          </p:cNvPr>
          <p:cNvSpPr>
            <a:spLocks noGrp="1"/>
          </p:cNvSpPr>
          <p:nvPr>
            <p:ph type="body" sz="half" idx="2"/>
          </p:nvPr>
        </p:nvSpPr>
        <p:spPr>
          <a:xfrm>
            <a:off x="0" y="5454595"/>
            <a:ext cx="11274950" cy="1403405"/>
          </a:xfrm>
        </p:spPr>
        <p:txBody>
          <a:bodyPr>
            <a:normAutofit fontScale="47500" lnSpcReduction="20000"/>
          </a:bodyPr>
          <a:lstStyle/>
          <a:p>
            <a:pPr marL="342900" indent="-342900">
              <a:lnSpc>
                <a:spcPct val="107000"/>
              </a:lnSpc>
              <a:spcAft>
                <a:spcPts val="800"/>
              </a:spcAft>
              <a:buFont typeface="Wingdings" panose="05000000000000000000" pitchFamily="2" charset="2"/>
              <a:buChar char="q"/>
            </a:pPr>
            <a:r>
              <a:rPr lang="en-US" sz="2300" b="1" kern="100" dirty="0">
                <a:solidFill>
                  <a:schemeClr val="bg1"/>
                </a:solidFill>
                <a:effectLst/>
                <a:latin typeface="Segoe UI" panose="020B0502040204020203" pitchFamily="34" charset="0"/>
                <a:ea typeface="Aptos"/>
                <a:cs typeface="Times New Roman" panose="02020603050405020304" pitchFamily="18" charset="0"/>
              </a:rPr>
              <a:t>Bottom 5 products by sales</a:t>
            </a:r>
            <a:endParaRPr lang="en-US" sz="2300" b="1" kern="100" dirty="0">
              <a:solidFill>
                <a:schemeClr val="bg1"/>
              </a:solidFill>
              <a:effectLst/>
              <a:latin typeface="Aptos"/>
              <a:ea typeface="Aptos"/>
              <a:cs typeface="Times New Roman" panose="02020603050405020304" pitchFamily="18" charset="0"/>
            </a:endParaRPr>
          </a:p>
          <a:p>
            <a:pPr marL="342900" indent="-342900">
              <a:lnSpc>
                <a:spcPct val="107000"/>
              </a:lnSpc>
              <a:spcAft>
                <a:spcPts val="800"/>
              </a:spcAft>
              <a:buFont typeface="Wingdings" panose="05000000000000000000" pitchFamily="2" charset="2"/>
              <a:buChar char="q"/>
            </a:pPr>
            <a:r>
              <a:rPr lang="en-US" sz="2300" b="1" kern="100" dirty="0">
                <a:solidFill>
                  <a:schemeClr val="bg1"/>
                </a:solidFill>
                <a:effectLst/>
                <a:latin typeface="Segoe UI" panose="020B0502040204020203" pitchFamily="34" charset="0"/>
                <a:ea typeface="Aptos"/>
                <a:cs typeface="Times New Roman" panose="02020603050405020304" pitchFamily="18" charset="0"/>
              </a:rPr>
              <a:t>At </a:t>
            </a:r>
            <a:r>
              <a:rPr lang="en-US" sz="2300" b="1" kern="100" dirty="0">
                <a:solidFill>
                  <a:schemeClr val="bg1"/>
                </a:solidFill>
                <a:effectLst/>
                <a:latin typeface="Aptos"/>
                <a:ea typeface="Aptos"/>
                <a:cs typeface="Times New Roman" panose="02020603050405020304" pitchFamily="18" charset="0"/>
              </a:rPr>
              <a:t>7200, LG Dryer had the highest Sum of Total Sales and was 235.66% higher than AAA Batteries (4-pack), which had the lowest Sum of Total Sales at 2145.</a:t>
            </a:r>
          </a:p>
          <a:p>
            <a:pPr marL="342900" indent="-342900">
              <a:lnSpc>
                <a:spcPct val="107000"/>
              </a:lnSpc>
              <a:spcAft>
                <a:spcPts val="800"/>
              </a:spcAft>
              <a:buFont typeface="Wingdings" panose="05000000000000000000" pitchFamily="2" charset="2"/>
              <a:buChar char="q"/>
            </a:pPr>
            <a:r>
              <a:rPr lang="en-US" sz="2300" b="1" kern="100" dirty="0">
                <a:solidFill>
                  <a:schemeClr val="bg1"/>
                </a:solidFill>
                <a:effectLst/>
                <a:latin typeface="Segoe UI" panose="020B0502040204020203" pitchFamily="34" charset="0"/>
                <a:ea typeface="Aptos"/>
                <a:cs typeface="Times New Roman" panose="02020603050405020304" pitchFamily="18" charset="0"/>
              </a:rPr>
              <a:t>LG Dryer accounted for 30.21% of Sum of Total Sales.</a:t>
            </a:r>
            <a:endParaRPr lang="en-US" sz="2300" b="1" kern="100" dirty="0">
              <a:solidFill>
                <a:schemeClr val="bg1"/>
              </a:solidFill>
              <a:effectLst/>
              <a:latin typeface="Aptos"/>
              <a:ea typeface="Aptos"/>
              <a:cs typeface="Times New Roman" panose="02020603050405020304" pitchFamily="18" charset="0"/>
            </a:endParaRPr>
          </a:p>
          <a:p>
            <a:pPr marL="342900" indent="-342900">
              <a:lnSpc>
                <a:spcPct val="107000"/>
              </a:lnSpc>
              <a:spcAft>
                <a:spcPts val="800"/>
              </a:spcAft>
              <a:buFont typeface="Wingdings" panose="05000000000000000000" pitchFamily="2" charset="2"/>
              <a:buChar char="q"/>
            </a:pPr>
            <a:r>
              <a:rPr lang="en-US" sz="2300" b="1" kern="100" dirty="0">
                <a:solidFill>
                  <a:schemeClr val="bg1"/>
                </a:solidFill>
                <a:effectLst/>
                <a:latin typeface="Segoe UI" panose="020B0502040204020203" pitchFamily="34" charset="0"/>
                <a:ea typeface="Aptos"/>
                <a:cs typeface="Times New Roman" panose="02020603050405020304" pitchFamily="18" charset="0"/>
              </a:rPr>
              <a:t>﻿</a:t>
            </a:r>
            <a:r>
              <a:rPr lang="en-US" sz="2300" b="1" kern="100" dirty="0">
                <a:solidFill>
                  <a:schemeClr val="bg1"/>
                </a:solidFill>
                <a:effectLst/>
                <a:latin typeface="Aptos"/>
                <a:ea typeface="Aptos"/>
                <a:cs typeface="Times New Roman" panose="02020603050405020304" pitchFamily="18" charset="0"/>
              </a:rPr>
              <a:t>Across all 5 Product, Sum of Total Sales ranged from 2145 to 7200.</a:t>
            </a:r>
          </a:p>
          <a:p>
            <a:endParaRPr lang="en-US" dirty="0"/>
          </a:p>
        </p:txBody>
      </p:sp>
    </p:spTree>
    <p:extLst>
      <p:ext uri="{BB962C8B-B14F-4D97-AF65-F5344CB8AC3E}">
        <p14:creationId xmlns:p14="http://schemas.microsoft.com/office/powerpoint/2010/main" val="2596311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DFE4C-F149-47AB-B97A-313F3863513C}"/>
              </a:ext>
            </a:extLst>
          </p:cNvPr>
          <p:cNvSpPr>
            <a:spLocks noGrp="1"/>
          </p:cNvSpPr>
          <p:nvPr>
            <p:ph type="title"/>
          </p:nvPr>
        </p:nvSpPr>
        <p:spPr>
          <a:xfrm>
            <a:off x="0" y="5114676"/>
            <a:ext cx="9982200" cy="411481"/>
          </a:xfrm>
        </p:spPr>
        <p:txBody>
          <a:bodyPr>
            <a:normAutofit fontScale="90000"/>
          </a:bodyPr>
          <a:lstStyle/>
          <a:p>
            <a:pPr algn="ctr"/>
            <a:r>
              <a:rPr lang="en-US" sz="2400" b="1" dirty="0">
                <a:latin typeface="Times New Roman" panose="02020603050405020304" pitchFamily="18" charset="0"/>
                <a:cs typeface="Times New Roman" panose="02020603050405020304" pitchFamily="18" charset="0"/>
              </a:rPr>
              <a:t>TOTAL SALES AND QUANTITY ORDERED BY MONTH</a:t>
            </a:r>
          </a:p>
        </p:txBody>
      </p:sp>
      <p:pic>
        <p:nvPicPr>
          <p:cNvPr id="8" name="Picture Placeholder 7">
            <a:extLst>
              <a:ext uri="{FF2B5EF4-FFF2-40B4-BE49-F238E27FC236}">
                <a16:creationId xmlns:a16="http://schemas.microsoft.com/office/drawing/2014/main" id="{FF6D3A48-3D0A-48F6-8932-C2295C1A840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884459" y="685800"/>
            <a:ext cx="7830643" cy="3877216"/>
          </a:xfrm>
          <a:prstGeom prst="rect">
            <a:avLst/>
          </a:prstGeom>
        </p:spPr>
      </p:pic>
      <p:sp>
        <p:nvSpPr>
          <p:cNvPr id="4" name="Text Placeholder 3">
            <a:extLst>
              <a:ext uri="{FF2B5EF4-FFF2-40B4-BE49-F238E27FC236}">
                <a16:creationId xmlns:a16="http://schemas.microsoft.com/office/drawing/2014/main" id="{2C6A72D2-46FE-4731-9EF9-7B33C0735DE6}"/>
              </a:ext>
            </a:extLst>
          </p:cNvPr>
          <p:cNvSpPr>
            <a:spLocks noGrp="1"/>
          </p:cNvSpPr>
          <p:nvPr>
            <p:ph type="body" sz="half" idx="2"/>
          </p:nvPr>
        </p:nvSpPr>
        <p:spPr>
          <a:xfrm>
            <a:off x="0" y="5526157"/>
            <a:ext cx="11911054" cy="1331843"/>
          </a:xfrm>
        </p:spPr>
        <p:txBody>
          <a:bodyPr>
            <a:normAutofit fontScale="40000" lnSpcReduction="20000"/>
          </a:bodyPr>
          <a:lstStyle/>
          <a:p>
            <a:pPr marL="342900" indent="-342900">
              <a:lnSpc>
                <a:spcPct val="107000"/>
              </a:lnSpc>
              <a:spcAft>
                <a:spcPts val="800"/>
              </a:spcAft>
              <a:buFont typeface="Wingdings" panose="05000000000000000000" pitchFamily="2" charset="2"/>
              <a:buChar char="q"/>
            </a:pPr>
            <a:r>
              <a:rPr lang="en-US" sz="2300" b="1" kern="100" dirty="0">
                <a:solidFill>
                  <a:schemeClr val="bg1"/>
                </a:solidFill>
                <a:effectLst/>
                <a:latin typeface="Times New Roman" panose="02020603050405020304" pitchFamily="18" charset="0"/>
                <a:ea typeface="Aptos"/>
                <a:cs typeface="Times New Roman" panose="02020603050405020304" pitchFamily="18" charset="0"/>
              </a:rPr>
              <a:t>At 202,110.60, March had the highest Sum of Total Sales and was 134,640.40% higher than May, which had the lowest Sum of Total Sales at 150.</a:t>
            </a:r>
          </a:p>
          <a:p>
            <a:pPr marL="342900" indent="-342900">
              <a:lnSpc>
                <a:spcPct val="107000"/>
              </a:lnSpc>
              <a:spcAft>
                <a:spcPts val="800"/>
              </a:spcAft>
              <a:buFont typeface="Wingdings" panose="05000000000000000000" pitchFamily="2" charset="2"/>
              <a:buChar char="q"/>
            </a:pPr>
            <a:r>
              <a:rPr lang="en-US" sz="2300" b="1" kern="100" dirty="0">
                <a:solidFill>
                  <a:schemeClr val="bg1"/>
                </a:solidFill>
                <a:effectLst/>
                <a:latin typeface="Times New Roman" panose="02020603050405020304" pitchFamily="18" charset="0"/>
                <a:ea typeface="Aptos"/>
                <a:cs typeface="Times New Roman" panose="02020603050405020304" pitchFamily="18" charset="0"/>
              </a:rPr>
              <a:t>﻿Sum of Total Sales and total Sum of Quantity Ordered are positively correlated with each other.﻿</a:t>
            </a:r>
          </a:p>
          <a:p>
            <a:pPr marL="342900" indent="-342900">
              <a:lnSpc>
                <a:spcPct val="107000"/>
              </a:lnSpc>
              <a:spcAft>
                <a:spcPts val="800"/>
              </a:spcAft>
              <a:buFont typeface="Wingdings" panose="05000000000000000000" pitchFamily="2" charset="2"/>
              <a:buChar char="q"/>
            </a:pPr>
            <a:r>
              <a:rPr lang="en-US" sz="2300" b="1" kern="100" dirty="0">
                <a:solidFill>
                  <a:schemeClr val="bg1"/>
                </a:solidFill>
                <a:effectLst/>
                <a:latin typeface="Times New Roman" panose="02020603050405020304" pitchFamily="18" charset="0"/>
                <a:ea typeface="Aptos"/>
                <a:cs typeface="Times New Roman" panose="02020603050405020304" pitchFamily="18" charset="0"/>
              </a:rPr>
              <a:t>March accounted for 25.90% of Sum of Total Sales.</a:t>
            </a:r>
          </a:p>
          <a:p>
            <a:pPr marL="342900" indent="-342900">
              <a:lnSpc>
                <a:spcPct val="107000"/>
              </a:lnSpc>
              <a:spcAft>
                <a:spcPts val="800"/>
              </a:spcAft>
              <a:buFont typeface="Wingdings" panose="05000000000000000000" pitchFamily="2" charset="2"/>
              <a:buChar char="q"/>
            </a:pPr>
            <a:r>
              <a:rPr lang="en-US" sz="2300" b="1" kern="100" dirty="0">
                <a:solidFill>
                  <a:schemeClr val="bg1"/>
                </a:solidFill>
                <a:effectLst/>
                <a:latin typeface="Times New Roman" panose="02020603050405020304" pitchFamily="18" charset="0"/>
                <a:ea typeface="Aptos"/>
                <a:cs typeface="Times New Roman" panose="02020603050405020304" pitchFamily="18" charset="0"/>
              </a:rPr>
              <a:t>Sum of Total Sales and Sum of Quantity Ordered diverged the most when the Month was March, when Sum of Total Sales were 200,924.60 higher than Sum of Quantity Ordered.</a:t>
            </a:r>
          </a:p>
          <a:p>
            <a:endParaRPr lang="en-US" dirty="0"/>
          </a:p>
        </p:txBody>
      </p:sp>
    </p:spTree>
    <p:extLst>
      <p:ext uri="{BB962C8B-B14F-4D97-AF65-F5344CB8AC3E}">
        <p14:creationId xmlns:p14="http://schemas.microsoft.com/office/powerpoint/2010/main" val="202689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27CD9-6DF4-4BEA-8F4F-6C9D8C256B57}"/>
              </a:ext>
            </a:extLst>
          </p:cNvPr>
          <p:cNvSpPr>
            <a:spLocks noGrp="1"/>
          </p:cNvSpPr>
          <p:nvPr>
            <p:ph type="title"/>
          </p:nvPr>
        </p:nvSpPr>
        <p:spPr>
          <a:xfrm>
            <a:off x="1261872" y="365760"/>
            <a:ext cx="9692640" cy="707666"/>
          </a:xfrm>
        </p:spPr>
        <p:txBody>
          <a:bodyPr/>
          <a:lstStyle/>
          <a:p>
            <a:pPr algn="ctr"/>
            <a:r>
              <a:rPr lang="en-US" sz="4400" b="1" dirty="0">
                <a:latin typeface="Algerian" panose="04020705040A02060702" pitchFamily="82" charset="0"/>
              </a:rPr>
              <a:t>RECOMMENDATION</a:t>
            </a:r>
            <a:endParaRPr lang="en-US" dirty="0"/>
          </a:p>
        </p:txBody>
      </p:sp>
      <p:sp>
        <p:nvSpPr>
          <p:cNvPr id="3" name="Content Placeholder 2">
            <a:extLst>
              <a:ext uri="{FF2B5EF4-FFF2-40B4-BE49-F238E27FC236}">
                <a16:creationId xmlns:a16="http://schemas.microsoft.com/office/drawing/2014/main" id="{4006AB7F-227B-43D2-966F-0A5B52C4CDC8}"/>
              </a:ext>
            </a:extLst>
          </p:cNvPr>
          <p:cNvSpPr>
            <a:spLocks noGrp="1"/>
          </p:cNvSpPr>
          <p:nvPr>
            <p:ph idx="1"/>
          </p:nvPr>
        </p:nvSpPr>
        <p:spPr>
          <a:xfrm>
            <a:off x="1261872" y="1253331"/>
            <a:ext cx="8595360" cy="5545034"/>
          </a:xfrm>
        </p:spPr>
        <p:txBody>
          <a:bodyPr>
            <a:normAutofit fontScale="85000" lnSpcReduction="10000"/>
          </a:bodyPr>
          <a:lstStyle/>
          <a:p>
            <a:pPr>
              <a:buFont typeface="Wingdings" panose="05000000000000000000" pitchFamily="2" charset="2"/>
              <a:buChar char="q"/>
            </a:pPr>
            <a:r>
              <a:rPr lang="en-US" sz="1900" dirty="0">
                <a:latin typeface="Times New Roman" panose="02020603050405020304" pitchFamily="18" charset="0"/>
                <a:cs typeface="Times New Roman" panose="02020603050405020304" pitchFamily="18" charset="0"/>
              </a:rPr>
              <a:t> The data highlights the ThinkPad Laptop as a strong performer within the Bottom 5 products, suggesting that targeted marketing and inventory strategies could further capitalize on its success. At the same time, it is crucial to address the factors affecting the performance of lower-ordered products like the LG Dryer to achieve a more balanced product portfolio.</a:t>
            </a:r>
          </a:p>
          <a:p>
            <a:pPr>
              <a:buFont typeface="Wingdings" panose="05000000000000000000" pitchFamily="2" charset="2"/>
              <a:buChar char="q"/>
            </a:pPr>
            <a:r>
              <a:rPr lang="en-US" sz="1900" dirty="0">
                <a:latin typeface="Times New Roman" panose="02020603050405020304" pitchFamily="18" charset="0"/>
                <a:cs typeface="Times New Roman" panose="02020603050405020304" pitchFamily="18" charset="0"/>
              </a:rPr>
              <a:t> The strong performance of AAA Batteries (4-pack) should be leveraged through enhanced marketing and inventory strategies. Addressing the performance of Wired Headphones and adjusting inventory levels based on demand will help in optimizing overall product sales and achieving a balanced portfolio.</a:t>
            </a:r>
          </a:p>
          <a:p>
            <a:pPr>
              <a:buFont typeface="Wingdings" panose="05000000000000000000" pitchFamily="2" charset="2"/>
              <a:buChar char="q"/>
            </a:pPr>
            <a:r>
              <a:rPr lang="en-US" sz="1900" dirty="0">
                <a:latin typeface="Times New Roman" panose="02020603050405020304" pitchFamily="18" charset="0"/>
                <a:cs typeface="Times New Roman" panose="02020603050405020304" pitchFamily="18" charset="0"/>
              </a:rPr>
              <a:t> The strong performance in February should be leveraged to enhance overall sales strategies, while addressing the factors contributing to lower order volumes in months like May. By optimizing inventory and marketing strategies based on monthly performance trends, you can improve sales consistency and drive better results across all months.</a:t>
            </a:r>
          </a:p>
          <a:p>
            <a:pPr>
              <a:buFont typeface="Wingdings" panose="05000000000000000000" pitchFamily="2" charset="2"/>
              <a:buChar char="q"/>
            </a:pPr>
            <a:r>
              <a:rPr lang="en-US" sz="1900" dirty="0">
                <a:latin typeface="Times New Roman" panose="02020603050405020304" pitchFamily="18" charset="0"/>
                <a:cs typeface="Times New Roman" panose="02020603050405020304" pitchFamily="18" charset="0"/>
              </a:rPr>
              <a:t> By leveraging the success of high-order days like Tuesday and addressing the factors contributing to lower order volumes on days like Thursday, you can optimize overall sales and inventory management. Implementing targeted promotions and adjusting inventory based on weekday performance will help enhance sales consistency throughout the week.</a:t>
            </a:r>
          </a:p>
          <a:p>
            <a:pPr>
              <a:buFont typeface="Wingdings" panose="05000000000000000000" pitchFamily="2" charset="2"/>
              <a:buChar char="q"/>
            </a:pPr>
            <a:r>
              <a:rPr lang="en-US" sz="1900" dirty="0">
                <a:latin typeface="Times New Roman" panose="02020603050405020304" pitchFamily="18" charset="0"/>
                <a:cs typeface="Times New Roman" panose="02020603050405020304" pitchFamily="18" charset="0"/>
              </a:rPr>
              <a:t> By leveraging the strong performance in San Francisco and addressing the factors affecting lower sales in cities like Austin, you can optimize sales strategies and resource allocation. Tailoring marketing efforts and continuously monitoring sales trends will help enhance performance across all cities and drive overall growth.</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740740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27CD9-6DF4-4BEA-8F4F-6C9D8C256B57}"/>
              </a:ext>
            </a:extLst>
          </p:cNvPr>
          <p:cNvSpPr>
            <a:spLocks noGrp="1"/>
          </p:cNvSpPr>
          <p:nvPr>
            <p:ph type="title"/>
          </p:nvPr>
        </p:nvSpPr>
        <p:spPr>
          <a:xfrm>
            <a:off x="1261872" y="365760"/>
            <a:ext cx="9692640" cy="707666"/>
          </a:xfrm>
        </p:spPr>
        <p:txBody>
          <a:bodyPr/>
          <a:lstStyle/>
          <a:p>
            <a:pPr algn="ctr"/>
            <a:r>
              <a:rPr lang="en-US" sz="4400" b="1" dirty="0">
                <a:latin typeface="Algerian" panose="04020705040A02060702" pitchFamily="82" charset="0"/>
              </a:rPr>
              <a:t>RECOMMENDATION II</a:t>
            </a:r>
            <a:endParaRPr lang="en-US" dirty="0"/>
          </a:p>
        </p:txBody>
      </p:sp>
      <p:sp>
        <p:nvSpPr>
          <p:cNvPr id="3" name="Content Placeholder 2">
            <a:extLst>
              <a:ext uri="{FF2B5EF4-FFF2-40B4-BE49-F238E27FC236}">
                <a16:creationId xmlns:a16="http://schemas.microsoft.com/office/drawing/2014/main" id="{4006AB7F-227B-43D2-966F-0A5B52C4CDC8}"/>
              </a:ext>
            </a:extLst>
          </p:cNvPr>
          <p:cNvSpPr>
            <a:spLocks noGrp="1"/>
          </p:cNvSpPr>
          <p:nvPr>
            <p:ph idx="1"/>
          </p:nvPr>
        </p:nvSpPr>
        <p:spPr>
          <a:xfrm>
            <a:off x="1261872" y="1253331"/>
            <a:ext cx="8595360" cy="5481424"/>
          </a:xfrm>
        </p:spPr>
        <p:txBody>
          <a:bodyPr>
            <a:normAutofit fontScale="85000" lnSpcReduction="20000"/>
          </a:bodyPr>
          <a:lstStyle/>
          <a:p>
            <a:pPr>
              <a:buFont typeface="Wingdings" panose="05000000000000000000" pitchFamily="2" charset="2"/>
              <a:buChar char="q"/>
            </a:pPr>
            <a:r>
              <a:rPr lang="en-US" dirty="0"/>
              <a:t> </a:t>
            </a:r>
            <a:r>
              <a:rPr lang="en-US" sz="1900" dirty="0">
                <a:latin typeface="Times New Roman" panose="02020603050405020304" pitchFamily="18" charset="0"/>
                <a:cs typeface="Times New Roman" panose="02020603050405020304" pitchFamily="18" charset="0"/>
              </a:rPr>
              <a:t>By capitalizing on the strong performance of the </a:t>
            </a:r>
            <a:r>
              <a:rPr lang="en-US" sz="1900" dirty="0" err="1">
                <a:latin typeface="Times New Roman" panose="02020603050405020304" pitchFamily="18" charset="0"/>
                <a:cs typeface="Times New Roman" panose="02020603050405020304" pitchFamily="18" charset="0"/>
              </a:rPr>
              <a:t>Macbook</a:t>
            </a:r>
            <a:r>
              <a:rPr lang="en-US" sz="1900" dirty="0">
                <a:latin typeface="Times New Roman" panose="02020603050405020304" pitchFamily="18" charset="0"/>
                <a:cs typeface="Times New Roman" panose="02020603050405020304" pitchFamily="18" charset="0"/>
              </a:rPr>
              <a:t> Pro Laptop and addressing the factors contributing to the lower sales of products like the 34in Ultrawide Monitor, you can enhance overall sales performance. Optimizing inventory, marketing strategies, and product positioning will help drive growth and improve sales across all products.</a:t>
            </a:r>
          </a:p>
          <a:p>
            <a:pPr>
              <a:buFont typeface="Wingdings" panose="05000000000000000000" pitchFamily="2" charset="2"/>
              <a:buChar char="q"/>
            </a:pPr>
            <a:r>
              <a:rPr lang="en-US" sz="1900" dirty="0">
                <a:latin typeface="Times New Roman" panose="02020603050405020304" pitchFamily="18" charset="0"/>
                <a:cs typeface="Times New Roman" panose="02020603050405020304" pitchFamily="18" charset="0"/>
              </a:rPr>
              <a:t> Based on the sales data from the four-month period in 2019, where March experienced the highest sales, followed by February, April, and January with the lowest sales, it is recommended to focus marketing and inventory efforts on the peak months of March and February. Consider analyzing the factors contributing to the strong performance in these months and replicate similar strategies. Additionally, investigate the minimal data from May to determine if it indicates an opportunity for growth or requires further attention.</a:t>
            </a:r>
          </a:p>
          <a:p>
            <a:pPr>
              <a:buFont typeface="Wingdings" panose="05000000000000000000" pitchFamily="2" charset="2"/>
              <a:buChar char="q"/>
            </a:pPr>
            <a:r>
              <a:rPr lang="en-US" sz="1900" dirty="0">
                <a:latin typeface="Times New Roman" panose="02020603050405020304" pitchFamily="18" charset="0"/>
                <a:cs typeface="Times New Roman" panose="02020603050405020304" pitchFamily="18" charset="0"/>
              </a:rPr>
              <a:t> Given that the LG Dryer led the Bottom 5 products with a total sales figure of $7,200, significantly outperforming the AAA Batteries (4-pack) at $2,145, it is recommended to focus on optimizing the sales strategy for high-performing products like the LG Dryer. Leverage its success through targeted promotions and expanded visibility. For the lower-performing products, such as the AAA Batteries (4-pack), investigate factors contributing to their lower sales and implement strategies to boost their performance, such as adjusting pricing, enhancing marketing efforts, or reevaluating their market positioning.</a:t>
            </a:r>
          </a:p>
          <a:p>
            <a:pPr>
              <a:buFont typeface="Wingdings" panose="05000000000000000000" pitchFamily="2" charset="2"/>
              <a:buChar char="q"/>
            </a:pPr>
            <a:r>
              <a:rPr lang="en-US" sz="1900" dirty="0">
                <a:latin typeface="Times New Roman" panose="02020603050405020304" pitchFamily="18" charset="0"/>
                <a:cs typeface="Times New Roman" panose="02020603050405020304" pitchFamily="18" charset="0"/>
              </a:rPr>
              <a:t> Since March achieved the highest total sales of $202,110.60 and exhibited a strong positive correlation with the quantity ordered, it is advisable to capitalize on the strategies that contributed to March's success. Analyze and replicate these effective tactics to boost sales in other months. Additionally, address the disparity in March, where total sales exceeded quantity ordered by $200,924.60, to understand and balance this divergence. For months with lower sales, like May, implement targeted marketing and sales strategies to enhance performance and better align with the successful practices observed in March</a:t>
            </a:r>
            <a:r>
              <a:rPr lang="en-US" dirty="0"/>
              <a:t>.</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2248684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F8F4A-28DA-4D0C-B8BF-D169C3BBE4FA}"/>
              </a:ext>
            </a:extLst>
          </p:cNvPr>
          <p:cNvSpPr>
            <a:spLocks noGrp="1"/>
          </p:cNvSpPr>
          <p:nvPr>
            <p:ph type="ctrTitle"/>
          </p:nvPr>
        </p:nvSpPr>
        <p:spPr>
          <a:xfrm>
            <a:off x="662609" y="5237922"/>
            <a:ext cx="11616856" cy="1262269"/>
          </a:xfrm>
        </p:spPr>
        <p:txBody>
          <a:bodyPr>
            <a:normAutofit fontScale="90000"/>
          </a:bodyPr>
          <a:lstStyle/>
          <a:p>
            <a:pPr algn="ctr"/>
            <a:r>
              <a:rPr lang="en-US" sz="9800" b="1" dirty="0">
                <a:latin typeface="Algerian" panose="04020705040A02060702" pitchFamily="82" charset="0"/>
              </a:rPr>
              <a:t>THANK YOU</a:t>
            </a:r>
            <a:br>
              <a:rPr lang="en-US" sz="6000" b="1" dirty="0">
                <a:latin typeface="Algerian" panose="04020705040A02060702" pitchFamily="82" charset="0"/>
              </a:rPr>
            </a:br>
            <a:br>
              <a:rPr lang="en-US" sz="6000" b="1" dirty="0">
                <a:latin typeface="Algerian" panose="04020705040A02060702" pitchFamily="82" charset="0"/>
              </a:rPr>
            </a:br>
            <a:br>
              <a:rPr lang="en-US" sz="6000" b="1" dirty="0">
                <a:latin typeface="Algerian" panose="04020705040A02060702" pitchFamily="82" charset="0"/>
              </a:rPr>
            </a:br>
            <a:br>
              <a:rPr lang="en-US" sz="6000" b="1" dirty="0">
                <a:latin typeface="Algerian" panose="04020705040A02060702" pitchFamily="82" charset="0"/>
              </a:rPr>
            </a:br>
            <a:r>
              <a:rPr lang="en-US" sz="2000" b="1" dirty="0">
                <a:latin typeface="Algerian" panose="04020705040A02060702" pitchFamily="82" charset="0"/>
              </a:rPr>
              <a:t>MESHACH ABAIDOO QUANSAH</a:t>
            </a:r>
          </a:p>
        </p:txBody>
      </p:sp>
    </p:spTree>
    <p:extLst>
      <p:ext uri="{BB962C8B-B14F-4D97-AF65-F5344CB8AC3E}">
        <p14:creationId xmlns:p14="http://schemas.microsoft.com/office/powerpoint/2010/main" val="2216874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4B7E9-8E87-45B5-913E-0A954BD287B4}"/>
              </a:ext>
            </a:extLst>
          </p:cNvPr>
          <p:cNvSpPr>
            <a:spLocks noGrp="1"/>
          </p:cNvSpPr>
          <p:nvPr>
            <p:ph type="title"/>
          </p:nvPr>
        </p:nvSpPr>
        <p:spPr>
          <a:xfrm>
            <a:off x="1261872" y="365760"/>
            <a:ext cx="9692640" cy="628153"/>
          </a:xfrm>
        </p:spPr>
        <p:txBody>
          <a:bodyPr>
            <a:normAutofit fontScale="90000"/>
          </a:bodyPr>
          <a:lstStyle/>
          <a:p>
            <a:pPr algn="ctr"/>
            <a:r>
              <a:rPr lang="en-US" sz="4400" b="1" dirty="0">
                <a:latin typeface="Algerian" panose="04020705040A02060702" pitchFamily="82" charset="0"/>
              </a:rPr>
              <a:t>INTRODUCTION</a:t>
            </a:r>
            <a:endParaRPr lang="en-US" dirty="0"/>
          </a:p>
        </p:txBody>
      </p:sp>
      <p:sp>
        <p:nvSpPr>
          <p:cNvPr id="3" name="Content Placeholder 2">
            <a:extLst>
              <a:ext uri="{FF2B5EF4-FFF2-40B4-BE49-F238E27FC236}">
                <a16:creationId xmlns:a16="http://schemas.microsoft.com/office/drawing/2014/main" id="{9C5D69D6-B6E0-4AEC-93AA-4ECAC604E39B}"/>
              </a:ext>
            </a:extLst>
          </p:cNvPr>
          <p:cNvSpPr>
            <a:spLocks noGrp="1"/>
          </p:cNvSpPr>
          <p:nvPr>
            <p:ph idx="1"/>
          </p:nvPr>
        </p:nvSpPr>
        <p:spPr>
          <a:xfrm>
            <a:off x="1532216" y="1137037"/>
            <a:ext cx="8595360" cy="3252084"/>
          </a:xfrm>
        </p:spPr>
        <p:txBody>
          <a:bodyPr/>
          <a:lstStyle/>
          <a:p>
            <a:pPr marL="0" indent="0" algn="just">
              <a:lnSpc>
                <a:spcPct val="200000"/>
              </a:lnSpc>
              <a:buNone/>
            </a:pPr>
            <a:r>
              <a:rPr lang="en-US" b="1" cap="none" dirty="0">
                <a:effectLst/>
                <a:latin typeface="Times New Roman" panose="02020603050405020304" pitchFamily="18" charset="0"/>
                <a:cs typeface="Times New Roman" panose="02020603050405020304" pitchFamily="18" charset="0"/>
              </a:rPr>
              <a:t>Hello And Welcome. In Today’s Presentation, I Am Excited To Take You Through This 2019 Sales Dataset.</a:t>
            </a:r>
          </a:p>
          <a:p>
            <a:pPr marL="0" indent="0" algn="just">
              <a:lnSpc>
                <a:spcPct val="200000"/>
              </a:lnSpc>
              <a:buNone/>
            </a:pPr>
            <a:r>
              <a:rPr lang="en-US" b="1" cap="none" dirty="0">
                <a:effectLst/>
                <a:latin typeface="Times New Roman" panose="02020603050405020304" pitchFamily="18" charset="0"/>
                <a:cs typeface="Times New Roman" panose="02020603050405020304" pitchFamily="18" charset="0"/>
              </a:rPr>
              <a:t>I Am Really Excited To Be Doing This Presentation As It Has Given Me The Opportunity To Dive Into, And Gain Insightful Information About This Special Project</a:t>
            </a:r>
          </a:p>
          <a:p>
            <a:pPr marL="0" indent="0">
              <a:buNone/>
            </a:pPr>
            <a:endParaRPr lang="en-US" dirty="0"/>
          </a:p>
        </p:txBody>
      </p:sp>
    </p:spTree>
    <p:extLst>
      <p:ext uri="{BB962C8B-B14F-4D97-AF65-F5344CB8AC3E}">
        <p14:creationId xmlns:p14="http://schemas.microsoft.com/office/powerpoint/2010/main" val="966274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9F94-F98F-45FF-B9E7-1148D5889E58}"/>
              </a:ext>
            </a:extLst>
          </p:cNvPr>
          <p:cNvSpPr>
            <a:spLocks noGrp="1"/>
          </p:cNvSpPr>
          <p:nvPr>
            <p:ph type="title"/>
          </p:nvPr>
        </p:nvSpPr>
        <p:spPr>
          <a:xfrm>
            <a:off x="1261872" y="79513"/>
            <a:ext cx="9692640" cy="707666"/>
          </a:xfrm>
        </p:spPr>
        <p:txBody>
          <a:bodyPr/>
          <a:lstStyle/>
          <a:p>
            <a:pPr algn="ctr"/>
            <a:r>
              <a:rPr lang="en-US" sz="4400" b="1" dirty="0">
                <a:latin typeface="Algerian" panose="04020705040A02060702" pitchFamily="82" charset="0"/>
              </a:rPr>
              <a:t>ABOUT dataset</a:t>
            </a:r>
            <a:endParaRPr lang="en-US" dirty="0"/>
          </a:p>
        </p:txBody>
      </p:sp>
      <p:sp>
        <p:nvSpPr>
          <p:cNvPr id="3" name="Content Placeholder 2">
            <a:extLst>
              <a:ext uri="{FF2B5EF4-FFF2-40B4-BE49-F238E27FC236}">
                <a16:creationId xmlns:a16="http://schemas.microsoft.com/office/drawing/2014/main" id="{03B6084E-FEDE-489D-8880-EC5E1CEB6313}"/>
              </a:ext>
            </a:extLst>
          </p:cNvPr>
          <p:cNvSpPr>
            <a:spLocks noGrp="1"/>
          </p:cNvSpPr>
          <p:nvPr>
            <p:ph idx="1"/>
          </p:nvPr>
        </p:nvSpPr>
        <p:spPr>
          <a:xfrm>
            <a:off x="1261872" y="1184745"/>
            <a:ext cx="8595360" cy="4351337"/>
          </a:xfrm>
        </p:spPr>
        <p:txBody>
          <a:bodyPr/>
          <a:lstStyle/>
          <a:p>
            <a:pPr marL="0" indent="0">
              <a:lnSpc>
                <a:spcPct val="100000"/>
              </a:lnSpc>
              <a:buNone/>
            </a:pPr>
            <a:r>
              <a:rPr lang="en-US" b="1" cap="none" dirty="0">
                <a:effectLst/>
                <a:latin typeface="Times New Roman" panose="02020603050405020304" pitchFamily="18" charset="0"/>
                <a:cs typeface="Times New Roman" panose="02020603050405020304" pitchFamily="18" charset="0"/>
              </a:rPr>
              <a:t>Hola, My Name Is Quansah Abaidoo Meshach, A Data Analyst And I Am Here Today To Take Us Through This Wonderful Presentation.</a:t>
            </a:r>
          </a:p>
          <a:p>
            <a:pPr marL="0" indent="0">
              <a:lnSpc>
                <a:spcPct val="100000"/>
              </a:lnSpc>
              <a:buNone/>
            </a:pPr>
            <a:br>
              <a:rPr lang="en-US" b="1" cap="none" dirty="0">
                <a:effectLst/>
                <a:latin typeface="Times New Roman" panose="02020603050405020304" pitchFamily="18" charset="0"/>
                <a:cs typeface="Times New Roman" panose="02020603050405020304" pitchFamily="18" charset="0"/>
              </a:rPr>
            </a:br>
            <a:r>
              <a:rPr lang="en-US" b="1" cap="none" dirty="0">
                <a:effectLst/>
                <a:latin typeface="Times New Roman" panose="02020603050405020304" pitchFamily="18" charset="0"/>
                <a:cs typeface="Times New Roman" panose="02020603050405020304" pitchFamily="18" charset="0"/>
              </a:rPr>
              <a:t>This dataset comprised of 4 files for four different months starting January 2019 through to April 2019 and management is asking us to work out somethings with this data to help make informed decisions so yes. </a:t>
            </a:r>
          </a:p>
          <a:p>
            <a:pPr marL="0" indent="0">
              <a:lnSpc>
                <a:spcPct val="100000"/>
              </a:lnSpc>
              <a:buNone/>
            </a:pPr>
            <a:r>
              <a:rPr lang="en-US" b="1" dirty="0">
                <a:latin typeface="Times New Roman" panose="02020603050405020304" pitchFamily="18" charset="0"/>
                <a:cs typeface="Times New Roman" panose="02020603050405020304" pitchFamily="18" charset="0"/>
              </a:rPr>
              <a:t>Thank you</a:t>
            </a:r>
            <a:endParaRPr lang="en-US" b="1" dirty="0">
              <a:effectLst/>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986649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9F94-F98F-45FF-B9E7-1148D5889E58}"/>
              </a:ext>
            </a:extLst>
          </p:cNvPr>
          <p:cNvSpPr>
            <a:spLocks noGrp="1"/>
          </p:cNvSpPr>
          <p:nvPr>
            <p:ph type="title"/>
          </p:nvPr>
        </p:nvSpPr>
        <p:spPr>
          <a:xfrm>
            <a:off x="1261872" y="79513"/>
            <a:ext cx="9692640" cy="707666"/>
          </a:xfrm>
        </p:spPr>
        <p:txBody>
          <a:bodyPr/>
          <a:lstStyle/>
          <a:p>
            <a:pPr algn="ctr"/>
            <a:r>
              <a:rPr lang="en-US" sz="4400" b="1" dirty="0">
                <a:latin typeface="Algerian" panose="04020705040A02060702" pitchFamily="82" charset="0"/>
              </a:rPr>
              <a:t>PROCESS</a:t>
            </a:r>
            <a:endParaRPr lang="en-US" dirty="0"/>
          </a:p>
        </p:txBody>
      </p:sp>
      <p:sp>
        <p:nvSpPr>
          <p:cNvPr id="3" name="Content Placeholder 2">
            <a:extLst>
              <a:ext uri="{FF2B5EF4-FFF2-40B4-BE49-F238E27FC236}">
                <a16:creationId xmlns:a16="http://schemas.microsoft.com/office/drawing/2014/main" id="{03B6084E-FEDE-489D-8880-EC5E1CEB6313}"/>
              </a:ext>
            </a:extLst>
          </p:cNvPr>
          <p:cNvSpPr>
            <a:spLocks noGrp="1"/>
          </p:cNvSpPr>
          <p:nvPr>
            <p:ph idx="1"/>
          </p:nvPr>
        </p:nvSpPr>
        <p:spPr>
          <a:xfrm>
            <a:off x="1261872" y="1184745"/>
            <a:ext cx="8595360" cy="5390984"/>
          </a:xfrm>
        </p:spPr>
        <p:txBody>
          <a:bodyPr>
            <a:normAutofit/>
          </a:bodyPr>
          <a:lstStyle/>
          <a:p>
            <a:pPr marL="0" indent="0">
              <a:buNone/>
            </a:pPr>
            <a:r>
              <a:rPr lang="en-US" sz="1800" b="1" cap="none" dirty="0">
                <a:effectLst/>
                <a:latin typeface="Times New Roman" panose="02020603050405020304" pitchFamily="18" charset="0"/>
                <a:cs typeface="Times New Roman" panose="02020603050405020304" pitchFamily="18" charset="0"/>
              </a:rPr>
              <a:t>I am excited to state that, I took the necessary steps to ensure this process has been cleaned properly before finally arriving at the final result.</a:t>
            </a:r>
          </a:p>
          <a:p>
            <a:pPr>
              <a:buFont typeface="Wingdings" panose="05000000000000000000" pitchFamily="2" charset="2"/>
              <a:buChar char="q"/>
            </a:pPr>
            <a:r>
              <a:rPr lang="en-US" sz="1800" b="1" cap="none" dirty="0">
                <a:effectLst/>
                <a:latin typeface="Times New Roman" panose="02020603050405020304" pitchFamily="18" charset="0"/>
                <a:cs typeface="Times New Roman" panose="02020603050405020304" pitchFamily="18" charset="0"/>
              </a:rPr>
              <a:t>Firstly, I got this dataset from Kaggle and downloaded it.</a:t>
            </a:r>
          </a:p>
          <a:p>
            <a:pPr>
              <a:buFont typeface="Wingdings" panose="05000000000000000000" pitchFamily="2" charset="2"/>
              <a:buChar char="q"/>
            </a:pPr>
            <a:r>
              <a:rPr lang="en-US" sz="1800" b="1" cap="none" dirty="0">
                <a:effectLst/>
                <a:latin typeface="Times New Roman" panose="02020603050405020304" pitchFamily="18" charset="0"/>
                <a:cs typeface="Times New Roman" panose="02020603050405020304" pitchFamily="18" charset="0"/>
              </a:rPr>
              <a:t>Secondly, I extracted the file and named it 2019 sales dataset on my computer and since it had a number of same files, I decided to then save everything I extracted into one folder so I can just combine the whole CSV file in power bi.</a:t>
            </a:r>
          </a:p>
          <a:p>
            <a:pPr>
              <a:buFont typeface="Wingdings" panose="05000000000000000000" pitchFamily="2" charset="2"/>
              <a:buChar char="q"/>
            </a:pPr>
            <a:r>
              <a:rPr lang="en-US" sz="1800" b="1" cap="none" dirty="0">
                <a:effectLst/>
                <a:latin typeface="Times New Roman" panose="02020603050405020304" pitchFamily="18" charset="0"/>
                <a:cs typeface="Times New Roman" panose="02020603050405020304" pitchFamily="18" charset="0"/>
              </a:rPr>
              <a:t>Thirdly, after saving the whole file in one folder, about 4 csv files I extracted, into one folder, I named it again as 2019 sales data set.</a:t>
            </a:r>
          </a:p>
          <a:p>
            <a:pPr>
              <a:buFont typeface="Wingdings" panose="05000000000000000000" pitchFamily="2" charset="2"/>
              <a:buChar char="q"/>
            </a:pPr>
            <a:r>
              <a:rPr lang="en-US" sz="1800" b="1" cap="none" dirty="0">
                <a:effectLst/>
                <a:latin typeface="Times New Roman" panose="02020603050405020304" pitchFamily="18" charset="0"/>
                <a:cs typeface="Times New Roman" panose="02020603050405020304" pitchFamily="18" charset="0"/>
              </a:rPr>
              <a:t>I then opened power Bi to start work. So I exported the whole folder containing the files from my desktop to power bi and then chose the combine and transform data option.</a:t>
            </a:r>
          </a:p>
          <a:p>
            <a:pPr>
              <a:buFont typeface="Wingdings" panose="05000000000000000000" pitchFamily="2" charset="2"/>
              <a:buChar char="q"/>
            </a:pPr>
            <a:r>
              <a:rPr lang="en-US" sz="1800" b="1" cap="none" dirty="0">
                <a:effectLst/>
                <a:latin typeface="Times New Roman" panose="02020603050405020304" pitchFamily="18" charset="0"/>
                <a:cs typeface="Times New Roman" panose="02020603050405020304" pitchFamily="18" charset="0"/>
              </a:rPr>
              <a:t>After choosing to combine all the files in the folder as one, I needed to do a little transforming before anything else in order to make my visualization work easy. So I decided to clean the data, I checked for duplicates, null or blank values and removed then. I then had to standardize the date column. After which I decided to split the purchase address column into purchase address street, city and address.</a:t>
            </a:r>
            <a:endParaRPr lang="en-US" dirty="0"/>
          </a:p>
        </p:txBody>
      </p:sp>
    </p:spTree>
    <p:extLst>
      <p:ext uri="{BB962C8B-B14F-4D97-AF65-F5344CB8AC3E}">
        <p14:creationId xmlns:p14="http://schemas.microsoft.com/office/powerpoint/2010/main" val="2092892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9F94-F98F-45FF-B9E7-1148D5889E58}"/>
              </a:ext>
            </a:extLst>
          </p:cNvPr>
          <p:cNvSpPr>
            <a:spLocks noGrp="1"/>
          </p:cNvSpPr>
          <p:nvPr>
            <p:ph type="title"/>
          </p:nvPr>
        </p:nvSpPr>
        <p:spPr>
          <a:xfrm>
            <a:off x="1261872" y="79513"/>
            <a:ext cx="9692640" cy="707666"/>
          </a:xfrm>
        </p:spPr>
        <p:txBody>
          <a:bodyPr/>
          <a:lstStyle/>
          <a:p>
            <a:pPr algn="ctr"/>
            <a:r>
              <a:rPr lang="en-US" sz="4400" b="1" dirty="0">
                <a:latin typeface="Algerian" panose="04020705040A02060702" pitchFamily="82" charset="0"/>
              </a:rPr>
              <a:t>OBJECTIVE</a:t>
            </a:r>
            <a:endParaRPr lang="en-US" dirty="0"/>
          </a:p>
        </p:txBody>
      </p:sp>
      <p:sp>
        <p:nvSpPr>
          <p:cNvPr id="3" name="Content Placeholder 2">
            <a:extLst>
              <a:ext uri="{FF2B5EF4-FFF2-40B4-BE49-F238E27FC236}">
                <a16:creationId xmlns:a16="http://schemas.microsoft.com/office/drawing/2014/main" id="{03B6084E-FEDE-489D-8880-EC5E1CEB6313}"/>
              </a:ext>
            </a:extLst>
          </p:cNvPr>
          <p:cNvSpPr>
            <a:spLocks noGrp="1"/>
          </p:cNvSpPr>
          <p:nvPr>
            <p:ph idx="1"/>
          </p:nvPr>
        </p:nvSpPr>
        <p:spPr>
          <a:xfrm>
            <a:off x="1261872" y="1184745"/>
            <a:ext cx="8595360" cy="4351337"/>
          </a:xfrm>
        </p:spPr>
        <p:txBody>
          <a:bodyPr>
            <a:normAutofit/>
          </a:bodyPr>
          <a:lstStyle/>
          <a:p>
            <a:pPr marL="342900" lvl="0" indent="-342900">
              <a:lnSpc>
                <a:spcPts val="2400"/>
              </a:lnSpc>
              <a:spcBef>
                <a:spcPts val="1370"/>
              </a:spcBef>
              <a:spcAft>
                <a:spcPts val="0"/>
              </a:spcAft>
              <a:buFont typeface="Symbol" panose="05050102010706020507" pitchFamily="18" charset="2"/>
              <a:buChar char=""/>
            </a:pPr>
            <a:r>
              <a:rPr lang="en-US" b="1" kern="0" cap="none" spc="-5" dirty="0">
                <a:effectLst/>
                <a:latin typeface="Times New Roman" panose="02020603050405020304" pitchFamily="18" charset="0"/>
                <a:ea typeface="Times New Roman" panose="02020603050405020304" pitchFamily="18" charset="0"/>
                <a:cs typeface="Times New Roman" panose="02020603050405020304" pitchFamily="18" charset="0"/>
              </a:rPr>
              <a:t>To uncover valuable and unexpected hidden insights from the data, answering business questions and providing strategic recommendations</a:t>
            </a:r>
            <a:endParaRPr lang="en-US" b="1" cap="none"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0895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9F94-F98F-45FF-B9E7-1148D5889E58}"/>
              </a:ext>
            </a:extLst>
          </p:cNvPr>
          <p:cNvSpPr>
            <a:spLocks noGrp="1"/>
          </p:cNvSpPr>
          <p:nvPr>
            <p:ph type="title"/>
          </p:nvPr>
        </p:nvSpPr>
        <p:spPr>
          <a:xfrm>
            <a:off x="1261872" y="79513"/>
            <a:ext cx="9692640" cy="707666"/>
          </a:xfrm>
        </p:spPr>
        <p:txBody>
          <a:bodyPr/>
          <a:lstStyle/>
          <a:p>
            <a:pPr algn="ctr"/>
            <a:r>
              <a:rPr lang="en-US" sz="4400" b="1" dirty="0">
                <a:effectLst/>
                <a:latin typeface="Algerian" panose="04020705040A02060702" pitchFamily="82" charset="0"/>
              </a:rPr>
              <a:t>BUSINESS QUESTIONS/ KPIs</a:t>
            </a:r>
            <a:endParaRPr lang="en-US" dirty="0"/>
          </a:p>
        </p:txBody>
      </p:sp>
      <p:sp>
        <p:nvSpPr>
          <p:cNvPr id="3" name="Content Placeholder 2">
            <a:extLst>
              <a:ext uri="{FF2B5EF4-FFF2-40B4-BE49-F238E27FC236}">
                <a16:creationId xmlns:a16="http://schemas.microsoft.com/office/drawing/2014/main" id="{03B6084E-FEDE-489D-8880-EC5E1CEB6313}"/>
              </a:ext>
            </a:extLst>
          </p:cNvPr>
          <p:cNvSpPr>
            <a:spLocks noGrp="1"/>
          </p:cNvSpPr>
          <p:nvPr>
            <p:ph idx="1"/>
          </p:nvPr>
        </p:nvSpPr>
        <p:spPr>
          <a:xfrm>
            <a:off x="1261872" y="1184745"/>
            <a:ext cx="8595360" cy="5593742"/>
          </a:xfrm>
        </p:spPr>
        <p:txBody>
          <a:bodyPr>
            <a:normAutofit/>
          </a:bodyPr>
          <a:lstStyle/>
          <a:p>
            <a:pPr marL="0" lvl="0" indent="0">
              <a:lnSpc>
                <a:spcPts val="2400"/>
              </a:lnSpc>
              <a:spcBef>
                <a:spcPts val="1370"/>
              </a:spcBef>
              <a:spcAft>
                <a:spcPts val="0"/>
              </a:spcAft>
              <a:buNone/>
            </a:pPr>
            <a:r>
              <a:rPr lang="en-US" b="1" kern="0" cap="none" spc="-5" dirty="0">
                <a:effectLst/>
                <a:latin typeface="Times New Roman" panose="02020603050405020304" pitchFamily="18" charset="0"/>
                <a:ea typeface="Times New Roman" panose="02020603050405020304" pitchFamily="18" charset="0"/>
                <a:cs typeface="Times New Roman" panose="02020603050405020304" pitchFamily="18" charset="0"/>
              </a:rPr>
              <a:t>Manager now wants to have some insights into this dataset and has prepared some valuable questions we had to answer as follows;</a:t>
            </a:r>
          </a:p>
          <a:p>
            <a:pPr lvl="0">
              <a:lnSpc>
                <a:spcPts val="2400"/>
              </a:lnSpc>
              <a:spcBef>
                <a:spcPts val="1370"/>
              </a:spcBef>
              <a:spcAft>
                <a:spcPts val="0"/>
              </a:spcAft>
              <a:buFont typeface="Wingdings" panose="05000000000000000000" pitchFamily="2" charset="2"/>
              <a:buChar char="q"/>
            </a:pPr>
            <a:r>
              <a:rPr lang="en-US" b="1" kern="0" spc="-5" dirty="0">
                <a:latin typeface="Times New Roman" panose="02020603050405020304" pitchFamily="18" charset="0"/>
                <a:ea typeface="Times New Roman" panose="02020603050405020304" pitchFamily="18" charset="0"/>
                <a:cs typeface="Times New Roman" panose="02020603050405020304" pitchFamily="18" charset="0"/>
              </a:rPr>
              <a:t> What is our total sales?</a:t>
            </a:r>
          </a:p>
          <a:p>
            <a:pPr lvl="0">
              <a:lnSpc>
                <a:spcPts val="2400"/>
              </a:lnSpc>
              <a:spcBef>
                <a:spcPts val="1370"/>
              </a:spcBef>
              <a:spcAft>
                <a:spcPts val="0"/>
              </a:spcAft>
              <a:buFont typeface="Wingdings" panose="05000000000000000000" pitchFamily="2" charset="2"/>
              <a:buChar char="q"/>
            </a:pPr>
            <a:r>
              <a:rPr lang="en-US" b="1" kern="0" cap="none" spc="-5" dirty="0">
                <a:effectLst/>
                <a:latin typeface="Times New Roman" panose="02020603050405020304" pitchFamily="18" charset="0"/>
                <a:ea typeface="Times New Roman" panose="02020603050405020304" pitchFamily="18" charset="0"/>
                <a:cs typeface="Times New Roman" panose="02020603050405020304" pitchFamily="18" charset="0"/>
              </a:rPr>
              <a:t>Kindly find the total quantity of goods ordered.</a:t>
            </a:r>
          </a:p>
          <a:p>
            <a:pPr lvl="0">
              <a:lnSpc>
                <a:spcPts val="2400"/>
              </a:lnSpc>
              <a:spcBef>
                <a:spcPts val="1370"/>
              </a:spcBef>
              <a:spcAft>
                <a:spcPts val="0"/>
              </a:spcAft>
              <a:buFont typeface="Wingdings" panose="05000000000000000000" pitchFamily="2" charset="2"/>
              <a:buChar char="q"/>
            </a:pPr>
            <a:r>
              <a:rPr lang="en-US" b="1" kern="0" spc="-5" dirty="0">
                <a:latin typeface="Times New Roman" panose="02020603050405020304" pitchFamily="18" charset="0"/>
                <a:ea typeface="Times New Roman" panose="02020603050405020304" pitchFamily="18" charset="0"/>
                <a:cs typeface="Times New Roman" panose="02020603050405020304" pitchFamily="18" charset="0"/>
              </a:rPr>
              <a:t> What are the least or bottom 5 ordered products?</a:t>
            </a:r>
          </a:p>
          <a:p>
            <a:pPr lvl="0">
              <a:lnSpc>
                <a:spcPts val="2400"/>
              </a:lnSpc>
              <a:spcBef>
                <a:spcPts val="1370"/>
              </a:spcBef>
              <a:spcAft>
                <a:spcPts val="0"/>
              </a:spcAft>
              <a:buFont typeface="Wingdings" panose="05000000000000000000" pitchFamily="2" charset="2"/>
              <a:buChar char="q"/>
            </a:pPr>
            <a:r>
              <a:rPr lang="en-US" b="1" kern="0" cap="none" spc="-5" dirty="0">
                <a:effectLst/>
                <a:latin typeface="Times New Roman" panose="02020603050405020304" pitchFamily="18" charset="0"/>
                <a:ea typeface="Times New Roman" panose="02020603050405020304" pitchFamily="18" charset="0"/>
                <a:cs typeface="Times New Roman" panose="02020603050405020304" pitchFamily="18" charset="0"/>
              </a:rPr>
              <a:t> What are the most or top 5 ordered products?</a:t>
            </a:r>
          </a:p>
          <a:p>
            <a:pPr lvl="0">
              <a:lnSpc>
                <a:spcPts val="2400"/>
              </a:lnSpc>
              <a:spcBef>
                <a:spcPts val="1370"/>
              </a:spcBef>
              <a:spcAft>
                <a:spcPts val="0"/>
              </a:spcAft>
              <a:buFont typeface="Wingdings" panose="05000000000000000000" pitchFamily="2" charset="2"/>
              <a:buChar char="q"/>
            </a:pPr>
            <a:r>
              <a:rPr lang="en-US" b="1" kern="0" spc="-5" dirty="0">
                <a:latin typeface="Times New Roman" panose="02020603050405020304" pitchFamily="18" charset="0"/>
                <a:ea typeface="Times New Roman" panose="02020603050405020304" pitchFamily="18" charset="0"/>
                <a:cs typeface="Times New Roman" panose="02020603050405020304" pitchFamily="18" charset="0"/>
              </a:rPr>
              <a:t> Find the sum of the total quantity ordered by months.</a:t>
            </a:r>
          </a:p>
          <a:p>
            <a:pPr lvl="0">
              <a:lnSpc>
                <a:spcPts val="2400"/>
              </a:lnSpc>
              <a:spcBef>
                <a:spcPts val="1370"/>
              </a:spcBef>
              <a:spcAft>
                <a:spcPts val="0"/>
              </a:spcAft>
              <a:buFont typeface="Wingdings" panose="05000000000000000000" pitchFamily="2" charset="2"/>
              <a:buChar char="q"/>
            </a:pPr>
            <a:r>
              <a:rPr lang="en-US" b="1" kern="0" cap="none"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kern="0" spc="-5" dirty="0">
                <a:latin typeface="Times New Roman" panose="02020603050405020304" pitchFamily="18" charset="0"/>
                <a:ea typeface="Times New Roman" panose="02020603050405020304" pitchFamily="18" charset="0"/>
                <a:cs typeface="Times New Roman" panose="02020603050405020304" pitchFamily="18" charset="0"/>
              </a:rPr>
              <a:t>which day does the business receives more orders?</a:t>
            </a:r>
          </a:p>
          <a:p>
            <a:pPr lvl="0">
              <a:lnSpc>
                <a:spcPts val="2400"/>
              </a:lnSpc>
              <a:spcBef>
                <a:spcPts val="1370"/>
              </a:spcBef>
              <a:spcAft>
                <a:spcPts val="0"/>
              </a:spcAft>
              <a:buFont typeface="Wingdings" panose="05000000000000000000" pitchFamily="2" charset="2"/>
              <a:buChar char="q"/>
            </a:pPr>
            <a:r>
              <a:rPr lang="en-US" b="1" kern="0" cap="none" spc="-5" dirty="0">
                <a:effectLst/>
                <a:latin typeface="Times New Roman" panose="02020603050405020304" pitchFamily="18" charset="0"/>
                <a:ea typeface="Times New Roman" panose="02020603050405020304" pitchFamily="18" charset="0"/>
                <a:cs typeface="Times New Roman" panose="02020603050405020304" pitchFamily="18" charset="0"/>
              </a:rPr>
              <a:t> Which city contributed the highest sales?</a:t>
            </a:r>
          </a:p>
          <a:p>
            <a:pPr lvl="0">
              <a:lnSpc>
                <a:spcPts val="2400"/>
              </a:lnSpc>
              <a:spcBef>
                <a:spcPts val="1370"/>
              </a:spcBef>
              <a:spcAft>
                <a:spcPts val="0"/>
              </a:spcAft>
              <a:buFont typeface="Wingdings" panose="05000000000000000000" pitchFamily="2" charset="2"/>
              <a:buChar char="q"/>
            </a:pPr>
            <a:r>
              <a:rPr lang="en-US" b="1" kern="0" cap="none" spc="-5" dirty="0">
                <a:effectLst/>
                <a:latin typeface="Times New Roman" panose="02020603050405020304" pitchFamily="18" charset="0"/>
                <a:ea typeface="Times New Roman" panose="02020603050405020304" pitchFamily="18" charset="0"/>
                <a:cs typeface="Times New Roman" panose="02020603050405020304" pitchFamily="18" charset="0"/>
              </a:rPr>
              <a:t> The top 5 and bottom 5 products by sales.</a:t>
            </a:r>
          </a:p>
          <a:p>
            <a:pPr lvl="0">
              <a:lnSpc>
                <a:spcPts val="2400"/>
              </a:lnSpc>
              <a:spcBef>
                <a:spcPts val="1370"/>
              </a:spcBef>
              <a:spcAft>
                <a:spcPts val="0"/>
              </a:spcAft>
              <a:buFont typeface="Wingdings" panose="05000000000000000000" pitchFamily="2" charset="2"/>
              <a:buChar char="q"/>
            </a:pPr>
            <a:r>
              <a:rPr lang="en-US" b="1" kern="0" spc="-5" dirty="0">
                <a:latin typeface="Times New Roman" panose="02020603050405020304" pitchFamily="18" charset="0"/>
                <a:ea typeface="Times New Roman" panose="02020603050405020304" pitchFamily="18" charset="0"/>
                <a:cs typeface="Times New Roman" panose="02020603050405020304" pitchFamily="18" charset="0"/>
              </a:rPr>
              <a:t> What is the total sales by month?</a:t>
            </a:r>
          </a:p>
          <a:p>
            <a:pPr lvl="0">
              <a:lnSpc>
                <a:spcPts val="2400"/>
              </a:lnSpc>
              <a:spcBef>
                <a:spcPts val="1370"/>
              </a:spcBef>
              <a:spcAft>
                <a:spcPts val="0"/>
              </a:spcAft>
              <a:buFont typeface="Wingdings" panose="05000000000000000000" pitchFamily="2" charset="2"/>
              <a:buChar char="q"/>
            </a:pPr>
            <a:r>
              <a:rPr lang="en-US" b="1" kern="0" cap="none" spc="-5" dirty="0">
                <a:effectLst/>
                <a:latin typeface="Times New Roman" panose="02020603050405020304" pitchFamily="18" charset="0"/>
                <a:ea typeface="Times New Roman" panose="02020603050405020304" pitchFamily="18" charset="0"/>
                <a:cs typeface="Times New Roman" panose="02020603050405020304" pitchFamily="18" charset="0"/>
              </a:rPr>
              <a:t> What is the total sales and total quantity ordered by month?</a:t>
            </a:r>
          </a:p>
          <a:p>
            <a:pPr marL="342900" lvl="0" indent="-342900">
              <a:lnSpc>
                <a:spcPts val="2400"/>
              </a:lnSpc>
              <a:spcBef>
                <a:spcPts val="1370"/>
              </a:spcBef>
              <a:spcAft>
                <a:spcPts val="0"/>
              </a:spcAft>
              <a:buFont typeface="Symbol" panose="05050102010706020507" pitchFamily="18" charset="2"/>
              <a:buChar char=""/>
            </a:pPr>
            <a:endParaRPr lang="en-US" b="1" cap="none"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8283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ABF3E-E6E2-4F74-B3FF-95BBB77DD573}"/>
              </a:ext>
            </a:extLst>
          </p:cNvPr>
          <p:cNvSpPr>
            <a:spLocks noGrp="1"/>
          </p:cNvSpPr>
          <p:nvPr>
            <p:ph type="title"/>
          </p:nvPr>
        </p:nvSpPr>
        <p:spPr>
          <a:xfrm>
            <a:off x="0" y="5122627"/>
            <a:ext cx="9982200" cy="451237"/>
          </a:xfrm>
        </p:spPr>
        <p:txBody>
          <a:bodyPr>
            <a:normAutofit/>
          </a:bodyPr>
          <a:lstStyle/>
          <a:p>
            <a:pPr algn="ctr"/>
            <a:r>
              <a:rPr lang="en-US" sz="2400" b="1" dirty="0">
                <a:latin typeface="Times New Roman" panose="02020603050405020304" pitchFamily="18" charset="0"/>
                <a:cs typeface="Times New Roman" panose="02020603050405020304" pitchFamily="18" charset="0"/>
              </a:rPr>
              <a:t>BOTTOM 5 PRODUCTS BY QUANTITY ORDERED</a:t>
            </a:r>
          </a:p>
        </p:txBody>
      </p:sp>
      <p:pic>
        <p:nvPicPr>
          <p:cNvPr id="6" name="Picture Placeholder 5">
            <a:extLst>
              <a:ext uri="{FF2B5EF4-FFF2-40B4-BE49-F238E27FC236}">
                <a16:creationId xmlns:a16="http://schemas.microsoft.com/office/drawing/2014/main" id="{C81A062B-0C01-403A-8D9F-B84CF7AE205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067339" y="578705"/>
            <a:ext cx="7245854" cy="3945587"/>
          </a:xfrm>
          <a:prstGeom prst="rect">
            <a:avLst/>
          </a:prstGeom>
        </p:spPr>
      </p:pic>
      <p:sp>
        <p:nvSpPr>
          <p:cNvPr id="4" name="Text Placeholder 3">
            <a:extLst>
              <a:ext uri="{FF2B5EF4-FFF2-40B4-BE49-F238E27FC236}">
                <a16:creationId xmlns:a16="http://schemas.microsoft.com/office/drawing/2014/main" id="{9B733226-ED5F-4E69-897A-6C5A02CE434F}"/>
              </a:ext>
            </a:extLst>
          </p:cNvPr>
          <p:cNvSpPr>
            <a:spLocks noGrp="1"/>
          </p:cNvSpPr>
          <p:nvPr>
            <p:ph type="body" sz="half" idx="2"/>
          </p:nvPr>
        </p:nvSpPr>
        <p:spPr>
          <a:xfrm>
            <a:off x="-1" y="5628194"/>
            <a:ext cx="11282901" cy="1229805"/>
          </a:xfrm>
        </p:spPr>
        <p:txBody>
          <a:bodyPr>
            <a:normAutofit fontScale="47500" lnSpcReduction="20000"/>
          </a:bodyPr>
          <a:lstStyle/>
          <a:p>
            <a:pPr marL="342900" indent="-342900">
              <a:lnSpc>
                <a:spcPct val="107000"/>
              </a:lnSpc>
              <a:spcAft>
                <a:spcPts val="800"/>
              </a:spcAft>
              <a:buFont typeface="Wingdings" panose="05000000000000000000" pitchFamily="2" charset="2"/>
              <a:buChar char="q"/>
            </a:pPr>
            <a:r>
              <a:rPr lang="en-US" sz="2300" b="1" kern="100" dirty="0">
                <a:solidFill>
                  <a:schemeClr val="bg1"/>
                </a:solidFill>
                <a:effectLst/>
                <a:latin typeface="Times New Roman" panose="02020603050405020304" pitchFamily="18" charset="0"/>
                <a:ea typeface="Aptos"/>
                <a:cs typeface="Times New Roman" panose="02020603050405020304" pitchFamily="18" charset="0"/>
              </a:rPr>
              <a:t>At 86, ThinkPad Laptop had the highest Bottom 5 products by Quantity Ordered and was 616.67% higher than LG Dryer, which had the lowest Bottom 5 products by Quantity Ordered at 12.</a:t>
            </a:r>
          </a:p>
          <a:p>
            <a:pPr marL="342900" indent="-342900">
              <a:lnSpc>
                <a:spcPct val="107000"/>
              </a:lnSpc>
              <a:spcAft>
                <a:spcPts val="800"/>
              </a:spcAft>
              <a:buFont typeface="Wingdings" panose="05000000000000000000" pitchFamily="2" charset="2"/>
              <a:buChar char="q"/>
            </a:pPr>
            <a:r>
              <a:rPr lang="en-US" sz="2300" b="1" kern="100" dirty="0">
                <a:solidFill>
                  <a:schemeClr val="bg1"/>
                </a:solidFill>
                <a:effectLst/>
                <a:latin typeface="Times New Roman" panose="02020603050405020304" pitchFamily="18" charset="0"/>
                <a:ea typeface="Aptos"/>
                <a:cs typeface="Times New Roman" panose="02020603050405020304" pitchFamily="18" charset="0"/>
              </a:rPr>
              <a:t>ThinkPad Laptop accounted for 35.83% of Bottom 5 products by Quantity Ordered.﻿</a:t>
            </a:r>
          </a:p>
          <a:p>
            <a:pPr marL="342900" indent="-342900">
              <a:lnSpc>
                <a:spcPct val="107000"/>
              </a:lnSpc>
              <a:spcAft>
                <a:spcPts val="800"/>
              </a:spcAft>
              <a:buFont typeface="Wingdings" panose="05000000000000000000" pitchFamily="2" charset="2"/>
              <a:buChar char="q"/>
            </a:pPr>
            <a:r>
              <a:rPr lang="en-US" sz="2300" b="1" kern="100" dirty="0">
                <a:solidFill>
                  <a:schemeClr val="bg1"/>
                </a:solidFill>
                <a:effectLst/>
                <a:latin typeface="Times New Roman" panose="02020603050405020304" pitchFamily="18" charset="0"/>
                <a:ea typeface="Aptos"/>
                <a:cs typeface="Times New Roman" panose="02020603050405020304" pitchFamily="18" charset="0"/>
              </a:rPr>
              <a:t>Across all 5 Product, Bottom 5 products by Quantity Ordered ranged from 12 to 86</a:t>
            </a:r>
          </a:p>
          <a:p>
            <a:endParaRPr lang="en-US" dirty="0"/>
          </a:p>
        </p:txBody>
      </p:sp>
    </p:spTree>
    <p:extLst>
      <p:ext uri="{BB962C8B-B14F-4D97-AF65-F5344CB8AC3E}">
        <p14:creationId xmlns:p14="http://schemas.microsoft.com/office/powerpoint/2010/main" val="2655314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0730A-B02A-464F-AE31-868BB816349E}"/>
              </a:ext>
            </a:extLst>
          </p:cNvPr>
          <p:cNvSpPr>
            <a:spLocks noGrp="1"/>
          </p:cNvSpPr>
          <p:nvPr>
            <p:ph type="title"/>
          </p:nvPr>
        </p:nvSpPr>
        <p:spPr>
          <a:xfrm>
            <a:off x="0" y="5122628"/>
            <a:ext cx="9982200" cy="459188"/>
          </a:xfrm>
        </p:spPr>
        <p:txBody>
          <a:bodyPr>
            <a:normAutofit/>
          </a:bodyPr>
          <a:lstStyle/>
          <a:p>
            <a:r>
              <a:rPr lang="en-US" sz="2400" b="1" dirty="0">
                <a:latin typeface="Times New Roman" panose="02020603050405020304" pitchFamily="18" charset="0"/>
                <a:cs typeface="Times New Roman" panose="02020603050405020304" pitchFamily="18" charset="0"/>
              </a:rPr>
              <a:t>TOP 5 PRODUCTS BY QUANTITY ORDERED</a:t>
            </a:r>
          </a:p>
        </p:txBody>
      </p:sp>
      <p:pic>
        <p:nvPicPr>
          <p:cNvPr id="6" name="Picture Placeholder 5">
            <a:extLst>
              <a:ext uri="{FF2B5EF4-FFF2-40B4-BE49-F238E27FC236}">
                <a16:creationId xmlns:a16="http://schemas.microsoft.com/office/drawing/2014/main" id="{48CFDA35-A8D2-4545-839C-8DC0D2E44E7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099144" y="376815"/>
            <a:ext cx="6592220" cy="3972479"/>
          </a:xfrm>
          <a:prstGeom prst="rect">
            <a:avLst/>
          </a:prstGeom>
        </p:spPr>
      </p:pic>
      <p:sp>
        <p:nvSpPr>
          <p:cNvPr id="4" name="Text Placeholder 3">
            <a:extLst>
              <a:ext uri="{FF2B5EF4-FFF2-40B4-BE49-F238E27FC236}">
                <a16:creationId xmlns:a16="http://schemas.microsoft.com/office/drawing/2014/main" id="{673A2BB2-BF10-458D-BEC9-494060D33E97}"/>
              </a:ext>
            </a:extLst>
          </p:cNvPr>
          <p:cNvSpPr>
            <a:spLocks noGrp="1"/>
          </p:cNvSpPr>
          <p:nvPr>
            <p:ph type="body" sz="half" idx="2"/>
          </p:nvPr>
        </p:nvSpPr>
        <p:spPr>
          <a:xfrm>
            <a:off x="0" y="5581816"/>
            <a:ext cx="11266998" cy="1276184"/>
          </a:xfrm>
        </p:spPr>
        <p:txBody>
          <a:bodyPr>
            <a:normAutofit fontScale="62500" lnSpcReduction="20000"/>
          </a:bodyPr>
          <a:lstStyle/>
          <a:p>
            <a:pPr marL="285750" indent="-285750">
              <a:lnSpc>
                <a:spcPct val="107000"/>
              </a:lnSpc>
              <a:spcAft>
                <a:spcPts val="800"/>
              </a:spcAft>
              <a:buFont typeface="Wingdings" panose="05000000000000000000" pitchFamily="2" charset="2"/>
              <a:buChar char="q"/>
            </a:pPr>
            <a:r>
              <a:rPr lang="en-US" sz="1800" b="1" kern="100" dirty="0">
                <a:solidFill>
                  <a:schemeClr val="bg1"/>
                </a:solidFill>
                <a:effectLst/>
                <a:latin typeface="Times New Roman" panose="02020603050405020304" pitchFamily="18" charset="0"/>
                <a:ea typeface="Aptos"/>
                <a:cs typeface="Times New Roman" panose="02020603050405020304" pitchFamily="18" charset="0"/>
              </a:rPr>
              <a:t>At 715, AAA Batteries (4-pack) had the highest Sum of Quantity Ordered and was 59.96% higher than Wired Headphones, which had the lowest Sum of Quantity Ordered at 447.</a:t>
            </a:r>
          </a:p>
          <a:p>
            <a:pPr marL="285750" indent="-285750">
              <a:lnSpc>
                <a:spcPct val="107000"/>
              </a:lnSpc>
              <a:spcAft>
                <a:spcPts val="800"/>
              </a:spcAft>
              <a:buFont typeface="Wingdings" panose="05000000000000000000" pitchFamily="2" charset="2"/>
              <a:buChar char="q"/>
            </a:pPr>
            <a:r>
              <a:rPr lang="en-US" sz="1800" b="1" kern="100" dirty="0">
                <a:solidFill>
                  <a:schemeClr val="bg1"/>
                </a:solidFill>
                <a:effectLst/>
                <a:latin typeface="Times New Roman" panose="02020603050405020304" pitchFamily="18" charset="0"/>
                <a:ea typeface="Aptos"/>
                <a:cs typeface="Times New Roman" panose="02020603050405020304" pitchFamily="18" charset="0"/>
              </a:rPr>
              <a:t>﻿AAA Batteries (4-pack) accounted for 25.02% of Sum of Quantity Ordered.﻿</a:t>
            </a:r>
          </a:p>
          <a:p>
            <a:pPr marL="285750" indent="-285750">
              <a:lnSpc>
                <a:spcPct val="107000"/>
              </a:lnSpc>
              <a:spcAft>
                <a:spcPts val="800"/>
              </a:spcAft>
              <a:buFont typeface="Wingdings" panose="05000000000000000000" pitchFamily="2" charset="2"/>
              <a:buChar char="q"/>
            </a:pPr>
            <a:r>
              <a:rPr lang="en-US" sz="1800" b="1" kern="100" dirty="0">
                <a:solidFill>
                  <a:schemeClr val="bg1"/>
                </a:solidFill>
                <a:effectLst/>
                <a:latin typeface="Times New Roman" panose="02020603050405020304" pitchFamily="18" charset="0"/>
                <a:ea typeface="Aptos"/>
                <a:cs typeface="Times New Roman" panose="02020603050405020304" pitchFamily="18" charset="0"/>
              </a:rPr>
              <a:t>Across all 5 Product, Sum of Quantity Ordered ranged from 447 to 715</a:t>
            </a:r>
          </a:p>
          <a:p>
            <a:endParaRPr lang="en-US" dirty="0"/>
          </a:p>
        </p:txBody>
      </p:sp>
    </p:spTree>
    <p:extLst>
      <p:ext uri="{BB962C8B-B14F-4D97-AF65-F5344CB8AC3E}">
        <p14:creationId xmlns:p14="http://schemas.microsoft.com/office/powerpoint/2010/main" val="2172409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A0283-F8B6-49E6-89B0-2EA7BDC32218}"/>
              </a:ext>
            </a:extLst>
          </p:cNvPr>
          <p:cNvSpPr>
            <a:spLocks noGrp="1"/>
          </p:cNvSpPr>
          <p:nvPr>
            <p:ph type="title"/>
          </p:nvPr>
        </p:nvSpPr>
        <p:spPr>
          <a:xfrm>
            <a:off x="0" y="5114677"/>
            <a:ext cx="9982200" cy="419431"/>
          </a:xfrm>
        </p:spPr>
        <p:txBody>
          <a:bodyPr>
            <a:normAutofit fontScale="90000"/>
          </a:bodyPr>
          <a:lstStyle/>
          <a:p>
            <a:pPr algn="ctr"/>
            <a:r>
              <a:rPr lang="en-US" sz="2400" b="1" dirty="0">
                <a:latin typeface="Times New Roman" panose="02020603050405020304" pitchFamily="18" charset="0"/>
                <a:cs typeface="Times New Roman" panose="02020603050405020304" pitchFamily="18" charset="0"/>
              </a:rPr>
              <a:t>SUM OF QUANTITY BY MONTH</a:t>
            </a:r>
          </a:p>
        </p:txBody>
      </p:sp>
      <p:pic>
        <p:nvPicPr>
          <p:cNvPr id="6" name="Picture Placeholder 5">
            <a:extLst>
              <a:ext uri="{FF2B5EF4-FFF2-40B4-BE49-F238E27FC236}">
                <a16:creationId xmlns:a16="http://schemas.microsoft.com/office/drawing/2014/main" id="{CA5252E0-DDAB-4616-A87B-BC7B985E3C8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250219" y="599259"/>
            <a:ext cx="6472362" cy="3758056"/>
          </a:xfrm>
          <a:prstGeom prst="rect">
            <a:avLst/>
          </a:prstGeom>
        </p:spPr>
      </p:pic>
      <p:sp>
        <p:nvSpPr>
          <p:cNvPr id="4" name="Text Placeholder 3">
            <a:extLst>
              <a:ext uri="{FF2B5EF4-FFF2-40B4-BE49-F238E27FC236}">
                <a16:creationId xmlns:a16="http://schemas.microsoft.com/office/drawing/2014/main" id="{5D1D31F3-AEC4-4070-9591-72498260D1BD}"/>
              </a:ext>
            </a:extLst>
          </p:cNvPr>
          <p:cNvSpPr>
            <a:spLocks noGrp="1"/>
          </p:cNvSpPr>
          <p:nvPr>
            <p:ph type="body" sz="half" idx="2"/>
          </p:nvPr>
        </p:nvSpPr>
        <p:spPr>
          <a:xfrm>
            <a:off x="-1" y="5534108"/>
            <a:ext cx="11282901" cy="1323892"/>
          </a:xfrm>
        </p:spPr>
        <p:txBody>
          <a:bodyPr>
            <a:normAutofit fontScale="77500" lnSpcReduction="20000"/>
          </a:bodyPr>
          <a:lstStyle/>
          <a:p>
            <a:pPr marL="285750" indent="-285750">
              <a:lnSpc>
                <a:spcPct val="107000"/>
              </a:lnSpc>
              <a:spcAft>
                <a:spcPts val="800"/>
              </a:spcAft>
              <a:buFont typeface="Wingdings" panose="05000000000000000000" pitchFamily="2" charset="2"/>
              <a:buChar char="q"/>
            </a:pPr>
            <a:r>
              <a:rPr lang="en-US" sz="1600" b="1" kern="100" dirty="0">
                <a:solidFill>
                  <a:schemeClr val="bg1"/>
                </a:solidFill>
                <a:effectLst/>
                <a:latin typeface="Times New Roman" panose="02020603050405020304" pitchFamily="18" charset="0"/>
                <a:ea typeface="Aptos"/>
                <a:cs typeface="Times New Roman" panose="02020603050405020304" pitchFamily="18" charset="0"/>
              </a:rPr>
              <a:t>At 1254, February had the highest Sum of Quantity Ordered and was 125,300.00% higher than May, which had the lowest Sum of Quantity Ordered at 1.</a:t>
            </a:r>
          </a:p>
          <a:p>
            <a:pPr marL="285750" indent="-285750">
              <a:lnSpc>
                <a:spcPct val="107000"/>
              </a:lnSpc>
              <a:spcAft>
                <a:spcPts val="800"/>
              </a:spcAft>
              <a:buFont typeface="Wingdings" panose="05000000000000000000" pitchFamily="2" charset="2"/>
              <a:buChar char="q"/>
            </a:pPr>
            <a:r>
              <a:rPr lang="en-US" sz="1600" b="1" kern="100" dirty="0">
                <a:solidFill>
                  <a:schemeClr val="bg1"/>
                </a:solidFill>
                <a:effectLst/>
                <a:latin typeface="Times New Roman" panose="02020603050405020304" pitchFamily="18" charset="0"/>
                <a:ea typeface="Aptos"/>
                <a:cs typeface="Times New Roman" panose="02020603050405020304" pitchFamily="18" charset="0"/>
              </a:rPr>
              <a:t>February accounted for 26.61% of Sum of Quantity Ordered.﻿</a:t>
            </a:r>
          </a:p>
          <a:p>
            <a:pPr marL="285750" indent="-285750">
              <a:lnSpc>
                <a:spcPct val="107000"/>
              </a:lnSpc>
              <a:spcAft>
                <a:spcPts val="800"/>
              </a:spcAft>
              <a:buFont typeface="Wingdings" panose="05000000000000000000" pitchFamily="2" charset="2"/>
              <a:buChar char="q"/>
            </a:pPr>
            <a:r>
              <a:rPr lang="en-US" sz="1600" b="1" kern="100" dirty="0">
                <a:solidFill>
                  <a:schemeClr val="bg1"/>
                </a:solidFill>
                <a:effectLst/>
                <a:latin typeface="Times New Roman" panose="02020603050405020304" pitchFamily="18" charset="0"/>
                <a:ea typeface="Aptos"/>
                <a:cs typeface="Times New Roman" panose="02020603050405020304" pitchFamily="18" charset="0"/>
              </a:rPr>
              <a:t>Across all 5 Month, Sum of Quantity Ordered ranged from 1 to 1254</a:t>
            </a:r>
          </a:p>
          <a:p>
            <a:endParaRPr lang="en-US" dirty="0"/>
          </a:p>
        </p:txBody>
      </p:sp>
    </p:spTree>
    <p:extLst>
      <p:ext uri="{BB962C8B-B14F-4D97-AF65-F5344CB8AC3E}">
        <p14:creationId xmlns:p14="http://schemas.microsoft.com/office/powerpoint/2010/main" val="267783782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105</TotalTime>
  <Words>1744</Words>
  <Application>Microsoft Office PowerPoint</Application>
  <PresentationFormat>Widescreen</PresentationFormat>
  <Paragraphs>77</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Algerian</vt:lpstr>
      <vt:lpstr>Aptos</vt:lpstr>
      <vt:lpstr>Arial</vt:lpstr>
      <vt:lpstr>Century Schoolbook</vt:lpstr>
      <vt:lpstr>Segoe UI</vt:lpstr>
      <vt:lpstr>Symbol</vt:lpstr>
      <vt:lpstr>Times New Roman</vt:lpstr>
      <vt:lpstr>Wingdings</vt:lpstr>
      <vt:lpstr>Wingdings 2</vt:lpstr>
      <vt:lpstr>View</vt:lpstr>
      <vt:lpstr>2019 SALES DASHBOARD</vt:lpstr>
      <vt:lpstr>INTRODUCTION</vt:lpstr>
      <vt:lpstr>ABOUT dataset</vt:lpstr>
      <vt:lpstr>PROCESS</vt:lpstr>
      <vt:lpstr>OBJECTIVE</vt:lpstr>
      <vt:lpstr>BUSINESS QUESTIONS/ KPIs</vt:lpstr>
      <vt:lpstr>BOTTOM 5 PRODUCTS BY QUANTITY ORDERED</vt:lpstr>
      <vt:lpstr>TOP 5 PRODUCTS BY QUANTITY ORDERED</vt:lpstr>
      <vt:lpstr>SUM OF QUANTITY BY MONTH</vt:lpstr>
      <vt:lpstr>QUANTITY ORDERED BY WEEKDAY</vt:lpstr>
      <vt:lpstr>TOTAL SALES BY CITY</vt:lpstr>
      <vt:lpstr>TOP 5 PRODUCTS BY SALES</vt:lpstr>
      <vt:lpstr>SALES BY MONTH</vt:lpstr>
      <vt:lpstr>BOTTOM 5 PRODUCTS BY SALES</vt:lpstr>
      <vt:lpstr>TOTAL SALES AND QUANTITY ORDERED BY MONTH</vt:lpstr>
      <vt:lpstr>RECOMMENDATION</vt:lpstr>
      <vt:lpstr>RECOMMENDATION II</vt:lpstr>
      <vt:lpstr>THANK YOU    MESHACH ABAIDOO QUANSAH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2019 SALES DASHBOARD</dc:title>
  <dc:creator>Quansah</dc:creator>
  <cp:lastModifiedBy>Quansah</cp:lastModifiedBy>
  <cp:revision>12</cp:revision>
  <dcterms:created xsi:type="dcterms:W3CDTF">2024-09-09T09:27:16Z</dcterms:created>
  <dcterms:modified xsi:type="dcterms:W3CDTF">2024-09-09T11:13:13Z</dcterms:modified>
</cp:coreProperties>
</file>