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D810F0F-7A28-445A-83EA-EDF111D7E21C}" type="datetimeFigureOut">
              <a:rPr lang="en-US" smtClean="0"/>
              <a:t>9/9/2024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16954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10F0F-7A28-445A-83EA-EDF111D7E21C}"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397761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D810F0F-7A28-445A-83EA-EDF111D7E21C}" type="datetimeFigureOut">
              <a:rPr lang="en-US" smtClean="0"/>
              <a:t>9/9/2024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3948973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D810F0F-7A28-445A-83EA-EDF111D7E21C}" type="datetimeFigureOut">
              <a:rPr lang="en-US" smtClean="0"/>
              <a:t>9/9/2024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E561BF9-4AAA-4941-B365-112DEB4FA9E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6083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D810F0F-7A28-445A-83EA-EDF111D7E21C}" type="datetimeFigureOut">
              <a:rPr lang="en-US" smtClean="0"/>
              <a:t>9/9/2024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445321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810F0F-7A28-445A-83EA-EDF111D7E21C}"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389449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810F0F-7A28-445A-83EA-EDF111D7E21C}"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2661433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10F0F-7A28-445A-83EA-EDF111D7E21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2569817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D810F0F-7A28-445A-83EA-EDF111D7E21C}" type="datetimeFigureOut">
              <a:rPr lang="en-US" smtClean="0"/>
              <a:t>9/9/2024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226683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10F0F-7A28-445A-83EA-EDF111D7E21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33361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D810F0F-7A28-445A-83EA-EDF111D7E21C}" type="datetimeFigureOut">
              <a:rPr lang="en-US" smtClean="0"/>
              <a:t>9/9/2024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239855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810F0F-7A28-445A-83EA-EDF111D7E21C}"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132493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810F0F-7A28-445A-83EA-EDF111D7E21C}"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158809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810F0F-7A28-445A-83EA-EDF111D7E21C}"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1966176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10F0F-7A28-445A-83EA-EDF111D7E21C}"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191373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10F0F-7A28-445A-83EA-EDF111D7E21C}"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63135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810F0F-7A28-445A-83EA-EDF111D7E21C}"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1BF9-4AAA-4941-B365-112DEB4FA9E1}" type="slidenum">
              <a:rPr lang="en-US" smtClean="0"/>
              <a:t>‹#›</a:t>
            </a:fld>
            <a:endParaRPr lang="en-US"/>
          </a:p>
        </p:txBody>
      </p:sp>
    </p:spTree>
    <p:extLst>
      <p:ext uri="{BB962C8B-B14F-4D97-AF65-F5344CB8AC3E}">
        <p14:creationId xmlns:p14="http://schemas.microsoft.com/office/powerpoint/2010/main" val="229728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810F0F-7A28-445A-83EA-EDF111D7E21C}" type="datetimeFigureOut">
              <a:rPr lang="en-US" smtClean="0"/>
              <a:t>9/9/2024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561BF9-4AAA-4941-B365-112DEB4FA9E1}" type="slidenum">
              <a:rPr lang="en-US" smtClean="0"/>
              <a:t>‹#›</a:t>
            </a:fld>
            <a:endParaRPr lang="en-US"/>
          </a:p>
        </p:txBody>
      </p:sp>
    </p:spTree>
    <p:extLst>
      <p:ext uri="{BB962C8B-B14F-4D97-AF65-F5344CB8AC3E}">
        <p14:creationId xmlns:p14="http://schemas.microsoft.com/office/powerpoint/2010/main" val="12196741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8A49-03BD-4CF7-8C83-404338C1159E}"/>
              </a:ext>
            </a:extLst>
          </p:cNvPr>
          <p:cNvSpPr>
            <a:spLocks noGrp="1"/>
          </p:cNvSpPr>
          <p:nvPr>
            <p:ph type="ctrTitle"/>
          </p:nvPr>
        </p:nvSpPr>
        <p:spPr>
          <a:xfrm>
            <a:off x="254442" y="2520563"/>
            <a:ext cx="11791784" cy="1415333"/>
          </a:xfrm>
        </p:spPr>
        <p:txBody>
          <a:bodyPr/>
          <a:lstStyle/>
          <a:p>
            <a:pPr algn="ctr"/>
            <a:r>
              <a:rPr lang="en-US" b="1" dirty="0">
                <a:solidFill>
                  <a:srgbClr val="00B0F0"/>
                </a:solidFill>
                <a:latin typeface="Algerian" panose="04020705040A02060702" pitchFamily="82" charset="0"/>
              </a:rPr>
              <a:t>BANK DATA ANALYSIS</a:t>
            </a:r>
          </a:p>
        </p:txBody>
      </p:sp>
    </p:spTree>
    <p:extLst>
      <p:ext uri="{BB962C8B-B14F-4D97-AF65-F5344CB8AC3E}">
        <p14:creationId xmlns:p14="http://schemas.microsoft.com/office/powerpoint/2010/main" val="429176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088B-FE0A-4CFC-A109-0D44B5FB8B86}"/>
              </a:ext>
            </a:extLst>
          </p:cNvPr>
          <p:cNvSpPr>
            <a:spLocks noGrp="1"/>
          </p:cNvSpPr>
          <p:nvPr>
            <p:ph type="title"/>
          </p:nvPr>
        </p:nvSpPr>
        <p:spPr/>
        <p:txBody>
          <a:bodyPr/>
          <a:lstStyle/>
          <a:p>
            <a:r>
              <a:rPr lang="en-US" b="1" dirty="0">
                <a:solidFill>
                  <a:schemeClr val="accent6">
                    <a:lumMod val="60000"/>
                    <a:lumOff val="40000"/>
                  </a:schemeClr>
                </a:solidFill>
                <a:latin typeface="Algerian" panose="04020705040A02060702" pitchFamily="82" charset="0"/>
              </a:rPr>
              <a:t>ABOUT BUTTONS</a:t>
            </a:r>
            <a:endParaRPr lang="en-US" dirty="0"/>
          </a:p>
        </p:txBody>
      </p:sp>
      <p:sp>
        <p:nvSpPr>
          <p:cNvPr id="3" name="Content Placeholder 2">
            <a:extLst>
              <a:ext uri="{FF2B5EF4-FFF2-40B4-BE49-F238E27FC236}">
                <a16:creationId xmlns:a16="http://schemas.microsoft.com/office/drawing/2014/main" id="{980B8F35-3C4F-4B65-9621-02E045FBE9F5}"/>
              </a:ext>
            </a:extLst>
          </p:cNvPr>
          <p:cNvSpPr>
            <a:spLocks noGrp="1"/>
          </p:cNvSpPr>
          <p:nvPr>
            <p:ph idx="1"/>
          </p:nvPr>
        </p:nvSpPr>
        <p:spPr/>
        <p:txBody>
          <a:bodyPr>
            <a:normAutofit/>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Kindly take note that all buttons have been given action such that holding control and double clicking on them will take you to the respective pages.</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76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DE13-8111-46FD-8587-0570A5860A9F}"/>
              </a:ext>
            </a:extLst>
          </p:cNvPr>
          <p:cNvSpPr>
            <a:spLocks noGrp="1"/>
          </p:cNvSpPr>
          <p:nvPr>
            <p:ph type="title"/>
          </p:nvPr>
        </p:nvSpPr>
        <p:spPr>
          <a:xfrm>
            <a:off x="2895600" y="-7199"/>
            <a:ext cx="8610600" cy="1293028"/>
          </a:xfrm>
        </p:spPr>
        <p:txBody>
          <a:bodyPr/>
          <a:lstStyle/>
          <a:p>
            <a:pPr algn="ctr"/>
            <a:r>
              <a:rPr lang="en-US" sz="4000" b="1" dirty="0">
                <a:solidFill>
                  <a:schemeClr val="accent6">
                    <a:lumMod val="60000"/>
                    <a:lumOff val="40000"/>
                  </a:schemeClr>
                </a:solidFill>
                <a:latin typeface="Algerian" panose="04020705040A02060702" pitchFamily="82" charset="0"/>
              </a:rPr>
              <a:t>INTRODUCTION</a:t>
            </a:r>
            <a:endParaRPr lang="en-US" dirty="0"/>
          </a:p>
        </p:txBody>
      </p:sp>
      <p:sp>
        <p:nvSpPr>
          <p:cNvPr id="3" name="Content Placeholder 2">
            <a:extLst>
              <a:ext uri="{FF2B5EF4-FFF2-40B4-BE49-F238E27FC236}">
                <a16:creationId xmlns:a16="http://schemas.microsoft.com/office/drawing/2014/main" id="{95EFE193-5422-4F24-AC7F-37DFE43D7AC6}"/>
              </a:ext>
            </a:extLst>
          </p:cNvPr>
          <p:cNvSpPr>
            <a:spLocks noGrp="1"/>
          </p:cNvSpPr>
          <p:nvPr>
            <p:ph idx="1"/>
          </p:nvPr>
        </p:nvSpPr>
        <p:spPr>
          <a:xfrm>
            <a:off x="685800" y="1285829"/>
            <a:ext cx="10820400" cy="5170630"/>
          </a:xfrm>
        </p:spPr>
        <p:txBody>
          <a:bodyPr/>
          <a:lstStyle/>
          <a:p>
            <a:pPr marL="0" indent="0" algn="just">
              <a:lnSpc>
                <a:spcPct val="200000"/>
              </a:lnSpc>
              <a:buNone/>
            </a:pPr>
            <a:r>
              <a:rPr lang="en-US" b="1" cap="none" dirty="0">
                <a:solidFill>
                  <a:srgbClr val="00B0F0"/>
                </a:solidFill>
                <a:effectLst/>
                <a:latin typeface="Times New Roman" panose="02020603050405020304" pitchFamily="18" charset="0"/>
                <a:cs typeface="Times New Roman" panose="02020603050405020304" pitchFamily="18" charset="0"/>
              </a:rPr>
              <a:t>Hello And Welcome. In Today’s Presentation, I Am Excited To Take You Through This Bike Share Dataset.</a:t>
            </a:r>
          </a:p>
          <a:p>
            <a:pPr marL="0" indent="0" algn="just">
              <a:lnSpc>
                <a:spcPct val="200000"/>
              </a:lnSpc>
              <a:buNone/>
            </a:pPr>
            <a:r>
              <a:rPr lang="en-US" b="1" cap="none" dirty="0">
                <a:solidFill>
                  <a:srgbClr val="00B0F0"/>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a:t>
            </a:r>
            <a:endParaRPr lang="en-US" b="1" cap="none" dirty="0">
              <a:effectLst/>
            </a:endParaRPr>
          </a:p>
          <a:p>
            <a:pPr marL="0" indent="0">
              <a:buNone/>
            </a:pPr>
            <a:endParaRPr lang="en-US" dirty="0"/>
          </a:p>
        </p:txBody>
      </p:sp>
    </p:spTree>
    <p:extLst>
      <p:ext uri="{BB962C8B-B14F-4D97-AF65-F5344CB8AC3E}">
        <p14:creationId xmlns:p14="http://schemas.microsoft.com/office/powerpoint/2010/main" val="101623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DE13-8111-46FD-8587-0570A5860A9F}"/>
              </a:ext>
            </a:extLst>
          </p:cNvPr>
          <p:cNvSpPr>
            <a:spLocks noGrp="1"/>
          </p:cNvSpPr>
          <p:nvPr>
            <p:ph type="title"/>
          </p:nvPr>
        </p:nvSpPr>
        <p:spPr>
          <a:xfrm>
            <a:off x="2895600" y="-7199"/>
            <a:ext cx="8610600" cy="1293028"/>
          </a:xfrm>
        </p:spPr>
        <p:txBody>
          <a:bodyPr/>
          <a:lstStyle/>
          <a:p>
            <a:pPr algn="ctr"/>
            <a:r>
              <a:rPr lang="en-US" sz="4000" b="1" dirty="0">
                <a:solidFill>
                  <a:schemeClr val="accent6">
                    <a:lumMod val="60000"/>
                    <a:lumOff val="40000"/>
                  </a:schemeClr>
                </a:solidFill>
                <a:latin typeface="Algerian" panose="04020705040A02060702" pitchFamily="82" charset="0"/>
              </a:rPr>
              <a:t>ABOUT DATASET</a:t>
            </a:r>
            <a:endParaRPr lang="en-US" dirty="0"/>
          </a:p>
        </p:txBody>
      </p:sp>
      <p:sp>
        <p:nvSpPr>
          <p:cNvPr id="3" name="Content Placeholder 2">
            <a:extLst>
              <a:ext uri="{FF2B5EF4-FFF2-40B4-BE49-F238E27FC236}">
                <a16:creationId xmlns:a16="http://schemas.microsoft.com/office/drawing/2014/main" id="{95EFE193-5422-4F24-AC7F-37DFE43D7AC6}"/>
              </a:ext>
            </a:extLst>
          </p:cNvPr>
          <p:cNvSpPr>
            <a:spLocks noGrp="1"/>
          </p:cNvSpPr>
          <p:nvPr>
            <p:ph idx="1"/>
          </p:nvPr>
        </p:nvSpPr>
        <p:spPr>
          <a:xfrm>
            <a:off x="685800" y="1285829"/>
            <a:ext cx="10820400" cy="5170630"/>
          </a:xfrm>
        </p:spPr>
        <p:txBody>
          <a:bodyPr/>
          <a:lstStyle/>
          <a:p>
            <a:pPr marL="0" indent="0" algn="just">
              <a:lnSpc>
                <a:spcPct val="200000"/>
              </a:lnSpc>
              <a:buNone/>
            </a:pPr>
            <a:r>
              <a:rPr lang="en-US" b="1" cap="none" dirty="0">
                <a:solidFill>
                  <a:srgbClr val="00B0F0"/>
                </a:solidFill>
                <a:effectLst/>
                <a:latin typeface="Times New Roman" panose="02020603050405020304" pitchFamily="18" charset="0"/>
                <a:cs typeface="Times New Roman" panose="02020603050405020304" pitchFamily="18" charset="0"/>
              </a:rPr>
              <a:t>Hello And Welcome. In Today’s Presentation, I Am Excited To Take You Through This Bank Dataset.</a:t>
            </a:r>
          </a:p>
          <a:p>
            <a:pPr marL="0" indent="0" algn="just">
              <a:lnSpc>
                <a:spcPct val="200000"/>
              </a:lnSpc>
              <a:buNone/>
            </a:pPr>
            <a:r>
              <a:rPr lang="en-US" b="1" cap="none" dirty="0">
                <a:solidFill>
                  <a:srgbClr val="00B0F0"/>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 Including But Not Limited To The Banking Trends, Customer Analysis Which I Divided Into Customer Analysis I And Customer Analysis II And Key Performance Indicators</a:t>
            </a:r>
            <a:endParaRPr lang="en-US" b="1" cap="none" dirty="0">
              <a:effectLst/>
            </a:endParaRPr>
          </a:p>
          <a:p>
            <a:pPr marL="0" indent="0">
              <a:buNone/>
            </a:pPr>
            <a:endParaRPr lang="en-US" dirty="0"/>
          </a:p>
        </p:txBody>
      </p:sp>
    </p:spTree>
    <p:extLst>
      <p:ext uri="{BB962C8B-B14F-4D97-AF65-F5344CB8AC3E}">
        <p14:creationId xmlns:p14="http://schemas.microsoft.com/office/powerpoint/2010/main" val="183783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DE13-8111-46FD-8587-0570A5860A9F}"/>
              </a:ext>
            </a:extLst>
          </p:cNvPr>
          <p:cNvSpPr>
            <a:spLocks noGrp="1"/>
          </p:cNvSpPr>
          <p:nvPr>
            <p:ph type="title"/>
          </p:nvPr>
        </p:nvSpPr>
        <p:spPr>
          <a:xfrm>
            <a:off x="2895600" y="-7199"/>
            <a:ext cx="8610600" cy="1293028"/>
          </a:xfrm>
        </p:spPr>
        <p:txBody>
          <a:bodyPr/>
          <a:lstStyle/>
          <a:p>
            <a:pPr algn="ctr"/>
            <a:r>
              <a:rPr lang="en-US" sz="4000" b="1" dirty="0">
                <a:solidFill>
                  <a:schemeClr val="accent6">
                    <a:lumMod val="60000"/>
                    <a:lumOff val="40000"/>
                  </a:schemeClr>
                </a:solidFill>
                <a:latin typeface="Algerian" panose="04020705040A02060702" pitchFamily="82" charset="0"/>
              </a:rPr>
              <a:t>PROCESS</a:t>
            </a:r>
            <a:endParaRPr lang="en-US" dirty="0"/>
          </a:p>
        </p:txBody>
      </p:sp>
      <p:sp>
        <p:nvSpPr>
          <p:cNvPr id="3" name="Content Placeholder 2">
            <a:extLst>
              <a:ext uri="{FF2B5EF4-FFF2-40B4-BE49-F238E27FC236}">
                <a16:creationId xmlns:a16="http://schemas.microsoft.com/office/drawing/2014/main" id="{95EFE193-5422-4F24-AC7F-37DFE43D7AC6}"/>
              </a:ext>
            </a:extLst>
          </p:cNvPr>
          <p:cNvSpPr>
            <a:spLocks noGrp="1"/>
          </p:cNvSpPr>
          <p:nvPr>
            <p:ph idx="1"/>
          </p:nvPr>
        </p:nvSpPr>
        <p:spPr>
          <a:xfrm>
            <a:off x="685800" y="1285829"/>
            <a:ext cx="10820400" cy="5170630"/>
          </a:xfrm>
        </p:spPr>
        <p:txBody>
          <a:bodyPr>
            <a:normAutofit/>
          </a:bodyPr>
          <a:lstStyle/>
          <a:p>
            <a:pPr marL="0" indent="0">
              <a:buNone/>
            </a:pPr>
            <a:r>
              <a:rPr lang="en-US" sz="2400" b="1" cap="none" dirty="0">
                <a:solidFill>
                  <a:srgbClr val="00B0F0"/>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a:buFont typeface="Wingdings" panose="05000000000000000000" pitchFamily="2" charset="2"/>
              <a:buChar char="v"/>
            </a:pPr>
            <a:r>
              <a:rPr lang="en-US" sz="2400" b="1" cap="none" dirty="0">
                <a:solidFill>
                  <a:srgbClr val="00B0F0"/>
                </a:solidFill>
                <a:effectLst/>
                <a:latin typeface="Times New Roman" panose="02020603050405020304" pitchFamily="18" charset="0"/>
                <a:cs typeface="Times New Roman" panose="02020603050405020304" pitchFamily="18" charset="0"/>
              </a:rPr>
              <a:t>Firstly, I got this dataset from Kaggle and downloaded it.</a:t>
            </a:r>
          </a:p>
          <a:p>
            <a:pPr>
              <a:buFont typeface="Wingdings" panose="05000000000000000000" pitchFamily="2" charset="2"/>
              <a:buChar char="v"/>
            </a:pPr>
            <a:r>
              <a:rPr lang="en-US" sz="2400" b="1" cap="none" dirty="0">
                <a:solidFill>
                  <a:srgbClr val="00B0F0"/>
                </a:solidFill>
                <a:effectLst/>
                <a:latin typeface="Times New Roman" panose="02020603050405020304" pitchFamily="18" charset="0"/>
                <a:cs typeface="Times New Roman" panose="02020603050405020304" pitchFamily="18" charset="0"/>
              </a:rPr>
              <a:t>Secondly, I extracted the file and named it Bank data analysis on my computer</a:t>
            </a:r>
          </a:p>
          <a:p>
            <a:pPr>
              <a:buFont typeface="Wingdings" panose="05000000000000000000" pitchFamily="2" charset="2"/>
              <a:buChar char="v"/>
            </a:pPr>
            <a:r>
              <a:rPr lang="en-US" sz="2400" b="1" cap="none" dirty="0">
                <a:solidFill>
                  <a:srgbClr val="00B0F0"/>
                </a:solidFill>
                <a:effectLst/>
                <a:latin typeface="Times New Roman" panose="02020603050405020304" pitchFamily="18" charset="0"/>
                <a:cs typeface="Times New Roman" panose="02020603050405020304" pitchFamily="18" charset="0"/>
              </a:rPr>
              <a:t>I then opened power Bi to start work. So I exported the whole folder containing the files from my desktop to power bi and then chose the transform data option.</a:t>
            </a:r>
          </a:p>
          <a:p>
            <a:pPr>
              <a:buFont typeface="Wingdings" panose="05000000000000000000" pitchFamily="2" charset="2"/>
              <a:buChar char="v"/>
            </a:pPr>
            <a:r>
              <a:rPr lang="en-US" sz="2400" b="1" cap="none" dirty="0">
                <a:solidFill>
                  <a:srgbClr val="00B0F0"/>
                </a:solidFill>
                <a:effectLst/>
                <a:latin typeface="Times New Roman" panose="02020603050405020304" pitchFamily="18" charset="0"/>
                <a:cs typeface="Times New Roman" panose="02020603050405020304" pitchFamily="18" charset="0"/>
              </a:rPr>
              <a:t>At this point, I needed to look at my columns for duplicates, outliers and errors</a:t>
            </a:r>
          </a:p>
          <a:p>
            <a:pPr marL="0" indent="0">
              <a:buNone/>
            </a:pPr>
            <a:endParaRPr lang="en-US" dirty="0"/>
          </a:p>
        </p:txBody>
      </p:sp>
    </p:spTree>
    <p:extLst>
      <p:ext uri="{BB962C8B-B14F-4D97-AF65-F5344CB8AC3E}">
        <p14:creationId xmlns:p14="http://schemas.microsoft.com/office/powerpoint/2010/main" val="244239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DE13-8111-46FD-8587-0570A5860A9F}"/>
              </a:ext>
            </a:extLst>
          </p:cNvPr>
          <p:cNvSpPr>
            <a:spLocks noGrp="1"/>
          </p:cNvSpPr>
          <p:nvPr>
            <p:ph type="title"/>
          </p:nvPr>
        </p:nvSpPr>
        <p:spPr>
          <a:xfrm>
            <a:off x="2895600" y="-7199"/>
            <a:ext cx="8610600" cy="1293028"/>
          </a:xfrm>
        </p:spPr>
        <p:txBody>
          <a:bodyPr/>
          <a:lstStyle/>
          <a:p>
            <a:pPr algn="ctr"/>
            <a:r>
              <a:rPr lang="en-US" sz="4000" b="1" dirty="0">
                <a:solidFill>
                  <a:schemeClr val="accent6">
                    <a:lumMod val="60000"/>
                    <a:lumOff val="40000"/>
                  </a:schemeClr>
                </a:solidFill>
                <a:latin typeface="Algerian" panose="04020705040A02060702" pitchFamily="82" charset="0"/>
              </a:rPr>
              <a:t>OBJECTIVE</a:t>
            </a:r>
            <a:endParaRPr lang="en-US" dirty="0"/>
          </a:p>
        </p:txBody>
      </p:sp>
      <p:sp>
        <p:nvSpPr>
          <p:cNvPr id="3" name="Content Placeholder 2">
            <a:extLst>
              <a:ext uri="{FF2B5EF4-FFF2-40B4-BE49-F238E27FC236}">
                <a16:creationId xmlns:a16="http://schemas.microsoft.com/office/drawing/2014/main" id="{95EFE193-5422-4F24-AC7F-37DFE43D7AC6}"/>
              </a:ext>
            </a:extLst>
          </p:cNvPr>
          <p:cNvSpPr>
            <a:spLocks noGrp="1"/>
          </p:cNvSpPr>
          <p:nvPr>
            <p:ph idx="1"/>
          </p:nvPr>
        </p:nvSpPr>
        <p:spPr>
          <a:xfrm>
            <a:off x="685800" y="1285829"/>
            <a:ext cx="10820400" cy="5170630"/>
          </a:xfrm>
        </p:spPr>
        <p:txBody>
          <a:bodyPr>
            <a:normAutofit/>
          </a:bodyPr>
          <a:lstStyle/>
          <a:p>
            <a:pPr marL="342900" lvl="0" indent="-342900">
              <a:lnSpc>
                <a:spcPts val="2400"/>
              </a:lnSpc>
              <a:spcBef>
                <a:spcPts val="1370"/>
              </a:spcBef>
              <a:spcAft>
                <a:spcPts val="0"/>
              </a:spcAft>
              <a:buFont typeface="Symbol" panose="05050102010706020507" pitchFamily="18" charset="2"/>
              <a:buChar char=""/>
            </a:pPr>
            <a:r>
              <a:rPr lang="en-US" sz="2400" kern="0" cap="none" spc="-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To uncover valuable and unexpected hidden insights from the data, answering business questions and providing strategic recommendations.</a:t>
            </a:r>
          </a:p>
          <a:p>
            <a:pPr marL="0" lvl="0" indent="0">
              <a:lnSpc>
                <a:spcPts val="2400"/>
              </a:lnSpc>
              <a:spcBef>
                <a:spcPts val="1370"/>
              </a:spcBef>
              <a:spcAft>
                <a:spcPts val="0"/>
              </a:spcAft>
              <a:buNone/>
            </a:pPr>
            <a:endParaRPr lang="en-US" sz="2400" cap="none" dirty="0">
              <a:solidFill>
                <a:srgbClr val="00B0F0"/>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8764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DE13-8111-46FD-8587-0570A5860A9F}"/>
              </a:ext>
            </a:extLst>
          </p:cNvPr>
          <p:cNvSpPr>
            <a:spLocks noGrp="1"/>
          </p:cNvSpPr>
          <p:nvPr>
            <p:ph type="title"/>
          </p:nvPr>
        </p:nvSpPr>
        <p:spPr>
          <a:xfrm>
            <a:off x="2895600" y="-7199"/>
            <a:ext cx="8610600" cy="1293028"/>
          </a:xfrm>
        </p:spPr>
        <p:txBody>
          <a:bodyPr/>
          <a:lstStyle/>
          <a:p>
            <a:pPr algn="ctr"/>
            <a:r>
              <a:rPr lang="en-US" sz="4000" b="1" dirty="0">
                <a:solidFill>
                  <a:schemeClr val="accent6">
                    <a:lumMod val="60000"/>
                    <a:lumOff val="40000"/>
                  </a:schemeClr>
                </a:solidFill>
                <a:effectLst/>
                <a:latin typeface="Algerian" panose="04020705040A02060702" pitchFamily="82" charset="0"/>
              </a:rPr>
              <a:t>KEY PERFORMANCE INDICATORS</a:t>
            </a:r>
            <a:endParaRPr lang="en-US" dirty="0"/>
          </a:p>
        </p:txBody>
      </p:sp>
      <p:sp>
        <p:nvSpPr>
          <p:cNvPr id="3" name="Content Placeholder 2">
            <a:extLst>
              <a:ext uri="{FF2B5EF4-FFF2-40B4-BE49-F238E27FC236}">
                <a16:creationId xmlns:a16="http://schemas.microsoft.com/office/drawing/2014/main" id="{95EFE193-5422-4F24-AC7F-37DFE43D7AC6}"/>
              </a:ext>
            </a:extLst>
          </p:cNvPr>
          <p:cNvSpPr>
            <a:spLocks noGrp="1"/>
          </p:cNvSpPr>
          <p:nvPr>
            <p:ph idx="1"/>
          </p:nvPr>
        </p:nvSpPr>
        <p:spPr>
          <a:xfrm>
            <a:off x="685800" y="1285829"/>
            <a:ext cx="10820400" cy="5170630"/>
          </a:xfrm>
        </p:spPr>
        <p:txBody>
          <a:bodyPr>
            <a:normAutofit/>
          </a:bodyPr>
          <a:lstStyle/>
          <a:p>
            <a:pPr>
              <a:buClr>
                <a:schemeClr val="tx1"/>
              </a:buClr>
              <a:buFont typeface="Wingdings" panose="05000000000000000000" pitchFamily="2" charset="2"/>
              <a:buChar char="§"/>
            </a:pPr>
            <a:r>
              <a:rPr lang="en-US" dirty="0"/>
              <a:t> </a:t>
            </a:r>
            <a:r>
              <a:rPr lang="en-US" sz="2400" dirty="0">
                <a:solidFill>
                  <a:srgbClr val="00B0F0"/>
                </a:solidFill>
                <a:latin typeface="Times New Roman" panose="02020603050405020304" pitchFamily="18" charset="0"/>
                <a:cs typeface="Times New Roman" panose="02020603050405020304" pitchFamily="18" charset="0"/>
              </a:rPr>
              <a:t>Calculate the total loan balance.</a:t>
            </a:r>
          </a:p>
          <a:p>
            <a:pPr>
              <a:buClr>
                <a:schemeClr val="tx1"/>
              </a:buClr>
              <a:buFont typeface="Wingdings" panose="05000000000000000000" pitchFamily="2" charset="2"/>
              <a:buChar char="§"/>
            </a:pPr>
            <a:r>
              <a:rPr lang="en-US" sz="2400" dirty="0">
                <a:solidFill>
                  <a:srgbClr val="00B0F0"/>
                </a:solidFill>
                <a:latin typeface="Times New Roman" panose="02020603050405020304" pitchFamily="18" charset="0"/>
                <a:cs typeface="Times New Roman" panose="02020603050405020304" pitchFamily="18" charset="0"/>
              </a:rPr>
              <a:t> What is the total Male Loan balances?</a:t>
            </a:r>
          </a:p>
          <a:p>
            <a:pPr>
              <a:buClr>
                <a:schemeClr val="tx1"/>
              </a:buClr>
              <a:buFont typeface="Wingdings" panose="05000000000000000000" pitchFamily="2" charset="2"/>
              <a:buChar char="§"/>
            </a:pPr>
            <a:r>
              <a:rPr lang="en-US" sz="2400" dirty="0">
                <a:solidFill>
                  <a:srgbClr val="00B0F0"/>
                </a:solidFill>
                <a:latin typeface="Times New Roman" panose="02020603050405020304" pitchFamily="18" charset="0"/>
                <a:cs typeface="Times New Roman" panose="02020603050405020304" pitchFamily="18" charset="0"/>
              </a:rPr>
              <a:t> What is the total loan balance for house owners?</a:t>
            </a:r>
          </a:p>
          <a:p>
            <a:pPr>
              <a:buClr>
                <a:schemeClr val="tx1"/>
              </a:buClr>
              <a:buFont typeface="Wingdings" panose="05000000000000000000" pitchFamily="2" charset="2"/>
              <a:buChar char="§"/>
            </a:pPr>
            <a:r>
              <a:rPr lang="en-US" sz="2400" dirty="0">
                <a:solidFill>
                  <a:srgbClr val="00B0F0"/>
                </a:solidFill>
                <a:latin typeface="Times New Roman" panose="02020603050405020304" pitchFamily="18" charset="0"/>
                <a:cs typeface="Times New Roman" panose="02020603050405020304" pitchFamily="18" charset="0"/>
              </a:rPr>
              <a:t> What is the total Female Loan balances?</a:t>
            </a:r>
          </a:p>
          <a:p>
            <a:pPr>
              <a:buClr>
                <a:schemeClr val="tx1"/>
              </a:buClr>
              <a:buFont typeface="Wingdings" panose="05000000000000000000" pitchFamily="2" charset="2"/>
              <a:buChar char="§"/>
            </a:pPr>
            <a:r>
              <a:rPr lang="en-US" sz="2400" dirty="0">
                <a:solidFill>
                  <a:srgbClr val="00B0F0"/>
                </a:solidFill>
                <a:latin typeface="Times New Roman" panose="02020603050405020304" pitchFamily="18" charset="0"/>
                <a:cs typeface="Times New Roman" panose="02020603050405020304" pitchFamily="18" charset="0"/>
              </a:rPr>
              <a:t> What is the total loan balance for renters?</a:t>
            </a:r>
          </a:p>
        </p:txBody>
      </p:sp>
    </p:spTree>
    <p:extLst>
      <p:ext uri="{BB962C8B-B14F-4D97-AF65-F5344CB8AC3E}">
        <p14:creationId xmlns:p14="http://schemas.microsoft.com/office/powerpoint/2010/main" val="381157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088B-FE0A-4CFC-A109-0D44B5FB8B86}"/>
              </a:ext>
            </a:extLst>
          </p:cNvPr>
          <p:cNvSpPr>
            <a:spLocks noGrp="1"/>
          </p:cNvSpPr>
          <p:nvPr>
            <p:ph type="title"/>
          </p:nvPr>
        </p:nvSpPr>
        <p:spPr/>
        <p:txBody>
          <a:bodyPr/>
          <a:lstStyle/>
          <a:p>
            <a:r>
              <a:rPr lang="en-US" sz="4000" b="1" dirty="0">
                <a:solidFill>
                  <a:schemeClr val="accent6">
                    <a:lumMod val="60000"/>
                    <a:lumOff val="40000"/>
                  </a:schemeClr>
                </a:solidFill>
                <a:effectLst/>
                <a:latin typeface="Algerian" panose="04020705040A02060702" pitchFamily="82" charset="0"/>
              </a:rPr>
              <a:t>CUSTOMER ANALYSIS I</a:t>
            </a:r>
            <a:endParaRPr lang="en-US" dirty="0"/>
          </a:p>
        </p:txBody>
      </p:sp>
      <p:sp>
        <p:nvSpPr>
          <p:cNvPr id="3" name="Content Placeholder 2">
            <a:extLst>
              <a:ext uri="{FF2B5EF4-FFF2-40B4-BE49-F238E27FC236}">
                <a16:creationId xmlns:a16="http://schemas.microsoft.com/office/drawing/2014/main" id="{980B8F35-3C4F-4B65-9621-02E045FBE9F5}"/>
              </a:ext>
            </a:extLst>
          </p:cNvPr>
          <p:cNvSpPr>
            <a:spLocks noGrp="1"/>
          </p:cNvSpPr>
          <p:nvPr>
            <p:ph idx="1"/>
          </p:nvPr>
        </p:nvSpPr>
        <p:spPr/>
        <p:txBody>
          <a:bodyPr>
            <a:normAutofit/>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Management will like to know the following;</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Total customers by marital status.</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Total customers by Job type</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Total customers by gender</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Total customers b loan default</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Total loan defaulters by marital status</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00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088B-FE0A-4CFC-A109-0D44B5FB8B86}"/>
              </a:ext>
            </a:extLst>
          </p:cNvPr>
          <p:cNvSpPr>
            <a:spLocks noGrp="1"/>
          </p:cNvSpPr>
          <p:nvPr>
            <p:ph type="title"/>
          </p:nvPr>
        </p:nvSpPr>
        <p:spPr/>
        <p:txBody>
          <a:bodyPr/>
          <a:lstStyle/>
          <a:p>
            <a:r>
              <a:rPr lang="en-US" sz="4000" b="1" dirty="0">
                <a:solidFill>
                  <a:schemeClr val="accent6">
                    <a:lumMod val="60000"/>
                    <a:lumOff val="40000"/>
                  </a:schemeClr>
                </a:solidFill>
                <a:effectLst/>
                <a:latin typeface="Algerian" panose="04020705040A02060702" pitchFamily="82" charset="0"/>
              </a:rPr>
              <a:t>CUSTOMER ANALYSIS II</a:t>
            </a:r>
            <a:endParaRPr lang="en-US" dirty="0"/>
          </a:p>
        </p:txBody>
      </p:sp>
      <p:sp>
        <p:nvSpPr>
          <p:cNvPr id="3" name="Content Placeholder 2">
            <a:extLst>
              <a:ext uri="{FF2B5EF4-FFF2-40B4-BE49-F238E27FC236}">
                <a16:creationId xmlns:a16="http://schemas.microsoft.com/office/drawing/2014/main" id="{980B8F35-3C4F-4B65-9621-02E045FBE9F5}"/>
              </a:ext>
            </a:extLst>
          </p:cNvPr>
          <p:cNvSpPr>
            <a:spLocks noGrp="1"/>
          </p:cNvSpPr>
          <p:nvPr>
            <p:ph idx="1"/>
          </p:nvPr>
        </p:nvSpPr>
        <p:spPr/>
        <p:txBody>
          <a:bodyPr>
            <a:normAutofit/>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Management will like to know the following;</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Total customers by Age.</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Average age, Average balance, Total customers and total loan balance</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And also to add some slicers for easy navigations.</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65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088B-FE0A-4CFC-A109-0D44B5FB8B86}"/>
              </a:ext>
            </a:extLst>
          </p:cNvPr>
          <p:cNvSpPr>
            <a:spLocks noGrp="1"/>
          </p:cNvSpPr>
          <p:nvPr>
            <p:ph type="title"/>
          </p:nvPr>
        </p:nvSpPr>
        <p:spPr/>
        <p:txBody>
          <a:bodyPr/>
          <a:lstStyle/>
          <a:p>
            <a:r>
              <a:rPr lang="en-US" sz="4000" b="1" dirty="0">
                <a:solidFill>
                  <a:schemeClr val="accent6">
                    <a:lumMod val="60000"/>
                    <a:lumOff val="40000"/>
                  </a:schemeClr>
                </a:solidFill>
                <a:effectLst/>
                <a:latin typeface="Algerian" panose="04020705040A02060702" pitchFamily="82" charset="0"/>
              </a:rPr>
              <a:t>TREND ANALYSIS</a:t>
            </a:r>
            <a:endParaRPr lang="en-US" dirty="0"/>
          </a:p>
        </p:txBody>
      </p:sp>
      <p:sp>
        <p:nvSpPr>
          <p:cNvPr id="3" name="Content Placeholder 2">
            <a:extLst>
              <a:ext uri="{FF2B5EF4-FFF2-40B4-BE49-F238E27FC236}">
                <a16:creationId xmlns:a16="http://schemas.microsoft.com/office/drawing/2014/main" id="{980B8F35-3C4F-4B65-9621-02E045FBE9F5}"/>
              </a:ext>
            </a:extLst>
          </p:cNvPr>
          <p:cNvSpPr>
            <a:spLocks noGrp="1"/>
          </p:cNvSpPr>
          <p:nvPr>
            <p:ph idx="1"/>
          </p:nvPr>
        </p:nvSpPr>
        <p:spPr/>
        <p:txBody>
          <a:bodyPr>
            <a:normAutofit/>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Management will like to know the following in regards to trends;</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Total customers.</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Average age, Average balance, Total customers and total loan balance.</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Month over month percentage total customers.</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Month over month percentage total loans.</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Total loans.</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Loan balance by educations, gender, state and marital status.</a:t>
            </a:r>
          </a:p>
          <a:p>
            <a:pPr marL="457200" indent="-457200">
              <a:buAutoNum type="arabicPeriod"/>
            </a:pPr>
            <a:r>
              <a:rPr lang="en-US" sz="2400" dirty="0">
                <a:solidFill>
                  <a:srgbClr val="00B0F0"/>
                </a:solidFill>
                <a:latin typeface="Times New Roman" panose="02020603050405020304" pitchFamily="18" charset="0"/>
                <a:cs typeface="Times New Roman" panose="02020603050405020304" pitchFamily="18" charset="0"/>
              </a:rPr>
              <a:t>And also to add some slicers for easy navigations.</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9229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34</TotalTime>
  <Words>480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Century Gothic</vt:lpstr>
      <vt:lpstr>Symbol</vt:lpstr>
      <vt:lpstr>Times New Roman</vt:lpstr>
      <vt:lpstr>Wingdings</vt:lpstr>
      <vt:lpstr>Vapor Trail</vt:lpstr>
      <vt:lpstr>BANK DATA ANALYSIS</vt:lpstr>
      <vt:lpstr>INTRODUCTION</vt:lpstr>
      <vt:lpstr>ABOUT DATASET</vt:lpstr>
      <vt:lpstr>PROCESS</vt:lpstr>
      <vt:lpstr>OBJECTIVE</vt:lpstr>
      <vt:lpstr>KEY PERFORMANCE INDICATORS</vt:lpstr>
      <vt:lpstr>CUSTOMER ANALYSIS I</vt:lpstr>
      <vt:lpstr>CUSTOMER ANALYSIS II</vt:lpstr>
      <vt:lpstr>TREND ANALYSIS</vt:lpstr>
      <vt:lpstr>ABOUT BUTTONS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DATA ANALYSIS</dc:title>
  <dc:creator>Quansah</dc:creator>
  <cp:lastModifiedBy>Quansah</cp:lastModifiedBy>
  <cp:revision>4</cp:revision>
  <dcterms:created xsi:type="dcterms:W3CDTF">2024-09-09T08:48:50Z</dcterms:created>
  <dcterms:modified xsi:type="dcterms:W3CDTF">2024-09-09T09:23:03Z</dcterms:modified>
</cp:coreProperties>
</file>