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B22CE0-8E96-4DF2-A1A7-BE4E345A6F64}"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132589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B22CE0-8E96-4DF2-A1A7-BE4E345A6F64}"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30651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B22CE0-8E96-4DF2-A1A7-BE4E345A6F64}"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2523972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B22CE0-8E96-4DF2-A1A7-BE4E345A6F64}"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3DC2A-21F8-44EF-A504-72CDA364F40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5453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B22CE0-8E96-4DF2-A1A7-BE4E345A6F64}"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605606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B22CE0-8E96-4DF2-A1A7-BE4E345A6F64}"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365580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B22CE0-8E96-4DF2-A1A7-BE4E345A6F64}"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567193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22CE0-8E96-4DF2-A1A7-BE4E345A6F64}"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2591329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22CE0-8E96-4DF2-A1A7-BE4E345A6F64}"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35457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22CE0-8E96-4DF2-A1A7-BE4E345A6F64}"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186594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22CE0-8E96-4DF2-A1A7-BE4E345A6F64}"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314015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B22CE0-8E96-4DF2-A1A7-BE4E345A6F64}"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126594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B22CE0-8E96-4DF2-A1A7-BE4E345A6F64}" type="datetimeFigureOut">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125144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B22CE0-8E96-4DF2-A1A7-BE4E345A6F64}"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116515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7B22CE0-8E96-4DF2-A1A7-BE4E345A6F64}" type="datetimeFigureOut">
              <a:rPr lang="en-US" smtClean="0"/>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148976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B22CE0-8E96-4DF2-A1A7-BE4E345A6F64}"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3249060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B22CE0-8E96-4DF2-A1A7-BE4E345A6F64}"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3DC2A-21F8-44EF-A504-72CDA364F400}" type="slidenum">
              <a:rPr lang="en-US" smtClean="0"/>
              <a:t>‹#›</a:t>
            </a:fld>
            <a:endParaRPr lang="en-US"/>
          </a:p>
        </p:txBody>
      </p:sp>
    </p:spTree>
    <p:extLst>
      <p:ext uri="{BB962C8B-B14F-4D97-AF65-F5344CB8AC3E}">
        <p14:creationId xmlns:p14="http://schemas.microsoft.com/office/powerpoint/2010/main" val="2514899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7B22CE0-8E96-4DF2-A1A7-BE4E345A6F64}" type="datetimeFigureOut">
              <a:rPr lang="en-US" smtClean="0"/>
              <a:t>8/12/2024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103DC2A-21F8-44EF-A504-72CDA364F400}" type="slidenum">
              <a:rPr lang="en-US" smtClean="0"/>
              <a:t>‹#›</a:t>
            </a:fld>
            <a:endParaRPr lang="en-US"/>
          </a:p>
        </p:txBody>
      </p:sp>
    </p:spTree>
    <p:extLst>
      <p:ext uri="{BB962C8B-B14F-4D97-AF65-F5344CB8AC3E}">
        <p14:creationId xmlns:p14="http://schemas.microsoft.com/office/powerpoint/2010/main" val="149090459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3A35-7F7A-45DD-B747-E9B4A172FCF5}"/>
              </a:ext>
            </a:extLst>
          </p:cNvPr>
          <p:cNvSpPr>
            <a:spLocks noGrp="1"/>
          </p:cNvSpPr>
          <p:nvPr>
            <p:ph type="ctrTitle"/>
          </p:nvPr>
        </p:nvSpPr>
        <p:spPr>
          <a:xfrm>
            <a:off x="1870281" y="1600201"/>
            <a:ext cx="8689976" cy="2257423"/>
          </a:xfrm>
        </p:spPr>
        <p:txBody>
          <a:bodyPr>
            <a:noAutofit/>
          </a:bodyPr>
          <a:lstStyle/>
          <a:p>
            <a:r>
              <a:rPr lang="en-US" sz="8000" b="1" dirty="0">
                <a:solidFill>
                  <a:schemeClr val="accent6">
                    <a:lumMod val="60000"/>
                    <a:lumOff val="40000"/>
                  </a:schemeClr>
                </a:solidFill>
                <a:latin typeface="Algerian" panose="04020705040A02060702" pitchFamily="82" charset="0"/>
              </a:rPr>
              <a:t>BIKE SHARE DATA ANALYSIS</a:t>
            </a:r>
          </a:p>
        </p:txBody>
      </p:sp>
      <p:sp>
        <p:nvSpPr>
          <p:cNvPr id="3" name="Subtitle 2">
            <a:extLst>
              <a:ext uri="{FF2B5EF4-FFF2-40B4-BE49-F238E27FC236}">
                <a16:creationId xmlns:a16="http://schemas.microsoft.com/office/drawing/2014/main" id="{142EE1F5-6A16-4436-BD72-02ECE4D47073}"/>
              </a:ext>
            </a:extLst>
          </p:cNvPr>
          <p:cNvSpPr>
            <a:spLocks noGrp="1"/>
          </p:cNvSpPr>
          <p:nvPr>
            <p:ph type="subTitle" idx="1"/>
          </p:nvPr>
        </p:nvSpPr>
        <p:spPr>
          <a:xfrm>
            <a:off x="4836581" y="6486277"/>
            <a:ext cx="2518838" cy="248478"/>
          </a:xfrm>
        </p:spPr>
        <p:txBody>
          <a:bodyPr>
            <a:noAutofit/>
          </a:bodyPr>
          <a:lstStyle/>
          <a:p>
            <a:r>
              <a:rPr lang="en-US" sz="1000" b="1" dirty="0">
                <a:solidFill>
                  <a:schemeClr val="accent6">
                    <a:lumMod val="60000"/>
                    <a:lumOff val="40000"/>
                  </a:schemeClr>
                </a:solidFill>
                <a:latin typeface="Algerian" panose="04020705040A02060702" pitchFamily="82" charset="0"/>
              </a:rPr>
              <a:t>Quansah Abaidoo </a:t>
            </a:r>
            <a:r>
              <a:rPr lang="en-US" sz="1000" b="1" dirty="0" err="1">
                <a:solidFill>
                  <a:schemeClr val="accent6">
                    <a:lumMod val="60000"/>
                    <a:lumOff val="40000"/>
                  </a:schemeClr>
                </a:solidFill>
                <a:latin typeface="Algerian" panose="04020705040A02060702" pitchFamily="82" charset="0"/>
              </a:rPr>
              <a:t>meshach</a:t>
            </a:r>
            <a:endParaRPr lang="en-US" sz="1000" b="1" dirty="0">
              <a:solidFill>
                <a:schemeClr val="accent6">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285078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E1BF-9BCC-4ACE-BA86-EE136A000B1F}"/>
              </a:ext>
            </a:extLst>
          </p:cNvPr>
          <p:cNvSpPr>
            <a:spLocks noGrp="1"/>
          </p:cNvSpPr>
          <p:nvPr>
            <p:ph type="title"/>
          </p:nvPr>
        </p:nvSpPr>
        <p:spPr>
          <a:xfrm>
            <a:off x="0" y="0"/>
            <a:ext cx="5998579" cy="457201"/>
          </a:xfrm>
        </p:spPr>
        <p:txBody>
          <a:bodyPr>
            <a:normAutofit/>
          </a:bodyPr>
          <a:lstStyle/>
          <a:p>
            <a:r>
              <a:rPr lang="en-US" sz="2200" b="1" dirty="0">
                <a:solidFill>
                  <a:schemeClr val="accent6">
                    <a:lumMod val="60000"/>
                    <a:lumOff val="40000"/>
                  </a:schemeClr>
                </a:solidFill>
                <a:latin typeface="Algerian" panose="04020705040A02060702" pitchFamily="82" charset="0"/>
              </a:rPr>
              <a:t>TOTAL NUMBER OF RIDES BY BIKE TYPE</a:t>
            </a:r>
          </a:p>
        </p:txBody>
      </p:sp>
      <p:pic>
        <p:nvPicPr>
          <p:cNvPr id="6" name="Picture Placeholder 5">
            <a:extLst>
              <a:ext uri="{FF2B5EF4-FFF2-40B4-BE49-F238E27FC236}">
                <a16:creationId xmlns:a16="http://schemas.microsoft.com/office/drawing/2014/main" id="{A0757F1C-E7AD-4EC0-9F63-3F3F0F3BDA2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934969" y="609601"/>
            <a:ext cx="6257031" cy="5181598"/>
          </a:xfrm>
          <a:prstGeom prst="rect">
            <a:avLst/>
          </a:prstGeom>
        </p:spPr>
      </p:pic>
      <p:sp>
        <p:nvSpPr>
          <p:cNvPr id="4" name="Text Placeholder 3">
            <a:extLst>
              <a:ext uri="{FF2B5EF4-FFF2-40B4-BE49-F238E27FC236}">
                <a16:creationId xmlns:a16="http://schemas.microsoft.com/office/drawing/2014/main" id="{0AD8DA7D-E999-42F2-A4C9-7D73801F5F00}"/>
              </a:ext>
            </a:extLst>
          </p:cNvPr>
          <p:cNvSpPr>
            <a:spLocks noGrp="1"/>
          </p:cNvSpPr>
          <p:nvPr>
            <p:ph type="body" sz="half" idx="2"/>
          </p:nvPr>
        </p:nvSpPr>
        <p:spPr>
          <a:xfrm>
            <a:off x="0" y="609601"/>
            <a:ext cx="5934949" cy="4780058"/>
          </a:xfrm>
        </p:spPr>
        <p:txBody>
          <a:bodyPr>
            <a:normAutofit/>
          </a:bodyPr>
          <a:lstStyle/>
          <a:p>
            <a:pPr marL="285750" indent="-285750" algn="l">
              <a:buFont typeface="Wingdings" panose="05000000000000000000" pitchFamily="2" charset="2"/>
              <a:buChar char="v"/>
            </a:pPr>
            <a:r>
              <a:rPr lang="en-US" b="1" dirty="0">
                <a:solidFill>
                  <a:srgbClr val="00B0F0"/>
                </a:solidFill>
                <a:effectLst/>
                <a:latin typeface="Times New Roman" panose="02020603050405020304" pitchFamily="18" charset="0"/>
                <a:cs typeface="Times New Roman" panose="02020603050405020304" pitchFamily="18" charset="0"/>
              </a:rPr>
              <a:t>This chart shows that total rides by classic bike type far exceeded the remaining two at 3268797 total rides followed by electric bikes at 2087901 total rides and finally docked bikes at 311288 total rides.</a:t>
            </a:r>
          </a:p>
        </p:txBody>
      </p:sp>
    </p:spTree>
    <p:extLst>
      <p:ext uri="{BB962C8B-B14F-4D97-AF65-F5344CB8AC3E}">
        <p14:creationId xmlns:p14="http://schemas.microsoft.com/office/powerpoint/2010/main" val="120698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0F4A-3CB6-4903-A629-AFBEBB391E47}"/>
              </a:ext>
            </a:extLst>
          </p:cNvPr>
          <p:cNvSpPr>
            <a:spLocks noGrp="1"/>
          </p:cNvSpPr>
          <p:nvPr>
            <p:ph type="title"/>
          </p:nvPr>
        </p:nvSpPr>
        <p:spPr>
          <a:xfrm>
            <a:off x="0" y="0"/>
            <a:ext cx="5934969" cy="457201"/>
          </a:xfrm>
        </p:spPr>
        <p:txBody>
          <a:bodyPr>
            <a:normAutofit/>
          </a:bodyPr>
          <a:lstStyle/>
          <a:p>
            <a:r>
              <a:rPr lang="en-US" sz="2200" b="1" dirty="0">
                <a:solidFill>
                  <a:schemeClr val="accent6">
                    <a:lumMod val="60000"/>
                    <a:lumOff val="40000"/>
                  </a:schemeClr>
                </a:solidFill>
                <a:latin typeface="Algerian" panose="04020705040A02060702" pitchFamily="82" charset="0"/>
              </a:rPr>
              <a:t>TOTAL RIDES BY WEEKDAY AND RIDER TYPE</a:t>
            </a:r>
          </a:p>
        </p:txBody>
      </p:sp>
      <p:pic>
        <p:nvPicPr>
          <p:cNvPr id="6" name="Picture Placeholder 5">
            <a:extLst>
              <a:ext uri="{FF2B5EF4-FFF2-40B4-BE49-F238E27FC236}">
                <a16:creationId xmlns:a16="http://schemas.microsoft.com/office/drawing/2014/main" id="{6B34A51D-764B-4991-95B9-7737FCC7B13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997955" y="609601"/>
            <a:ext cx="6194045" cy="5181598"/>
          </a:xfrm>
          <a:prstGeom prst="rect">
            <a:avLst/>
          </a:prstGeom>
        </p:spPr>
      </p:pic>
      <p:sp>
        <p:nvSpPr>
          <p:cNvPr id="4" name="Text Placeholder 3">
            <a:extLst>
              <a:ext uri="{FF2B5EF4-FFF2-40B4-BE49-F238E27FC236}">
                <a16:creationId xmlns:a16="http://schemas.microsoft.com/office/drawing/2014/main" id="{4FF7B16B-2E99-4BEC-82D0-96F62324446A}"/>
              </a:ext>
            </a:extLst>
          </p:cNvPr>
          <p:cNvSpPr>
            <a:spLocks noGrp="1"/>
          </p:cNvSpPr>
          <p:nvPr>
            <p:ph type="body" sz="half" idx="2"/>
          </p:nvPr>
        </p:nvSpPr>
        <p:spPr>
          <a:xfrm>
            <a:off x="1" y="609601"/>
            <a:ext cx="5997954" cy="4724398"/>
          </a:xfrm>
        </p:spPr>
        <p:txBody>
          <a:bodyPr>
            <a:normAutofit/>
          </a:bodyPr>
          <a:lstStyle/>
          <a:p>
            <a:pPr marL="285750" indent="-285750" algn="l">
              <a:buFont typeface="Wingdings" panose="05000000000000000000" pitchFamily="2" charset="2"/>
              <a:buChar char="v"/>
            </a:pPr>
            <a:r>
              <a:rPr lang="en-US" b="1" dirty="0">
                <a:solidFill>
                  <a:srgbClr val="00B0F0"/>
                </a:solidFill>
                <a:effectLst/>
                <a:latin typeface="Times New Roman" panose="02020603050405020304" pitchFamily="18" charset="0"/>
                <a:cs typeface="Times New Roman" panose="02020603050405020304" pitchFamily="18" charset="0"/>
              </a:rPr>
              <a:t>Saturday in Rider casual made up 9.83% of Total Rides.</a:t>
            </a:r>
          </a:p>
          <a:p>
            <a:pPr marL="285750" indent="-285750" algn="l">
              <a:buFont typeface="Wingdings" panose="05000000000000000000" pitchFamily="2" charset="2"/>
              <a:buChar char="v"/>
            </a:pPr>
            <a:r>
              <a:rPr lang="en-US" b="1" dirty="0">
                <a:solidFill>
                  <a:srgbClr val="00B0F0"/>
                </a:solidFill>
                <a:effectLst/>
                <a:latin typeface="Times New Roman" panose="02020603050405020304" pitchFamily="18" charset="0"/>
                <a:cs typeface="Times New Roman" panose="02020603050405020304" pitchFamily="18" charset="0"/>
              </a:rPr>
              <a:t>Average Total Rides was higher for member (446,756.14) than casual (362,956.14).</a:t>
            </a:r>
          </a:p>
          <a:p>
            <a:pPr marL="285750" indent="-285750" algn="l">
              <a:buFont typeface="Wingdings" panose="05000000000000000000" pitchFamily="2" charset="2"/>
              <a:buChar char="v"/>
            </a:pPr>
            <a:r>
              <a:rPr lang="en-US" b="1" dirty="0">
                <a:solidFill>
                  <a:srgbClr val="00B0F0"/>
                </a:solidFill>
                <a:effectLst/>
                <a:latin typeface="Times New Roman" panose="02020603050405020304" pitchFamily="18" charset="0"/>
                <a:cs typeface="Times New Roman" panose="02020603050405020304" pitchFamily="18" charset="0"/>
              </a:rPr>
              <a:t>Total Rides for member and casual diverged the most when the Weekday was Wednesday, when member were 206020 higher than casual</a:t>
            </a:r>
          </a:p>
        </p:txBody>
      </p:sp>
    </p:spTree>
    <p:extLst>
      <p:ext uri="{BB962C8B-B14F-4D97-AF65-F5344CB8AC3E}">
        <p14:creationId xmlns:p14="http://schemas.microsoft.com/office/powerpoint/2010/main" val="151825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0371-C1FD-4581-B2A2-C142BDCB7C3D}"/>
              </a:ext>
            </a:extLst>
          </p:cNvPr>
          <p:cNvSpPr>
            <a:spLocks noGrp="1"/>
          </p:cNvSpPr>
          <p:nvPr>
            <p:ph type="title"/>
          </p:nvPr>
        </p:nvSpPr>
        <p:spPr>
          <a:xfrm>
            <a:off x="0" y="5302"/>
            <a:ext cx="5934969" cy="392264"/>
          </a:xfrm>
        </p:spPr>
        <p:txBody>
          <a:bodyPr>
            <a:normAutofit fontScale="90000"/>
          </a:bodyPr>
          <a:lstStyle/>
          <a:p>
            <a:r>
              <a:rPr lang="en-US" sz="2200" b="1" dirty="0">
                <a:solidFill>
                  <a:schemeClr val="accent6">
                    <a:lumMod val="60000"/>
                    <a:lumOff val="40000"/>
                  </a:schemeClr>
                </a:solidFill>
                <a:latin typeface="Algerian" panose="04020705040A02060702" pitchFamily="82" charset="0"/>
              </a:rPr>
              <a:t>TOTAL RIDE BY BIKE TYPE AND RIDER</a:t>
            </a:r>
          </a:p>
        </p:txBody>
      </p:sp>
      <p:pic>
        <p:nvPicPr>
          <p:cNvPr id="6" name="Picture Placeholder 5">
            <a:extLst>
              <a:ext uri="{FF2B5EF4-FFF2-40B4-BE49-F238E27FC236}">
                <a16:creationId xmlns:a16="http://schemas.microsoft.com/office/drawing/2014/main" id="{8479E6E6-78CF-47EA-B7C2-2F15E493B18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995283" y="609601"/>
            <a:ext cx="6196717" cy="5181598"/>
          </a:xfrm>
          <a:prstGeom prst="rect">
            <a:avLst/>
          </a:prstGeom>
        </p:spPr>
      </p:pic>
      <p:sp>
        <p:nvSpPr>
          <p:cNvPr id="4" name="Text Placeholder 3">
            <a:extLst>
              <a:ext uri="{FF2B5EF4-FFF2-40B4-BE49-F238E27FC236}">
                <a16:creationId xmlns:a16="http://schemas.microsoft.com/office/drawing/2014/main" id="{4E3ACA36-AF50-4BFB-B0CA-CF9285F4873E}"/>
              </a:ext>
            </a:extLst>
          </p:cNvPr>
          <p:cNvSpPr>
            <a:spLocks noGrp="1"/>
          </p:cNvSpPr>
          <p:nvPr>
            <p:ph type="body" sz="half" idx="2"/>
          </p:nvPr>
        </p:nvSpPr>
        <p:spPr>
          <a:xfrm>
            <a:off x="0" y="609601"/>
            <a:ext cx="5934949" cy="4772461"/>
          </a:xfrm>
        </p:spPr>
        <p:txBody>
          <a:bodyPr>
            <a:normAutofit/>
          </a:bodyPr>
          <a:lstStyle/>
          <a:p>
            <a:pPr marL="285750" indent="-285750" algn="l">
              <a:buFont typeface="Wingdings" panose="05000000000000000000" pitchFamily="2" charset="2"/>
              <a:buChar char="v"/>
            </a:pPr>
            <a:r>
              <a:rPr lang="en-US" b="1" dirty="0">
                <a:solidFill>
                  <a:srgbClr val="00B0F0"/>
                </a:solidFill>
                <a:effectLst/>
                <a:latin typeface="Times New Roman" panose="02020603050405020304" pitchFamily="18" charset="0"/>
                <a:cs typeface="Times New Roman" panose="02020603050405020304" pitchFamily="18" charset="0"/>
              </a:rPr>
              <a:t>classic bike in </a:t>
            </a:r>
            <a:r>
              <a:rPr lang="en-US" b="1" dirty="0" err="1">
                <a:solidFill>
                  <a:srgbClr val="00B0F0"/>
                </a:solidFill>
                <a:effectLst/>
                <a:latin typeface="Times New Roman" panose="02020603050405020304" pitchFamily="18" charset="0"/>
                <a:cs typeface="Times New Roman" panose="02020603050405020304" pitchFamily="18" charset="0"/>
              </a:rPr>
              <a:t>Rider_member</a:t>
            </a:r>
            <a:r>
              <a:rPr lang="en-US" b="1" dirty="0">
                <a:solidFill>
                  <a:srgbClr val="00B0F0"/>
                </a:solidFill>
                <a:effectLst/>
                <a:latin typeface="Times New Roman" panose="02020603050405020304" pitchFamily="18" charset="0"/>
                <a:cs typeface="Times New Roman" panose="02020603050405020304" pitchFamily="18" charset="0"/>
              </a:rPr>
              <a:t> made up 35.30% of Total Rides.</a:t>
            </a:r>
          </a:p>
          <a:p>
            <a:pPr marL="285750" indent="-285750" algn="l">
              <a:buFont typeface="Wingdings" panose="05000000000000000000" pitchFamily="2" charset="2"/>
              <a:buChar char="v"/>
            </a:pPr>
            <a:r>
              <a:rPr lang="en-US" b="1" dirty="0">
                <a:solidFill>
                  <a:srgbClr val="00B0F0"/>
                </a:solidFill>
                <a:effectLst/>
                <a:latin typeface="Times New Roman" panose="02020603050405020304" pitchFamily="18" charset="0"/>
                <a:cs typeface="Times New Roman" panose="02020603050405020304" pitchFamily="18" charset="0"/>
              </a:rPr>
              <a:t>Average Total Rides was higher for member TYPE RIDERS (1,563,646.50) than casual TYPE RIDERS (846,897.67).</a:t>
            </a:r>
          </a:p>
          <a:p>
            <a:pPr marL="285750" indent="-285750" algn="l">
              <a:buFont typeface="Wingdings" panose="05000000000000000000" pitchFamily="2" charset="2"/>
              <a:buChar char="v"/>
            </a:pPr>
            <a:r>
              <a:rPr lang="en-US" b="1" dirty="0">
                <a:solidFill>
                  <a:srgbClr val="00B0F0"/>
                </a:solidFill>
                <a:effectLst/>
                <a:latin typeface="Times New Roman" panose="02020603050405020304" pitchFamily="18" charset="0"/>
                <a:cs typeface="Times New Roman" panose="02020603050405020304" pitchFamily="18" charset="0"/>
              </a:rPr>
              <a:t>Total Rides for member and casual diverged the most when the Ride/Bike Type was classic bike, when member were 733229 higher than casual</a:t>
            </a:r>
            <a:r>
              <a:rPr lang="en-US" sz="1400" b="1" dirty="0">
                <a:solidFill>
                  <a:srgbClr val="00B0F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7664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CA38-0D09-459C-8802-339B7CF1E254}"/>
              </a:ext>
            </a:extLst>
          </p:cNvPr>
          <p:cNvSpPr>
            <a:spLocks noGrp="1"/>
          </p:cNvSpPr>
          <p:nvPr>
            <p:ph type="title"/>
          </p:nvPr>
        </p:nvSpPr>
        <p:spPr>
          <a:xfrm>
            <a:off x="1009190" y="2232632"/>
            <a:ext cx="10364451" cy="1596177"/>
          </a:xfrm>
        </p:spPr>
        <p:txBody>
          <a:bodyPr>
            <a:normAutofit/>
          </a:bodyPr>
          <a:lstStyle/>
          <a:p>
            <a:r>
              <a:rPr lang="en-US" sz="8000" b="1" dirty="0">
                <a:solidFill>
                  <a:schemeClr val="accent6">
                    <a:lumMod val="60000"/>
                    <a:lumOff val="40000"/>
                  </a:schemeClr>
                </a:solidFill>
                <a:latin typeface="Algerian" panose="04020705040A02060702" pitchFamily="82" charset="0"/>
              </a:rPr>
              <a:t>THANK YOU</a:t>
            </a:r>
          </a:p>
        </p:txBody>
      </p:sp>
    </p:spTree>
    <p:extLst>
      <p:ext uri="{BB962C8B-B14F-4D97-AF65-F5344CB8AC3E}">
        <p14:creationId xmlns:p14="http://schemas.microsoft.com/office/powerpoint/2010/main" val="281042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E9D3-E833-403A-B931-EE1F93D8C6D4}"/>
              </a:ext>
            </a:extLst>
          </p:cNvPr>
          <p:cNvSpPr>
            <a:spLocks noGrp="1"/>
          </p:cNvSpPr>
          <p:nvPr>
            <p:ph type="title"/>
          </p:nvPr>
        </p:nvSpPr>
        <p:spPr>
          <a:xfrm>
            <a:off x="977385" y="0"/>
            <a:ext cx="10364451" cy="1129085"/>
          </a:xfrm>
        </p:spPr>
        <p:txBody>
          <a:bodyPr>
            <a:normAutofit/>
          </a:bodyPr>
          <a:lstStyle/>
          <a:p>
            <a:r>
              <a:rPr lang="en-US" sz="6000" b="1" dirty="0">
                <a:solidFill>
                  <a:schemeClr val="accent6">
                    <a:lumMod val="60000"/>
                    <a:lumOff val="40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498483B1-3808-4E96-BDBC-B2DB0B0C8BA5}"/>
              </a:ext>
            </a:extLst>
          </p:cNvPr>
          <p:cNvSpPr>
            <a:spLocks noGrp="1"/>
          </p:cNvSpPr>
          <p:nvPr>
            <p:ph sz="quarter" idx="13"/>
          </p:nvPr>
        </p:nvSpPr>
        <p:spPr>
          <a:xfrm>
            <a:off x="977385" y="1129085"/>
            <a:ext cx="10363826" cy="2685963"/>
          </a:xfrm>
        </p:spPr>
        <p:txBody>
          <a:bodyPr>
            <a:noAutofit/>
          </a:bodyPr>
          <a:lstStyle/>
          <a:p>
            <a:pPr marL="0" indent="0" algn="just">
              <a:lnSpc>
                <a:spcPct val="200000"/>
              </a:lnSpc>
              <a:buNone/>
            </a:pPr>
            <a:r>
              <a:rPr lang="en-US" b="1" cap="none" dirty="0">
                <a:solidFill>
                  <a:srgbClr val="00B0F0"/>
                </a:solidFill>
                <a:effectLst/>
                <a:latin typeface="Times New Roman" panose="02020603050405020304" pitchFamily="18" charset="0"/>
                <a:cs typeface="Times New Roman" panose="02020603050405020304" pitchFamily="18" charset="0"/>
              </a:rPr>
              <a:t>Hello And Welcome. In Today’s Presentation, I Am Excited To Take You Through This Bike Share Dataset.</a:t>
            </a:r>
          </a:p>
          <a:p>
            <a:pPr marL="0" indent="0" algn="just">
              <a:lnSpc>
                <a:spcPct val="200000"/>
              </a:lnSpc>
              <a:buNone/>
            </a:pPr>
            <a:r>
              <a:rPr lang="en-US" b="1" cap="none" dirty="0">
                <a:solidFill>
                  <a:srgbClr val="00B0F0"/>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a:t>
            </a:r>
            <a:endParaRPr lang="en-US" b="1" cap="none" dirty="0">
              <a:effectLst/>
            </a:endParaRPr>
          </a:p>
        </p:txBody>
      </p:sp>
    </p:spTree>
    <p:extLst>
      <p:ext uri="{BB962C8B-B14F-4D97-AF65-F5344CB8AC3E}">
        <p14:creationId xmlns:p14="http://schemas.microsoft.com/office/powerpoint/2010/main" val="18938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9E46-4529-453D-B031-7B133E975D9D}"/>
              </a:ext>
            </a:extLst>
          </p:cNvPr>
          <p:cNvSpPr>
            <a:spLocks noGrp="1"/>
          </p:cNvSpPr>
          <p:nvPr>
            <p:ph type="title"/>
          </p:nvPr>
        </p:nvSpPr>
        <p:spPr>
          <a:xfrm>
            <a:off x="913774" y="1"/>
            <a:ext cx="10364451" cy="1049572"/>
          </a:xfrm>
        </p:spPr>
        <p:txBody>
          <a:bodyPr>
            <a:normAutofit/>
          </a:bodyPr>
          <a:lstStyle/>
          <a:p>
            <a:r>
              <a:rPr lang="en-US" sz="6000" b="1" dirty="0">
                <a:solidFill>
                  <a:schemeClr val="accent6">
                    <a:lumMod val="60000"/>
                    <a:lumOff val="40000"/>
                  </a:schemeClr>
                </a:solidFill>
                <a:latin typeface="Algerian" panose="04020705040A02060702" pitchFamily="82" charset="0"/>
              </a:rPr>
              <a:t>ABOUT ME</a:t>
            </a:r>
          </a:p>
        </p:txBody>
      </p:sp>
      <p:sp>
        <p:nvSpPr>
          <p:cNvPr id="3" name="Content Placeholder 2">
            <a:extLst>
              <a:ext uri="{FF2B5EF4-FFF2-40B4-BE49-F238E27FC236}">
                <a16:creationId xmlns:a16="http://schemas.microsoft.com/office/drawing/2014/main" id="{016CBBE6-5339-486C-905B-2AA4DD9C5CD3}"/>
              </a:ext>
            </a:extLst>
          </p:cNvPr>
          <p:cNvSpPr>
            <a:spLocks noGrp="1"/>
          </p:cNvSpPr>
          <p:nvPr>
            <p:ph sz="quarter" idx="13"/>
          </p:nvPr>
        </p:nvSpPr>
        <p:spPr>
          <a:xfrm>
            <a:off x="977384" y="1049573"/>
            <a:ext cx="10363826" cy="4232491"/>
          </a:xfrm>
        </p:spPr>
        <p:txBody>
          <a:bodyPr>
            <a:noAutofit/>
          </a:bodyPr>
          <a:lstStyle/>
          <a:p>
            <a:pPr marL="0" indent="0">
              <a:lnSpc>
                <a:spcPct val="150000"/>
              </a:lnSpc>
              <a:buNone/>
            </a:pPr>
            <a:r>
              <a:rPr lang="en-US" b="1" cap="none" dirty="0">
                <a:solidFill>
                  <a:srgbClr val="00B0F0"/>
                </a:solidFill>
                <a:effectLst/>
                <a:latin typeface="Times New Roman" panose="02020603050405020304" pitchFamily="18" charset="0"/>
                <a:cs typeface="Times New Roman" panose="02020603050405020304" pitchFamily="18" charset="0"/>
              </a:rPr>
              <a:t>Hola, My Name Is Quansah Abaidoo Meshach, A Data Analyst And I Am Here Today To Take Us Through This Wonderful Presentation.</a:t>
            </a:r>
            <a:br>
              <a:rPr lang="en-US" b="1" cap="none" dirty="0">
                <a:solidFill>
                  <a:srgbClr val="00B0F0"/>
                </a:solidFill>
                <a:effectLst/>
                <a:latin typeface="Times New Roman" panose="02020603050405020304" pitchFamily="18" charset="0"/>
                <a:cs typeface="Times New Roman" panose="02020603050405020304" pitchFamily="18" charset="0"/>
              </a:rPr>
            </a:br>
            <a:r>
              <a:rPr lang="en-US" b="1" cap="none" dirty="0">
                <a:solidFill>
                  <a:srgbClr val="00B0F0"/>
                </a:solidFill>
                <a:effectLst/>
                <a:latin typeface="Times New Roman" panose="02020603050405020304" pitchFamily="18" charset="0"/>
                <a:cs typeface="Times New Roman" panose="02020603050405020304" pitchFamily="18" charset="0"/>
              </a:rPr>
              <a:t>Being A Data Analyst Hasn’t Being Easy Especially For Someone Without A Background In Computer Science Or Anything Relating To Data. However By The Grace Of God, Here We Are After 6 Solid Months. I Do Hope You Enjoy This Presentation And Oh </a:t>
            </a:r>
            <a:r>
              <a:rPr lang="en-US" b="1" cap="none" dirty="0" err="1">
                <a:solidFill>
                  <a:srgbClr val="00B0F0"/>
                </a:solidFill>
                <a:effectLst/>
                <a:latin typeface="Times New Roman" panose="02020603050405020304" pitchFamily="18" charset="0"/>
                <a:cs typeface="Times New Roman" panose="02020603050405020304" pitchFamily="18" charset="0"/>
              </a:rPr>
              <a:t>Yh</a:t>
            </a:r>
            <a:r>
              <a:rPr lang="en-US" b="1" cap="none" dirty="0">
                <a:solidFill>
                  <a:srgbClr val="00B0F0"/>
                </a:solidFill>
                <a:effectLst/>
                <a:latin typeface="Times New Roman" panose="02020603050405020304" pitchFamily="18" charset="0"/>
                <a:cs typeface="Times New Roman" panose="02020603050405020304" pitchFamily="18" charset="0"/>
              </a:rPr>
              <a:t> Let’s Have Fun Doing What We Love The Most.</a:t>
            </a:r>
            <a:br>
              <a:rPr lang="en-US" b="1" cap="none" dirty="0">
                <a:solidFill>
                  <a:srgbClr val="00B0F0"/>
                </a:solidFill>
                <a:effectLst/>
                <a:latin typeface="Times New Roman" panose="02020603050405020304" pitchFamily="18" charset="0"/>
                <a:cs typeface="Times New Roman" panose="02020603050405020304" pitchFamily="18" charset="0"/>
              </a:rPr>
            </a:br>
            <a:br>
              <a:rPr lang="en-US" b="1" cap="none" dirty="0">
                <a:solidFill>
                  <a:srgbClr val="00B0F0"/>
                </a:solidFill>
                <a:effectLst/>
                <a:latin typeface="Times New Roman" panose="02020603050405020304" pitchFamily="18" charset="0"/>
                <a:cs typeface="Times New Roman" panose="02020603050405020304" pitchFamily="18" charset="0"/>
              </a:rPr>
            </a:br>
            <a:r>
              <a:rPr lang="en-US" b="1" cap="none" dirty="0">
                <a:solidFill>
                  <a:srgbClr val="00B0F0"/>
                </a:solidFill>
                <a:effectLst/>
                <a:latin typeface="Times New Roman" panose="02020603050405020304" pitchFamily="18" charset="0"/>
                <a:cs typeface="Times New Roman" panose="02020603050405020304" pitchFamily="18" charset="0"/>
              </a:rPr>
              <a:t>Let’s </a:t>
            </a:r>
            <a:r>
              <a:rPr lang="en-US" b="1" cap="none" dirty="0" err="1">
                <a:solidFill>
                  <a:srgbClr val="00B0F0"/>
                </a:solidFill>
                <a:effectLst/>
                <a:latin typeface="Times New Roman" panose="02020603050405020304" pitchFamily="18" charset="0"/>
                <a:cs typeface="Times New Roman" panose="02020603050405020304" pitchFamily="18" charset="0"/>
              </a:rPr>
              <a:t>Goooooo</a:t>
            </a:r>
            <a:br>
              <a:rPr lang="en-US" b="1" cap="none" dirty="0">
                <a:solidFill>
                  <a:schemeClr val="bg1"/>
                </a:solidFill>
                <a:effectLst/>
                <a:latin typeface="Times New Roman" panose="02020603050405020304" pitchFamily="18" charset="0"/>
                <a:cs typeface="Times New Roman" panose="02020603050405020304" pitchFamily="18" charset="0"/>
              </a:rPr>
            </a:br>
            <a:endParaRPr lang="en-US" b="1" dirty="0">
              <a:effectLst/>
            </a:endParaRPr>
          </a:p>
        </p:txBody>
      </p:sp>
    </p:spTree>
    <p:extLst>
      <p:ext uri="{BB962C8B-B14F-4D97-AF65-F5344CB8AC3E}">
        <p14:creationId xmlns:p14="http://schemas.microsoft.com/office/powerpoint/2010/main" val="144132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CF53-80B5-4F58-815A-BD9D8C4D5AAA}"/>
              </a:ext>
            </a:extLst>
          </p:cNvPr>
          <p:cNvSpPr>
            <a:spLocks noGrp="1"/>
          </p:cNvSpPr>
          <p:nvPr>
            <p:ph type="title"/>
          </p:nvPr>
        </p:nvSpPr>
        <p:spPr>
          <a:xfrm>
            <a:off x="914399" y="1"/>
            <a:ext cx="10364451" cy="1009816"/>
          </a:xfrm>
        </p:spPr>
        <p:txBody>
          <a:bodyPr>
            <a:normAutofit/>
          </a:bodyPr>
          <a:lstStyle/>
          <a:p>
            <a:r>
              <a:rPr lang="en-US" sz="6000" b="1" dirty="0">
                <a:solidFill>
                  <a:schemeClr val="accent6">
                    <a:lumMod val="60000"/>
                    <a:lumOff val="40000"/>
                  </a:schemeClr>
                </a:solidFill>
                <a:latin typeface="Algerian" panose="04020705040A02060702" pitchFamily="82" charset="0"/>
              </a:rPr>
              <a:t>PROCESS</a:t>
            </a:r>
          </a:p>
        </p:txBody>
      </p:sp>
      <p:sp>
        <p:nvSpPr>
          <p:cNvPr id="3" name="Content Placeholder 2">
            <a:extLst>
              <a:ext uri="{FF2B5EF4-FFF2-40B4-BE49-F238E27FC236}">
                <a16:creationId xmlns:a16="http://schemas.microsoft.com/office/drawing/2014/main" id="{45916DE1-0C71-4238-94CB-3C79220D2430}"/>
              </a:ext>
            </a:extLst>
          </p:cNvPr>
          <p:cNvSpPr>
            <a:spLocks noGrp="1"/>
          </p:cNvSpPr>
          <p:nvPr>
            <p:ph sz="quarter" idx="13"/>
          </p:nvPr>
        </p:nvSpPr>
        <p:spPr>
          <a:xfrm>
            <a:off x="915024" y="1183545"/>
            <a:ext cx="10363826" cy="5368329"/>
          </a:xfrm>
        </p:spPr>
        <p:txBody>
          <a:bodyPr>
            <a:noAutofit/>
          </a:bodyPr>
          <a:lstStyle/>
          <a:p>
            <a:pPr marL="0" indent="0">
              <a:buNone/>
            </a:pPr>
            <a:r>
              <a:rPr lang="en-US" sz="1800" b="1" cap="none" dirty="0">
                <a:solidFill>
                  <a:srgbClr val="00B0F0"/>
                </a:solidFill>
                <a:effectLst/>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a:buFont typeface="Wingdings" panose="05000000000000000000" pitchFamily="2" charset="2"/>
              <a:buChar char="v"/>
            </a:pPr>
            <a:r>
              <a:rPr lang="en-US" sz="1800" b="1" cap="none" dirty="0">
                <a:solidFill>
                  <a:srgbClr val="00B0F0"/>
                </a:solidFill>
                <a:effectLst/>
                <a:latin typeface="Times New Roman" panose="02020603050405020304" pitchFamily="18" charset="0"/>
                <a:cs typeface="Times New Roman" panose="02020603050405020304" pitchFamily="18" charset="0"/>
              </a:rPr>
              <a:t>Firstly, I got this dataset from Kaggle and downloaded it.</a:t>
            </a:r>
          </a:p>
          <a:p>
            <a:pPr>
              <a:buFont typeface="Wingdings" panose="05000000000000000000" pitchFamily="2" charset="2"/>
              <a:buChar char="v"/>
            </a:pPr>
            <a:r>
              <a:rPr lang="en-US" sz="1800" b="1" cap="none" dirty="0">
                <a:solidFill>
                  <a:srgbClr val="00B0F0"/>
                </a:solidFill>
                <a:effectLst/>
                <a:latin typeface="Times New Roman" panose="02020603050405020304" pitchFamily="18" charset="0"/>
                <a:cs typeface="Times New Roman" panose="02020603050405020304" pitchFamily="18" charset="0"/>
              </a:rPr>
              <a:t>Secondly, I extracted the file and named it Bike share data analysis on my computer and since it had a number of same files, I decided to then save everything I extracted into one folder so I can just combine the whole CSV file in power bi.</a:t>
            </a:r>
          </a:p>
          <a:p>
            <a:pPr>
              <a:buFont typeface="Wingdings" panose="05000000000000000000" pitchFamily="2" charset="2"/>
              <a:buChar char="v"/>
            </a:pPr>
            <a:r>
              <a:rPr lang="en-US" sz="1800" b="1" cap="none" dirty="0">
                <a:solidFill>
                  <a:srgbClr val="00B0F0"/>
                </a:solidFill>
                <a:effectLst/>
                <a:latin typeface="Times New Roman" panose="02020603050405020304" pitchFamily="18" charset="0"/>
                <a:cs typeface="Times New Roman" panose="02020603050405020304" pitchFamily="18" charset="0"/>
              </a:rPr>
              <a:t>Thirdly, after saving the whole file in one folder, about 12 csv files I extracted, into one folder, I named it again as Bike share data set.</a:t>
            </a:r>
          </a:p>
          <a:p>
            <a:pPr>
              <a:buFont typeface="Wingdings" panose="05000000000000000000" pitchFamily="2" charset="2"/>
              <a:buChar char="v"/>
            </a:pPr>
            <a:r>
              <a:rPr lang="en-US" sz="1800" b="1" cap="none" dirty="0">
                <a:solidFill>
                  <a:srgbClr val="00B0F0"/>
                </a:solidFill>
                <a:effectLst/>
                <a:latin typeface="Times New Roman" panose="02020603050405020304" pitchFamily="18" charset="0"/>
                <a:cs typeface="Times New Roman" panose="02020603050405020304" pitchFamily="18" charset="0"/>
              </a:rPr>
              <a:t>I then opened power Bi to start work. So I exported the whole folder containing the files from my desktop to power bi and then chose the combine and transform data option.</a:t>
            </a:r>
          </a:p>
          <a:p>
            <a:pPr>
              <a:buFont typeface="Wingdings" panose="05000000000000000000" pitchFamily="2" charset="2"/>
              <a:buChar char="v"/>
            </a:pPr>
            <a:r>
              <a:rPr lang="en-US" sz="1800" b="1" cap="none" dirty="0">
                <a:solidFill>
                  <a:srgbClr val="00B0F0"/>
                </a:solidFill>
                <a:effectLst/>
                <a:latin typeface="Times New Roman" panose="02020603050405020304" pitchFamily="18" charset="0"/>
                <a:cs typeface="Times New Roman" panose="02020603050405020304" pitchFamily="18" charset="0"/>
              </a:rPr>
              <a:t>After choosing to combine all the files in the folder as one, I needed to do a little transforming before anything else in order to make my visualization work easy. So I first looked through my dataset and realized not all the information was going to be relevant so deleted these columns.(start station name, start station id, end station name, end station id, </a:t>
            </a:r>
            <a:r>
              <a:rPr lang="en-US" sz="1800" b="1" cap="none" dirty="0" err="1">
                <a:solidFill>
                  <a:srgbClr val="00B0F0"/>
                </a:solidFill>
                <a:effectLst/>
                <a:latin typeface="Times New Roman" panose="02020603050405020304" pitchFamily="18" charset="0"/>
                <a:cs typeface="Times New Roman" panose="02020603050405020304" pitchFamily="18" charset="0"/>
              </a:rPr>
              <a:t>start_lat</a:t>
            </a:r>
            <a:r>
              <a:rPr lang="en-US" sz="1800" b="1" cap="none" dirty="0">
                <a:solidFill>
                  <a:srgbClr val="00B0F0"/>
                </a:solidFill>
                <a:effectLst/>
                <a:latin typeface="Times New Roman" panose="02020603050405020304" pitchFamily="18" charset="0"/>
                <a:cs typeface="Times New Roman" panose="02020603050405020304" pitchFamily="18" charset="0"/>
              </a:rPr>
              <a:t>, </a:t>
            </a:r>
            <a:r>
              <a:rPr lang="en-US" sz="1800" b="1" cap="none" dirty="0" err="1">
                <a:solidFill>
                  <a:srgbClr val="00B0F0"/>
                </a:solidFill>
                <a:effectLst/>
                <a:latin typeface="Times New Roman" panose="02020603050405020304" pitchFamily="18" charset="0"/>
                <a:cs typeface="Times New Roman" panose="02020603050405020304" pitchFamily="18" charset="0"/>
              </a:rPr>
              <a:t>start_lng</a:t>
            </a:r>
            <a:r>
              <a:rPr lang="en-US" sz="1800" b="1" cap="none" dirty="0">
                <a:solidFill>
                  <a:srgbClr val="00B0F0"/>
                </a:solidFill>
                <a:effectLst/>
                <a:latin typeface="Times New Roman" panose="02020603050405020304" pitchFamily="18" charset="0"/>
                <a:cs typeface="Times New Roman" panose="02020603050405020304" pitchFamily="18" charset="0"/>
              </a:rPr>
              <a:t>, </a:t>
            </a:r>
            <a:r>
              <a:rPr lang="en-US" sz="1800" b="1" cap="none" dirty="0" err="1">
                <a:solidFill>
                  <a:srgbClr val="00B0F0"/>
                </a:solidFill>
                <a:effectLst/>
                <a:latin typeface="Times New Roman" panose="02020603050405020304" pitchFamily="18" charset="0"/>
                <a:cs typeface="Times New Roman" panose="02020603050405020304" pitchFamily="18" charset="0"/>
              </a:rPr>
              <a:t>end_lat</a:t>
            </a:r>
            <a:r>
              <a:rPr lang="en-US" sz="1800" b="1" cap="none" dirty="0">
                <a:solidFill>
                  <a:srgbClr val="00B0F0"/>
                </a:solidFill>
                <a:effectLst/>
                <a:latin typeface="Times New Roman" panose="02020603050405020304" pitchFamily="18" charset="0"/>
                <a:cs typeface="Times New Roman" panose="02020603050405020304" pitchFamily="18" charset="0"/>
              </a:rPr>
              <a:t>, </a:t>
            </a:r>
            <a:r>
              <a:rPr lang="en-US" sz="1800" b="1" cap="none" dirty="0" err="1">
                <a:solidFill>
                  <a:srgbClr val="00B0F0"/>
                </a:solidFill>
                <a:effectLst/>
                <a:latin typeface="Times New Roman" panose="02020603050405020304" pitchFamily="18" charset="0"/>
                <a:cs typeface="Times New Roman" panose="02020603050405020304" pitchFamily="18" charset="0"/>
              </a:rPr>
              <a:t>end_lng</a:t>
            </a:r>
            <a:r>
              <a:rPr lang="en-US" sz="1800" b="1" cap="none" dirty="0">
                <a:solidFill>
                  <a:srgbClr val="00B0F0"/>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1600" cap="none" dirty="0">
              <a:solidFill>
                <a:srgbClr val="00B0F0"/>
              </a:solidFill>
            </a:endParaRPr>
          </a:p>
        </p:txBody>
      </p:sp>
    </p:spTree>
    <p:extLst>
      <p:ext uri="{BB962C8B-B14F-4D97-AF65-F5344CB8AC3E}">
        <p14:creationId xmlns:p14="http://schemas.microsoft.com/office/powerpoint/2010/main" val="136342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CF53-80B5-4F58-815A-BD9D8C4D5AAA}"/>
              </a:ext>
            </a:extLst>
          </p:cNvPr>
          <p:cNvSpPr>
            <a:spLocks noGrp="1"/>
          </p:cNvSpPr>
          <p:nvPr>
            <p:ph type="title"/>
          </p:nvPr>
        </p:nvSpPr>
        <p:spPr>
          <a:xfrm>
            <a:off x="913774" y="1"/>
            <a:ext cx="10364451" cy="1049572"/>
          </a:xfrm>
        </p:spPr>
        <p:txBody>
          <a:bodyPr>
            <a:normAutofit/>
          </a:bodyPr>
          <a:lstStyle/>
          <a:p>
            <a:r>
              <a:rPr lang="en-US" sz="6000" b="1" dirty="0">
                <a:solidFill>
                  <a:schemeClr val="accent6">
                    <a:lumMod val="60000"/>
                    <a:lumOff val="40000"/>
                  </a:schemeClr>
                </a:solidFill>
                <a:latin typeface="Algerian" panose="04020705040A02060702" pitchFamily="82" charset="0"/>
              </a:rPr>
              <a:t>PROCESS</a:t>
            </a:r>
          </a:p>
        </p:txBody>
      </p:sp>
      <p:sp>
        <p:nvSpPr>
          <p:cNvPr id="3" name="Content Placeholder 2">
            <a:extLst>
              <a:ext uri="{FF2B5EF4-FFF2-40B4-BE49-F238E27FC236}">
                <a16:creationId xmlns:a16="http://schemas.microsoft.com/office/drawing/2014/main" id="{45916DE1-0C71-4238-94CB-3C79220D2430}"/>
              </a:ext>
            </a:extLst>
          </p:cNvPr>
          <p:cNvSpPr>
            <a:spLocks noGrp="1"/>
          </p:cNvSpPr>
          <p:nvPr>
            <p:ph sz="quarter" idx="13"/>
          </p:nvPr>
        </p:nvSpPr>
        <p:spPr>
          <a:xfrm>
            <a:off x="1040995" y="1049573"/>
            <a:ext cx="10363826" cy="5808427"/>
          </a:xfrm>
        </p:spPr>
        <p:txBody>
          <a:bodyPr>
            <a:normAutofit/>
          </a:bodyPr>
          <a:lstStyle/>
          <a:p>
            <a:pPr marL="0" indent="0">
              <a:buNone/>
            </a:pPr>
            <a:endParaRPr lang="en-US" sz="1800" b="1" cap="none" dirty="0">
              <a:solidFill>
                <a:srgbClr val="00B0F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1" cap="none" dirty="0">
                <a:solidFill>
                  <a:srgbClr val="00B0F0"/>
                </a:solidFill>
                <a:effectLst/>
                <a:latin typeface="Times New Roman" panose="02020603050405020304" pitchFamily="18" charset="0"/>
                <a:cs typeface="Times New Roman" panose="02020603050405020304" pitchFamily="18" charset="0"/>
              </a:rPr>
              <a:t>I then proceeded to changing a few title names for my work. So I changed </a:t>
            </a:r>
            <a:r>
              <a:rPr lang="en-US" sz="1800" b="1" cap="none" dirty="0" err="1">
                <a:solidFill>
                  <a:srgbClr val="00B0F0"/>
                </a:solidFill>
                <a:effectLst/>
                <a:latin typeface="Times New Roman" panose="02020603050405020304" pitchFamily="18" charset="0"/>
                <a:cs typeface="Times New Roman" panose="02020603050405020304" pitchFamily="18" charset="0"/>
              </a:rPr>
              <a:t>rideable_type</a:t>
            </a:r>
            <a:r>
              <a:rPr lang="en-US" sz="1800" b="1" cap="none" dirty="0">
                <a:solidFill>
                  <a:srgbClr val="00B0F0"/>
                </a:solidFill>
                <a:effectLst/>
                <a:latin typeface="Times New Roman" panose="02020603050405020304" pitchFamily="18" charset="0"/>
                <a:cs typeface="Times New Roman" panose="02020603050405020304" pitchFamily="18" charset="0"/>
              </a:rPr>
              <a:t> to Ride/Bike type, and changed </a:t>
            </a:r>
            <a:r>
              <a:rPr lang="en-US" sz="1800" b="1" cap="none" dirty="0" err="1">
                <a:solidFill>
                  <a:srgbClr val="00B0F0"/>
                </a:solidFill>
                <a:effectLst/>
                <a:latin typeface="Times New Roman" panose="02020603050405020304" pitchFamily="18" charset="0"/>
                <a:cs typeface="Times New Roman" panose="02020603050405020304" pitchFamily="18" charset="0"/>
              </a:rPr>
              <a:t>member_casual</a:t>
            </a:r>
            <a:r>
              <a:rPr lang="en-US" sz="1800" b="1" cap="none" dirty="0">
                <a:solidFill>
                  <a:srgbClr val="00B0F0"/>
                </a:solidFill>
                <a:effectLst/>
                <a:latin typeface="Times New Roman" panose="02020603050405020304" pitchFamily="18" charset="0"/>
                <a:cs typeface="Times New Roman" panose="02020603050405020304" pitchFamily="18" charset="0"/>
              </a:rPr>
              <a:t> to rider.</a:t>
            </a:r>
          </a:p>
          <a:p>
            <a:pPr>
              <a:buFont typeface="Wingdings" panose="05000000000000000000" pitchFamily="2" charset="2"/>
              <a:buChar char="v"/>
            </a:pPr>
            <a:r>
              <a:rPr lang="en-US" sz="1800" b="1" cap="none" dirty="0">
                <a:solidFill>
                  <a:srgbClr val="00B0F0"/>
                </a:solidFill>
                <a:effectLst/>
                <a:latin typeface="Times New Roman" panose="02020603050405020304" pitchFamily="18" charset="0"/>
                <a:cs typeface="Times New Roman" panose="02020603050405020304" pitchFamily="18" charset="0"/>
              </a:rPr>
              <a:t>I then checked for null values or blanks.</a:t>
            </a:r>
          </a:p>
          <a:p>
            <a:pPr>
              <a:buFont typeface="Wingdings" panose="05000000000000000000" pitchFamily="2" charset="2"/>
              <a:buChar char="v"/>
            </a:pPr>
            <a:r>
              <a:rPr lang="en-US" sz="1800" b="1" cap="none" dirty="0">
                <a:solidFill>
                  <a:srgbClr val="00B0F0"/>
                </a:solidFill>
                <a:effectLst/>
                <a:latin typeface="Times New Roman" panose="02020603050405020304" pitchFamily="18" charset="0"/>
                <a:cs typeface="Times New Roman" panose="02020603050405020304" pitchFamily="18" charset="0"/>
              </a:rPr>
              <a:t>I again decided to split the </a:t>
            </a:r>
            <a:r>
              <a:rPr lang="en-US" sz="1800" b="1" cap="none" dirty="0" err="1">
                <a:solidFill>
                  <a:srgbClr val="00B0F0"/>
                </a:solidFill>
                <a:effectLst/>
                <a:latin typeface="Times New Roman" panose="02020603050405020304" pitchFamily="18" charset="0"/>
                <a:cs typeface="Times New Roman" panose="02020603050405020304" pitchFamily="18" charset="0"/>
              </a:rPr>
              <a:t>started_at</a:t>
            </a:r>
            <a:r>
              <a:rPr lang="en-US" sz="1800" b="1" cap="none" dirty="0">
                <a:solidFill>
                  <a:srgbClr val="00B0F0"/>
                </a:solidFill>
                <a:effectLst/>
                <a:latin typeface="Times New Roman" panose="02020603050405020304" pitchFamily="18" charset="0"/>
                <a:cs typeface="Times New Roman" panose="02020603050405020304" pitchFamily="18" charset="0"/>
              </a:rPr>
              <a:t> and </a:t>
            </a:r>
            <a:r>
              <a:rPr lang="en-US" sz="1800" b="1" cap="none" dirty="0" err="1">
                <a:solidFill>
                  <a:srgbClr val="00B0F0"/>
                </a:solidFill>
                <a:effectLst/>
                <a:latin typeface="Times New Roman" panose="02020603050405020304" pitchFamily="18" charset="0"/>
                <a:cs typeface="Times New Roman" panose="02020603050405020304" pitchFamily="18" charset="0"/>
              </a:rPr>
              <a:t>ended_at</a:t>
            </a:r>
            <a:r>
              <a:rPr lang="en-US" sz="1800" b="1" cap="none" dirty="0">
                <a:solidFill>
                  <a:srgbClr val="00B0F0"/>
                </a:solidFill>
                <a:effectLst/>
                <a:latin typeface="Times New Roman" panose="02020603050405020304" pitchFamily="18" charset="0"/>
                <a:cs typeface="Times New Roman" panose="02020603050405020304" pitchFamily="18" charset="0"/>
              </a:rPr>
              <a:t> column which contained the date and time of the activities. So I extracted the time values from the date values and ended up with some new columns. Mainly, start Date, End Date, Start Time and End Time.</a:t>
            </a:r>
          </a:p>
          <a:p>
            <a:pPr>
              <a:buFont typeface="Wingdings" panose="05000000000000000000" pitchFamily="2" charset="2"/>
              <a:buChar char="v"/>
            </a:pPr>
            <a:r>
              <a:rPr lang="en-US" sz="1800" b="1" cap="none" dirty="0">
                <a:solidFill>
                  <a:srgbClr val="00B0F0"/>
                </a:solidFill>
                <a:effectLst/>
                <a:latin typeface="Times New Roman" panose="02020603050405020304" pitchFamily="18" charset="0"/>
                <a:cs typeface="Times New Roman" panose="02020603050405020304" pitchFamily="18" charset="0"/>
              </a:rPr>
              <a:t>From here, I needed to work out the duration per bike id so I just created a new column and worked out the durations there.</a:t>
            </a:r>
          </a:p>
          <a:p>
            <a:pPr>
              <a:buFont typeface="Wingdings" panose="05000000000000000000" pitchFamily="2" charset="2"/>
              <a:buChar char="v"/>
            </a:pPr>
            <a:r>
              <a:rPr lang="en-US" sz="1800" b="1" cap="none" dirty="0">
                <a:solidFill>
                  <a:srgbClr val="00B0F0"/>
                </a:solidFill>
                <a:effectLst/>
                <a:latin typeface="Times New Roman" panose="02020603050405020304" pitchFamily="18" charset="0"/>
                <a:cs typeface="Times New Roman" panose="02020603050405020304" pitchFamily="18" charset="0"/>
              </a:rPr>
              <a:t>The next and final step was to create a new table as my </a:t>
            </a:r>
            <a:r>
              <a:rPr lang="en-US" sz="1800" b="1" cap="none" dirty="0" err="1">
                <a:solidFill>
                  <a:srgbClr val="00B0F0"/>
                </a:solidFill>
                <a:effectLst/>
                <a:latin typeface="Times New Roman" panose="02020603050405020304" pitchFamily="18" charset="0"/>
                <a:cs typeface="Times New Roman" panose="02020603050405020304" pitchFamily="18" charset="0"/>
              </a:rPr>
              <a:t>calender</a:t>
            </a:r>
            <a:r>
              <a:rPr lang="en-US" sz="1800" b="1" cap="none" dirty="0">
                <a:solidFill>
                  <a:srgbClr val="00B0F0"/>
                </a:solidFill>
                <a:effectLst/>
                <a:latin typeface="Times New Roman" panose="02020603050405020304" pitchFamily="18" charset="0"/>
                <a:cs typeface="Times New Roman" panose="02020603050405020304" pitchFamily="18" charset="0"/>
              </a:rPr>
              <a:t> date where I can work out the months and weekdays from that </a:t>
            </a:r>
            <a:r>
              <a:rPr lang="en-US" sz="1800" b="1" cap="none" dirty="0" err="1">
                <a:solidFill>
                  <a:srgbClr val="00B0F0"/>
                </a:solidFill>
                <a:effectLst/>
                <a:latin typeface="Times New Roman" panose="02020603050405020304" pitchFamily="18" charset="0"/>
                <a:cs typeface="Times New Roman" panose="02020603050405020304" pitchFamily="18" charset="0"/>
              </a:rPr>
              <a:t>calender</a:t>
            </a:r>
            <a:r>
              <a:rPr lang="en-US" sz="1800" b="1" cap="none" dirty="0">
                <a:solidFill>
                  <a:srgbClr val="00B0F0"/>
                </a:solidFill>
                <a:effectLst/>
                <a:latin typeface="Times New Roman" panose="02020603050405020304" pitchFamily="18" charset="0"/>
                <a:cs typeface="Times New Roman" panose="02020603050405020304" pitchFamily="18" charset="0"/>
              </a:rPr>
              <a:t> table. So I did that, and then since it’s a new table I had to create a relationship with the main data table which is bike share data. So </a:t>
            </a:r>
            <a:r>
              <a:rPr lang="en-US" sz="1800" b="1" cap="none" dirty="0" err="1">
                <a:solidFill>
                  <a:srgbClr val="00B0F0"/>
                </a:solidFill>
                <a:effectLst/>
                <a:latin typeface="Times New Roman" panose="02020603050405020304" pitchFamily="18" charset="0"/>
                <a:cs typeface="Times New Roman" panose="02020603050405020304" pitchFamily="18" charset="0"/>
              </a:rPr>
              <a:t>yhh</a:t>
            </a:r>
            <a:r>
              <a:rPr lang="en-US" sz="1800" b="1" cap="none" dirty="0">
                <a:solidFill>
                  <a:srgbClr val="00B0F0"/>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1800" cap="none" dirty="0">
              <a:solidFill>
                <a:srgbClr val="00B0F0"/>
              </a:solidFill>
            </a:endParaRPr>
          </a:p>
        </p:txBody>
      </p:sp>
    </p:spTree>
    <p:extLst>
      <p:ext uri="{BB962C8B-B14F-4D97-AF65-F5344CB8AC3E}">
        <p14:creationId xmlns:p14="http://schemas.microsoft.com/office/powerpoint/2010/main" val="227781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023E-7353-4095-A655-F66973F7F529}"/>
              </a:ext>
            </a:extLst>
          </p:cNvPr>
          <p:cNvSpPr>
            <a:spLocks noGrp="1"/>
          </p:cNvSpPr>
          <p:nvPr>
            <p:ph type="title"/>
          </p:nvPr>
        </p:nvSpPr>
        <p:spPr>
          <a:xfrm>
            <a:off x="913774" y="1"/>
            <a:ext cx="10364451" cy="1097280"/>
          </a:xfrm>
        </p:spPr>
        <p:txBody>
          <a:bodyPr>
            <a:normAutofit/>
          </a:bodyPr>
          <a:lstStyle/>
          <a:p>
            <a:r>
              <a:rPr lang="en-US" sz="6000" b="1" dirty="0">
                <a:solidFill>
                  <a:schemeClr val="accent6">
                    <a:lumMod val="60000"/>
                    <a:lumOff val="40000"/>
                  </a:schemeClr>
                </a:solidFill>
                <a:latin typeface="Algerian" panose="04020705040A02060702" pitchFamily="82" charset="0"/>
              </a:rPr>
              <a:t>OBJECTIVE</a:t>
            </a:r>
          </a:p>
        </p:txBody>
      </p:sp>
      <p:sp>
        <p:nvSpPr>
          <p:cNvPr id="3" name="Content Placeholder 2">
            <a:extLst>
              <a:ext uri="{FF2B5EF4-FFF2-40B4-BE49-F238E27FC236}">
                <a16:creationId xmlns:a16="http://schemas.microsoft.com/office/drawing/2014/main" id="{1B4DA9CD-EDD6-40F1-8020-BA85CBF3A8D6}"/>
              </a:ext>
            </a:extLst>
          </p:cNvPr>
          <p:cNvSpPr>
            <a:spLocks noGrp="1"/>
          </p:cNvSpPr>
          <p:nvPr>
            <p:ph sz="quarter" idx="13"/>
          </p:nvPr>
        </p:nvSpPr>
        <p:spPr>
          <a:xfrm>
            <a:off x="913774" y="2367092"/>
            <a:ext cx="10363826" cy="1362069"/>
          </a:xfrm>
        </p:spPr>
        <p:txBody>
          <a:bodyPr>
            <a:normAutofit/>
          </a:bodyPr>
          <a:lstStyle/>
          <a:p>
            <a:pPr marL="342900" lvl="0" indent="-342900">
              <a:lnSpc>
                <a:spcPts val="2400"/>
              </a:lnSpc>
              <a:spcBef>
                <a:spcPts val="1370"/>
              </a:spcBef>
              <a:spcAft>
                <a:spcPts val="0"/>
              </a:spcAft>
              <a:buFont typeface="Symbol" panose="05050102010706020507" pitchFamily="18" charset="2"/>
              <a:buChar char=""/>
            </a:pPr>
            <a:r>
              <a:rPr lang="en-US" kern="0" cap="none" spc="-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To uncover valuable and unexpected hidden insights from the data, answering business questions and providing strategic recommendations</a:t>
            </a:r>
            <a:endParaRPr lang="en-US" cap="none" dirty="0">
              <a:solidFill>
                <a:srgbClr val="00B0F0"/>
              </a:solidFill>
              <a:effectLst/>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8578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B654-25F6-467B-A3B1-683E8FC6592A}"/>
              </a:ext>
            </a:extLst>
          </p:cNvPr>
          <p:cNvSpPr>
            <a:spLocks noGrp="1"/>
          </p:cNvSpPr>
          <p:nvPr>
            <p:ph type="title"/>
          </p:nvPr>
        </p:nvSpPr>
        <p:spPr>
          <a:xfrm>
            <a:off x="913774" y="1"/>
            <a:ext cx="10364451" cy="978010"/>
          </a:xfrm>
        </p:spPr>
        <p:txBody>
          <a:bodyPr>
            <a:normAutofit/>
          </a:bodyPr>
          <a:lstStyle/>
          <a:p>
            <a:r>
              <a:rPr lang="en-US" sz="6000" b="1" dirty="0">
                <a:solidFill>
                  <a:schemeClr val="accent6">
                    <a:lumMod val="60000"/>
                    <a:lumOff val="40000"/>
                  </a:schemeClr>
                </a:solidFill>
                <a:effectLst/>
                <a:latin typeface="Algerian" panose="04020705040A02060702" pitchFamily="82" charset="0"/>
              </a:rPr>
              <a:t>BUSINESS QUESTIONS/ KPIs</a:t>
            </a:r>
          </a:p>
        </p:txBody>
      </p:sp>
      <p:sp>
        <p:nvSpPr>
          <p:cNvPr id="3" name="Content Placeholder 2">
            <a:extLst>
              <a:ext uri="{FF2B5EF4-FFF2-40B4-BE49-F238E27FC236}">
                <a16:creationId xmlns:a16="http://schemas.microsoft.com/office/drawing/2014/main" id="{55EBC054-2251-41F7-B87A-D115A84D81F7}"/>
              </a:ext>
            </a:extLst>
          </p:cNvPr>
          <p:cNvSpPr>
            <a:spLocks noGrp="1"/>
          </p:cNvSpPr>
          <p:nvPr>
            <p:ph sz="quarter" idx="13"/>
          </p:nvPr>
        </p:nvSpPr>
        <p:spPr>
          <a:xfrm>
            <a:off x="914399" y="978011"/>
            <a:ext cx="10363826" cy="5879988"/>
          </a:xfrm>
        </p:spPr>
        <p:txBody>
          <a:bodyPr>
            <a:normAutofit/>
          </a:bodyPr>
          <a:lstStyle/>
          <a:p>
            <a:pPr>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 What is the number of rides per month and rider type?</a:t>
            </a:r>
          </a:p>
          <a:p>
            <a:pPr>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 what is the total rides per rider type?</a:t>
            </a:r>
          </a:p>
          <a:p>
            <a:pPr>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 what is the total number of rides by bike type?</a:t>
            </a:r>
          </a:p>
          <a:p>
            <a:pPr>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 what is the total bike rides by weekday and rider type?</a:t>
            </a:r>
          </a:p>
          <a:p>
            <a:pPr>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 what is the total number of rides by bike type and rider type?</a:t>
            </a:r>
          </a:p>
          <a:p>
            <a:pPr>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 find the total rides?</a:t>
            </a:r>
          </a:p>
          <a:p>
            <a:pPr>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 what is the total ride duration?</a:t>
            </a:r>
          </a:p>
          <a:p>
            <a:pPr>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 what is the average ride duration?</a:t>
            </a:r>
          </a:p>
          <a:p>
            <a:pPr>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What is the maximum ride duration?</a:t>
            </a:r>
          </a:p>
          <a:p>
            <a:pPr>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What is the busiest ride day?</a:t>
            </a:r>
          </a:p>
          <a:p>
            <a:endParaRPr lang="en-US" dirty="0"/>
          </a:p>
        </p:txBody>
      </p:sp>
    </p:spTree>
    <p:extLst>
      <p:ext uri="{BB962C8B-B14F-4D97-AF65-F5344CB8AC3E}">
        <p14:creationId xmlns:p14="http://schemas.microsoft.com/office/powerpoint/2010/main" val="222868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60CB-E0F8-4D18-9488-C39EB597F8E0}"/>
              </a:ext>
            </a:extLst>
          </p:cNvPr>
          <p:cNvSpPr>
            <a:spLocks noGrp="1"/>
          </p:cNvSpPr>
          <p:nvPr>
            <p:ph type="title"/>
          </p:nvPr>
        </p:nvSpPr>
        <p:spPr>
          <a:xfrm>
            <a:off x="0" y="0"/>
            <a:ext cx="5780598" cy="742122"/>
          </a:xfrm>
        </p:spPr>
        <p:txBody>
          <a:bodyPr>
            <a:normAutofit fontScale="90000"/>
          </a:bodyPr>
          <a:lstStyle/>
          <a:p>
            <a:r>
              <a:rPr lang="en-US" sz="2400" b="1" dirty="0">
                <a:solidFill>
                  <a:schemeClr val="accent6">
                    <a:lumMod val="60000"/>
                    <a:lumOff val="40000"/>
                  </a:schemeClr>
                </a:solidFill>
                <a:latin typeface="Algerian" panose="04020705040A02060702" pitchFamily="82" charset="0"/>
              </a:rPr>
              <a:t>NUMBER OF RIDES PER MONTH AND RIDER TYPE</a:t>
            </a:r>
          </a:p>
        </p:txBody>
      </p:sp>
      <p:pic>
        <p:nvPicPr>
          <p:cNvPr id="8" name="Picture Placeholder 7">
            <a:extLst>
              <a:ext uri="{FF2B5EF4-FFF2-40B4-BE49-F238E27FC236}">
                <a16:creationId xmlns:a16="http://schemas.microsoft.com/office/drawing/2014/main" id="{09356251-1202-4152-BFCF-CDF07428D5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076861" y="609601"/>
            <a:ext cx="6193280" cy="5181598"/>
          </a:xfrm>
          <a:prstGeom prst="rect">
            <a:avLst/>
          </a:prstGeom>
        </p:spPr>
      </p:pic>
      <p:sp>
        <p:nvSpPr>
          <p:cNvPr id="4" name="Text Placeholder 3">
            <a:extLst>
              <a:ext uri="{FF2B5EF4-FFF2-40B4-BE49-F238E27FC236}">
                <a16:creationId xmlns:a16="http://schemas.microsoft.com/office/drawing/2014/main" id="{FB919650-047C-4407-9617-06A237DFA238}"/>
              </a:ext>
            </a:extLst>
          </p:cNvPr>
          <p:cNvSpPr>
            <a:spLocks noGrp="1"/>
          </p:cNvSpPr>
          <p:nvPr>
            <p:ph type="body" sz="half" idx="2"/>
          </p:nvPr>
        </p:nvSpPr>
        <p:spPr>
          <a:xfrm>
            <a:off x="0" y="742122"/>
            <a:ext cx="5934949" cy="5049077"/>
          </a:xfrm>
        </p:spPr>
        <p:txBody>
          <a:bodyPr>
            <a:normAutofit/>
          </a:bodyPr>
          <a:lstStyle/>
          <a:p>
            <a:pPr marL="285750" indent="-285750" algn="l">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Looking at this chart, I will like to start that the light blue shade area is that of Member Rider Types, and the deep </a:t>
            </a:r>
            <a:r>
              <a:rPr lang="en-US" b="1" dirty="0" err="1">
                <a:solidFill>
                  <a:srgbClr val="00B0F0"/>
                </a:solidFill>
                <a:latin typeface="Times New Roman" panose="02020603050405020304" pitchFamily="18" charset="0"/>
                <a:cs typeface="Times New Roman" panose="02020603050405020304" pitchFamily="18" charset="0"/>
              </a:rPr>
              <a:t>coloured</a:t>
            </a:r>
            <a:r>
              <a:rPr lang="en-US" b="1" dirty="0">
                <a:solidFill>
                  <a:srgbClr val="00B0F0"/>
                </a:solidFill>
                <a:latin typeface="Times New Roman" panose="02020603050405020304" pitchFamily="18" charset="0"/>
                <a:cs typeface="Times New Roman" panose="02020603050405020304" pitchFamily="18" charset="0"/>
              </a:rPr>
              <a:t> one, casual Rider Type.</a:t>
            </a:r>
          </a:p>
          <a:p>
            <a:pPr marL="285750" indent="-285750" algn="l">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Getting the first point out, the chart shows that, the total rides for members overall was higher than for casual type riders at member types (3127293) and casual type riders (2540693).</a:t>
            </a:r>
          </a:p>
          <a:p>
            <a:pPr marL="285750" indent="-285750" algn="l">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Also, from the chart, it shows that a lot of riders participated more in July than any other month by 7.80% of the total.</a:t>
            </a:r>
          </a:p>
          <a:p>
            <a:pPr marL="285750" indent="-285750" algn="l">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Total Rides for member and casual diverged the most when the Month was November, when member were 146120 higher than casual.</a:t>
            </a:r>
          </a:p>
        </p:txBody>
      </p:sp>
    </p:spTree>
    <p:extLst>
      <p:ext uri="{BB962C8B-B14F-4D97-AF65-F5344CB8AC3E}">
        <p14:creationId xmlns:p14="http://schemas.microsoft.com/office/powerpoint/2010/main" val="264581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5372-FFF5-4AA5-B90F-FC75E7172F17}"/>
              </a:ext>
            </a:extLst>
          </p:cNvPr>
          <p:cNvSpPr>
            <a:spLocks noGrp="1"/>
          </p:cNvSpPr>
          <p:nvPr>
            <p:ph type="title"/>
          </p:nvPr>
        </p:nvSpPr>
        <p:spPr>
          <a:xfrm>
            <a:off x="9" y="33130"/>
            <a:ext cx="5934969" cy="384313"/>
          </a:xfrm>
        </p:spPr>
        <p:txBody>
          <a:bodyPr>
            <a:normAutofit fontScale="90000"/>
          </a:bodyPr>
          <a:lstStyle/>
          <a:p>
            <a:r>
              <a:rPr lang="en-US" sz="2200" b="1" dirty="0">
                <a:solidFill>
                  <a:schemeClr val="accent6">
                    <a:lumMod val="60000"/>
                    <a:lumOff val="40000"/>
                  </a:schemeClr>
                </a:solidFill>
                <a:latin typeface="Algerian" panose="04020705040A02060702" pitchFamily="82" charset="0"/>
              </a:rPr>
              <a:t>Total rides per rider type</a:t>
            </a:r>
          </a:p>
        </p:txBody>
      </p:sp>
      <p:pic>
        <p:nvPicPr>
          <p:cNvPr id="6" name="Picture Placeholder 5">
            <a:extLst>
              <a:ext uri="{FF2B5EF4-FFF2-40B4-BE49-F238E27FC236}">
                <a16:creationId xmlns:a16="http://schemas.microsoft.com/office/drawing/2014/main" id="{9F8265D6-E402-412D-A0F5-8183D068DF0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934969" y="609600"/>
            <a:ext cx="6410573" cy="5181599"/>
          </a:xfrm>
          <a:prstGeom prst="rect">
            <a:avLst/>
          </a:prstGeom>
        </p:spPr>
      </p:pic>
      <p:sp>
        <p:nvSpPr>
          <p:cNvPr id="4" name="Text Placeholder 3">
            <a:extLst>
              <a:ext uri="{FF2B5EF4-FFF2-40B4-BE49-F238E27FC236}">
                <a16:creationId xmlns:a16="http://schemas.microsoft.com/office/drawing/2014/main" id="{02DB9743-F6FB-4428-BB50-D27FC0B5E509}"/>
              </a:ext>
            </a:extLst>
          </p:cNvPr>
          <p:cNvSpPr>
            <a:spLocks noGrp="1"/>
          </p:cNvSpPr>
          <p:nvPr>
            <p:ph type="body" sz="half" idx="2"/>
          </p:nvPr>
        </p:nvSpPr>
        <p:spPr>
          <a:xfrm>
            <a:off x="20" y="417443"/>
            <a:ext cx="5934949" cy="4797286"/>
          </a:xfrm>
        </p:spPr>
        <p:txBody>
          <a:bodyPr>
            <a:normAutofit/>
          </a:bodyPr>
          <a:lstStyle/>
          <a:p>
            <a:pPr marL="285750" indent="-285750" algn="l">
              <a:buFont typeface="Wingdings" panose="05000000000000000000" pitchFamily="2" charset="2"/>
              <a:buChar char="v"/>
            </a:pPr>
            <a:r>
              <a:rPr lang="en-US" b="1" dirty="0">
                <a:solidFill>
                  <a:srgbClr val="00B0F0"/>
                </a:solidFill>
                <a:effectLst/>
                <a:latin typeface="Times New Roman" panose="02020603050405020304" pitchFamily="18" charset="0"/>
                <a:cs typeface="Times New Roman" panose="02020603050405020304" pitchFamily="18" charset="0"/>
              </a:rPr>
              <a:t>I will like to establish that the member type riders is illustrated us light blue color from the chart whiles the casual type riders are of the deeper blue color.</a:t>
            </a:r>
          </a:p>
          <a:p>
            <a:pPr marL="285750" indent="-285750" algn="l">
              <a:buFont typeface="Wingdings" panose="05000000000000000000" pitchFamily="2" charset="2"/>
              <a:buChar char="v"/>
            </a:pPr>
            <a:r>
              <a:rPr lang="en-US" b="1" dirty="0">
                <a:solidFill>
                  <a:srgbClr val="00B0F0"/>
                </a:solidFill>
                <a:effectLst/>
                <a:latin typeface="Times New Roman" panose="02020603050405020304" pitchFamily="18" charset="0"/>
                <a:cs typeface="Times New Roman" panose="02020603050405020304" pitchFamily="18" charset="0"/>
              </a:rPr>
              <a:t>From this, we can see that, Total Rides for member type riders which is (3127293) was higher than casual type riders which is (2540693).</a:t>
            </a:r>
          </a:p>
          <a:p>
            <a:pPr marL="285750" indent="-285750" algn="l">
              <a:buFont typeface="Wingdings" panose="05000000000000000000" pitchFamily="2" charset="2"/>
              <a:buChar char="v"/>
            </a:pPr>
            <a:r>
              <a:rPr lang="en-US" b="1" dirty="0">
                <a:solidFill>
                  <a:srgbClr val="00B0F0"/>
                </a:solidFill>
                <a:effectLst/>
                <a:latin typeface="Times New Roman" panose="02020603050405020304" pitchFamily="18" charset="0"/>
                <a:cs typeface="Times New Roman" panose="02020603050405020304" pitchFamily="18" charset="0"/>
              </a:rPr>
              <a:t>Member type riders accounted for 55.17% of Total Rides.</a:t>
            </a:r>
          </a:p>
        </p:txBody>
      </p:sp>
    </p:spTree>
    <p:extLst>
      <p:ext uri="{BB962C8B-B14F-4D97-AF65-F5344CB8AC3E}">
        <p14:creationId xmlns:p14="http://schemas.microsoft.com/office/powerpoint/2010/main" val="382530062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145</TotalTime>
  <Words>1078</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Symbol</vt:lpstr>
      <vt:lpstr>Times New Roman</vt:lpstr>
      <vt:lpstr>Tw Cen MT</vt:lpstr>
      <vt:lpstr>Wingdings</vt:lpstr>
      <vt:lpstr>Droplet</vt:lpstr>
      <vt:lpstr>BIKE SHARE DATA ANALYSIS</vt:lpstr>
      <vt:lpstr>INTRODUCTION</vt:lpstr>
      <vt:lpstr>ABOUT ME</vt:lpstr>
      <vt:lpstr>PROCESS</vt:lpstr>
      <vt:lpstr>PROCESS</vt:lpstr>
      <vt:lpstr>OBJECTIVE</vt:lpstr>
      <vt:lpstr>BUSINESS QUESTIONS/ KPIs</vt:lpstr>
      <vt:lpstr>NUMBER OF RIDES PER MONTH AND RIDER TYPE</vt:lpstr>
      <vt:lpstr>Total rides per rider type</vt:lpstr>
      <vt:lpstr>TOTAL NUMBER OF RIDES BY BIKE TYPE</vt:lpstr>
      <vt:lpstr>TOTAL RIDES BY WEEKDAY AND RIDER TYPE</vt:lpstr>
      <vt:lpstr>TOTAL RIDE BY BIKE TYPE AND RIDER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SHARE DATA ANALYSIS</dc:title>
  <dc:creator>Quansah</dc:creator>
  <cp:lastModifiedBy>Quansah</cp:lastModifiedBy>
  <cp:revision>17</cp:revision>
  <dcterms:created xsi:type="dcterms:W3CDTF">2024-08-12T10:10:26Z</dcterms:created>
  <dcterms:modified xsi:type="dcterms:W3CDTF">2024-08-12T12:36:18Z</dcterms:modified>
</cp:coreProperties>
</file>