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7" d="100"/>
          <a:sy n="77" d="100"/>
        </p:scale>
        <p:origin x="20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4EE20-8BED-4665-BF95-FEA0118819F2}"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3271407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4EE20-8BED-4665-BF95-FEA0118819F2}"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347630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4EE20-8BED-4665-BF95-FEA0118819F2}"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1857698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4EE20-8BED-4665-BF95-FEA0118819F2}"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3542-DE22-4BC3-9263-AE3F590B00B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845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4EE20-8BED-4665-BF95-FEA0118819F2}"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2470029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64EE20-8BED-4665-BF95-FEA0118819F2}"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811548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64EE20-8BED-4665-BF95-FEA0118819F2}"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78095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4EE20-8BED-4665-BF95-FEA0118819F2}"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1588797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4EE20-8BED-4665-BF95-FEA0118819F2}"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111374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4EE20-8BED-4665-BF95-FEA0118819F2}"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377699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4EE20-8BED-4665-BF95-FEA0118819F2}"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186851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4EE20-8BED-4665-BF95-FEA0118819F2}"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96293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4EE20-8BED-4665-BF95-FEA0118819F2}"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214159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4EE20-8BED-4665-BF95-FEA0118819F2}"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426736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F64EE20-8BED-4665-BF95-FEA0118819F2}"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284901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4EE20-8BED-4665-BF95-FEA0118819F2}"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388193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4EE20-8BED-4665-BF95-FEA0118819F2}"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3542-DE22-4BC3-9263-AE3F590B00B2}" type="slidenum">
              <a:rPr lang="en-US" smtClean="0"/>
              <a:t>‹#›</a:t>
            </a:fld>
            <a:endParaRPr lang="en-US"/>
          </a:p>
        </p:txBody>
      </p:sp>
    </p:spTree>
    <p:extLst>
      <p:ext uri="{BB962C8B-B14F-4D97-AF65-F5344CB8AC3E}">
        <p14:creationId xmlns:p14="http://schemas.microsoft.com/office/powerpoint/2010/main" val="192294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F64EE20-8BED-4665-BF95-FEA0118819F2}" type="datetimeFigureOut">
              <a:rPr lang="en-US" smtClean="0"/>
              <a:t>8/22/2024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A483542-DE22-4BC3-9263-AE3F590B00B2}" type="slidenum">
              <a:rPr lang="en-US" smtClean="0"/>
              <a:t>‹#›</a:t>
            </a:fld>
            <a:endParaRPr lang="en-US"/>
          </a:p>
        </p:txBody>
      </p:sp>
    </p:spTree>
    <p:extLst>
      <p:ext uri="{BB962C8B-B14F-4D97-AF65-F5344CB8AC3E}">
        <p14:creationId xmlns:p14="http://schemas.microsoft.com/office/powerpoint/2010/main" val="14697835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3B4C-0505-4E79-B761-72AD29F741AC}"/>
              </a:ext>
            </a:extLst>
          </p:cNvPr>
          <p:cNvSpPr>
            <a:spLocks noGrp="1"/>
          </p:cNvSpPr>
          <p:nvPr>
            <p:ph type="ctrTitle"/>
          </p:nvPr>
        </p:nvSpPr>
        <p:spPr>
          <a:xfrm>
            <a:off x="1751012" y="1343770"/>
            <a:ext cx="8689976" cy="2663688"/>
          </a:xfrm>
        </p:spPr>
        <p:txBody>
          <a:bodyPr>
            <a:noAutofit/>
          </a:bodyPr>
          <a:lstStyle/>
          <a:p>
            <a:r>
              <a:rPr lang="en-US" sz="9600" b="1" u="sng" dirty="0">
                <a:solidFill>
                  <a:schemeClr val="accent6">
                    <a:lumMod val="60000"/>
                    <a:lumOff val="40000"/>
                  </a:schemeClr>
                </a:solidFill>
                <a:effectLst/>
                <a:latin typeface="Algerian" panose="04020705040A02060702" pitchFamily="82" charset="0"/>
              </a:rPr>
              <a:t>BLINKIT DATASET</a:t>
            </a:r>
          </a:p>
        </p:txBody>
      </p:sp>
      <p:sp>
        <p:nvSpPr>
          <p:cNvPr id="3" name="Subtitle 2">
            <a:extLst>
              <a:ext uri="{FF2B5EF4-FFF2-40B4-BE49-F238E27FC236}">
                <a16:creationId xmlns:a16="http://schemas.microsoft.com/office/drawing/2014/main" id="{9A6F16BF-C982-4660-ABFA-C9B8ABDC8216}"/>
              </a:ext>
            </a:extLst>
          </p:cNvPr>
          <p:cNvSpPr>
            <a:spLocks noGrp="1"/>
          </p:cNvSpPr>
          <p:nvPr>
            <p:ph type="subTitle" idx="1"/>
          </p:nvPr>
        </p:nvSpPr>
        <p:spPr>
          <a:xfrm>
            <a:off x="1854379" y="6512118"/>
            <a:ext cx="8689976" cy="285499"/>
          </a:xfrm>
        </p:spPr>
        <p:txBody>
          <a:bodyPr>
            <a:normAutofit fontScale="77500" lnSpcReduction="20000"/>
          </a:bodyPr>
          <a:lstStyle/>
          <a:p>
            <a:r>
              <a:rPr lang="en-US" sz="1600" b="1" dirty="0">
                <a:solidFill>
                  <a:schemeClr val="accent6">
                    <a:lumMod val="60000"/>
                    <a:lumOff val="40000"/>
                  </a:schemeClr>
                </a:solidFill>
                <a:effectLst/>
                <a:latin typeface="Times New Roman" panose="02020603050405020304" pitchFamily="18" charset="0"/>
                <a:cs typeface="Times New Roman" panose="02020603050405020304" pitchFamily="18" charset="0"/>
              </a:rPr>
              <a:t>QUANSAH ABAIDOO MESHACH</a:t>
            </a:r>
          </a:p>
        </p:txBody>
      </p:sp>
    </p:spTree>
    <p:extLst>
      <p:ext uri="{BB962C8B-B14F-4D97-AF65-F5344CB8AC3E}">
        <p14:creationId xmlns:p14="http://schemas.microsoft.com/office/powerpoint/2010/main" val="1945333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A67F-745D-45B1-BAB6-E7E6B2A848CE}"/>
              </a:ext>
            </a:extLst>
          </p:cNvPr>
          <p:cNvSpPr>
            <a:spLocks noGrp="1"/>
          </p:cNvSpPr>
          <p:nvPr>
            <p:ph type="title"/>
          </p:nvPr>
        </p:nvSpPr>
        <p:spPr>
          <a:xfrm>
            <a:off x="114036" y="762000"/>
            <a:ext cx="5934969" cy="1367624"/>
          </a:xfrm>
        </p:spPr>
        <p:txBody>
          <a:bodyPr>
            <a:normAutofit fontScale="90000"/>
          </a:bodyPr>
          <a:lstStyle/>
          <a:p>
            <a:r>
              <a:rPr lang="en-US" sz="4000" b="1" u="sng" dirty="0">
                <a:solidFill>
                  <a:schemeClr val="accent6">
                    <a:lumMod val="60000"/>
                    <a:lumOff val="40000"/>
                  </a:schemeClr>
                </a:solidFill>
                <a:latin typeface="Algerian" panose="04020705040A02060702" pitchFamily="82" charset="0"/>
              </a:rPr>
              <a:t>TOTAL SALES BY OUTLET ESTABLISHMENT YEAR</a:t>
            </a:r>
          </a:p>
        </p:txBody>
      </p:sp>
      <p:pic>
        <p:nvPicPr>
          <p:cNvPr id="6" name="Picture Placeholder 5">
            <a:extLst>
              <a:ext uri="{FF2B5EF4-FFF2-40B4-BE49-F238E27FC236}">
                <a16:creationId xmlns:a16="http://schemas.microsoft.com/office/drawing/2014/main" id="{591D5930-ECD3-4CB9-93B2-A0CE0360911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096000" y="762000"/>
            <a:ext cx="6096000" cy="5029201"/>
          </a:xfrm>
          <a:prstGeom prst="rect">
            <a:avLst/>
          </a:prstGeom>
        </p:spPr>
      </p:pic>
      <p:sp>
        <p:nvSpPr>
          <p:cNvPr id="4" name="Text Placeholder 3">
            <a:extLst>
              <a:ext uri="{FF2B5EF4-FFF2-40B4-BE49-F238E27FC236}">
                <a16:creationId xmlns:a16="http://schemas.microsoft.com/office/drawing/2014/main" id="{DA6486CD-5129-4965-8DB4-49DA09A74C71}"/>
              </a:ext>
            </a:extLst>
          </p:cNvPr>
          <p:cNvSpPr>
            <a:spLocks noGrp="1"/>
          </p:cNvSpPr>
          <p:nvPr>
            <p:ph type="body" sz="half" idx="2"/>
          </p:nvPr>
        </p:nvSpPr>
        <p:spPr>
          <a:xfrm>
            <a:off x="0" y="2129624"/>
            <a:ext cx="6048985" cy="3661577"/>
          </a:xfrm>
        </p:spPr>
        <p:txBody>
          <a:bodyPr>
            <a:normAutofit/>
          </a:bodyPr>
          <a:lstStyle/>
          <a:p>
            <a:pPr algn="l"/>
            <a:r>
              <a:rPr lang="en-US" sz="1800" b="1" dirty="0">
                <a:solidFill>
                  <a:srgbClr val="00B0F0"/>
                </a:solidFill>
                <a:effectLst/>
                <a:latin typeface="Times New Roman" panose="02020603050405020304" pitchFamily="18" charset="0"/>
                <a:cs typeface="Times New Roman" panose="02020603050405020304" pitchFamily="18" charset="0"/>
              </a:rPr>
              <a:t>This line chart clearly shows how sales increase significantly from the 2017-2018.</a:t>
            </a:r>
          </a:p>
        </p:txBody>
      </p:sp>
    </p:spTree>
    <p:extLst>
      <p:ext uri="{BB962C8B-B14F-4D97-AF65-F5344CB8AC3E}">
        <p14:creationId xmlns:p14="http://schemas.microsoft.com/office/powerpoint/2010/main" val="380548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9672-63A7-4532-B8FC-EE4F83EA5D1F}"/>
              </a:ext>
            </a:extLst>
          </p:cNvPr>
          <p:cNvSpPr>
            <a:spLocks noGrp="1"/>
          </p:cNvSpPr>
          <p:nvPr>
            <p:ph type="title"/>
          </p:nvPr>
        </p:nvSpPr>
        <p:spPr>
          <a:xfrm>
            <a:off x="0" y="591635"/>
            <a:ext cx="6070493" cy="1173555"/>
          </a:xfrm>
        </p:spPr>
        <p:txBody>
          <a:bodyPr>
            <a:normAutofit fontScale="90000"/>
          </a:bodyPr>
          <a:lstStyle/>
          <a:p>
            <a:r>
              <a:rPr lang="en-US" sz="4000" b="1" u="sng" dirty="0">
                <a:solidFill>
                  <a:schemeClr val="accent6">
                    <a:lumMod val="60000"/>
                    <a:lumOff val="40000"/>
                  </a:schemeClr>
                </a:solidFill>
                <a:latin typeface="Algerian" panose="04020705040A02060702" pitchFamily="82" charset="0"/>
              </a:rPr>
              <a:t>SALES BY OUTLET LOCATION TYPE</a:t>
            </a:r>
          </a:p>
        </p:txBody>
      </p:sp>
      <p:pic>
        <p:nvPicPr>
          <p:cNvPr id="6" name="Picture Placeholder 5">
            <a:extLst>
              <a:ext uri="{FF2B5EF4-FFF2-40B4-BE49-F238E27FC236}">
                <a16:creationId xmlns:a16="http://schemas.microsoft.com/office/drawing/2014/main" id="{608FF4B0-8EB2-4054-862A-C23E22B678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096000" y="591636"/>
            <a:ext cx="6070493" cy="5257800"/>
          </a:xfrm>
          <a:prstGeom prst="rect">
            <a:avLst/>
          </a:prstGeom>
        </p:spPr>
      </p:pic>
      <p:sp>
        <p:nvSpPr>
          <p:cNvPr id="4" name="Text Placeholder 3">
            <a:extLst>
              <a:ext uri="{FF2B5EF4-FFF2-40B4-BE49-F238E27FC236}">
                <a16:creationId xmlns:a16="http://schemas.microsoft.com/office/drawing/2014/main" id="{A4253CA1-90E3-407A-AC1D-C794988D8099}"/>
              </a:ext>
            </a:extLst>
          </p:cNvPr>
          <p:cNvSpPr>
            <a:spLocks noGrp="1"/>
          </p:cNvSpPr>
          <p:nvPr>
            <p:ph type="body" sz="half" idx="2"/>
          </p:nvPr>
        </p:nvSpPr>
        <p:spPr>
          <a:xfrm>
            <a:off x="25507" y="1849826"/>
            <a:ext cx="5977213" cy="3999610"/>
          </a:xfrm>
        </p:spPr>
        <p:txBody>
          <a:bodyPr>
            <a:normAutofit/>
          </a:bodyPr>
          <a:lstStyle/>
          <a:p>
            <a:pPr marL="285750" indent="-285750" algn="l">
              <a:buFont typeface="Wingdings" panose="05000000000000000000" pitchFamily="2" charset="2"/>
              <a:buChar char="v"/>
            </a:pPr>
            <a:r>
              <a:rPr lang="en-US" sz="1800" b="1" dirty="0">
                <a:solidFill>
                  <a:srgbClr val="00B0F0"/>
                </a:solidFill>
                <a:effectLst/>
                <a:latin typeface="Times New Roman" panose="02020603050405020304" pitchFamily="18" charset="0"/>
                <a:cs typeface="Times New Roman" panose="02020603050405020304" pitchFamily="18" charset="0"/>
              </a:rPr>
              <a:t>Tier 3 had the highest Total sales at 472,133.03, followed by Tier 2 at 393,150.65 and Tier 1 at 336,397.81.</a:t>
            </a:r>
          </a:p>
          <a:p>
            <a:pPr marL="285750" indent="-285750" algn="l">
              <a:buFont typeface="Wingdings" panose="05000000000000000000" pitchFamily="2" charset="2"/>
              <a:buChar char="v"/>
            </a:pPr>
            <a:r>
              <a:rPr lang="en-US" sz="1800" b="1" dirty="0">
                <a:solidFill>
                  <a:srgbClr val="00B0F0"/>
                </a:solidFill>
                <a:effectLst/>
                <a:latin typeface="Times New Roman" panose="02020603050405020304" pitchFamily="18" charset="0"/>
                <a:cs typeface="Times New Roman" panose="02020603050405020304" pitchFamily="18" charset="0"/>
              </a:rPr>
              <a:t>Tier 3 accounted for 39.29% of Total sales.</a:t>
            </a:r>
          </a:p>
          <a:p>
            <a:pPr algn="l"/>
            <a:endParaRPr lang="en-US" sz="1800" b="1" dirty="0">
              <a:solidFill>
                <a:srgbClr val="00B0F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04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649F-6FA4-4132-9322-36253E4B1017}"/>
              </a:ext>
            </a:extLst>
          </p:cNvPr>
          <p:cNvSpPr>
            <a:spLocks noGrp="1"/>
          </p:cNvSpPr>
          <p:nvPr>
            <p:ph type="title"/>
          </p:nvPr>
        </p:nvSpPr>
        <p:spPr>
          <a:xfrm>
            <a:off x="913149" y="0"/>
            <a:ext cx="10364451" cy="1066801"/>
          </a:xfrm>
        </p:spPr>
        <p:txBody>
          <a:bodyPr/>
          <a:lstStyle/>
          <a:p>
            <a:r>
              <a:rPr lang="en-US" b="1" u="sng" dirty="0">
                <a:solidFill>
                  <a:schemeClr val="accent6">
                    <a:lumMod val="60000"/>
                    <a:lumOff val="40000"/>
                  </a:schemeClr>
                </a:solidFill>
                <a:latin typeface="Algerian" panose="04020705040A02060702" pitchFamily="82" charset="0"/>
              </a:rPr>
              <a:t>RECOMMENDATIONS</a:t>
            </a:r>
          </a:p>
        </p:txBody>
      </p:sp>
      <p:sp>
        <p:nvSpPr>
          <p:cNvPr id="3" name="Content Placeholder 2">
            <a:extLst>
              <a:ext uri="{FF2B5EF4-FFF2-40B4-BE49-F238E27FC236}">
                <a16:creationId xmlns:a16="http://schemas.microsoft.com/office/drawing/2014/main" id="{DB0F4387-5B9E-4B86-8557-47FF2B164AB0}"/>
              </a:ext>
            </a:extLst>
          </p:cNvPr>
          <p:cNvSpPr>
            <a:spLocks noGrp="1"/>
          </p:cNvSpPr>
          <p:nvPr>
            <p:ph sz="quarter" idx="13"/>
          </p:nvPr>
        </p:nvSpPr>
        <p:spPr>
          <a:xfrm>
            <a:off x="0" y="889021"/>
            <a:ext cx="12192000" cy="6213236"/>
          </a:xfrm>
        </p:spPr>
        <p:txBody>
          <a:bodyPr>
            <a:noAutofit/>
          </a:bodyPr>
          <a:lstStyle/>
          <a:p>
            <a:pPr>
              <a:buFont typeface="Wingdings" panose="05000000000000000000" pitchFamily="2" charset="2"/>
              <a:buChar char="v"/>
            </a:pPr>
            <a:r>
              <a:rPr lang="en-US" sz="1600" b="1" dirty="0">
                <a:solidFill>
                  <a:srgbClr val="00B0F0"/>
                </a:solidFill>
                <a:effectLst/>
                <a:latin typeface="Times New Roman" panose="02020603050405020304" pitchFamily="18" charset="0"/>
                <a:cs typeface="Times New Roman" panose="02020603050405020304" pitchFamily="18" charset="0"/>
              </a:rPr>
              <a:t>To align with consumer preferences and optimize product offerings, management should increase the production of low-fat content items. The data indicates a higher demand for low-fat products compared to regular fat content items. By focusing on expanding the range and availability of low-fat options, management can better meet customer needs, potentially boost sales, and stay competitive in the market.</a:t>
            </a:r>
          </a:p>
          <a:p>
            <a:pPr>
              <a:buFont typeface="Wingdings" panose="05000000000000000000" pitchFamily="2" charset="2"/>
              <a:buChar char="v"/>
            </a:pPr>
            <a:r>
              <a:rPr lang="en-US" sz="1600" b="1" dirty="0">
                <a:solidFill>
                  <a:srgbClr val="00B0F0"/>
                </a:solidFill>
                <a:effectLst/>
                <a:latin typeface="Times New Roman" panose="02020603050405020304" pitchFamily="18" charset="0"/>
                <a:cs typeface="Times New Roman" panose="02020603050405020304" pitchFamily="18" charset="0"/>
              </a:rPr>
              <a:t>Given that Fruits and Vegetables have the highest total sales, accounting for 16.68% of total sales and significantly outperforming Soft Drinks, which have the lowest total sales, management should prioritize and expand the offerings of Fruits and Vegetables. To maximize revenue, focus on enhancing the range and promotion of these high-performing items. Additionally, consider strategies to boost sales of lower-performing categories like Soft Drinks to balance the product portfolio and increase overall sales.</a:t>
            </a:r>
          </a:p>
          <a:p>
            <a:pPr>
              <a:buFont typeface="Wingdings" panose="05000000000000000000" pitchFamily="2" charset="2"/>
              <a:buChar char="v"/>
            </a:pPr>
            <a:r>
              <a:rPr lang="en-US" sz="1600" b="1" dirty="0">
                <a:solidFill>
                  <a:srgbClr val="00B0F0"/>
                </a:solidFill>
                <a:effectLst/>
                <a:latin typeface="Times New Roman" panose="02020603050405020304" pitchFamily="18" charset="0"/>
                <a:cs typeface="Times New Roman" panose="02020603050405020304" pitchFamily="18" charset="0"/>
              </a:rPr>
              <a:t>Given that Supermarket Type 1 leads in total sales and has the highest average total sales, management should focus on enhancing the product offerings and promotions for Supermarket Type 1 to leverage its strong performance. Specifically, since Low Fat items in Supermarket Type1 account for 42.26% of total sales, consider expanding the range of Low Fat products in this format to further capitalize on their popularity. Additionally, assess and optimize the performance of other store types like Grocery Store, Supermarket Type2, and Supermarket Type3 to replicate the successful strategies used in Supermarket Type1.</a:t>
            </a:r>
          </a:p>
          <a:p>
            <a:pPr marL="0" indent="0">
              <a:buNone/>
            </a:pPr>
            <a:endParaRPr lang="en-US" sz="1600" b="1" dirty="0">
              <a:solidFill>
                <a:srgbClr val="00B0F0"/>
              </a:solidFill>
              <a:effectLst/>
              <a:latin typeface="Times New Roman" panose="02020603050405020304" pitchFamily="18" charset="0"/>
              <a:cs typeface="Times New Roman" panose="02020603050405020304" pitchFamily="18" charset="0"/>
            </a:endParaRPr>
          </a:p>
          <a:p>
            <a:pPr marL="0" indent="0">
              <a:buNone/>
            </a:pPr>
            <a:endParaRPr lang="en-US" sz="1600" b="1" dirty="0">
              <a:solidFill>
                <a:srgbClr val="00B0F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0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F946-8E9E-4B46-A97B-1F4327564D4B}"/>
              </a:ext>
            </a:extLst>
          </p:cNvPr>
          <p:cNvSpPr>
            <a:spLocks noGrp="1"/>
          </p:cNvSpPr>
          <p:nvPr>
            <p:ph type="title"/>
          </p:nvPr>
        </p:nvSpPr>
        <p:spPr>
          <a:xfrm>
            <a:off x="913149" y="0"/>
            <a:ext cx="10364451" cy="1066801"/>
          </a:xfrm>
        </p:spPr>
        <p:txBody>
          <a:bodyPr/>
          <a:lstStyle/>
          <a:p>
            <a:r>
              <a:rPr lang="en-US" b="1" u="sng" dirty="0">
                <a:solidFill>
                  <a:schemeClr val="accent6">
                    <a:lumMod val="60000"/>
                    <a:lumOff val="40000"/>
                  </a:schemeClr>
                </a:solidFill>
                <a:latin typeface="Algerian" panose="04020705040A02060702" pitchFamily="82" charset="0"/>
              </a:rPr>
              <a:t>RECOMMENDATIONS</a:t>
            </a:r>
          </a:p>
        </p:txBody>
      </p:sp>
      <p:sp>
        <p:nvSpPr>
          <p:cNvPr id="3" name="Content Placeholder 2">
            <a:extLst>
              <a:ext uri="{FF2B5EF4-FFF2-40B4-BE49-F238E27FC236}">
                <a16:creationId xmlns:a16="http://schemas.microsoft.com/office/drawing/2014/main" id="{E0686492-1A19-4FFB-83F9-B23B2BC6F65A}"/>
              </a:ext>
            </a:extLst>
          </p:cNvPr>
          <p:cNvSpPr>
            <a:spLocks noGrp="1"/>
          </p:cNvSpPr>
          <p:nvPr>
            <p:ph sz="quarter" idx="13"/>
          </p:nvPr>
        </p:nvSpPr>
        <p:spPr>
          <a:xfrm>
            <a:off x="0" y="901547"/>
            <a:ext cx="12192000" cy="6213237"/>
          </a:xfrm>
        </p:spPr>
        <p:txBody>
          <a:bodyPr>
            <a:noAutofit/>
          </a:bodyPr>
          <a:lstStyle/>
          <a:p>
            <a:pPr>
              <a:buFont typeface="Wingdings" panose="05000000000000000000" pitchFamily="2" charset="2"/>
              <a:buChar char="v"/>
            </a:pPr>
            <a:r>
              <a:rPr lang="en-US" sz="1600" b="1" dirty="0">
                <a:solidFill>
                  <a:srgbClr val="00B0F0"/>
                </a:solidFill>
                <a:effectLst/>
                <a:latin typeface="Times New Roman" panose="02020603050405020304" pitchFamily="18" charset="0"/>
                <a:cs typeface="Times New Roman" panose="02020603050405020304" pitchFamily="18" charset="0"/>
              </a:rPr>
              <a:t>Given that Medium-sized items have the highest total sales, accounting for 42.27% of total sales, management should prioritize and expand the Medium category. Focus on increasing the inventory and variety of Medium-sized items to capitalize on their strong sales performance. Additionally, explore strategies to enhance the appeal of Small and High-sized items to boost their sales and achieve a more balanced sales distribution across all categories.</a:t>
            </a:r>
          </a:p>
          <a:p>
            <a:pPr>
              <a:buFont typeface="Wingdings" panose="05000000000000000000" pitchFamily="2" charset="2"/>
              <a:buChar char="v"/>
            </a:pPr>
            <a:endParaRPr lang="en-US" sz="1600" b="1" dirty="0">
              <a:solidFill>
                <a:srgbClr val="00B0F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b="1" dirty="0">
                <a:solidFill>
                  <a:srgbClr val="00B0F0"/>
                </a:solidFill>
                <a:effectLst/>
                <a:latin typeface="Times New Roman" panose="02020603050405020304" pitchFamily="18" charset="0"/>
                <a:cs typeface="Times New Roman" panose="02020603050405020304" pitchFamily="18" charset="0"/>
              </a:rPr>
              <a:t>Given the significant increase in sales from 2017 to 2018, management should analyze the factors that contributed to this growth to replicate and build on these successes. Consider leveraging strategies or initiatives from this period that drove sales, and explore opportunities to sustain and further accelerate growth in future periods. Additionally, continue monitoring sales trends to identify and address any emerging patterns or opportunities.</a:t>
            </a:r>
          </a:p>
          <a:p>
            <a:pPr>
              <a:buFont typeface="Wingdings" panose="05000000000000000000" pitchFamily="2" charset="2"/>
              <a:buChar char="v"/>
            </a:pPr>
            <a:endParaRPr lang="en-US" sz="1600" b="1" dirty="0">
              <a:solidFill>
                <a:srgbClr val="00B0F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b="1" dirty="0">
                <a:solidFill>
                  <a:srgbClr val="00B0F0"/>
                </a:solidFill>
                <a:effectLst/>
                <a:latin typeface="Times New Roman" panose="02020603050405020304" pitchFamily="18" charset="0"/>
                <a:cs typeface="Times New Roman" panose="02020603050405020304" pitchFamily="18" charset="0"/>
              </a:rPr>
              <a:t>Given that Tier 3 has the highest total sales, accounting for 39.29% of total sales, management should focus on expanding and optimizing Tier 3 offerings to further capitalize on its strong performance. Additionally, evaluate the factors contributing to Tier 3's success and consider applying similar strategies to Tier 2 and Tier 1 to boost their sales performance. Enhancing the visibility and appeal of all tiers can help achieve a more balanced and increased overall sales distribution.</a:t>
            </a:r>
          </a:p>
        </p:txBody>
      </p:sp>
    </p:spTree>
    <p:extLst>
      <p:ext uri="{BB962C8B-B14F-4D97-AF65-F5344CB8AC3E}">
        <p14:creationId xmlns:p14="http://schemas.microsoft.com/office/powerpoint/2010/main" val="29404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0666-F1A0-49CB-91DD-2C6E133095AE}"/>
              </a:ext>
            </a:extLst>
          </p:cNvPr>
          <p:cNvSpPr>
            <a:spLocks noGrp="1"/>
          </p:cNvSpPr>
          <p:nvPr>
            <p:ph type="title"/>
          </p:nvPr>
        </p:nvSpPr>
        <p:spPr>
          <a:xfrm>
            <a:off x="826310" y="2518878"/>
            <a:ext cx="10364451" cy="1596177"/>
          </a:xfrm>
        </p:spPr>
        <p:txBody>
          <a:bodyPr>
            <a:normAutofit/>
          </a:bodyPr>
          <a:lstStyle/>
          <a:p>
            <a:r>
              <a:rPr lang="en-US" sz="8800" b="1" dirty="0">
                <a:solidFill>
                  <a:schemeClr val="accent6">
                    <a:lumMod val="60000"/>
                    <a:lumOff val="40000"/>
                  </a:schemeClr>
                </a:solidFill>
                <a:latin typeface="Algerian" panose="04020705040A02060702" pitchFamily="82" charset="0"/>
              </a:rPr>
              <a:t>THANK YOU</a:t>
            </a:r>
          </a:p>
        </p:txBody>
      </p:sp>
    </p:spTree>
    <p:extLst>
      <p:ext uri="{BB962C8B-B14F-4D97-AF65-F5344CB8AC3E}">
        <p14:creationId xmlns:p14="http://schemas.microsoft.com/office/powerpoint/2010/main" val="26026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A9FC-2729-4C80-B993-8ED304FB089C}"/>
              </a:ext>
            </a:extLst>
          </p:cNvPr>
          <p:cNvSpPr>
            <a:spLocks noGrp="1"/>
          </p:cNvSpPr>
          <p:nvPr>
            <p:ph type="title"/>
          </p:nvPr>
        </p:nvSpPr>
        <p:spPr>
          <a:xfrm>
            <a:off x="993287" y="0"/>
            <a:ext cx="10364451" cy="1590261"/>
          </a:xfrm>
        </p:spPr>
        <p:txBody>
          <a:bodyPr/>
          <a:lstStyle/>
          <a:p>
            <a:r>
              <a:rPr kumimoji="0" lang="en-US" sz="6000" b="1" i="0" u="sng" strike="noStrike" kern="1200" cap="all" spc="0" normalizeH="0" baseline="0" noProof="0" dirty="0">
                <a:ln>
                  <a:noFill/>
                </a:ln>
                <a:solidFill>
                  <a:srgbClr val="D15B37">
                    <a:lumMod val="60000"/>
                    <a:lumOff val="40000"/>
                  </a:srgbClr>
                </a:solidFill>
                <a:effectLst>
                  <a:outerShdw blurRad="38100" dist="38100" dir="2700000" algn="tl">
                    <a:srgbClr val="000000">
                      <a:alpha val="43137"/>
                    </a:srgbClr>
                  </a:outerShdw>
                </a:effectLst>
                <a:uLnTx/>
                <a:uFillTx/>
                <a:latin typeface="Algerian" panose="04020705040A02060702" pitchFamily="82" charset="0"/>
                <a:ea typeface="+mj-ea"/>
                <a:cs typeface="+mj-cs"/>
              </a:rPr>
              <a:t>INTRODUCTION</a:t>
            </a:r>
            <a:endParaRPr lang="en-US" u="sng" dirty="0"/>
          </a:p>
        </p:txBody>
      </p:sp>
      <p:sp>
        <p:nvSpPr>
          <p:cNvPr id="3" name="Content Placeholder 2">
            <a:extLst>
              <a:ext uri="{FF2B5EF4-FFF2-40B4-BE49-F238E27FC236}">
                <a16:creationId xmlns:a16="http://schemas.microsoft.com/office/drawing/2014/main" id="{5127792D-116A-4902-8EE3-81A147C7F988}"/>
              </a:ext>
            </a:extLst>
          </p:cNvPr>
          <p:cNvSpPr>
            <a:spLocks noGrp="1"/>
          </p:cNvSpPr>
          <p:nvPr>
            <p:ph sz="quarter" idx="13"/>
          </p:nvPr>
        </p:nvSpPr>
        <p:spPr>
          <a:xfrm>
            <a:off x="914087" y="1301617"/>
            <a:ext cx="10363826" cy="3424107"/>
          </a:xfrm>
        </p:spPr>
        <p:txBody>
          <a:bodyPr/>
          <a:lstStyle/>
          <a:p>
            <a:pPr marL="0" marR="0" lvl="0" indent="0" algn="just" defTabSz="914400" rtl="0" eaLnBrk="1" fontAlgn="auto" latinLnBrk="0" hangingPunct="1">
              <a:lnSpc>
                <a:spcPct val="200000"/>
              </a:lnSpc>
              <a:spcBef>
                <a:spcPts val="1000"/>
              </a:spcBef>
              <a:spcAft>
                <a:spcPts val="0"/>
              </a:spcAft>
              <a:buClr>
                <a:prstClr val="white"/>
              </a:buClr>
              <a:buSzTx/>
              <a:buFont typeface="Arial" panose="020B0604020202020204" pitchFamily="34" charset="0"/>
              <a:buNone/>
              <a:tabLst/>
              <a:defRPr/>
            </a:pPr>
            <a:r>
              <a:rPr kumimoji="0" lang="en-US" sz="2000" b="1" i="0" u="none" strike="noStrike" kern="1200" cap="none" spc="0" normalizeH="0" baseline="0" noProof="0" dirty="0">
                <a:ln>
                  <a:noFill/>
                </a:ln>
                <a:solidFill>
                  <a:srgbClr val="00B0F0"/>
                </a:solidFill>
                <a:effectLst/>
                <a:uLnTx/>
                <a:uFillTx/>
                <a:latin typeface="Times New Roman" panose="02020603050405020304" pitchFamily="18" charset="0"/>
                <a:cs typeface="Times New Roman" panose="02020603050405020304" pitchFamily="18" charset="0"/>
              </a:rPr>
              <a:t>Hello And Welcome. In Today’s Presentation, I Am Excited To Take You Through This Bike Share Dataset.</a:t>
            </a:r>
          </a:p>
          <a:p>
            <a:pPr marL="0" marR="0" lvl="0" indent="0" algn="just" defTabSz="914400" rtl="0" eaLnBrk="1" fontAlgn="auto" latinLnBrk="0" hangingPunct="1">
              <a:lnSpc>
                <a:spcPct val="200000"/>
              </a:lnSpc>
              <a:spcBef>
                <a:spcPts val="1000"/>
              </a:spcBef>
              <a:spcAft>
                <a:spcPts val="0"/>
              </a:spcAft>
              <a:buClr>
                <a:prstClr val="white"/>
              </a:buClr>
              <a:buSzTx/>
              <a:buFont typeface="Arial" panose="020B0604020202020204" pitchFamily="34" charset="0"/>
              <a:buNone/>
              <a:tabLst/>
              <a:defRPr/>
            </a:pPr>
            <a:r>
              <a:rPr kumimoji="0" lang="en-US" sz="2000" b="1" i="0" u="none" strike="noStrike" kern="1200" cap="none" spc="0" normalizeH="0" baseline="0" noProof="0" dirty="0">
                <a:ln>
                  <a:noFill/>
                </a:ln>
                <a:solidFill>
                  <a:srgbClr val="00B0F0"/>
                </a:solidFill>
                <a:effectLst/>
                <a:uLnTx/>
                <a:uFillTx/>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a:t>
            </a:r>
            <a:endPar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0057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77F7-C09C-4AF7-B83D-03D64F19F314}"/>
              </a:ext>
            </a:extLst>
          </p:cNvPr>
          <p:cNvSpPr>
            <a:spLocks noGrp="1"/>
          </p:cNvSpPr>
          <p:nvPr>
            <p:ph type="title"/>
          </p:nvPr>
        </p:nvSpPr>
        <p:spPr>
          <a:xfrm>
            <a:off x="977386" y="1"/>
            <a:ext cx="10364451" cy="1293666"/>
          </a:xfrm>
        </p:spPr>
        <p:txBody>
          <a:bodyPr/>
          <a:lstStyle/>
          <a:p>
            <a:r>
              <a:rPr kumimoji="0" lang="en-US" sz="6000" b="1" i="0" u="sng" strike="noStrike" kern="1200" cap="all" spc="0" normalizeH="0" baseline="0" noProof="0" dirty="0">
                <a:ln>
                  <a:noFill/>
                </a:ln>
                <a:solidFill>
                  <a:srgbClr val="D15B37">
                    <a:lumMod val="60000"/>
                    <a:lumOff val="40000"/>
                  </a:srgbClr>
                </a:solidFill>
                <a:effectLst>
                  <a:outerShdw blurRad="38100" dist="38100" dir="2700000" algn="tl">
                    <a:srgbClr val="000000">
                      <a:alpha val="43137"/>
                    </a:srgbClr>
                  </a:outerShdw>
                </a:effectLst>
                <a:uLnTx/>
                <a:uFillTx/>
                <a:latin typeface="Algerian" panose="04020705040A02060702" pitchFamily="82" charset="0"/>
                <a:ea typeface="+mj-ea"/>
                <a:cs typeface="+mj-cs"/>
              </a:rPr>
              <a:t>ABOUT ME</a:t>
            </a:r>
            <a:endParaRPr lang="en-US" u="sng" dirty="0"/>
          </a:p>
        </p:txBody>
      </p:sp>
      <p:sp>
        <p:nvSpPr>
          <p:cNvPr id="3" name="Content Placeholder 2">
            <a:extLst>
              <a:ext uri="{FF2B5EF4-FFF2-40B4-BE49-F238E27FC236}">
                <a16:creationId xmlns:a16="http://schemas.microsoft.com/office/drawing/2014/main" id="{3A01EDEA-2DAC-46E8-ACC6-77BA760906FA}"/>
              </a:ext>
            </a:extLst>
          </p:cNvPr>
          <p:cNvSpPr>
            <a:spLocks noGrp="1"/>
          </p:cNvSpPr>
          <p:nvPr>
            <p:ph sz="quarter" idx="13"/>
          </p:nvPr>
        </p:nvSpPr>
        <p:spPr>
          <a:xfrm>
            <a:off x="850788" y="1293666"/>
            <a:ext cx="10363826" cy="3424107"/>
          </a:xfrm>
        </p:spPr>
        <p:txBody>
          <a:bodyPr/>
          <a:lstStyle/>
          <a:p>
            <a:pPr marL="0" indent="0">
              <a:buNone/>
            </a:pPr>
            <a:r>
              <a:rPr kumimoji="0" 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Hola, My Name Is Quansah Abaidoo Meshach, A Data Analyst And I Am Here Today To Take Us Through This Wonderful Presentation.</a:t>
            </a:r>
            <a:br>
              <a:rPr kumimoji="0" 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br>
            <a:r>
              <a:rPr kumimoji="0" 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Being A Data Analyst Hasn’t Being Easy Especially For Someone Without A Background In Computer Science Or Anything Relating To Data. However By The Grace Of God, Here We Are After 6 Solid Months. I Do Hope You Enjoy This Presentation And Oh </a:t>
            </a:r>
            <a:r>
              <a:rPr kumimoji="0" lang="en-US" sz="2000" b="1" i="0" u="none" strike="noStrike" kern="1200" cap="none" spc="0" normalizeH="0" baseline="0" noProof="0" dirty="0" err="1">
                <a:ln>
                  <a:noFill/>
                </a:ln>
                <a:solidFill>
                  <a:srgbClr val="00B0F0"/>
                </a:solidFill>
                <a:effectLst/>
                <a:uLnTx/>
                <a:uFillTx/>
                <a:latin typeface="Times New Roman" panose="02020603050405020304" pitchFamily="18" charset="0"/>
                <a:ea typeface="+mn-ea"/>
                <a:cs typeface="Times New Roman" panose="02020603050405020304" pitchFamily="18" charset="0"/>
              </a:rPr>
              <a:t>Yh</a:t>
            </a:r>
            <a:r>
              <a:rPr kumimoji="0" 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Let’s Have Fun Doing What We Love The Most.</a:t>
            </a:r>
            <a:br>
              <a:rPr kumimoji="0" 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br>
            <a:br>
              <a:rPr kumimoji="0" 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br>
            <a:r>
              <a:rPr kumimoji="0" 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Let’s </a:t>
            </a:r>
            <a:r>
              <a:rPr kumimoji="0" lang="en-US" sz="2000" b="1" i="0" u="none" strike="noStrike" kern="1200" cap="none" spc="0" normalizeH="0" baseline="0" noProof="0" dirty="0" err="1">
                <a:ln>
                  <a:noFill/>
                </a:ln>
                <a:solidFill>
                  <a:srgbClr val="00B0F0"/>
                </a:solidFill>
                <a:effectLst/>
                <a:uLnTx/>
                <a:uFillTx/>
                <a:latin typeface="Times New Roman" panose="02020603050405020304" pitchFamily="18" charset="0"/>
                <a:ea typeface="+mn-ea"/>
                <a:cs typeface="Times New Roman" panose="02020603050405020304" pitchFamily="18" charset="0"/>
              </a:rPr>
              <a:t>Goooooo</a:t>
            </a:r>
            <a:b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lang="en-US" dirty="0"/>
          </a:p>
        </p:txBody>
      </p:sp>
    </p:spTree>
    <p:extLst>
      <p:ext uri="{BB962C8B-B14F-4D97-AF65-F5344CB8AC3E}">
        <p14:creationId xmlns:p14="http://schemas.microsoft.com/office/powerpoint/2010/main" val="259509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A81E-06C7-429E-9BF2-C88CC5DDB4DA}"/>
              </a:ext>
            </a:extLst>
          </p:cNvPr>
          <p:cNvSpPr>
            <a:spLocks noGrp="1"/>
          </p:cNvSpPr>
          <p:nvPr>
            <p:ph type="title"/>
          </p:nvPr>
        </p:nvSpPr>
        <p:spPr>
          <a:xfrm>
            <a:off x="1001239" y="1"/>
            <a:ext cx="10364451" cy="1102834"/>
          </a:xfrm>
        </p:spPr>
        <p:txBody>
          <a:bodyPr>
            <a:normAutofit fontScale="90000"/>
          </a:bodyPr>
          <a:lstStyle/>
          <a:p>
            <a:pPr marL="0" marR="0" lvl="0" indent="0" defTabSz="914400" rtl="0" eaLnBrk="1" fontAlgn="auto" latinLnBrk="0" hangingPunct="1">
              <a:lnSpc>
                <a:spcPct val="90000"/>
              </a:lnSpc>
              <a:spcBef>
                <a:spcPct val="0"/>
              </a:spcBef>
              <a:spcAft>
                <a:spcPts val="0"/>
              </a:spcAft>
              <a:tabLst/>
              <a:defRPr/>
            </a:pPr>
            <a:r>
              <a:rPr kumimoji="0" lang="en-US" sz="6700" b="1" i="0" u="sng" strike="noStrike" kern="1200" cap="all" spc="0" normalizeH="0" baseline="0" noProof="0" dirty="0">
                <a:ln>
                  <a:noFill/>
                </a:ln>
                <a:solidFill>
                  <a:srgbClr val="D15B37">
                    <a:lumMod val="60000"/>
                    <a:lumOff val="40000"/>
                  </a:srgbClr>
                </a:solidFill>
                <a:effectLst>
                  <a:outerShdw blurRad="38100" dist="38100" dir="2700000" algn="tl">
                    <a:srgbClr val="000000">
                      <a:alpha val="43137"/>
                    </a:srgbClr>
                  </a:outerShdw>
                </a:effectLst>
                <a:uLnTx/>
                <a:uFillTx/>
                <a:latin typeface="Algerian" panose="04020705040A02060702" pitchFamily="82" charset="0"/>
                <a:ea typeface="+mj-ea"/>
                <a:cs typeface="+mj-cs"/>
              </a:rPr>
              <a:t>PROCESS</a:t>
            </a:r>
            <a:br>
              <a:rPr kumimoji="0" lang="en-US" sz="6000" b="1" i="0" u="none" strike="noStrike" kern="1200" cap="all" spc="0" normalizeH="0" baseline="0" noProof="0" dirty="0">
                <a:ln>
                  <a:noFill/>
                </a:ln>
                <a:solidFill>
                  <a:srgbClr val="D15B37">
                    <a:lumMod val="60000"/>
                    <a:lumOff val="40000"/>
                  </a:srgbClr>
                </a:solidFill>
                <a:effectLst>
                  <a:outerShdw blurRad="38100" dist="38100" dir="2700000" algn="tl">
                    <a:srgbClr val="000000">
                      <a:alpha val="43137"/>
                    </a:srgbClr>
                  </a:outerShdw>
                </a:effectLst>
                <a:uLnTx/>
                <a:uFillTx/>
                <a:latin typeface="Algerian" panose="04020705040A02060702" pitchFamily="82" charset="0"/>
                <a:ea typeface="+mj-ea"/>
                <a:cs typeface="+mj-cs"/>
              </a:rPr>
            </a:br>
            <a:endParaRPr lang="en-US" dirty="0"/>
          </a:p>
        </p:txBody>
      </p:sp>
      <p:sp>
        <p:nvSpPr>
          <p:cNvPr id="3" name="Content Placeholder 2">
            <a:extLst>
              <a:ext uri="{FF2B5EF4-FFF2-40B4-BE49-F238E27FC236}">
                <a16:creationId xmlns:a16="http://schemas.microsoft.com/office/drawing/2014/main" id="{3B0B263F-604B-4B02-96EA-AEAAD6A88046}"/>
              </a:ext>
            </a:extLst>
          </p:cNvPr>
          <p:cNvSpPr>
            <a:spLocks noGrp="1"/>
          </p:cNvSpPr>
          <p:nvPr>
            <p:ph sz="quarter" idx="13"/>
          </p:nvPr>
        </p:nvSpPr>
        <p:spPr>
          <a:xfrm>
            <a:off x="1001239" y="1102835"/>
            <a:ext cx="10363826" cy="3424107"/>
          </a:xfrm>
        </p:spPr>
        <p:txBody>
          <a:bodyPr/>
          <a:lstStyle/>
          <a:p>
            <a:pPr marL="0" marR="0" lvl="0" indent="0" algn="l" defTabSz="914400" rtl="0" eaLnBrk="1" fontAlgn="auto" latinLnBrk="0" hangingPunct="1">
              <a:lnSpc>
                <a:spcPct val="120000"/>
              </a:lnSpc>
              <a:spcBef>
                <a:spcPts val="1000"/>
              </a:spcBef>
              <a:spcAft>
                <a:spcPts val="0"/>
              </a:spcAft>
              <a:buClr>
                <a:prstClr val="white"/>
              </a:buClr>
              <a:buSzTx/>
              <a:buFont typeface="Arial" panose="020B0604020202020204" pitchFamily="34" charset="0"/>
              <a:buNone/>
              <a:tabLst/>
              <a:defRPr/>
            </a:pPr>
            <a:r>
              <a:rPr kumimoji="0" lang="en-US"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marL="0" marR="0" lvl="0" indent="0" algn="l" defTabSz="914400" rtl="0" eaLnBrk="1" fontAlgn="auto" latinLnBrk="0" hangingPunct="1">
              <a:lnSpc>
                <a:spcPct val="120000"/>
              </a:lnSpc>
              <a:spcBef>
                <a:spcPts val="1000"/>
              </a:spcBef>
              <a:spcAft>
                <a:spcPts val="0"/>
              </a:spcAft>
              <a:buClr>
                <a:prstClr val="white"/>
              </a:buClr>
              <a:buSzTx/>
              <a:buFont typeface="Arial" panose="020B0604020202020204" pitchFamily="34" charset="0"/>
              <a:buNone/>
              <a:tabLst/>
              <a:defRPr/>
            </a:pPr>
            <a:r>
              <a:rPr kumimoji="0" lang="en-US"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First, I checked my individual columns for errors. I discovered during this phase that, Item fat content column contain errors so I worked on it by changing all “low </a:t>
            </a:r>
            <a:r>
              <a:rPr kumimoji="0" lang="en-US" b="1" i="0" u="none" strike="noStrike" kern="1200" cap="none" spc="0" normalizeH="0" baseline="0" noProof="0" dirty="0" err="1">
                <a:ln>
                  <a:noFill/>
                </a:ln>
                <a:solidFill>
                  <a:srgbClr val="00B0F0"/>
                </a:solidFill>
                <a:effectLst/>
                <a:uLnTx/>
                <a:uFillTx/>
                <a:latin typeface="Times New Roman" panose="02020603050405020304" pitchFamily="18" charset="0"/>
                <a:ea typeface="+mn-ea"/>
                <a:cs typeface="Times New Roman" panose="02020603050405020304" pitchFamily="18" charset="0"/>
              </a:rPr>
              <a:t>fats”and</a:t>
            </a:r>
            <a:r>
              <a:rPr kumimoji="0" lang="en-US"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“LFs” to “Low Fat” since its all the same. I then changed all “reg” to “Regular”. Before proceeding to load the data into power BI for my analysis and visuals.</a:t>
            </a:r>
          </a:p>
          <a:p>
            <a:pPr marL="0" marR="0" lvl="0" indent="0" algn="l" defTabSz="914400" rtl="0" eaLnBrk="1" fontAlgn="auto" latinLnBrk="0" hangingPunct="1">
              <a:lnSpc>
                <a:spcPct val="120000"/>
              </a:lnSpc>
              <a:spcBef>
                <a:spcPts val="1000"/>
              </a:spcBef>
              <a:spcAft>
                <a:spcPts val="0"/>
              </a:spcAft>
              <a:buClr>
                <a:prstClr val="white"/>
              </a:buClr>
              <a:buSzTx/>
              <a:buFont typeface="Arial" panose="020B0604020202020204" pitchFamily="34" charset="0"/>
              <a:buNone/>
              <a:tabLst/>
              <a:defRPr/>
            </a:pPr>
            <a:r>
              <a:rPr lang="en-US" b="1" cap="none" dirty="0">
                <a:solidFill>
                  <a:srgbClr val="00B0F0"/>
                </a:solidFill>
                <a:effectLst/>
                <a:latin typeface="Times New Roman" panose="02020603050405020304" pitchFamily="18" charset="0"/>
                <a:cs typeface="Times New Roman" panose="02020603050405020304" pitchFamily="18" charset="0"/>
              </a:rPr>
              <a:t>I showcased a few of the visuals I got from my insights, the rest are in the form of slicers or cards.</a:t>
            </a:r>
            <a:endParaRPr kumimoji="0" lang="en-US"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0953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AC42-C84F-458C-BB49-8F884926FEAA}"/>
              </a:ext>
            </a:extLst>
          </p:cNvPr>
          <p:cNvSpPr>
            <a:spLocks noGrp="1"/>
          </p:cNvSpPr>
          <p:nvPr>
            <p:ph type="title"/>
          </p:nvPr>
        </p:nvSpPr>
        <p:spPr/>
        <p:txBody>
          <a:bodyPr>
            <a:normAutofit/>
          </a:bodyPr>
          <a:lstStyle/>
          <a:p>
            <a:r>
              <a:rPr lang="en-US" sz="6000" b="1" u="sng" dirty="0">
                <a:solidFill>
                  <a:schemeClr val="accent6">
                    <a:lumMod val="60000"/>
                    <a:lumOff val="40000"/>
                  </a:schemeClr>
                </a:solidFill>
                <a:effectLst/>
                <a:latin typeface="Algerian" panose="04020705040A02060702" pitchFamily="82" charset="0"/>
              </a:rPr>
              <a:t>BUSINESS QUESTIONS/KPIs</a:t>
            </a:r>
          </a:p>
        </p:txBody>
      </p:sp>
      <p:sp>
        <p:nvSpPr>
          <p:cNvPr id="3" name="Content Placeholder 2">
            <a:extLst>
              <a:ext uri="{FF2B5EF4-FFF2-40B4-BE49-F238E27FC236}">
                <a16:creationId xmlns:a16="http://schemas.microsoft.com/office/drawing/2014/main" id="{92FD2CA8-0F04-40C3-9C13-E8226A74C30E}"/>
              </a:ext>
            </a:extLst>
          </p:cNvPr>
          <p:cNvSpPr>
            <a:spLocks noGrp="1"/>
          </p:cNvSpPr>
          <p:nvPr>
            <p:ph sz="quarter" idx="13"/>
          </p:nvPr>
        </p:nvSpPr>
        <p:spPr>
          <a:xfrm>
            <a:off x="913774" y="2367092"/>
            <a:ext cx="10363826" cy="4490908"/>
          </a:xfrm>
        </p:spPr>
        <p:txBody>
          <a:bodyPr>
            <a:noAutofit/>
          </a:bodyPr>
          <a:lstStyle/>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 Total sales by item type</a:t>
            </a:r>
          </a:p>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 </a:t>
            </a:r>
            <a:r>
              <a:rPr lang="en-US" sz="1600" b="1" kern="100" dirty="0">
                <a:solidFill>
                  <a:srgbClr val="00B0F0"/>
                </a:solidFill>
                <a:effectLst/>
                <a:latin typeface="Times New Roman" panose="02020603050405020304" pitchFamily="18" charset="0"/>
                <a:ea typeface="Aptos"/>
                <a:cs typeface="Times New Roman" panose="02020603050405020304" pitchFamily="18" charset="0"/>
              </a:rPr>
              <a:t>Sales by item fat </a:t>
            </a:r>
            <a:r>
              <a:rPr lang="en-US" sz="1600" b="1" kern="100" dirty="0" err="1">
                <a:solidFill>
                  <a:srgbClr val="00B0F0"/>
                </a:solidFill>
                <a:effectLst/>
                <a:latin typeface="Times New Roman" panose="02020603050405020304" pitchFamily="18" charset="0"/>
                <a:ea typeface="Aptos"/>
                <a:cs typeface="Times New Roman" panose="02020603050405020304" pitchFamily="18" charset="0"/>
              </a:rPr>
              <a:t>contENT</a:t>
            </a:r>
            <a:r>
              <a:rPr lang="en-US" sz="1600" b="1" kern="100" dirty="0">
                <a:solidFill>
                  <a:srgbClr val="00B0F0"/>
                </a:solidFill>
                <a:effectLst/>
                <a:latin typeface="Times New Roman" panose="02020603050405020304" pitchFamily="18" charset="0"/>
                <a:ea typeface="Aptos"/>
                <a:cs typeface="Times New Roman" panose="02020603050405020304" pitchFamily="18" charset="0"/>
              </a:rPr>
              <a:t> and outlet type</a:t>
            </a:r>
          </a:p>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 </a:t>
            </a:r>
            <a:r>
              <a:rPr lang="en-US" sz="1600" b="1" kern="100" dirty="0">
                <a:solidFill>
                  <a:srgbClr val="00B0F0"/>
                </a:solidFill>
                <a:effectLst/>
                <a:latin typeface="Times New Roman" panose="02020603050405020304" pitchFamily="18" charset="0"/>
                <a:ea typeface="Aptos"/>
                <a:cs typeface="Times New Roman" panose="02020603050405020304" pitchFamily="18" charset="0"/>
              </a:rPr>
              <a:t>Total sales by outlet size</a:t>
            </a:r>
          </a:p>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 </a:t>
            </a:r>
            <a:r>
              <a:rPr lang="en-US" sz="1600" b="1" kern="100" dirty="0">
                <a:solidFill>
                  <a:srgbClr val="00B0F0"/>
                </a:solidFill>
                <a:effectLst/>
                <a:latin typeface="Times New Roman" panose="02020603050405020304" pitchFamily="18" charset="0"/>
                <a:ea typeface="Aptos"/>
                <a:cs typeface="Times New Roman" panose="02020603050405020304" pitchFamily="18" charset="0"/>
              </a:rPr>
              <a:t>Sales by outlet location type</a:t>
            </a:r>
          </a:p>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 SALES BY ITEM FAT CONTENT</a:t>
            </a:r>
          </a:p>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 SALES BY OUTLET ESTABLISHMENT YEAR </a:t>
            </a:r>
          </a:p>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 AVERAGE SALES AND AVERAGE RATING BY ITEM TYPE</a:t>
            </a:r>
          </a:p>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AVERAGE RATING</a:t>
            </a:r>
          </a:p>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 AVERAGE SALES</a:t>
            </a:r>
          </a:p>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NUMBER OF ITEMS</a:t>
            </a:r>
          </a:p>
          <a:p>
            <a:pPr>
              <a:buFont typeface="Wingdings" panose="05000000000000000000" pitchFamily="2" charset="2"/>
              <a:buChar char="v"/>
            </a:pPr>
            <a:r>
              <a:rPr lang="en-US" sz="1600" b="1" dirty="0">
                <a:solidFill>
                  <a:srgbClr val="00B0F0"/>
                </a:solidFill>
                <a:latin typeface="Times New Roman" panose="02020603050405020304" pitchFamily="18" charset="0"/>
                <a:cs typeface="Times New Roman" panose="02020603050405020304" pitchFamily="18" charset="0"/>
              </a:rPr>
              <a:t>TOTAL SALES</a:t>
            </a:r>
          </a:p>
        </p:txBody>
      </p:sp>
    </p:spTree>
    <p:extLst>
      <p:ext uri="{BB962C8B-B14F-4D97-AF65-F5344CB8AC3E}">
        <p14:creationId xmlns:p14="http://schemas.microsoft.com/office/powerpoint/2010/main" val="361727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18E9-B927-4F3F-8EFB-5D99A8E5523F}"/>
              </a:ext>
            </a:extLst>
          </p:cNvPr>
          <p:cNvSpPr>
            <a:spLocks noGrp="1"/>
          </p:cNvSpPr>
          <p:nvPr>
            <p:ph type="title"/>
          </p:nvPr>
        </p:nvSpPr>
        <p:spPr>
          <a:xfrm>
            <a:off x="913794" y="357998"/>
            <a:ext cx="5934969" cy="1089139"/>
          </a:xfrm>
        </p:spPr>
        <p:txBody>
          <a:bodyPr>
            <a:normAutofit fontScale="90000"/>
          </a:bodyPr>
          <a:lstStyle/>
          <a:p>
            <a:r>
              <a:rPr lang="en-US" sz="4000" b="1" u="sng" dirty="0">
                <a:solidFill>
                  <a:schemeClr val="accent6">
                    <a:lumMod val="60000"/>
                    <a:lumOff val="40000"/>
                  </a:schemeClr>
                </a:solidFill>
                <a:latin typeface="Algerian" panose="04020705040A02060702" pitchFamily="82" charset="0"/>
              </a:rPr>
              <a:t>SALES BY ITEM FAT CONTENT</a:t>
            </a:r>
          </a:p>
        </p:txBody>
      </p:sp>
      <p:pic>
        <p:nvPicPr>
          <p:cNvPr id="6" name="Picture Placeholder 5">
            <a:extLst>
              <a:ext uri="{FF2B5EF4-FFF2-40B4-BE49-F238E27FC236}">
                <a16:creationId xmlns:a16="http://schemas.microsoft.com/office/drawing/2014/main" id="{1900FC99-DBC0-41DE-9F62-20F8F7EBBD0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848743" y="357998"/>
            <a:ext cx="5629007" cy="5791199"/>
          </a:xfrm>
          <a:prstGeom prst="rect">
            <a:avLst/>
          </a:prstGeom>
        </p:spPr>
      </p:pic>
      <p:sp>
        <p:nvSpPr>
          <p:cNvPr id="4" name="Text Placeholder 3">
            <a:extLst>
              <a:ext uri="{FF2B5EF4-FFF2-40B4-BE49-F238E27FC236}">
                <a16:creationId xmlns:a16="http://schemas.microsoft.com/office/drawing/2014/main" id="{FB6AD754-F648-44A0-8282-50EAAB6B21A5}"/>
              </a:ext>
            </a:extLst>
          </p:cNvPr>
          <p:cNvSpPr>
            <a:spLocks noGrp="1"/>
          </p:cNvSpPr>
          <p:nvPr>
            <p:ph type="body" sz="half" idx="2"/>
          </p:nvPr>
        </p:nvSpPr>
        <p:spPr>
          <a:xfrm>
            <a:off x="0" y="1447137"/>
            <a:ext cx="6761279" cy="4702060"/>
          </a:xfrm>
        </p:spPr>
        <p:txBody>
          <a:bodyPr>
            <a:normAutofit/>
          </a:bodyPr>
          <a:lstStyle/>
          <a:p>
            <a:pPr algn="l"/>
            <a:r>
              <a:rPr lang="en-US" sz="1800" b="1" dirty="0">
                <a:solidFill>
                  <a:srgbClr val="00B0F0"/>
                </a:solidFill>
                <a:effectLst/>
                <a:latin typeface="Times New Roman" panose="02020603050405020304" pitchFamily="18" charset="0"/>
                <a:cs typeface="Times New Roman" panose="02020603050405020304" pitchFamily="18" charset="0"/>
              </a:rPr>
              <a:t>Here, we can se that low fat content items are in </a:t>
            </a:r>
            <a:r>
              <a:rPr lang="en-US" sz="1800" b="1" dirty="0" err="1">
                <a:solidFill>
                  <a:srgbClr val="00B0F0"/>
                </a:solidFill>
                <a:effectLst/>
                <a:latin typeface="Times New Roman" panose="02020603050405020304" pitchFamily="18" charset="0"/>
                <a:cs typeface="Times New Roman" panose="02020603050405020304" pitchFamily="18" charset="0"/>
              </a:rPr>
              <a:t>highdemand</a:t>
            </a:r>
            <a:r>
              <a:rPr lang="en-US" sz="1800" b="1" dirty="0">
                <a:solidFill>
                  <a:srgbClr val="00B0F0"/>
                </a:solidFill>
                <a:effectLst/>
                <a:latin typeface="Times New Roman" panose="02020603050405020304" pitchFamily="18" charset="0"/>
                <a:cs typeface="Times New Roman" panose="02020603050405020304" pitchFamily="18" charset="0"/>
              </a:rPr>
              <a:t> as against regular fat content items telling management to produce more of the low fat items as it is more preferred as against the regular fat content items</a:t>
            </a:r>
          </a:p>
        </p:txBody>
      </p:sp>
    </p:spTree>
    <p:extLst>
      <p:ext uri="{BB962C8B-B14F-4D97-AF65-F5344CB8AC3E}">
        <p14:creationId xmlns:p14="http://schemas.microsoft.com/office/powerpoint/2010/main" val="355381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EA15-61FC-4641-800C-F1F5E1240B12}"/>
              </a:ext>
            </a:extLst>
          </p:cNvPr>
          <p:cNvSpPr>
            <a:spLocks noGrp="1"/>
          </p:cNvSpPr>
          <p:nvPr>
            <p:ph type="title"/>
          </p:nvPr>
        </p:nvSpPr>
        <p:spPr>
          <a:xfrm>
            <a:off x="913754" y="532737"/>
            <a:ext cx="5934969" cy="1017767"/>
          </a:xfrm>
        </p:spPr>
        <p:txBody>
          <a:bodyPr>
            <a:normAutofit fontScale="90000"/>
          </a:bodyPr>
          <a:lstStyle/>
          <a:p>
            <a:r>
              <a:rPr lang="en-US" sz="4000" b="1" u="sng" dirty="0">
                <a:solidFill>
                  <a:schemeClr val="accent6">
                    <a:lumMod val="60000"/>
                    <a:lumOff val="40000"/>
                  </a:schemeClr>
                </a:solidFill>
                <a:latin typeface="Algerian" panose="04020705040A02060702" pitchFamily="82" charset="0"/>
              </a:rPr>
              <a:t>TOP 10 TOTAL SLES BY ITEM TYPE</a:t>
            </a:r>
          </a:p>
        </p:txBody>
      </p:sp>
      <p:pic>
        <p:nvPicPr>
          <p:cNvPr id="6" name="Picture Placeholder 5">
            <a:extLst>
              <a:ext uri="{FF2B5EF4-FFF2-40B4-BE49-F238E27FC236}">
                <a16:creationId xmlns:a16="http://schemas.microsoft.com/office/drawing/2014/main" id="{0517BFE8-D5A5-459B-9DF9-659493911FB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848743" y="609600"/>
            <a:ext cx="5391445" cy="5181599"/>
          </a:xfrm>
          <a:prstGeom prst="rect">
            <a:avLst/>
          </a:prstGeom>
        </p:spPr>
      </p:pic>
      <p:sp>
        <p:nvSpPr>
          <p:cNvPr id="4" name="Text Placeholder 3">
            <a:extLst>
              <a:ext uri="{FF2B5EF4-FFF2-40B4-BE49-F238E27FC236}">
                <a16:creationId xmlns:a16="http://schemas.microsoft.com/office/drawing/2014/main" id="{359DCBFF-E673-43E8-81CA-142A842151C9}"/>
              </a:ext>
            </a:extLst>
          </p:cNvPr>
          <p:cNvSpPr>
            <a:spLocks noGrp="1"/>
          </p:cNvSpPr>
          <p:nvPr>
            <p:ph type="body" sz="half" idx="2"/>
          </p:nvPr>
        </p:nvSpPr>
        <p:spPr>
          <a:xfrm>
            <a:off x="0" y="1550504"/>
            <a:ext cx="6848723" cy="4542844"/>
          </a:xfrm>
        </p:spPr>
        <p:txBody>
          <a:bodyPr>
            <a:normAutofit/>
          </a:bodyPr>
          <a:lstStyle/>
          <a:p>
            <a:pPr marL="285750" indent="-285750" algn="l">
              <a:buFont typeface="Wingdings" panose="05000000000000000000" pitchFamily="2" charset="2"/>
              <a:buChar char="v"/>
            </a:pPr>
            <a:r>
              <a:rPr lang="en-US" sz="1800" b="1" dirty="0">
                <a:solidFill>
                  <a:srgbClr val="00B0F0"/>
                </a:solidFill>
                <a:latin typeface="Times New Roman" panose="02020603050405020304" pitchFamily="18" charset="0"/>
                <a:cs typeface="Times New Roman" panose="02020603050405020304" pitchFamily="18" charset="0"/>
              </a:rPr>
              <a:t>At 178,124.08, Fruits and Vegetables had the highest Total sales and was 204.41% higher than Soft Drinks, which had the lowest Total sales at 58,514.17.</a:t>
            </a:r>
          </a:p>
          <a:p>
            <a:pPr marL="285750" indent="-285750" algn="l">
              <a:buFont typeface="Wingdings" panose="05000000000000000000" pitchFamily="2" charset="2"/>
              <a:buChar char="v"/>
            </a:pPr>
            <a:r>
              <a:rPr lang="en-US" sz="1800" b="1" dirty="0">
                <a:solidFill>
                  <a:srgbClr val="00B0F0"/>
                </a:solidFill>
                <a:latin typeface="Times New Roman" panose="02020603050405020304" pitchFamily="18" charset="0"/>
                <a:cs typeface="Times New Roman" panose="02020603050405020304" pitchFamily="18" charset="0"/>
              </a:rPr>
              <a:t>Fruits and Vegetables accounted for 16.68% of Total sales.</a:t>
            </a:r>
          </a:p>
          <a:p>
            <a:pPr marL="285750" indent="-285750" algn="l">
              <a:buFont typeface="Wingdings" panose="05000000000000000000" pitchFamily="2" charset="2"/>
              <a:buChar char="v"/>
            </a:pPr>
            <a:r>
              <a:rPr lang="en-US" sz="1800" b="1" dirty="0">
                <a:solidFill>
                  <a:srgbClr val="00B0F0"/>
                </a:solidFill>
                <a:latin typeface="Times New Roman" panose="02020603050405020304" pitchFamily="18" charset="0"/>
                <a:cs typeface="Times New Roman" panose="02020603050405020304" pitchFamily="18" charset="0"/>
              </a:rPr>
              <a:t>Across all 10 Item Type, Total sales ranged from 58,514.17 to 178,124.08</a:t>
            </a:r>
          </a:p>
          <a:p>
            <a:pPr algn="l"/>
            <a:endParaRPr lang="en-US" sz="18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8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0354-3E0A-414E-B456-174259C81302}"/>
              </a:ext>
            </a:extLst>
          </p:cNvPr>
          <p:cNvSpPr>
            <a:spLocks noGrp="1"/>
          </p:cNvSpPr>
          <p:nvPr>
            <p:ph type="title"/>
          </p:nvPr>
        </p:nvSpPr>
        <p:spPr>
          <a:xfrm>
            <a:off x="913774" y="609600"/>
            <a:ext cx="5934969" cy="1624717"/>
          </a:xfrm>
        </p:spPr>
        <p:txBody>
          <a:bodyPr>
            <a:normAutofit fontScale="90000"/>
          </a:bodyPr>
          <a:lstStyle/>
          <a:p>
            <a:r>
              <a:rPr lang="en-US" sz="4000" b="1" u="sng" dirty="0">
                <a:solidFill>
                  <a:schemeClr val="accent6">
                    <a:lumMod val="60000"/>
                    <a:lumOff val="40000"/>
                  </a:schemeClr>
                </a:solidFill>
                <a:latin typeface="Algerian" panose="04020705040A02060702" pitchFamily="82" charset="0"/>
              </a:rPr>
              <a:t>SALES BY ITEM FAT CONTENT AND OUTLET TYPE</a:t>
            </a:r>
          </a:p>
        </p:txBody>
      </p:sp>
      <p:pic>
        <p:nvPicPr>
          <p:cNvPr id="6" name="Picture Placeholder 5">
            <a:extLst>
              <a:ext uri="{FF2B5EF4-FFF2-40B4-BE49-F238E27FC236}">
                <a16:creationId xmlns:a16="http://schemas.microsoft.com/office/drawing/2014/main" id="{34F3DFCA-BC3C-496F-9A96-A949CE8FE3B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848743" y="609601"/>
            <a:ext cx="5343257" cy="5181598"/>
          </a:xfrm>
          <a:prstGeom prst="rect">
            <a:avLst/>
          </a:prstGeom>
        </p:spPr>
      </p:pic>
      <p:sp>
        <p:nvSpPr>
          <p:cNvPr id="4" name="Text Placeholder 3">
            <a:extLst>
              <a:ext uri="{FF2B5EF4-FFF2-40B4-BE49-F238E27FC236}">
                <a16:creationId xmlns:a16="http://schemas.microsoft.com/office/drawing/2014/main" id="{86F983C7-83F7-498D-A980-26BDCFC788A6}"/>
              </a:ext>
            </a:extLst>
          </p:cNvPr>
          <p:cNvSpPr>
            <a:spLocks noGrp="1"/>
          </p:cNvSpPr>
          <p:nvPr>
            <p:ph type="body" sz="half" idx="2"/>
          </p:nvPr>
        </p:nvSpPr>
        <p:spPr>
          <a:xfrm>
            <a:off x="0" y="2234317"/>
            <a:ext cx="6848723" cy="3556882"/>
          </a:xfrm>
        </p:spPr>
        <p:txBody>
          <a:bodyPr>
            <a:normAutofit lnSpcReduction="10000"/>
          </a:bodyPr>
          <a:lstStyle/>
          <a:p>
            <a:pPr marL="285750" indent="-285750" algn="l">
              <a:buFont typeface="Wingdings" panose="05000000000000000000" pitchFamily="2" charset="2"/>
              <a:buChar char="v"/>
            </a:pPr>
            <a:r>
              <a:rPr lang="en-US" sz="1800" b="1" dirty="0">
                <a:solidFill>
                  <a:srgbClr val="00B0F0"/>
                </a:solidFill>
                <a:effectLst/>
                <a:latin typeface="Times New Roman" panose="02020603050405020304" pitchFamily="18" charset="0"/>
                <a:cs typeface="Times New Roman" panose="02020603050405020304" pitchFamily="18" charset="0"/>
              </a:rPr>
              <a:t>Supermarket Type1 had the highest total </a:t>
            </a:r>
            <a:r>
              <a:rPr lang="en-US" sz="1800" b="1" dirty="0" err="1">
                <a:solidFill>
                  <a:srgbClr val="00B0F0"/>
                </a:solidFill>
                <a:effectLst/>
                <a:latin typeface="Times New Roman" panose="02020603050405020304" pitchFamily="18" charset="0"/>
                <a:cs typeface="Times New Roman" panose="02020603050405020304" pitchFamily="18" charset="0"/>
              </a:rPr>
              <a:t>Total</a:t>
            </a:r>
            <a:r>
              <a:rPr lang="en-US" sz="1800" b="1" dirty="0">
                <a:solidFill>
                  <a:srgbClr val="00B0F0"/>
                </a:solidFill>
                <a:effectLst/>
                <a:latin typeface="Times New Roman" panose="02020603050405020304" pitchFamily="18" charset="0"/>
                <a:cs typeface="Times New Roman" panose="02020603050405020304" pitchFamily="18" charset="0"/>
              </a:rPr>
              <a:t> sales at 787,549.89, followed by Grocery Store, Supermarket Type2, and Supermarket Type3.</a:t>
            </a:r>
          </a:p>
          <a:p>
            <a:pPr marL="285750" indent="-285750" algn="l">
              <a:buFont typeface="Wingdings" panose="05000000000000000000" pitchFamily="2" charset="2"/>
              <a:buChar char="v"/>
            </a:pPr>
            <a:r>
              <a:rPr lang="en-US" sz="1800" b="1" dirty="0">
                <a:solidFill>
                  <a:srgbClr val="00B0F0"/>
                </a:solidFill>
                <a:effectLst/>
                <a:latin typeface="Times New Roman" panose="02020603050405020304" pitchFamily="18" charset="0"/>
                <a:cs typeface="Times New Roman" panose="02020603050405020304" pitchFamily="18" charset="0"/>
              </a:rPr>
              <a:t>Low Fat in Outlet Type Supermarket Type1 made up 42.26% of Total sales.</a:t>
            </a:r>
          </a:p>
          <a:p>
            <a:pPr marL="285750" indent="-285750" algn="l">
              <a:buFont typeface="Wingdings" panose="05000000000000000000" pitchFamily="2" charset="2"/>
              <a:buChar char="v"/>
            </a:pPr>
            <a:r>
              <a:rPr lang="en-US" sz="1800" b="1" dirty="0">
                <a:solidFill>
                  <a:srgbClr val="00B0F0"/>
                </a:solidFill>
                <a:effectLst/>
                <a:latin typeface="Times New Roman" panose="02020603050405020304" pitchFamily="18" charset="0"/>
                <a:cs typeface="Times New Roman" panose="02020603050405020304" pitchFamily="18" charset="0"/>
              </a:rPr>
              <a:t>Supermarket Type1 had the highest average Total sales at 393,774.95, followed by Grocery Store, Supermarket Type2, and Supermarket Type3.</a:t>
            </a:r>
          </a:p>
          <a:p>
            <a:pPr algn="l"/>
            <a:endParaRPr lang="en-US" sz="18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37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B627-E2B5-4D48-9EB4-1FF0430C52B3}"/>
              </a:ext>
            </a:extLst>
          </p:cNvPr>
          <p:cNvSpPr>
            <a:spLocks noGrp="1"/>
          </p:cNvSpPr>
          <p:nvPr>
            <p:ph type="title"/>
          </p:nvPr>
        </p:nvSpPr>
        <p:spPr>
          <a:xfrm>
            <a:off x="913774" y="609600"/>
            <a:ext cx="5934969" cy="1131736"/>
          </a:xfrm>
        </p:spPr>
        <p:txBody>
          <a:bodyPr>
            <a:normAutofit fontScale="90000"/>
          </a:bodyPr>
          <a:lstStyle/>
          <a:p>
            <a:r>
              <a:rPr lang="en-US" sz="4000" b="1" u="sng" dirty="0">
                <a:solidFill>
                  <a:schemeClr val="accent6">
                    <a:lumMod val="60000"/>
                    <a:lumOff val="40000"/>
                  </a:schemeClr>
                </a:solidFill>
                <a:latin typeface="Algerian" panose="04020705040A02060702" pitchFamily="82" charset="0"/>
              </a:rPr>
              <a:t>TOTAL SALES BY OUTLET SIZE</a:t>
            </a:r>
          </a:p>
        </p:txBody>
      </p:sp>
      <p:pic>
        <p:nvPicPr>
          <p:cNvPr id="6" name="Picture Placeholder 5">
            <a:extLst>
              <a:ext uri="{FF2B5EF4-FFF2-40B4-BE49-F238E27FC236}">
                <a16:creationId xmlns:a16="http://schemas.microsoft.com/office/drawing/2014/main" id="{AC731698-4867-45A9-85CD-49727D2B0CD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848743" y="609601"/>
            <a:ext cx="5171807" cy="5020214"/>
          </a:xfrm>
          <a:prstGeom prst="rect">
            <a:avLst/>
          </a:prstGeom>
        </p:spPr>
      </p:pic>
      <p:sp>
        <p:nvSpPr>
          <p:cNvPr id="4" name="Text Placeholder 3">
            <a:extLst>
              <a:ext uri="{FF2B5EF4-FFF2-40B4-BE49-F238E27FC236}">
                <a16:creationId xmlns:a16="http://schemas.microsoft.com/office/drawing/2014/main" id="{9A25AB08-2592-467A-BFC9-55E2C3D3C99F}"/>
              </a:ext>
            </a:extLst>
          </p:cNvPr>
          <p:cNvSpPr>
            <a:spLocks noGrp="1"/>
          </p:cNvSpPr>
          <p:nvPr>
            <p:ph type="body" sz="half" idx="2"/>
          </p:nvPr>
        </p:nvSpPr>
        <p:spPr>
          <a:xfrm>
            <a:off x="0" y="1958318"/>
            <a:ext cx="6848743" cy="3671497"/>
          </a:xfrm>
        </p:spPr>
        <p:txBody>
          <a:bodyPr>
            <a:normAutofit/>
          </a:bodyPr>
          <a:lstStyle/>
          <a:p>
            <a:pPr marL="285750" indent="-285750" algn="l">
              <a:buFont typeface="Wingdings" panose="05000000000000000000" pitchFamily="2" charset="2"/>
              <a:buChar char="v"/>
            </a:pPr>
            <a:r>
              <a:rPr lang="en-US" sz="1800" b="1" dirty="0">
                <a:solidFill>
                  <a:srgbClr val="00B0F0"/>
                </a:solidFill>
                <a:latin typeface="Times New Roman" panose="02020603050405020304" pitchFamily="18" charset="0"/>
                <a:cs typeface="Times New Roman" panose="02020603050405020304" pitchFamily="18" charset="0"/>
              </a:rPr>
              <a:t>Medium had the highest Total sales at 507,895.74, followed by Small at 444,794.17 and High at 248,991.59.</a:t>
            </a:r>
          </a:p>
          <a:p>
            <a:pPr marL="285750" indent="-285750" algn="l">
              <a:buFont typeface="Wingdings" panose="05000000000000000000" pitchFamily="2" charset="2"/>
              <a:buChar char="v"/>
            </a:pPr>
            <a:r>
              <a:rPr lang="en-US" sz="1800" b="1" dirty="0">
                <a:solidFill>
                  <a:srgbClr val="00B0F0"/>
                </a:solidFill>
                <a:latin typeface="Times New Roman" panose="02020603050405020304" pitchFamily="18" charset="0"/>
                <a:cs typeface="Times New Roman" panose="02020603050405020304" pitchFamily="18" charset="0"/>
              </a:rPr>
              <a:t>Medium accounted for 42.27% of Total sales.</a:t>
            </a:r>
          </a:p>
          <a:p>
            <a:endParaRPr lang="en-US" sz="18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2331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Droplet</Template>
  <TotalTime>96</TotalTime>
  <Words>1086</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Times New Roman</vt:lpstr>
      <vt:lpstr>Tw Cen MT</vt:lpstr>
      <vt:lpstr>Wingdings</vt:lpstr>
      <vt:lpstr>Droplet</vt:lpstr>
      <vt:lpstr>BLINKIT DATASET</vt:lpstr>
      <vt:lpstr>INTRODUCTION</vt:lpstr>
      <vt:lpstr>ABOUT ME</vt:lpstr>
      <vt:lpstr>PROCESS </vt:lpstr>
      <vt:lpstr>BUSINESS QUESTIONS/KPIs</vt:lpstr>
      <vt:lpstr>SALES BY ITEM FAT CONTENT</vt:lpstr>
      <vt:lpstr>TOP 10 TOTAL SLES BY ITEM TYPE</vt:lpstr>
      <vt:lpstr>SALES BY ITEM FAT CONTENT AND OUTLET TYPE</vt:lpstr>
      <vt:lpstr>TOTAL SALES BY OUTLET SIZE</vt:lpstr>
      <vt:lpstr>TOTAL SALES BY OUTLET ESTABLISHMENT YEAR</vt:lpstr>
      <vt:lpstr>SALES BY OUTLET LOCATION TYPE</vt:lpstr>
      <vt:lpstr>RECOMMENDATIONS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BLINKIT DATASET</dc:title>
  <dc:creator>Quansah</dc:creator>
  <cp:lastModifiedBy>Japheth Quansah</cp:lastModifiedBy>
  <cp:revision>10</cp:revision>
  <dcterms:created xsi:type="dcterms:W3CDTF">2024-08-16T10:34:42Z</dcterms:created>
  <dcterms:modified xsi:type="dcterms:W3CDTF">2024-08-22T07:45:59Z</dcterms:modified>
</cp:coreProperties>
</file>