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2" d="100"/>
          <a:sy n="102" d="100"/>
        </p:scale>
        <p:origin x="126" y="6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61F5CD-BA3F-40E5-A341-D5716FA411DF}"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5743B-E815-49CF-871D-0352FE22FC18}" type="slidenum">
              <a:rPr lang="en-US" smtClean="0"/>
              <a:t>‹#›</a:t>
            </a:fld>
            <a:endParaRPr lang="en-US"/>
          </a:p>
        </p:txBody>
      </p:sp>
    </p:spTree>
    <p:extLst>
      <p:ext uri="{BB962C8B-B14F-4D97-AF65-F5344CB8AC3E}">
        <p14:creationId xmlns:p14="http://schemas.microsoft.com/office/powerpoint/2010/main" val="3837060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61F5CD-BA3F-40E5-A341-D5716FA411DF}"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5743B-E815-49CF-871D-0352FE22FC18}" type="slidenum">
              <a:rPr lang="en-US" smtClean="0"/>
              <a:t>‹#›</a:t>
            </a:fld>
            <a:endParaRPr lang="en-US"/>
          </a:p>
        </p:txBody>
      </p:sp>
    </p:spTree>
    <p:extLst>
      <p:ext uri="{BB962C8B-B14F-4D97-AF65-F5344CB8AC3E}">
        <p14:creationId xmlns:p14="http://schemas.microsoft.com/office/powerpoint/2010/main" val="1715312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61F5CD-BA3F-40E5-A341-D5716FA411DF}"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5743B-E815-49CF-871D-0352FE22FC18}" type="slidenum">
              <a:rPr lang="en-US" smtClean="0"/>
              <a:t>‹#›</a:t>
            </a:fld>
            <a:endParaRPr lang="en-US"/>
          </a:p>
        </p:txBody>
      </p:sp>
    </p:spTree>
    <p:extLst>
      <p:ext uri="{BB962C8B-B14F-4D97-AF65-F5344CB8AC3E}">
        <p14:creationId xmlns:p14="http://schemas.microsoft.com/office/powerpoint/2010/main" val="4233045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61F5CD-BA3F-40E5-A341-D5716FA411DF}"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5743B-E815-49CF-871D-0352FE22FC18}" type="slidenum">
              <a:rPr lang="en-US" smtClean="0"/>
              <a:t>‹#›</a:t>
            </a:fld>
            <a:endParaRPr lang="en-US"/>
          </a:p>
        </p:txBody>
      </p:sp>
    </p:spTree>
    <p:extLst>
      <p:ext uri="{BB962C8B-B14F-4D97-AF65-F5344CB8AC3E}">
        <p14:creationId xmlns:p14="http://schemas.microsoft.com/office/powerpoint/2010/main" val="245812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61F5CD-BA3F-40E5-A341-D5716FA411DF}"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5743B-E815-49CF-871D-0352FE22FC18}" type="slidenum">
              <a:rPr lang="en-US" smtClean="0"/>
              <a:t>‹#›</a:t>
            </a:fld>
            <a:endParaRPr lang="en-US"/>
          </a:p>
        </p:txBody>
      </p:sp>
    </p:spTree>
    <p:extLst>
      <p:ext uri="{BB962C8B-B14F-4D97-AF65-F5344CB8AC3E}">
        <p14:creationId xmlns:p14="http://schemas.microsoft.com/office/powerpoint/2010/main" val="4117791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61F5CD-BA3F-40E5-A341-D5716FA411DF}"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5743B-E815-49CF-871D-0352FE22FC18}" type="slidenum">
              <a:rPr lang="en-US" smtClean="0"/>
              <a:t>‹#›</a:t>
            </a:fld>
            <a:endParaRPr lang="en-US"/>
          </a:p>
        </p:txBody>
      </p:sp>
    </p:spTree>
    <p:extLst>
      <p:ext uri="{BB962C8B-B14F-4D97-AF65-F5344CB8AC3E}">
        <p14:creationId xmlns:p14="http://schemas.microsoft.com/office/powerpoint/2010/main" val="1166492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61F5CD-BA3F-40E5-A341-D5716FA411DF}" type="datetimeFigureOut">
              <a:rPr lang="en-US" smtClean="0"/>
              <a:t>10/4/2024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75743B-E815-49CF-871D-0352FE22FC18}" type="slidenum">
              <a:rPr lang="en-US" smtClean="0"/>
              <a:t>‹#›</a:t>
            </a:fld>
            <a:endParaRPr lang="en-US"/>
          </a:p>
        </p:txBody>
      </p:sp>
    </p:spTree>
    <p:extLst>
      <p:ext uri="{BB962C8B-B14F-4D97-AF65-F5344CB8AC3E}">
        <p14:creationId xmlns:p14="http://schemas.microsoft.com/office/powerpoint/2010/main" val="2968469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61F5CD-BA3F-40E5-A341-D5716FA411DF}" type="datetimeFigureOut">
              <a:rPr lang="en-US" smtClean="0"/>
              <a:t>10/4/2024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75743B-E815-49CF-871D-0352FE22FC18}" type="slidenum">
              <a:rPr lang="en-US" smtClean="0"/>
              <a:t>‹#›</a:t>
            </a:fld>
            <a:endParaRPr lang="en-US"/>
          </a:p>
        </p:txBody>
      </p:sp>
    </p:spTree>
    <p:extLst>
      <p:ext uri="{BB962C8B-B14F-4D97-AF65-F5344CB8AC3E}">
        <p14:creationId xmlns:p14="http://schemas.microsoft.com/office/powerpoint/2010/main" val="121985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61F5CD-BA3F-40E5-A341-D5716FA411DF}" type="datetimeFigureOut">
              <a:rPr lang="en-US" smtClean="0"/>
              <a:t>10/4/2024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75743B-E815-49CF-871D-0352FE22FC18}" type="slidenum">
              <a:rPr lang="en-US" smtClean="0"/>
              <a:t>‹#›</a:t>
            </a:fld>
            <a:endParaRPr lang="en-US"/>
          </a:p>
        </p:txBody>
      </p:sp>
    </p:spTree>
    <p:extLst>
      <p:ext uri="{BB962C8B-B14F-4D97-AF65-F5344CB8AC3E}">
        <p14:creationId xmlns:p14="http://schemas.microsoft.com/office/powerpoint/2010/main" val="742019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61F5CD-BA3F-40E5-A341-D5716FA411DF}"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5743B-E815-49CF-871D-0352FE22FC18}" type="slidenum">
              <a:rPr lang="en-US" smtClean="0"/>
              <a:t>‹#›</a:t>
            </a:fld>
            <a:endParaRPr lang="en-US"/>
          </a:p>
        </p:txBody>
      </p:sp>
    </p:spTree>
    <p:extLst>
      <p:ext uri="{BB962C8B-B14F-4D97-AF65-F5344CB8AC3E}">
        <p14:creationId xmlns:p14="http://schemas.microsoft.com/office/powerpoint/2010/main" val="2913385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61F5CD-BA3F-40E5-A341-D5716FA411DF}"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5743B-E815-49CF-871D-0352FE22FC18}" type="slidenum">
              <a:rPr lang="en-US" smtClean="0"/>
              <a:t>‹#›</a:t>
            </a:fld>
            <a:endParaRPr lang="en-US"/>
          </a:p>
        </p:txBody>
      </p:sp>
    </p:spTree>
    <p:extLst>
      <p:ext uri="{BB962C8B-B14F-4D97-AF65-F5344CB8AC3E}">
        <p14:creationId xmlns:p14="http://schemas.microsoft.com/office/powerpoint/2010/main" val="262758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1F5CD-BA3F-40E5-A341-D5716FA411DF}" type="datetimeFigureOut">
              <a:rPr lang="en-US" smtClean="0"/>
              <a:t>10/4/2024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5743B-E815-49CF-871D-0352FE22FC18}" type="slidenum">
              <a:rPr lang="en-US" smtClean="0"/>
              <a:t>‹#›</a:t>
            </a:fld>
            <a:endParaRPr lang="en-US"/>
          </a:p>
        </p:txBody>
      </p:sp>
    </p:spTree>
    <p:extLst>
      <p:ext uri="{BB962C8B-B14F-4D97-AF65-F5344CB8AC3E}">
        <p14:creationId xmlns:p14="http://schemas.microsoft.com/office/powerpoint/2010/main" val="18973904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AEDA0-3EBE-4CB3-BC12-FF69F39392A7}"/>
              </a:ext>
            </a:extLst>
          </p:cNvPr>
          <p:cNvSpPr>
            <a:spLocks noGrp="1"/>
          </p:cNvSpPr>
          <p:nvPr>
            <p:ph type="ctrTitle"/>
          </p:nvPr>
        </p:nvSpPr>
        <p:spPr>
          <a:xfrm>
            <a:off x="1524000" y="97910"/>
            <a:ext cx="9144000" cy="1262618"/>
          </a:xfrm>
        </p:spPr>
        <p:txBody>
          <a:bodyPr/>
          <a:lstStyle/>
          <a:p>
            <a:r>
              <a:rPr lang="en-US" b="1" dirty="0">
                <a:solidFill>
                  <a:srgbClr val="FF0000"/>
                </a:solidFill>
                <a:latin typeface="Arial Black" panose="020B0A04020102020204" pitchFamily="34" charset="0"/>
              </a:rPr>
              <a:t>NETFLIX DATASET</a:t>
            </a:r>
          </a:p>
        </p:txBody>
      </p:sp>
      <p:sp>
        <p:nvSpPr>
          <p:cNvPr id="3" name="Subtitle 2">
            <a:extLst>
              <a:ext uri="{FF2B5EF4-FFF2-40B4-BE49-F238E27FC236}">
                <a16:creationId xmlns:a16="http://schemas.microsoft.com/office/drawing/2014/main" id="{3D9FEB21-04A6-4B96-9E81-573DDB5E7DC9}"/>
              </a:ext>
            </a:extLst>
          </p:cNvPr>
          <p:cNvSpPr>
            <a:spLocks noGrp="1"/>
          </p:cNvSpPr>
          <p:nvPr>
            <p:ph type="subTitle" idx="1"/>
          </p:nvPr>
        </p:nvSpPr>
        <p:spPr>
          <a:xfrm>
            <a:off x="4430598" y="4318476"/>
            <a:ext cx="3871274" cy="394927"/>
          </a:xfrm>
        </p:spPr>
        <p:txBody>
          <a:bodyPr>
            <a:normAutofit/>
          </a:bodyPr>
          <a:lstStyle/>
          <a:p>
            <a:r>
              <a:rPr lang="en-US" sz="1600" b="1" dirty="0">
                <a:solidFill>
                  <a:srgbClr val="FF0000"/>
                </a:solidFill>
              </a:rPr>
              <a:t>MESHACH ABAIDOO QUANSAH</a:t>
            </a:r>
          </a:p>
        </p:txBody>
      </p:sp>
      <p:pic>
        <p:nvPicPr>
          <p:cNvPr id="5" name="Picture 4">
            <a:extLst>
              <a:ext uri="{FF2B5EF4-FFF2-40B4-BE49-F238E27FC236}">
                <a16:creationId xmlns:a16="http://schemas.microsoft.com/office/drawing/2014/main" id="{DBAA2BC7-B0CF-46E1-B560-EB6692F8F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5" y="0"/>
            <a:ext cx="1970202" cy="1097795"/>
          </a:xfrm>
          <a:prstGeom prst="rect">
            <a:avLst/>
          </a:prstGeom>
        </p:spPr>
      </p:pic>
    </p:spTree>
    <p:extLst>
      <p:ext uri="{BB962C8B-B14F-4D97-AF65-F5344CB8AC3E}">
        <p14:creationId xmlns:p14="http://schemas.microsoft.com/office/powerpoint/2010/main" val="4066784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ECCB6-46CD-4F11-BA1B-A64B5BFDB040}"/>
              </a:ext>
            </a:extLst>
          </p:cNvPr>
          <p:cNvSpPr>
            <a:spLocks noGrp="1"/>
          </p:cNvSpPr>
          <p:nvPr>
            <p:ph type="title"/>
          </p:nvPr>
        </p:nvSpPr>
        <p:spPr>
          <a:xfrm>
            <a:off x="838200" y="18255"/>
            <a:ext cx="10515600" cy="1325563"/>
          </a:xfrm>
        </p:spPr>
        <p:txBody>
          <a:bodyPr>
            <a:normAutofit/>
          </a:bodyPr>
          <a:lstStyle/>
          <a:p>
            <a:pPr algn="ctr"/>
            <a:r>
              <a:rPr lang="en-US" sz="6000" b="1" dirty="0">
                <a:solidFill>
                  <a:srgbClr val="FF0000"/>
                </a:solidFill>
                <a:latin typeface="Arial Black" panose="020B0A04020102020204" pitchFamily="34" charset="0"/>
              </a:rPr>
              <a:t>INTRODUCTION</a:t>
            </a:r>
          </a:p>
        </p:txBody>
      </p:sp>
      <p:sp>
        <p:nvSpPr>
          <p:cNvPr id="3" name="Content Placeholder 2">
            <a:extLst>
              <a:ext uri="{FF2B5EF4-FFF2-40B4-BE49-F238E27FC236}">
                <a16:creationId xmlns:a16="http://schemas.microsoft.com/office/drawing/2014/main" id="{42D28AD5-39B5-4DE1-A517-5E09565C80E8}"/>
              </a:ext>
            </a:extLst>
          </p:cNvPr>
          <p:cNvSpPr>
            <a:spLocks noGrp="1"/>
          </p:cNvSpPr>
          <p:nvPr>
            <p:ph idx="1"/>
          </p:nvPr>
        </p:nvSpPr>
        <p:spPr>
          <a:xfrm>
            <a:off x="838200" y="1156322"/>
            <a:ext cx="10515600" cy="4351338"/>
          </a:xfrm>
        </p:spPr>
        <p:txBody>
          <a:bodyPr>
            <a:normAutofit/>
          </a:bodyPr>
          <a:lstStyle/>
          <a:p>
            <a:pPr marL="0" indent="0" algn="just">
              <a:lnSpc>
                <a:spcPct val="200000"/>
              </a:lnSpc>
              <a:buNone/>
            </a:pPr>
            <a:r>
              <a:rPr lang="en-US" sz="2000" b="1" cap="none" dirty="0">
                <a:solidFill>
                  <a:srgbClr val="FF0000"/>
                </a:solidFill>
                <a:effectLst/>
                <a:latin typeface="Times New Roman" panose="02020603050405020304" pitchFamily="18" charset="0"/>
                <a:cs typeface="Times New Roman" panose="02020603050405020304" pitchFamily="18" charset="0"/>
              </a:rPr>
              <a:t>Hello And Welcome. In Today’s Presentation, I Am Excited To Take You Through This Wonderful Dataset.</a:t>
            </a:r>
          </a:p>
          <a:p>
            <a:pPr marL="0" indent="0" algn="just">
              <a:lnSpc>
                <a:spcPct val="200000"/>
              </a:lnSpc>
              <a:buNone/>
            </a:pPr>
            <a:r>
              <a:rPr lang="en-US" sz="2000" b="1" cap="none" dirty="0">
                <a:solidFill>
                  <a:srgbClr val="FF0000"/>
                </a:solidFill>
                <a:effectLst/>
                <a:latin typeface="Times New Roman" panose="02020603050405020304" pitchFamily="18" charset="0"/>
                <a:cs typeface="Times New Roman" panose="02020603050405020304" pitchFamily="18" charset="0"/>
              </a:rPr>
              <a:t>I Am Really Excited To Be Doing This Presentation As It Has Given Me The Opportunity To Dive Into, And Gain Insightful Information About This Special Project.</a:t>
            </a:r>
          </a:p>
          <a:p>
            <a:endParaRPr lang="en-US" dirty="0"/>
          </a:p>
        </p:txBody>
      </p:sp>
    </p:spTree>
    <p:extLst>
      <p:ext uri="{BB962C8B-B14F-4D97-AF65-F5344CB8AC3E}">
        <p14:creationId xmlns:p14="http://schemas.microsoft.com/office/powerpoint/2010/main" val="418357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ECCB6-46CD-4F11-BA1B-A64B5BFDB040}"/>
              </a:ext>
            </a:extLst>
          </p:cNvPr>
          <p:cNvSpPr>
            <a:spLocks noGrp="1"/>
          </p:cNvSpPr>
          <p:nvPr>
            <p:ph type="title"/>
          </p:nvPr>
        </p:nvSpPr>
        <p:spPr>
          <a:xfrm>
            <a:off x="838200" y="18255"/>
            <a:ext cx="10515600" cy="1325563"/>
          </a:xfrm>
        </p:spPr>
        <p:txBody>
          <a:bodyPr>
            <a:normAutofit/>
          </a:bodyPr>
          <a:lstStyle/>
          <a:p>
            <a:pPr algn="ctr"/>
            <a:r>
              <a:rPr lang="en-US" sz="6000" b="1" dirty="0">
                <a:solidFill>
                  <a:srgbClr val="FF0000"/>
                </a:solidFill>
                <a:latin typeface="Arial Black" panose="020B0A04020102020204" pitchFamily="34" charset="0"/>
              </a:rPr>
              <a:t>ABOUT DATASET</a:t>
            </a:r>
          </a:p>
        </p:txBody>
      </p:sp>
      <p:sp>
        <p:nvSpPr>
          <p:cNvPr id="3" name="Content Placeholder 2">
            <a:extLst>
              <a:ext uri="{FF2B5EF4-FFF2-40B4-BE49-F238E27FC236}">
                <a16:creationId xmlns:a16="http://schemas.microsoft.com/office/drawing/2014/main" id="{42D28AD5-39B5-4DE1-A517-5E09565C80E8}"/>
              </a:ext>
            </a:extLst>
          </p:cNvPr>
          <p:cNvSpPr>
            <a:spLocks noGrp="1"/>
          </p:cNvSpPr>
          <p:nvPr>
            <p:ph idx="1"/>
          </p:nvPr>
        </p:nvSpPr>
        <p:spPr>
          <a:xfrm>
            <a:off x="838200" y="1156322"/>
            <a:ext cx="10515600" cy="4351338"/>
          </a:xfrm>
        </p:spPr>
        <p:txBody>
          <a:bodyPr>
            <a:normAutofit lnSpcReduction="10000"/>
          </a:bodyPr>
          <a:lstStyle/>
          <a:p>
            <a:pPr marL="0" indent="0" algn="just">
              <a:lnSpc>
                <a:spcPct val="200000"/>
              </a:lnSpc>
              <a:buNone/>
            </a:pPr>
            <a:r>
              <a:rPr lang="en-US" sz="2000" b="1" cap="none" dirty="0">
                <a:solidFill>
                  <a:srgbClr val="FF0000"/>
                </a:solidFill>
                <a:effectLst/>
                <a:latin typeface="Times New Roman" panose="02020603050405020304" pitchFamily="18" charset="0"/>
                <a:cs typeface="Times New Roman" panose="02020603050405020304" pitchFamily="18" charset="0"/>
              </a:rPr>
              <a:t>Hello And Welcome. In Today’s Presentation, I Am Excited To Take You Through This Netflix Dataset. This dataset has information about or contains data of movies found on Netflix that people have voted for as the best of all time as at the period.</a:t>
            </a:r>
          </a:p>
          <a:p>
            <a:pPr marL="0" indent="0" algn="just">
              <a:lnSpc>
                <a:spcPct val="200000"/>
              </a:lnSpc>
              <a:buNone/>
            </a:pPr>
            <a:r>
              <a:rPr lang="en-US" sz="2000" b="1" cap="none" dirty="0">
                <a:solidFill>
                  <a:srgbClr val="FF0000"/>
                </a:solidFill>
                <a:effectLst/>
                <a:latin typeface="Times New Roman" panose="02020603050405020304" pitchFamily="18" charset="0"/>
                <a:cs typeface="Times New Roman" panose="02020603050405020304" pitchFamily="18" charset="0"/>
              </a:rPr>
              <a:t>I Am Really Excited To Be Doing This Presentation As It Has Given Me The Opportunity To Dive Into, And Gain Insightful Information About This Special Project Including But Not Limited To Movies by movie types, best movie for the period, top movies for the period,  total number of movies per country for the period according to Netflix etc.</a:t>
            </a:r>
          </a:p>
          <a:p>
            <a:endParaRPr lang="en-US" dirty="0"/>
          </a:p>
        </p:txBody>
      </p:sp>
    </p:spTree>
    <p:extLst>
      <p:ext uri="{BB962C8B-B14F-4D97-AF65-F5344CB8AC3E}">
        <p14:creationId xmlns:p14="http://schemas.microsoft.com/office/powerpoint/2010/main" val="419268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ECCB6-46CD-4F11-BA1B-A64B5BFDB040}"/>
              </a:ext>
            </a:extLst>
          </p:cNvPr>
          <p:cNvSpPr>
            <a:spLocks noGrp="1"/>
          </p:cNvSpPr>
          <p:nvPr>
            <p:ph type="title"/>
          </p:nvPr>
        </p:nvSpPr>
        <p:spPr>
          <a:xfrm>
            <a:off x="838200" y="18255"/>
            <a:ext cx="10515600" cy="1325563"/>
          </a:xfrm>
        </p:spPr>
        <p:txBody>
          <a:bodyPr>
            <a:normAutofit/>
          </a:bodyPr>
          <a:lstStyle/>
          <a:p>
            <a:pPr algn="ctr"/>
            <a:r>
              <a:rPr lang="en-US" sz="6000" b="1" dirty="0">
                <a:solidFill>
                  <a:srgbClr val="FF0000"/>
                </a:solidFill>
                <a:latin typeface="Arial Black" panose="020B0A04020102020204" pitchFamily="34" charset="0"/>
              </a:rPr>
              <a:t>PROCESSES</a:t>
            </a:r>
          </a:p>
        </p:txBody>
      </p:sp>
      <p:sp>
        <p:nvSpPr>
          <p:cNvPr id="3" name="Content Placeholder 2">
            <a:extLst>
              <a:ext uri="{FF2B5EF4-FFF2-40B4-BE49-F238E27FC236}">
                <a16:creationId xmlns:a16="http://schemas.microsoft.com/office/drawing/2014/main" id="{42D28AD5-39B5-4DE1-A517-5E09565C80E8}"/>
              </a:ext>
            </a:extLst>
          </p:cNvPr>
          <p:cNvSpPr>
            <a:spLocks noGrp="1"/>
          </p:cNvSpPr>
          <p:nvPr>
            <p:ph idx="1"/>
          </p:nvPr>
        </p:nvSpPr>
        <p:spPr>
          <a:xfrm>
            <a:off x="838200" y="1156322"/>
            <a:ext cx="10515600" cy="3773897"/>
          </a:xfrm>
        </p:spPr>
        <p:txBody>
          <a:bodyPr>
            <a:normAutofit/>
          </a:bodyPr>
          <a:lstStyle/>
          <a:p>
            <a:pPr marL="0" indent="0">
              <a:buNone/>
            </a:pPr>
            <a:r>
              <a:rPr lang="en-US" sz="2000" b="1" cap="none" dirty="0">
                <a:solidFill>
                  <a:srgbClr val="FF0000"/>
                </a:solidFill>
                <a:effectLst/>
                <a:latin typeface="Times New Roman" panose="02020603050405020304" pitchFamily="18" charset="0"/>
                <a:cs typeface="Times New Roman" panose="02020603050405020304" pitchFamily="18" charset="0"/>
              </a:rPr>
              <a:t>I am excited to state that, I took the necessary process in ensuring that this project has passed through the necessary steps and procedure before finally arriving at the final result.</a:t>
            </a:r>
          </a:p>
          <a:p>
            <a:pPr>
              <a:buFont typeface="Wingdings" panose="05000000000000000000" pitchFamily="2" charset="2"/>
              <a:buChar char="v"/>
            </a:pPr>
            <a:r>
              <a:rPr lang="en-US" sz="2000" b="1" cap="none" dirty="0">
                <a:solidFill>
                  <a:srgbClr val="FF0000"/>
                </a:solidFill>
                <a:effectLst/>
                <a:latin typeface="Times New Roman" panose="02020603050405020304" pitchFamily="18" charset="0"/>
                <a:cs typeface="Times New Roman" panose="02020603050405020304" pitchFamily="18" charset="0"/>
              </a:rPr>
              <a:t>Firstly, I got this dataset from Kaggle and downloaded it.</a:t>
            </a:r>
          </a:p>
          <a:p>
            <a:pPr>
              <a:buFont typeface="Wingdings" panose="05000000000000000000" pitchFamily="2" charset="2"/>
              <a:buChar char="v"/>
            </a:pPr>
            <a:r>
              <a:rPr lang="en-US" sz="2000" b="1" cap="none" dirty="0">
                <a:solidFill>
                  <a:srgbClr val="FF0000"/>
                </a:solidFill>
                <a:effectLst/>
                <a:latin typeface="Times New Roman" panose="02020603050405020304" pitchFamily="18" charset="0"/>
                <a:cs typeface="Times New Roman" panose="02020603050405020304" pitchFamily="18" charset="0"/>
              </a:rPr>
              <a:t>Secondly, I extracted the file and named it Netflix dataset analysis on my computer</a:t>
            </a:r>
          </a:p>
          <a:p>
            <a:pPr>
              <a:buFont typeface="Wingdings" panose="05000000000000000000" pitchFamily="2" charset="2"/>
              <a:buChar char="v"/>
            </a:pPr>
            <a:r>
              <a:rPr lang="en-US" sz="2000" b="1" cap="none" dirty="0">
                <a:solidFill>
                  <a:srgbClr val="FF0000"/>
                </a:solidFill>
                <a:effectLst/>
                <a:latin typeface="Times New Roman" panose="02020603050405020304" pitchFamily="18" charset="0"/>
                <a:cs typeface="Times New Roman" panose="02020603050405020304" pitchFamily="18" charset="0"/>
              </a:rPr>
              <a:t>I then loaded the dataset into power bi to perform some data transformation.</a:t>
            </a:r>
          </a:p>
          <a:p>
            <a:pPr>
              <a:buFont typeface="Wingdings" panose="05000000000000000000" pitchFamily="2" charset="2"/>
              <a:buChar char="v"/>
            </a:pPr>
            <a:r>
              <a:rPr lang="en-US" sz="2000" b="1" cap="none" dirty="0">
                <a:solidFill>
                  <a:srgbClr val="FF0000"/>
                </a:solidFill>
                <a:effectLst/>
                <a:latin typeface="Times New Roman" panose="02020603050405020304" pitchFamily="18" charset="0"/>
                <a:cs typeface="Times New Roman" panose="02020603050405020304" pitchFamily="18" charset="0"/>
              </a:rPr>
              <a:t>At this point, I needed to look at my columns for duplicates, outliers and errors.</a:t>
            </a:r>
          </a:p>
          <a:p>
            <a:pPr>
              <a:buFont typeface="Wingdings" panose="05000000000000000000" pitchFamily="2" charset="2"/>
              <a:buChar char="v"/>
            </a:pPr>
            <a:r>
              <a:rPr lang="en-US" sz="2000" b="1" dirty="0">
                <a:solidFill>
                  <a:srgbClr val="FF0000"/>
                </a:solidFill>
                <a:latin typeface="Times New Roman" panose="02020603050405020304" pitchFamily="18" charset="0"/>
                <a:cs typeface="Times New Roman" panose="02020603050405020304" pitchFamily="18" charset="0"/>
              </a:rPr>
              <a:t>After carefully removing duplicates, outliers and errors, I then proceeded to loading my data to start making sense out of the dataset by creating visuals.</a:t>
            </a:r>
            <a:endParaRPr lang="en-US" sz="2000" b="1" cap="none" dirty="0">
              <a:solidFill>
                <a:srgbClr val="FF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0992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ECCB6-46CD-4F11-BA1B-A64B5BFDB040}"/>
              </a:ext>
            </a:extLst>
          </p:cNvPr>
          <p:cNvSpPr>
            <a:spLocks noGrp="1"/>
          </p:cNvSpPr>
          <p:nvPr>
            <p:ph type="title"/>
          </p:nvPr>
        </p:nvSpPr>
        <p:spPr>
          <a:xfrm>
            <a:off x="838200" y="18255"/>
            <a:ext cx="10515600" cy="1325563"/>
          </a:xfrm>
        </p:spPr>
        <p:txBody>
          <a:bodyPr>
            <a:normAutofit/>
          </a:bodyPr>
          <a:lstStyle/>
          <a:p>
            <a:pPr algn="ctr"/>
            <a:r>
              <a:rPr lang="en-US" sz="6000" b="1" dirty="0">
                <a:solidFill>
                  <a:srgbClr val="FF0000"/>
                </a:solidFill>
                <a:latin typeface="Arial Black" panose="020B0A04020102020204" pitchFamily="34" charset="0"/>
              </a:rPr>
              <a:t>OBJECTIVES</a:t>
            </a:r>
          </a:p>
        </p:txBody>
      </p:sp>
      <p:sp>
        <p:nvSpPr>
          <p:cNvPr id="3" name="Content Placeholder 2">
            <a:extLst>
              <a:ext uri="{FF2B5EF4-FFF2-40B4-BE49-F238E27FC236}">
                <a16:creationId xmlns:a16="http://schemas.microsoft.com/office/drawing/2014/main" id="{42D28AD5-39B5-4DE1-A517-5E09565C80E8}"/>
              </a:ext>
            </a:extLst>
          </p:cNvPr>
          <p:cNvSpPr>
            <a:spLocks noGrp="1"/>
          </p:cNvSpPr>
          <p:nvPr>
            <p:ph idx="1"/>
          </p:nvPr>
        </p:nvSpPr>
        <p:spPr>
          <a:xfrm>
            <a:off x="838200" y="1156322"/>
            <a:ext cx="10515600" cy="3773897"/>
          </a:xfrm>
        </p:spPr>
        <p:txBody>
          <a:bodyPr>
            <a:normAutofit/>
          </a:bodyPr>
          <a:lstStyle/>
          <a:p>
            <a:pPr marL="342900" lvl="0" indent="-342900">
              <a:lnSpc>
                <a:spcPts val="2400"/>
              </a:lnSpc>
              <a:spcBef>
                <a:spcPts val="1370"/>
              </a:spcBef>
              <a:spcAft>
                <a:spcPts val="0"/>
              </a:spcAft>
              <a:buFont typeface="Symbol" panose="05050102010706020507" pitchFamily="18" charset="2"/>
              <a:buChar char=""/>
            </a:pPr>
            <a:r>
              <a:rPr lang="en-US" sz="2000" kern="0" cap="none" spc="-5"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To gain valuable insights during the period</a:t>
            </a:r>
          </a:p>
          <a:p>
            <a:pPr marL="342900" lvl="0" indent="-342900">
              <a:lnSpc>
                <a:spcPts val="2400"/>
              </a:lnSpc>
              <a:spcBef>
                <a:spcPts val="1370"/>
              </a:spcBef>
              <a:spcAft>
                <a:spcPts val="0"/>
              </a:spcAft>
              <a:buFont typeface="Symbol" panose="05050102010706020507" pitchFamily="18" charset="2"/>
              <a:buChar char=""/>
            </a:pPr>
            <a:r>
              <a:rPr lang="en-US" sz="2000" kern="0" spc="-5" dirty="0">
                <a:solidFill>
                  <a:srgbClr val="FF0000"/>
                </a:solidFill>
                <a:latin typeface="Times New Roman" panose="02020603050405020304" pitchFamily="18" charset="0"/>
                <a:cs typeface="Times New Roman" panose="02020603050405020304" pitchFamily="18" charset="0"/>
              </a:rPr>
              <a:t>To find the top movie as at this time</a:t>
            </a:r>
          </a:p>
          <a:p>
            <a:pPr marL="342900" lvl="0" indent="-342900">
              <a:lnSpc>
                <a:spcPts val="2400"/>
              </a:lnSpc>
              <a:spcBef>
                <a:spcPts val="1370"/>
              </a:spcBef>
              <a:spcAft>
                <a:spcPts val="0"/>
              </a:spcAft>
              <a:buFont typeface="Symbol" panose="05050102010706020507" pitchFamily="18" charset="2"/>
              <a:buChar char=""/>
            </a:pPr>
            <a:r>
              <a:rPr lang="en-US" sz="2000" kern="0" cap="none" spc="-5" dirty="0">
                <a:solidFill>
                  <a:srgbClr val="FF0000"/>
                </a:solidFill>
                <a:effectLst/>
                <a:latin typeface="Times New Roman" panose="02020603050405020304" pitchFamily="18" charset="0"/>
                <a:cs typeface="Times New Roman" panose="02020603050405020304" pitchFamily="18" charset="0"/>
              </a:rPr>
              <a:t>Best movies at the time</a:t>
            </a:r>
          </a:p>
          <a:p>
            <a:pPr marL="342900" lvl="0" indent="-342900">
              <a:lnSpc>
                <a:spcPts val="2400"/>
              </a:lnSpc>
              <a:spcBef>
                <a:spcPts val="1370"/>
              </a:spcBef>
              <a:spcAft>
                <a:spcPts val="0"/>
              </a:spcAft>
              <a:buFont typeface="Symbol" panose="05050102010706020507" pitchFamily="18" charset="2"/>
              <a:buChar char=""/>
            </a:pPr>
            <a:r>
              <a:rPr lang="en-US" sz="2000" kern="0" spc="-5" dirty="0">
                <a:solidFill>
                  <a:srgbClr val="FF0000"/>
                </a:solidFill>
                <a:latin typeface="Times New Roman" panose="02020603050405020304" pitchFamily="18" charset="0"/>
                <a:cs typeface="Times New Roman" panose="02020603050405020304" pitchFamily="18" charset="0"/>
              </a:rPr>
              <a:t>Which countries where producing the most movies at the time</a:t>
            </a:r>
            <a:endParaRPr lang="en-US" sz="2000" cap="none" dirty="0">
              <a:solidFill>
                <a:srgbClr val="FF0000"/>
              </a:solidFill>
              <a:effectLst/>
              <a:latin typeface="Times New Roman" panose="02020603050405020304" pitchFamily="18" charset="0"/>
              <a:cs typeface="Times New Roman" panose="02020603050405020304" pitchFamily="18" charset="0"/>
            </a:endParaRPr>
          </a:p>
          <a:p>
            <a:pPr marL="0" indent="0">
              <a:buNone/>
            </a:pPr>
            <a:endParaRPr lang="en-US" sz="2000" b="1" cap="none" dirty="0">
              <a:solidFill>
                <a:srgbClr val="FF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151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ECCB6-46CD-4F11-BA1B-A64B5BFDB040}"/>
              </a:ext>
            </a:extLst>
          </p:cNvPr>
          <p:cNvSpPr>
            <a:spLocks noGrp="1"/>
          </p:cNvSpPr>
          <p:nvPr>
            <p:ph type="title"/>
          </p:nvPr>
        </p:nvSpPr>
        <p:spPr>
          <a:xfrm>
            <a:off x="838200" y="140803"/>
            <a:ext cx="10515600" cy="1325563"/>
          </a:xfrm>
        </p:spPr>
        <p:txBody>
          <a:bodyPr>
            <a:normAutofit fontScale="90000"/>
          </a:bodyPr>
          <a:lstStyle/>
          <a:p>
            <a:pPr algn="ctr"/>
            <a:r>
              <a:rPr lang="en-US" sz="6000" b="1" dirty="0">
                <a:solidFill>
                  <a:srgbClr val="FF0000"/>
                </a:solidFill>
                <a:latin typeface="Arial Black" panose="020B0A04020102020204" pitchFamily="34" charset="0"/>
              </a:rPr>
              <a:t>KPIS/QUESTIONS TACKLED</a:t>
            </a:r>
          </a:p>
        </p:txBody>
      </p:sp>
      <p:sp>
        <p:nvSpPr>
          <p:cNvPr id="3" name="Content Placeholder 2">
            <a:extLst>
              <a:ext uri="{FF2B5EF4-FFF2-40B4-BE49-F238E27FC236}">
                <a16:creationId xmlns:a16="http://schemas.microsoft.com/office/drawing/2014/main" id="{42D28AD5-39B5-4DE1-A517-5E09565C80E8}"/>
              </a:ext>
            </a:extLst>
          </p:cNvPr>
          <p:cNvSpPr>
            <a:spLocks noGrp="1"/>
          </p:cNvSpPr>
          <p:nvPr>
            <p:ph idx="1"/>
          </p:nvPr>
        </p:nvSpPr>
        <p:spPr>
          <a:xfrm>
            <a:off x="838200" y="1466366"/>
            <a:ext cx="10515600" cy="4868446"/>
          </a:xfrm>
        </p:spPr>
        <p:txBody>
          <a:bodyPr>
            <a:normAutofit/>
          </a:bodyPr>
          <a:lstStyle/>
          <a:p>
            <a:pPr marL="342900" lvl="0" indent="-342900">
              <a:lnSpc>
                <a:spcPts val="2400"/>
              </a:lnSpc>
              <a:spcBef>
                <a:spcPts val="1370"/>
              </a:spcBef>
              <a:spcAft>
                <a:spcPts val="0"/>
              </a:spcAft>
              <a:buFont typeface="Symbol" panose="05050102010706020507" pitchFamily="18" charset="2"/>
              <a:buChar char=""/>
            </a:pPr>
            <a:r>
              <a:rPr lang="en-US" sz="2000" kern="0" spc="-5" dirty="0">
                <a:solidFill>
                  <a:srgbClr val="FF0000"/>
                </a:solidFill>
                <a:latin typeface="Times New Roman" panose="02020603050405020304" pitchFamily="18" charset="0"/>
                <a:cs typeface="Times New Roman" panose="02020603050405020304" pitchFamily="18" charset="0"/>
              </a:rPr>
              <a:t>What is the total movie count</a:t>
            </a:r>
          </a:p>
          <a:p>
            <a:pPr marL="342900" lvl="0" indent="-342900">
              <a:lnSpc>
                <a:spcPts val="2400"/>
              </a:lnSpc>
              <a:spcBef>
                <a:spcPts val="1370"/>
              </a:spcBef>
              <a:spcAft>
                <a:spcPts val="0"/>
              </a:spcAft>
              <a:buFont typeface="Symbol" panose="05050102010706020507" pitchFamily="18" charset="2"/>
              <a:buChar char=""/>
            </a:pPr>
            <a:r>
              <a:rPr lang="en-US" sz="2000" kern="0" cap="none" spc="-5" dirty="0">
                <a:solidFill>
                  <a:srgbClr val="FF0000"/>
                </a:solidFill>
                <a:effectLst/>
                <a:latin typeface="Times New Roman" panose="02020603050405020304" pitchFamily="18" charset="0"/>
                <a:cs typeface="Times New Roman" panose="02020603050405020304" pitchFamily="18" charset="0"/>
              </a:rPr>
              <a:t>Find the average ratings</a:t>
            </a:r>
          </a:p>
          <a:p>
            <a:pPr marL="342900" lvl="0" indent="-342900">
              <a:lnSpc>
                <a:spcPts val="2400"/>
              </a:lnSpc>
              <a:spcBef>
                <a:spcPts val="1370"/>
              </a:spcBef>
              <a:spcAft>
                <a:spcPts val="0"/>
              </a:spcAft>
              <a:buFont typeface="Symbol" panose="05050102010706020507" pitchFamily="18" charset="2"/>
              <a:buChar char=""/>
            </a:pPr>
            <a:r>
              <a:rPr lang="en-US" sz="2000" kern="0" spc="-5" dirty="0">
                <a:solidFill>
                  <a:srgbClr val="FF0000"/>
                </a:solidFill>
                <a:latin typeface="Times New Roman" panose="02020603050405020304" pitchFamily="18" charset="0"/>
                <a:cs typeface="Times New Roman" panose="02020603050405020304" pitchFamily="18" charset="0"/>
              </a:rPr>
              <a:t>What is the top movie at the time</a:t>
            </a:r>
          </a:p>
          <a:p>
            <a:pPr marL="342900" lvl="0" indent="-342900">
              <a:lnSpc>
                <a:spcPts val="2400"/>
              </a:lnSpc>
              <a:spcBef>
                <a:spcPts val="1370"/>
              </a:spcBef>
              <a:spcAft>
                <a:spcPts val="0"/>
              </a:spcAft>
              <a:buFont typeface="Symbol" panose="05050102010706020507" pitchFamily="18" charset="2"/>
              <a:buChar char=""/>
            </a:pPr>
            <a:r>
              <a:rPr lang="en-US" sz="2000" kern="0" cap="none" spc="-5" dirty="0">
                <a:solidFill>
                  <a:srgbClr val="FF0000"/>
                </a:solidFill>
                <a:effectLst/>
                <a:latin typeface="Times New Roman" panose="02020603050405020304" pitchFamily="18" charset="0"/>
                <a:cs typeface="Times New Roman" panose="02020603050405020304" pitchFamily="18" charset="0"/>
              </a:rPr>
              <a:t>What are the top 5/6 movies?</a:t>
            </a:r>
          </a:p>
          <a:p>
            <a:pPr marL="342900" lvl="0" indent="-342900">
              <a:lnSpc>
                <a:spcPts val="2400"/>
              </a:lnSpc>
              <a:spcBef>
                <a:spcPts val="1370"/>
              </a:spcBef>
              <a:spcAft>
                <a:spcPts val="0"/>
              </a:spcAft>
              <a:buFont typeface="Symbol" panose="05050102010706020507" pitchFamily="18" charset="2"/>
              <a:buChar char=""/>
            </a:pPr>
            <a:r>
              <a:rPr lang="en-US" sz="2000" kern="0" spc="-5" dirty="0">
                <a:solidFill>
                  <a:srgbClr val="FF0000"/>
                </a:solidFill>
                <a:latin typeface="Times New Roman" panose="02020603050405020304" pitchFamily="18" charset="0"/>
                <a:cs typeface="Times New Roman" panose="02020603050405020304" pitchFamily="18" charset="0"/>
              </a:rPr>
              <a:t>Which countries produced more movies than the others</a:t>
            </a:r>
          </a:p>
          <a:p>
            <a:pPr marL="342900" lvl="0" indent="-342900">
              <a:lnSpc>
                <a:spcPts val="2400"/>
              </a:lnSpc>
              <a:spcBef>
                <a:spcPts val="1370"/>
              </a:spcBef>
              <a:spcAft>
                <a:spcPts val="0"/>
              </a:spcAft>
              <a:buFont typeface="Symbol" panose="05050102010706020507" pitchFamily="18" charset="2"/>
              <a:buChar char=""/>
            </a:pPr>
            <a:r>
              <a:rPr lang="en-US" sz="2000" kern="0" cap="none" spc="-5" dirty="0">
                <a:solidFill>
                  <a:srgbClr val="FF0000"/>
                </a:solidFill>
                <a:effectLst/>
                <a:latin typeface="Times New Roman" panose="02020603050405020304" pitchFamily="18" charset="0"/>
                <a:cs typeface="Times New Roman" panose="02020603050405020304" pitchFamily="18" charset="0"/>
              </a:rPr>
              <a:t>Total mo</a:t>
            </a:r>
            <a:r>
              <a:rPr lang="en-US" sz="2000" kern="0" spc="-5" dirty="0">
                <a:solidFill>
                  <a:srgbClr val="FF0000"/>
                </a:solidFill>
                <a:latin typeface="Times New Roman" panose="02020603050405020304" pitchFamily="18" charset="0"/>
                <a:cs typeface="Times New Roman" panose="02020603050405020304" pitchFamily="18" charset="0"/>
              </a:rPr>
              <a:t>vies by movie type</a:t>
            </a:r>
          </a:p>
          <a:p>
            <a:pPr marL="342900" lvl="0" indent="-342900">
              <a:lnSpc>
                <a:spcPts val="2400"/>
              </a:lnSpc>
              <a:spcBef>
                <a:spcPts val="1370"/>
              </a:spcBef>
              <a:spcAft>
                <a:spcPts val="0"/>
              </a:spcAft>
              <a:buFont typeface="Symbol" panose="05050102010706020507" pitchFamily="18" charset="2"/>
              <a:buChar char=""/>
            </a:pPr>
            <a:r>
              <a:rPr lang="en-US" sz="2000" kern="0" cap="none" spc="-5" dirty="0">
                <a:solidFill>
                  <a:srgbClr val="FF0000"/>
                </a:solidFill>
                <a:effectLst/>
                <a:latin typeface="Times New Roman" panose="02020603050405020304" pitchFamily="18" charset="0"/>
                <a:cs typeface="Times New Roman" panose="02020603050405020304" pitchFamily="18" charset="0"/>
              </a:rPr>
              <a:t>How many only tv series movie type</a:t>
            </a:r>
          </a:p>
          <a:p>
            <a:pPr marL="342900" lvl="0" indent="-342900">
              <a:lnSpc>
                <a:spcPts val="2400"/>
              </a:lnSpc>
              <a:spcBef>
                <a:spcPts val="1370"/>
              </a:spcBef>
              <a:spcAft>
                <a:spcPts val="0"/>
              </a:spcAft>
              <a:buFont typeface="Symbol" panose="05050102010706020507" pitchFamily="18" charset="2"/>
              <a:buChar char=""/>
            </a:pPr>
            <a:r>
              <a:rPr lang="en-US" sz="2000" kern="0" spc="-5" dirty="0">
                <a:solidFill>
                  <a:srgbClr val="FF0000"/>
                </a:solidFill>
                <a:latin typeface="Times New Roman" panose="02020603050405020304" pitchFamily="18" charset="0"/>
                <a:cs typeface="Times New Roman" panose="02020603050405020304" pitchFamily="18" charset="0"/>
              </a:rPr>
              <a:t>How many only movie types</a:t>
            </a:r>
          </a:p>
          <a:p>
            <a:pPr marL="342900" lvl="0" indent="-342900">
              <a:lnSpc>
                <a:spcPts val="2400"/>
              </a:lnSpc>
              <a:spcBef>
                <a:spcPts val="1370"/>
              </a:spcBef>
              <a:spcAft>
                <a:spcPts val="0"/>
              </a:spcAft>
              <a:buFont typeface="Symbol" panose="05050102010706020507" pitchFamily="18" charset="2"/>
              <a:buChar char=""/>
            </a:pPr>
            <a:r>
              <a:rPr lang="en-US" sz="2000" kern="0" cap="none" spc="-5" dirty="0">
                <a:solidFill>
                  <a:srgbClr val="FF0000"/>
                </a:solidFill>
                <a:effectLst/>
                <a:latin typeface="Times New Roman" panose="02020603050405020304" pitchFamily="18" charset="0"/>
                <a:cs typeface="Times New Roman" panose="02020603050405020304" pitchFamily="18" charset="0"/>
              </a:rPr>
              <a:t>Total and Average Votes across movie types</a:t>
            </a:r>
            <a:endParaRPr lang="en-US" sz="2000" cap="none" dirty="0">
              <a:solidFill>
                <a:srgbClr val="FF0000"/>
              </a:solidFill>
              <a:effectLst/>
              <a:latin typeface="Times New Roman" panose="02020603050405020304" pitchFamily="18" charset="0"/>
              <a:cs typeface="Times New Roman" panose="02020603050405020304" pitchFamily="18" charset="0"/>
            </a:endParaRPr>
          </a:p>
          <a:p>
            <a:pPr marL="0" indent="0">
              <a:buNone/>
            </a:pPr>
            <a:endParaRPr lang="en-US" sz="2000" b="1" cap="none" dirty="0">
              <a:solidFill>
                <a:srgbClr val="FF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2897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AEDA0-3EBE-4CB3-BC12-FF69F39392A7}"/>
              </a:ext>
            </a:extLst>
          </p:cNvPr>
          <p:cNvSpPr>
            <a:spLocks noGrp="1"/>
          </p:cNvSpPr>
          <p:nvPr>
            <p:ph type="ctrTitle"/>
          </p:nvPr>
        </p:nvSpPr>
        <p:spPr>
          <a:xfrm>
            <a:off x="1524000" y="97910"/>
            <a:ext cx="9144000" cy="1262618"/>
          </a:xfrm>
        </p:spPr>
        <p:txBody>
          <a:bodyPr/>
          <a:lstStyle/>
          <a:p>
            <a:r>
              <a:rPr lang="en-US" b="1" dirty="0">
                <a:solidFill>
                  <a:srgbClr val="FF0000"/>
                </a:solidFill>
                <a:latin typeface="Arial Black" panose="020B0A04020102020204" pitchFamily="34" charset="0"/>
              </a:rPr>
              <a:t>NETFLIX DATASET</a:t>
            </a:r>
          </a:p>
        </p:txBody>
      </p:sp>
      <p:sp>
        <p:nvSpPr>
          <p:cNvPr id="3" name="Subtitle 2">
            <a:extLst>
              <a:ext uri="{FF2B5EF4-FFF2-40B4-BE49-F238E27FC236}">
                <a16:creationId xmlns:a16="http://schemas.microsoft.com/office/drawing/2014/main" id="{3D9FEB21-04A6-4B96-9E81-573DDB5E7DC9}"/>
              </a:ext>
            </a:extLst>
          </p:cNvPr>
          <p:cNvSpPr>
            <a:spLocks noGrp="1"/>
          </p:cNvSpPr>
          <p:nvPr>
            <p:ph type="subTitle" idx="1"/>
          </p:nvPr>
        </p:nvSpPr>
        <p:spPr>
          <a:xfrm>
            <a:off x="4430598" y="4318476"/>
            <a:ext cx="3871274" cy="394927"/>
          </a:xfrm>
        </p:spPr>
        <p:txBody>
          <a:bodyPr>
            <a:normAutofit/>
          </a:bodyPr>
          <a:lstStyle/>
          <a:p>
            <a:r>
              <a:rPr lang="en-US" sz="1600" b="1" dirty="0">
                <a:solidFill>
                  <a:srgbClr val="FF0000"/>
                </a:solidFill>
              </a:rPr>
              <a:t>Thank you</a:t>
            </a:r>
          </a:p>
        </p:txBody>
      </p:sp>
      <p:pic>
        <p:nvPicPr>
          <p:cNvPr id="5" name="Picture 4">
            <a:extLst>
              <a:ext uri="{FF2B5EF4-FFF2-40B4-BE49-F238E27FC236}">
                <a16:creationId xmlns:a16="http://schemas.microsoft.com/office/drawing/2014/main" id="{DBAA2BC7-B0CF-46E1-B560-EB6692F8F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5" y="0"/>
            <a:ext cx="1970202" cy="1097795"/>
          </a:xfrm>
          <a:prstGeom prst="rect">
            <a:avLst/>
          </a:prstGeom>
        </p:spPr>
      </p:pic>
    </p:spTree>
    <p:extLst>
      <p:ext uri="{BB962C8B-B14F-4D97-AF65-F5344CB8AC3E}">
        <p14:creationId xmlns:p14="http://schemas.microsoft.com/office/powerpoint/2010/main" val="41094753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16</TotalTime>
  <Words>386</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 Black</vt:lpstr>
      <vt:lpstr>Calibri</vt:lpstr>
      <vt:lpstr>Calibri Light</vt:lpstr>
      <vt:lpstr>Symbol</vt:lpstr>
      <vt:lpstr>Times New Roman</vt:lpstr>
      <vt:lpstr>Wingdings</vt:lpstr>
      <vt:lpstr>Office Theme</vt:lpstr>
      <vt:lpstr>NETFLIX DATASET</vt:lpstr>
      <vt:lpstr>INTRODUCTION</vt:lpstr>
      <vt:lpstr>ABOUT DATASET</vt:lpstr>
      <vt:lpstr>PROCESSES</vt:lpstr>
      <vt:lpstr>OBJECTIVES</vt:lpstr>
      <vt:lpstr>KPIS/QUESTIONS TACKLED</vt:lpstr>
      <vt:lpstr>NETFLIX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DATASET</dc:title>
  <dc:creator>Quansah</dc:creator>
  <cp:lastModifiedBy>Quansah</cp:lastModifiedBy>
  <cp:revision>2</cp:revision>
  <dcterms:created xsi:type="dcterms:W3CDTF">2024-10-04T12:44:23Z</dcterms:created>
  <dcterms:modified xsi:type="dcterms:W3CDTF">2024-10-04T13:01:03Z</dcterms:modified>
</cp:coreProperties>
</file>