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9" r:id="rId2"/>
    <p:sldId id="256" r:id="rId3"/>
    <p:sldId id="257"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8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735EEA-B7D3-43E2-8E51-5EFC2CB8133E}"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284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3735EEA-B7D3-43E2-8E51-5EFC2CB8133E}" type="datetimeFigureOut">
              <a:rPr lang="en-US" smtClean="0"/>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278268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35EEA-B7D3-43E2-8E51-5EFC2CB8133E}"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43920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35EEA-B7D3-43E2-8E51-5EFC2CB8133E}"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8857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35EEA-B7D3-43E2-8E51-5EFC2CB8133E}"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3180519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35EEA-B7D3-43E2-8E51-5EFC2CB8133E}"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19711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35EEA-B7D3-43E2-8E51-5EFC2CB8133E}"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1099354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35EEA-B7D3-43E2-8E51-5EFC2CB8133E}"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3542715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35EEA-B7D3-43E2-8E51-5EFC2CB8133E}"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3169134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35EEA-B7D3-43E2-8E51-5EFC2CB8133E}"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126105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35EEA-B7D3-43E2-8E51-5EFC2CB8133E}"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2991081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735EEA-B7D3-43E2-8E51-5EFC2CB8133E}"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426976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735EEA-B7D3-43E2-8E51-5EFC2CB8133E}" type="datetimeFigureOut">
              <a:rPr lang="en-US" smtClean="0"/>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1114627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735EEA-B7D3-43E2-8E51-5EFC2CB8133E}" type="datetimeFigureOut">
              <a:rPr lang="en-US" smtClean="0"/>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647795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35EEA-B7D3-43E2-8E51-5EFC2CB8133E}" type="datetimeFigureOut">
              <a:rPr lang="en-US" smtClean="0"/>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2589711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735EEA-B7D3-43E2-8E51-5EFC2CB8133E}"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406213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735EEA-B7D3-43E2-8E51-5EFC2CB8133E}"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E9E5A-69FB-4302-A9D1-11CA3E909068}" type="slidenum">
              <a:rPr lang="en-US" smtClean="0"/>
              <a:t>‹#›</a:t>
            </a:fld>
            <a:endParaRPr lang="en-US"/>
          </a:p>
        </p:txBody>
      </p:sp>
    </p:spTree>
    <p:extLst>
      <p:ext uri="{BB962C8B-B14F-4D97-AF65-F5344CB8AC3E}">
        <p14:creationId xmlns:p14="http://schemas.microsoft.com/office/powerpoint/2010/main" val="1339948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3735EEA-B7D3-43E2-8E51-5EFC2CB8133E}" type="datetimeFigureOut">
              <a:rPr lang="en-US" smtClean="0"/>
              <a:t>8/9/2024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0CE9E5A-69FB-4302-A9D1-11CA3E909068}" type="slidenum">
              <a:rPr lang="en-US" smtClean="0"/>
              <a:t>‹#›</a:t>
            </a:fld>
            <a:endParaRPr lang="en-US"/>
          </a:p>
        </p:txBody>
      </p:sp>
    </p:spTree>
    <p:extLst>
      <p:ext uri="{BB962C8B-B14F-4D97-AF65-F5344CB8AC3E}">
        <p14:creationId xmlns:p14="http://schemas.microsoft.com/office/powerpoint/2010/main" val="219043562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B973-A236-4C22-8237-1BFDC2E05356}"/>
              </a:ext>
            </a:extLst>
          </p:cNvPr>
          <p:cNvSpPr>
            <a:spLocks noGrp="1"/>
          </p:cNvSpPr>
          <p:nvPr>
            <p:ph type="ctrTitle"/>
          </p:nvPr>
        </p:nvSpPr>
        <p:spPr>
          <a:xfrm>
            <a:off x="684211" y="1232095"/>
            <a:ext cx="10976485" cy="1947333"/>
          </a:xfrm>
        </p:spPr>
        <p:txBody>
          <a:bodyPr>
            <a:noAutofit/>
          </a:bodyPr>
          <a:lstStyle/>
          <a:p>
            <a:pPr algn="ctr"/>
            <a:r>
              <a:rPr lang="en-US" sz="6000" b="1" dirty="0">
                <a:solidFill>
                  <a:schemeClr val="accent2">
                    <a:lumMod val="50000"/>
                  </a:schemeClr>
                </a:solidFill>
                <a:latin typeface="Algerian" panose="04020705040A02060702" pitchFamily="82" charset="0"/>
              </a:rPr>
              <a:t>RETAIL SALES DATASET ANALYSIS</a:t>
            </a:r>
          </a:p>
        </p:txBody>
      </p:sp>
      <p:sp>
        <p:nvSpPr>
          <p:cNvPr id="3" name="Subtitle 2">
            <a:extLst>
              <a:ext uri="{FF2B5EF4-FFF2-40B4-BE49-F238E27FC236}">
                <a16:creationId xmlns:a16="http://schemas.microsoft.com/office/drawing/2014/main" id="{3B803E15-4D78-4107-B1E8-EB068B58F862}"/>
              </a:ext>
            </a:extLst>
          </p:cNvPr>
          <p:cNvSpPr>
            <a:spLocks noGrp="1"/>
          </p:cNvSpPr>
          <p:nvPr>
            <p:ph type="subTitle" idx="1"/>
          </p:nvPr>
        </p:nvSpPr>
        <p:spPr>
          <a:xfrm>
            <a:off x="0" y="3429000"/>
            <a:ext cx="939567" cy="249573"/>
          </a:xfrm>
        </p:spPr>
        <p:txBody>
          <a:bodyPr>
            <a:normAutofit fontScale="85000" lnSpcReduction="10000"/>
          </a:bodyPr>
          <a:lstStyle/>
          <a:p>
            <a:r>
              <a:rPr lang="en-US" sz="1200" b="1" dirty="0">
                <a:solidFill>
                  <a:schemeClr val="bg1"/>
                </a:solidFill>
              </a:rPr>
              <a:t>Retail Sales</a:t>
            </a:r>
          </a:p>
        </p:txBody>
      </p:sp>
    </p:spTree>
    <p:extLst>
      <p:ext uri="{BB962C8B-B14F-4D97-AF65-F5344CB8AC3E}">
        <p14:creationId xmlns:p14="http://schemas.microsoft.com/office/powerpoint/2010/main" val="4245840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ED98-FBD9-4C8F-A94C-552357384E3F}"/>
              </a:ext>
            </a:extLst>
          </p:cNvPr>
          <p:cNvSpPr>
            <a:spLocks noGrp="1"/>
          </p:cNvSpPr>
          <p:nvPr>
            <p:ph type="title"/>
          </p:nvPr>
        </p:nvSpPr>
        <p:spPr>
          <a:xfrm>
            <a:off x="4722811" y="1447801"/>
            <a:ext cx="6021389" cy="1060938"/>
          </a:xfrm>
        </p:spPr>
        <p:txBody>
          <a:bodyPr>
            <a:normAutofit fontScale="90000"/>
          </a:bodyPr>
          <a:lstStyle/>
          <a:p>
            <a:r>
              <a:rPr lang="en-US" sz="1600" b="1" u="sng" dirty="0">
                <a:solidFill>
                  <a:schemeClr val="bg1"/>
                </a:solidFill>
                <a:effectLst/>
                <a:latin typeface="Arial Black" panose="020B0A04020102020204" pitchFamily="34" charset="0"/>
                <a:ea typeface="Times New Roman" panose="02020603050405020304" pitchFamily="18" charset="0"/>
                <a:cs typeface="Times New Roman" panose="02020603050405020304" pitchFamily="18" charset="0"/>
              </a:rPr>
              <a:t>What insights can be gleaned from the distribution of product prices within each category?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6" name="Picture Placeholder 5">
            <a:extLst>
              <a:ext uri="{FF2B5EF4-FFF2-40B4-BE49-F238E27FC236}">
                <a16:creationId xmlns:a16="http://schemas.microsoft.com/office/drawing/2014/main" id="{BA44C589-0868-477D-868E-4F41993BAD6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 y="1447800"/>
            <a:ext cx="4722812" cy="3874477"/>
          </a:xfrm>
          <a:prstGeom prst="rect">
            <a:avLst/>
          </a:prstGeom>
        </p:spPr>
      </p:pic>
      <p:sp>
        <p:nvSpPr>
          <p:cNvPr id="4" name="Text Placeholder 3">
            <a:extLst>
              <a:ext uri="{FF2B5EF4-FFF2-40B4-BE49-F238E27FC236}">
                <a16:creationId xmlns:a16="http://schemas.microsoft.com/office/drawing/2014/main" id="{7AFE4ACC-188A-421A-855C-DB91D50D5154}"/>
              </a:ext>
            </a:extLst>
          </p:cNvPr>
          <p:cNvSpPr>
            <a:spLocks noGrp="1"/>
          </p:cNvSpPr>
          <p:nvPr>
            <p:ph type="body" sz="half" idx="2"/>
          </p:nvPr>
        </p:nvSpPr>
        <p:spPr>
          <a:xfrm>
            <a:off x="4722811" y="2112432"/>
            <a:ext cx="6021389" cy="3209845"/>
          </a:xfrm>
        </p:spPr>
        <p:txBody>
          <a:bodyPr>
            <a:noAutofit/>
          </a:bodyPr>
          <a:lstStyle/>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The chart shows the total price within the three product categories from the store with the total price for electronics being $62,210, clothing being $61,175 and Beauty being $56,505.</a:t>
            </a:r>
          </a:p>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However, we can also see from previous charts that even though the price for electronics is the highest, its still the most demanded product on average by customers across all age groups, with a total revenue of $156,905. However beauty being the lowest priced product is also the least demanded item on average across the various age groups with a total revenue of $143,515.</a:t>
            </a:r>
          </a:p>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I would agree that that pricing for these products are about okay, except a slight increase in electronic products would be great looking at the number of sales its making.</a:t>
            </a:r>
          </a:p>
        </p:txBody>
      </p:sp>
    </p:spTree>
    <p:extLst>
      <p:ext uri="{BB962C8B-B14F-4D97-AF65-F5344CB8AC3E}">
        <p14:creationId xmlns:p14="http://schemas.microsoft.com/office/powerpoint/2010/main" val="200902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C827-2672-4A29-8745-2382839B4496}"/>
              </a:ext>
            </a:extLst>
          </p:cNvPr>
          <p:cNvSpPr>
            <a:spLocks noGrp="1"/>
          </p:cNvSpPr>
          <p:nvPr>
            <p:ph type="title"/>
          </p:nvPr>
        </p:nvSpPr>
        <p:spPr>
          <a:xfrm>
            <a:off x="4722811" y="1447800"/>
            <a:ext cx="6021387" cy="631092"/>
          </a:xfrm>
        </p:spPr>
        <p:txBody>
          <a:bodyPr>
            <a:normAutofit/>
          </a:bodyPr>
          <a:lstStyle/>
          <a:p>
            <a:pPr algn="ctr"/>
            <a:r>
              <a:rPr lang="en-US" sz="1600" b="1" u="sng" dirty="0">
                <a:solidFill>
                  <a:schemeClr val="bg1"/>
                </a:solidFill>
                <a:effectLst/>
                <a:latin typeface="Arial Black" panose="020B0A04020102020204" pitchFamily="34" charset="0"/>
                <a:ea typeface="Times New Roman" panose="02020603050405020304" pitchFamily="18" charset="0"/>
              </a:rPr>
              <a:t>Which product categories hold the highest appeal among customers</a:t>
            </a:r>
            <a:endParaRPr lang="en-US" sz="1600" b="1" u="sng" dirty="0">
              <a:solidFill>
                <a:schemeClr val="bg1"/>
              </a:solidFill>
              <a:latin typeface="Arial Black" panose="020B0A04020102020204" pitchFamily="34" charset="0"/>
            </a:endParaRPr>
          </a:p>
        </p:txBody>
      </p:sp>
      <p:pic>
        <p:nvPicPr>
          <p:cNvPr id="6" name="Picture Placeholder 5">
            <a:extLst>
              <a:ext uri="{FF2B5EF4-FFF2-40B4-BE49-F238E27FC236}">
                <a16:creationId xmlns:a16="http://schemas.microsoft.com/office/drawing/2014/main" id="{FE04CB63-89E2-4538-AB74-76A4C5A4F5F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59727" y="1447800"/>
            <a:ext cx="4463086" cy="3378199"/>
          </a:xfrm>
          <a:prstGeom prst="rect">
            <a:avLst/>
          </a:prstGeom>
        </p:spPr>
      </p:pic>
      <p:sp>
        <p:nvSpPr>
          <p:cNvPr id="4" name="Text Placeholder 3">
            <a:extLst>
              <a:ext uri="{FF2B5EF4-FFF2-40B4-BE49-F238E27FC236}">
                <a16:creationId xmlns:a16="http://schemas.microsoft.com/office/drawing/2014/main" id="{6038FDE5-793D-4652-B60F-ADE5270B9B33}"/>
              </a:ext>
            </a:extLst>
          </p:cNvPr>
          <p:cNvSpPr>
            <a:spLocks noGrp="1"/>
          </p:cNvSpPr>
          <p:nvPr>
            <p:ph type="body" sz="half" idx="2"/>
          </p:nvPr>
        </p:nvSpPr>
        <p:spPr>
          <a:xfrm>
            <a:off x="4722810" y="2112432"/>
            <a:ext cx="6021388" cy="2713567"/>
          </a:xfrm>
        </p:spPr>
        <p:txBody>
          <a:bodyPr>
            <a:noAutofit/>
          </a:bodyPr>
          <a:lstStyle/>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From this chart, the highest appealing product among customers is electronics contributing an amount of $ 156,905 as total revenue, followed by Clothing contributing a total of $ 155580 and lastly Beauty contributing a total of $ 143,515 as total revenue.</a:t>
            </a:r>
          </a:p>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However, there really isn’t any significant difference in sales or revenue if we are taking all age groups and total revenue into consideration.</a:t>
            </a:r>
          </a:p>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As a result, it can be argued that they each hold the highest appeal only subjected to, which age group we want to target or our target age group.</a:t>
            </a:r>
          </a:p>
        </p:txBody>
      </p:sp>
    </p:spTree>
    <p:extLst>
      <p:ext uri="{BB962C8B-B14F-4D97-AF65-F5344CB8AC3E}">
        <p14:creationId xmlns:p14="http://schemas.microsoft.com/office/powerpoint/2010/main" val="107928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4CC2-7E5F-4D36-9D07-28407E4982E6}"/>
              </a:ext>
            </a:extLst>
          </p:cNvPr>
          <p:cNvSpPr>
            <a:spLocks noGrp="1"/>
          </p:cNvSpPr>
          <p:nvPr>
            <p:ph type="title"/>
          </p:nvPr>
        </p:nvSpPr>
        <p:spPr>
          <a:xfrm>
            <a:off x="1356335" y="1475154"/>
            <a:ext cx="8534400" cy="1588477"/>
          </a:xfrm>
        </p:spPr>
        <p:txBody>
          <a:bodyPr>
            <a:normAutofit/>
          </a:bodyPr>
          <a:lstStyle/>
          <a:p>
            <a:pPr algn="ctr"/>
            <a:r>
              <a:rPr lang="en-US" sz="7200" b="1" dirty="0">
                <a:solidFill>
                  <a:schemeClr val="accent6">
                    <a:lumMod val="75000"/>
                  </a:schemeClr>
                </a:solidFill>
                <a:latin typeface="Arial Black" panose="020B0A04020102020204" pitchFamily="34" charset="0"/>
              </a:rPr>
              <a:t>THANK</a:t>
            </a:r>
            <a:r>
              <a:rPr lang="en-US" sz="7200" b="1" dirty="0">
                <a:solidFill>
                  <a:srgbClr val="C00000"/>
                </a:solidFill>
                <a:latin typeface="Arial Black" panose="020B0A04020102020204" pitchFamily="34" charset="0"/>
              </a:rPr>
              <a:t> YOU</a:t>
            </a:r>
          </a:p>
        </p:txBody>
      </p:sp>
      <p:sp>
        <p:nvSpPr>
          <p:cNvPr id="3" name="Text Placeholder 2">
            <a:extLst>
              <a:ext uri="{FF2B5EF4-FFF2-40B4-BE49-F238E27FC236}">
                <a16:creationId xmlns:a16="http://schemas.microsoft.com/office/drawing/2014/main" id="{515D7DE5-198B-4A9A-942D-31722256F28B}"/>
              </a:ext>
            </a:extLst>
          </p:cNvPr>
          <p:cNvSpPr>
            <a:spLocks noGrp="1"/>
          </p:cNvSpPr>
          <p:nvPr>
            <p:ph type="body" idx="1"/>
          </p:nvPr>
        </p:nvSpPr>
        <p:spPr>
          <a:xfrm>
            <a:off x="3763472" y="6399074"/>
            <a:ext cx="4145697" cy="392496"/>
          </a:xfrm>
        </p:spPr>
        <p:txBody>
          <a:bodyPr>
            <a:normAutofit lnSpcReduction="10000"/>
          </a:bodyPr>
          <a:lstStyle/>
          <a:p>
            <a:r>
              <a:rPr lang="en-US" b="1" dirty="0">
                <a:solidFill>
                  <a:schemeClr val="bg2">
                    <a:lumMod val="60000"/>
                    <a:lumOff val="40000"/>
                  </a:schemeClr>
                </a:solidFill>
                <a:latin typeface="Times New Roman" panose="02020603050405020304" pitchFamily="18" charset="0"/>
                <a:cs typeface="Times New Roman" panose="02020603050405020304" pitchFamily="18" charset="0"/>
              </a:rPr>
              <a:t>Meshach Abaidoo Quansah</a:t>
            </a:r>
          </a:p>
        </p:txBody>
      </p:sp>
    </p:spTree>
    <p:extLst>
      <p:ext uri="{BB962C8B-B14F-4D97-AF65-F5344CB8AC3E}">
        <p14:creationId xmlns:p14="http://schemas.microsoft.com/office/powerpoint/2010/main" val="287915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4542-41EB-4044-87F7-420070A567C1}"/>
              </a:ext>
            </a:extLst>
          </p:cNvPr>
          <p:cNvSpPr>
            <a:spLocks noGrp="1"/>
          </p:cNvSpPr>
          <p:nvPr>
            <p:ph type="ctrTitle"/>
          </p:nvPr>
        </p:nvSpPr>
        <p:spPr>
          <a:xfrm>
            <a:off x="2095500" y="604356"/>
            <a:ext cx="8001000" cy="924887"/>
          </a:xfrm>
        </p:spPr>
        <p:txBody>
          <a:bodyPr/>
          <a:lstStyle/>
          <a:p>
            <a:pPr algn="ctr"/>
            <a:r>
              <a:rPr lang="en-US" b="1" u="sng" dirty="0">
                <a:solidFill>
                  <a:schemeClr val="bg1"/>
                </a:solidFill>
                <a:latin typeface="Arial Black" panose="020B0A04020102020204" pitchFamily="34" charset="0"/>
              </a:rPr>
              <a:t>INTRODUCTION</a:t>
            </a:r>
          </a:p>
        </p:txBody>
      </p:sp>
      <p:sp>
        <p:nvSpPr>
          <p:cNvPr id="3" name="Subtitle 2">
            <a:extLst>
              <a:ext uri="{FF2B5EF4-FFF2-40B4-BE49-F238E27FC236}">
                <a16:creationId xmlns:a16="http://schemas.microsoft.com/office/drawing/2014/main" id="{707563D3-08D1-4424-AC61-0BD3FC7106A5}"/>
              </a:ext>
            </a:extLst>
          </p:cNvPr>
          <p:cNvSpPr>
            <a:spLocks noGrp="1"/>
          </p:cNvSpPr>
          <p:nvPr>
            <p:ph type="subTitle" idx="1"/>
          </p:nvPr>
        </p:nvSpPr>
        <p:spPr>
          <a:xfrm>
            <a:off x="1352063" y="1680311"/>
            <a:ext cx="9745784" cy="2688490"/>
          </a:xfrm>
        </p:spPr>
        <p:txBody>
          <a:bodyPr>
            <a:normAutofit fontScale="62500" lnSpcReduction="20000"/>
          </a:bodyPr>
          <a:lstStyle/>
          <a:p>
            <a:pPr algn="l">
              <a:lnSpc>
                <a:spcPct val="150000"/>
              </a:lnSpc>
            </a:pPr>
            <a:r>
              <a:rPr lang="en-US" sz="3600" dirty="0">
                <a:solidFill>
                  <a:schemeClr val="bg1"/>
                </a:solidFill>
                <a:latin typeface="Times New Roman" panose="02020603050405020304" pitchFamily="18" charset="0"/>
                <a:cs typeface="Times New Roman" panose="02020603050405020304" pitchFamily="18" charset="0"/>
              </a:rPr>
              <a:t>Hello and welcome. In today’s presentation, I am excited to take you through this company’s retail sales dataset.</a:t>
            </a:r>
          </a:p>
          <a:p>
            <a:pPr algn="l">
              <a:lnSpc>
                <a:spcPct val="150000"/>
              </a:lnSpc>
            </a:pPr>
            <a:r>
              <a:rPr lang="en-US" sz="3600" dirty="0">
                <a:solidFill>
                  <a:schemeClr val="bg1"/>
                </a:solidFill>
                <a:latin typeface="Times New Roman" panose="02020603050405020304" pitchFamily="18" charset="0"/>
                <a:cs typeface="Times New Roman" panose="02020603050405020304" pitchFamily="18" charset="0"/>
              </a:rPr>
              <a:t>I am really excited to be doing this presentation as it has given me the opportunity to dive into, and gain insightful information about this store’s performance.</a:t>
            </a:r>
          </a:p>
          <a:p>
            <a:endParaRPr lang="en-US" dirty="0"/>
          </a:p>
        </p:txBody>
      </p:sp>
    </p:spTree>
    <p:extLst>
      <p:ext uri="{BB962C8B-B14F-4D97-AF65-F5344CB8AC3E}">
        <p14:creationId xmlns:p14="http://schemas.microsoft.com/office/powerpoint/2010/main" val="248955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1D843-3AC5-4CBD-B3F3-967E70771C74}"/>
              </a:ext>
            </a:extLst>
          </p:cNvPr>
          <p:cNvSpPr>
            <a:spLocks noGrp="1"/>
          </p:cNvSpPr>
          <p:nvPr>
            <p:ph type="title"/>
          </p:nvPr>
        </p:nvSpPr>
        <p:spPr>
          <a:xfrm>
            <a:off x="1312985" y="1172308"/>
            <a:ext cx="9456615" cy="4149969"/>
          </a:xfrm>
        </p:spPr>
        <p:txBody>
          <a:bodyPr>
            <a:normAutofit fontScale="90000"/>
          </a:bodyPr>
          <a:lstStyle/>
          <a:p>
            <a:pPr marL="0" indent="0">
              <a:lnSpc>
                <a:spcPct val="150000"/>
              </a:lnSpc>
            </a:pPr>
            <a:r>
              <a:rPr lang="en-US" sz="2600" cap="none" dirty="0">
                <a:solidFill>
                  <a:schemeClr val="bg1"/>
                </a:solidFill>
                <a:latin typeface="Times New Roman" panose="02020603050405020304" pitchFamily="18" charset="0"/>
                <a:cs typeface="Times New Roman" panose="02020603050405020304" pitchFamily="18" charset="0"/>
              </a:rPr>
              <a:t>Hola, My Name Is Quansah Abaidoo Meshach, A Data Analyst And I Am Here Today To Take Us Through This Wonderful Presentation.</a:t>
            </a:r>
            <a:br>
              <a:rPr lang="en-US" sz="2600" cap="none" dirty="0">
                <a:solidFill>
                  <a:schemeClr val="bg1"/>
                </a:solidFill>
                <a:latin typeface="Times New Roman" panose="02020603050405020304" pitchFamily="18" charset="0"/>
                <a:cs typeface="Times New Roman" panose="02020603050405020304" pitchFamily="18" charset="0"/>
              </a:rPr>
            </a:br>
            <a:r>
              <a:rPr lang="en-US" sz="2600" cap="none" dirty="0">
                <a:solidFill>
                  <a:schemeClr val="bg1"/>
                </a:solidFill>
                <a:latin typeface="Times New Roman" panose="02020603050405020304" pitchFamily="18" charset="0"/>
                <a:cs typeface="Times New Roman" panose="02020603050405020304" pitchFamily="18" charset="0"/>
              </a:rPr>
              <a:t>Being A Data Analyst Hasn’t Being Easy Especially For Someone Without A Background In Computer Science Or Anything Relating To Data. However By The Grace Of God, Here We Are After 6 Solid Months. I Do Hope You Enjoy This Presentation And Oh </a:t>
            </a:r>
            <a:r>
              <a:rPr lang="en-US" sz="2600" cap="none" dirty="0" err="1">
                <a:solidFill>
                  <a:schemeClr val="bg1"/>
                </a:solidFill>
                <a:latin typeface="Times New Roman" panose="02020603050405020304" pitchFamily="18" charset="0"/>
                <a:cs typeface="Times New Roman" panose="02020603050405020304" pitchFamily="18" charset="0"/>
              </a:rPr>
              <a:t>Yh</a:t>
            </a:r>
            <a:r>
              <a:rPr lang="en-US" sz="2600" cap="none" dirty="0">
                <a:solidFill>
                  <a:schemeClr val="bg1"/>
                </a:solidFill>
                <a:latin typeface="Times New Roman" panose="02020603050405020304" pitchFamily="18" charset="0"/>
                <a:cs typeface="Times New Roman" panose="02020603050405020304" pitchFamily="18" charset="0"/>
              </a:rPr>
              <a:t> Let’s Have Fun Doing What We Love The Most.</a:t>
            </a:r>
            <a:br>
              <a:rPr lang="en-US" sz="2600" cap="none" dirty="0">
                <a:solidFill>
                  <a:schemeClr val="bg1"/>
                </a:solidFill>
                <a:latin typeface="Times New Roman" panose="02020603050405020304" pitchFamily="18" charset="0"/>
                <a:cs typeface="Times New Roman" panose="02020603050405020304" pitchFamily="18" charset="0"/>
              </a:rPr>
            </a:br>
            <a:br>
              <a:rPr lang="en-US" sz="2600" cap="none" dirty="0">
                <a:solidFill>
                  <a:schemeClr val="bg1"/>
                </a:solidFill>
                <a:latin typeface="Times New Roman" panose="02020603050405020304" pitchFamily="18" charset="0"/>
                <a:cs typeface="Times New Roman" panose="02020603050405020304" pitchFamily="18" charset="0"/>
              </a:rPr>
            </a:br>
            <a:r>
              <a:rPr lang="en-US" sz="2600" cap="none" dirty="0">
                <a:solidFill>
                  <a:schemeClr val="bg1"/>
                </a:solidFill>
                <a:latin typeface="Times New Roman" panose="02020603050405020304" pitchFamily="18" charset="0"/>
                <a:cs typeface="Times New Roman" panose="02020603050405020304" pitchFamily="18" charset="0"/>
              </a:rPr>
              <a:t>Let’s </a:t>
            </a:r>
            <a:r>
              <a:rPr lang="en-US" sz="2600" cap="none" dirty="0" err="1">
                <a:solidFill>
                  <a:schemeClr val="bg1"/>
                </a:solidFill>
                <a:latin typeface="Times New Roman" panose="02020603050405020304" pitchFamily="18" charset="0"/>
                <a:cs typeface="Times New Roman" panose="02020603050405020304" pitchFamily="18" charset="0"/>
              </a:rPr>
              <a:t>Goooooo</a:t>
            </a:r>
            <a:br>
              <a:rPr lang="en-US" sz="1200" cap="none" dirty="0">
                <a:solidFill>
                  <a:schemeClr val="bg1"/>
                </a:solidFill>
                <a:latin typeface="Times New Roman" panose="02020603050405020304" pitchFamily="18" charset="0"/>
                <a:cs typeface="Times New Roman" panose="02020603050405020304" pitchFamily="18" charset="0"/>
              </a:rPr>
            </a:br>
            <a:endParaRPr lang="en-US" sz="1200" cap="none"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9A78BD-7F55-475C-8F5A-9250F48E0B68}"/>
              </a:ext>
            </a:extLst>
          </p:cNvPr>
          <p:cNvSpPr>
            <a:spLocks noGrp="1"/>
          </p:cNvSpPr>
          <p:nvPr>
            <p:ph idx="1"/>
          </p:nvPr>
        </p:nvSpPr>
        <p:spPr>
          <a:xfrm>
            <a:off x="1246274" y="44896"/>
            <a:ext cx="8534400" cy="866163"/>
          </a:xfrm>
        </p:spPr>
        <p:txBody>
          <a:bodyPr>
            <a:normAutofit/>
          </a:bodyPr>
          <a:lstStyle/>
          <a:p>
            <a:pPr marL="0" indent="0" algn="ctr">
              <a:buNone/>
            </a:pPr>
            <a:r>
              <a:rPr lang="en-US" sz="4800" b="1" u="sng" dirty="0">
                <a:latin typeface="Arial Black" panose="020B0A04020102020204" pitchFamily="34" charset="0"/>
              </a:rPr>
              <a:t>ABOUT ME</a:t>
            </a:r>
            <a:endParaRPr lang="en-US" sz="4800" dirty="0"/>
          </a:p>
        </p:txBody>
      </p:sp>
    </p:spTree>
    <p:extLst>
      <p:ext uri="{BB962C8B-B14F-4D97-AF65-F5344CB8AC3E}">
        <p14:creationId xmlns:p14="http://schemas.microsoft.com/office/powerpoint/2010/main" val="4180040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F2F7-C05B-4B7D-9F74-071C223A6A6D}"/>
              </a:ext>
            </a:extLst>
          </p:cNvPr>
          <p:cNvSpPr>
            <a:spLocks noGrp="1"/>
          </p:cNvSpPr>
          <p:nvPr>
            <p:ph type="ctrTitle"/>
          </p:nvPr>
        </p:nvSpPr>
        <p:spPr>
          <a:xfrm>
            <a:off x="969438" y="0"/>
            <a:ext cx="8001000" cy="782274"/>
          </a:xfrm>
        </p:spPr>
        <p:txBody>
          <a:bodyPr>
            <a:normAutofit fontScale="90000"/>
          </a:bodyPr>
          <a:lstStyle/>
          <a:p>
            <a:pPr algn="ctr"/>
            <a:r>
              <a:rPr lang="en-US" sz="4800" b="1" u="sng" dirty="0">
                <a:solidFill>
                  <a:schemeClr val="bg1"/>
                </a:solidFill>
                <a:latin typeface="Arial Black" panose="020B0A04020102020204" pitchFamily="34" charset="0"/>
                <a:cs typeface="Times New Roman" panose="02020603050405020304" pitchFamily="18" charset="0"/>
              </a:rPr>
              <a:t>Process</a:t>
            </a:r>
            <a:endParaRPr lang="en-US" dirty="0">
              <a:solidFill>
                <a:schemeClr val="bg1"/>
              </a:solidFill>
            </a:endParaRPr>
          </a:p>
        </p:txBody>
      </p:sp>
      <p:sp>
        <p:nvSpPr>
          <p:cNvPr id="3" name="Subtitle 2">
            <a:extLst>
              <a:ext uri="{FF2B5EF4-FFF2-40B4-BE49-F238E27FC236}">
                <a16:creationId xmlns:a16="http://schemas.microsoft.com/office/drawing/2014/main" id="{24A8F8F6-CE30-40C3-9E95-A0A72B7E2E81}"/>
              </a:ext>
            </a:extLst>
          </p:cNvPr>
          <p:cNvSpPr>
            <a:spLocks noGrp="1"/>
          </p:cNvSpPr>
          <p:nvPr>
            <p:ph type="subTitle" idx="1"/>
          </p:nvPr>
        </p:nvSpPr>
        <p:spPr>
          <a:xfrm>
            <a:off x="914400" y="1045612"/>
            <a:ext cx="10285046" cy="4737773"/>
          </a:xfrm>
        </p:spPr>
        <p:txBody>
          <a:bodyPr>
            <a:normAutofit fontScale="70000" lnSpcReduction="20000"/>
          </a:bodyPr>
          <a:lstStyle/>
          <a:p>
            <a:pPr marL="0" indent="0">
              <a:lnSpc>
                <a:spcPct val="150000"/>
              </a:lnSpc>
              <a:buNone/>
            </a:pPr>
            <a:r>
              <a:rPr lang="en-US" sz="2700" dirty="0">
                <a:solidFill>
                  <a:schemeClr val="bg1"/>
                </a:solidFill>
                <a:effectLst/>
                <a:latin typeface="Times New Roman" panose="02020603050405020304" pitchFamily="18" charset="0"/>
                <a:cs typeface="Times New Roman" panose="02020603050405020304" pitchFamily="18" charset="0"/>
              </a:rPr>
              <a:t>I am excited to state that, I took the necessary process in ensuring that this project has passed through the necessary steps and procedure before finally arriving at the final result.</a:t>
            </a:r>
          </a:p>
          <a:p>
            <a:pPr marL="0" indent="0">
              <a:lnSpc>
                <a:spcPct val="150000"/>
              </a:lnSpc>
              <a:buNone/>
            </a:pPr>
            <a:r>
              <a:rPr lang="en-US" sz="2700" dirty="0">
                <a:solidFill>
                  <a:schemeClr val="bg1"/>
                </a:solidFill>
                <a:effectLst/>
                <a:latin typeface="Times New Roman" panose="02020603050405020304" pitchFamily="18" charset="0"/>
                <a:cs typeface="Times New Roman" panose="02020603050405020304" pitchFamily="18" charset="0"/>
              </a:rPr>
              <a:t>Two common data cleaning tasks are performed on the dataset. The first involves identifying NULL or missing values, while the second entails checking for any duplicated records. Power BI and Excel, both offers built-in features for both of these tasks. </a:t>
            </a:r>
          </a:p>
          <a:p>
            <a:pPr marL="0" indent="0">
              <a:lnSpc>
                <a:spcPct val="150000"/>
              </a:lnSpc>
              <a:buNone/>
            </a:pPr>
            <a:r>
              <a:rPr lang="en-US" sz="2700" dirty="0">
                <a:solidFill>
                  <a:schemeClr val="bg1"/>
                </a:solidFill>
                <a:effectLst/>
                <a:latin typeface="Times New Roman" panose="02020603050405020304" pitchFamily="18" charset="0"/>
                <a:cs typeface="Times New Roman" panose="02020603050405020304" pitchFamily="18" charset="0"/>
              </a:rPr>
              <a:t>Also I did use a little bit of </a:t>
            </a:r>
            <a:r>
              <a:rPr lang="en-US" sz="2700" dirty="0" err="1">
                <a:solidFill>
                  <a:schemeClr val="bg1"/>
                </a:solidFill>
                <a:effectLst/>
                <a:latin typeface="Times New Roman" panose="02020603050405020304" pitchFamily="18" charset="0"/>
                <a:cs typeface="Times New Roman" panose="02020603050405020304" pitchFamily="18" charset="0"/>
              </a:rPr>
              <a:t>dax</a:t>
            </a:r>
            <a:r>
              <a:rPr lang="en-US" sz="2700" dirty="0">
                <a:solidFill>
                  <a:schemeClr val="bg1"/>
                </a:solidFill>
                <a:effectLst/>
                <a:latin typeface="Times New Roman" panose="02020603050405020304" pitchFamily="18" charset="0"/>
                <a:cs typeface="Times New Roman" panose="02020603050405020304" pitchFamily="18" charset="0"/>
              </a:rPr>
              <a:t> formula in this project to group the various ages into “young adults, Early middle-aged, Late middle-aged and Old”. Kindly find the formula below;</a:t>
            </a:r>
          </a:p>
          <a:p>
            <a:pPr>
              <a:lnSpc>
                <a:spcPct val="150000"/>
              </a:lnSpc>
            </a:pPr>
            <a:r>
              <a:rPr lang="en-US" sz="3300" b="0" dirty="0" err="1">
                <a:solidFill>
                  <a:srgbClr val="000000"/>
                </a:solidFill>
                <a:effectLst/>
                <a:latin typeface="Times New Roman" panose="02020603050405020304" pitchFamily="18" charset="0"/>
                <a:cs typeface="Times New Roman" panose="02020603050405020304" pitchFamily="18" charset="0"/>
              </a:rPr>
              <a:t>Age_Group</a:t>
            </a:r>
            <a:r>
              <a:rPr lang="en-US" sz="3300" b="0" dirty="0">
                <a:solidFill>
                  <a:srgbClr val="000000"/>
                </a:solidFill>
                <a:effectLst/>
                <a:latin typeface="Times New Roman" panose="02020603050405020304" pitchFamily="18" charset="0"/>
                <a:cs typeface="Times New Roman" panose="02020603050405020304" pitchFamily="18" charset="0"/>
              </a:rPr>
              <a:t> = </a:t>
            </a:r>
            <a:r>
              <a:rPr lang="en-US" sz="3300" b="0" dirty="0">
                <a:solidFill>
                  <a:srgbClr val="3165BB"/>
                </a:solidFill>
                <a:effectLst/>
                <a:latin typeface="Times New Roman" panose="02020603050405020304" pitchFamily="18" charset="0"/>
                <a:cs typeface="Times New Roman" panose="02020603050405020304" pitchFamily="18" charset="0"/>
              </a:rPr>
              <a:t>IF</a:t>
            </a:r>
            <a:r>
              <a:rPr lang="en-US" sz="3300" b="0" dirty="0">
                <a:solidFill>
                  <a:srgbClr val="000000"/>
                </a:solidFill>
                <a:effectLst/>
                <a:latin typeface="Times New Roman" panose="02020603050405020304" pitchFamily="18" charset="0"/>
                <a:cs typeface="Times New Roman" panose="02020603050405020304" pitchFamily="18" charset="0"/>
              </a:rPr>
              <a:t>(</a:t>
            </a:r>
            <a:r>
              <a:rPr lang="en-US" sz="3300" b="0" dirty="0" err="1">
                <a:solidFill>
                  <a:srgbClr val="001080"/>
                </a:solidFill>
                <a:effectLst/>
                <a:latin typeface="Times New Roman" panose="02020603050405020304" pitchFamily="18" charset="0"/>
                <a:cs typeface="Times New Roman" panose="02020603050405020304" pitchFamily="18" charset="0"/>
              </a:rPr>
              <a:t>retail_sales_dataset</a:t>
            </a:r>
            <a:r>
              <a:rPr lang="en-US" sz="3300" b="0" dirty="0">
                <a:solidFill>
                  <a:srgbClr val="001080"/>
                </a:solidFill>
                <a:effectLst/>
                <a:latin typeface="Times New Roman" panose="02020603050405020304" pitchFamily="18" charset="0"/>
                <a:cs typeface="Times New Roman" panose="02020603050405020304" pitchFamily="18" charset="0"/>
              </a:rPr>
              <a:t>[Age]</a:t>
            </a:r>
            <a:r>
              <a:rPr lang="en-US" sz="3300" b="0" dirty="0">
                <a:solidFill>
                  <a:srgbClr val="000000"/>
                </a:solidFill>
                <a:effectLst/>
                <a:latin typeface="Times New Roman" panose="02020603050405020304" pitchFamily="18" charset="0"/>
                <a:cs typeface="Times New Roman" panose="02020603050405020304" pitchFamily="18" charset="0"/>
              </a:rPr>
              <a:t>&lt;</a:t>
            </a:r>
            <a:r>
              <a:rPr lang="en-US" sz="3300" b="0" dirty="0">
                <a:solidFill>
                  <a:srgbClr val="098658"/>
                </a:solidFill>
                <a:effectLst/>
                <a:latin typeface="Times New Roman" panose="02020603050405020304" pitchFamily="18" charset="0"/>
                <a:cs typeface="Times New Roman" panose="02020603050405020304" pitchFamily="18" charset="0"/>
              </a:rPr>
              <a:t>22</a:t>
            </a:r>
            <a:r>
              <a:rPr lang="en-US" sz="3300" b="0" dirty="0">
                <a:solidFill>
                  <a:srgbClr val="000000"/>
                </a:solidFill>
                <a:effectLst/>
                <a:latin typeface="Times New Roman" panose="02020603050405020304" pitchFamily="18" charset="0"/>
                <a:cs typeface="Times New Roman" panose="02020603050405020304" pitchFamily="18" charset="0"/>
              </a:rPr>
              <a:t>,</a:t>
            </a:r>
            <a:r>
              <a:rPr lang="en-US" sz="3300" b="0" dirty="0">
                <a:solidFill>
                  <a:srgbClr val="A31515"/>
                </a:solidFill>
                <a:effectLst/>
                <a:latin typeface="Times New Roman" panose="02020603050405020304" pitchFamily="18" charset="0"/>
                <a:cs typeface="Times New Roman" panose="02020603050405020304" pitchFamily="18" charset="0"/>
              </a:rPr>
              <a:t>"Young </a:t>
            </a:r>
            <a:r>
              <a:rPr lang="en-US" sz="3300" b="0" dirty="0" err="1">
                <a:solidFill>
                  <a:srgbClr val="A31515"/>
                </a:solidFill>
                <a:effectLst/>
                <a:latin typeface="Times New Roman" panose="02020603050405020304" pitchFamily="18" charset="0"/>
                <a:cs typeface="Times New Roman" panose="02020603050405020304" pitchFamily="18" charset="0"/>
              </a:rPr>
              <a:t>Adults"</a:t>
            </a:r>
            <a:r>
              <a:rPr lang="en-US" sz="3300" b="0" dirty="0" err="1">
                <a:solidFill>
                  <a:srgbClr val="000000"/>
                </a:solidFill>
                <a:effectLst/>
                <a:latin typeface="Times New Roman" panose="02020603050405020304" pitchFamily="18" charset="0"/>
                <a:cs typeface="Times New Roman" panose="02020603050405020304" pitchFamily="18" charset="0"/>
              </a:rPr>
              <a:t>,</a:t>
            </a:r>
            <a:r>
              <a:rPr lang="en-US" sz="3300" b="0" dirty="0" err="1">
                <a:solidFill>
                  <a:srgbClr val="3165BB"/>
                </a:solidFill>
                <a:effectLst/>
                <a:latin typeface="Times New Roman" panose="02020603050405020304" pitchFamily="18" charset="0"/>
                <a:cs typeface="Times New Roman" panose="02020603050405020304" pitchFamily="18" charset="0"/>
              </a:rPr>
              <a:t>IF</a:t>
            </a:r>
            <a:r>
              <a:rPr lang="en-US" sz="3300" b="0" dirty="0">
                <a:solidFill>
                  <a:srgbClr val="000000"/>
                </a:solidFill>
                <a:effectLst/>
                <a:latin typeface="Times New Roman" panose="02020603050405020304" pitchFamily="18" charset="0"/>
                <a:cs typeface="Times New Roman" panose="02020603050405020304" pitchFamily="18" charset="0"/>
              </a:rPr>
              <a:t>(</a:t>
            </a:r>
            <a:r>
              <a:rPr lang="en-US" sz="3300" b="0" dirty="0" err="1">
                <a:solidFill>
                  <a:srgbClr val="001080"/>
                </a:solidFill>
                <a:effectLst/>
                <a:latin typeface="Times New Roman" panose="02020603050405020304" pitchFamily="18" charset="0"/>
                <a:cs typeface="Times New Roman" panose="02020603050405020304" pitchFamily="18" charset="0"/>
              </a:rPr>
              <a:t>retail_sales_dataset</a:t>
            </a:r>
            <a:r>
              <a:rPr lang="en-US" sz="3300" b="0" dirty="0">
                <a:solidFill>
                  <a:srgbClr val="001080"/>
                </a:solidFill>
                <a:effectLst/>
                <a:latin typeface="Times New Roman" panose="02020603050405020304" pitchFamily="18" charset="0"/>
                <a:cs typeface="Times New Roman" panose="02020603050405020304" pitchFamily="18" charset="0"/>
              </a:rPr>
              <a:t>[Age]</a:t>
            </a:r>
            <a:r>
              <a:rPr lang="en-US" sz="3300" b="0" dirty="0">
                <a:solidFill>
                  <a:srgbClr val="000000"/>
                </a:solidFill>
                <a:effectLst/>
                <a:latin typeface="Times New Roman" panose="02020603050405020304" pitchFamily="18" charset="0"/>
                <a:cs typeface="Times New Roman" panose="02020603050405020304" pitchFamily="18" charset="0"/>
              </a:rPr>
              <a:t>&gt;</a:t>
            </a:r>
            <a:r>
              <a:rPr lang="en-US" sz="3300" b="0" dirty="0">
                <a:solidFill>
                  <a:srgbClr val="098658"/>
                </a:solidFill>
                <a:effectLst/>
                <a:latin typeface="Times New Roman" panose="02020603050405020304" pitchFamily="18" charset="0"/>
                <a:cs typeface="Times New Roman" panose="02020603050405020304" pitchFamily="18" charset="0"/>
              </a:rPr>
              <a:t>60</a:t>
            </a:r>
            <a:r>
              <a:rPr lang="en-US" sz="3300" b="0" dirty="0">
                <a:solidFill>
                  <a:srgbClr val="000000"/>
                </a:solidFill>
                <a:effectLst/>
                <a:latin typeface="Times New Roman" panose="02020603050405020304" pitchFamily="18" charset="0"/>
                <a:cs typeface="Times New Roman" panose="02020603050405020304" pitchFamily="18" charset="0"/>
              </a:rPr>
              <a:t>,</a:t>
            </a:r>
            <a:r>
              <a:rPr lang="en-US" sz="3300" b="0" dirty="0">
                <a:solidFill>
                  <a:srgbClr val="A31515"/>
                </a:solidFill>
                <a:effectLst/>
                <a:latin typeface="Times New Roman" panose="02020603050405020304" pitchFamily="18" charset="0"/>
                <a:cs typeface="Times New Roman" panose="02020603050405020304" pitchFamily="18" charset="0"/>
              </a:rPr>
              <a:t>"Old"</a:t>
            </a:r>
            <a:r>
              <a:rPr lang="en-US" sz="3300" b="0" dirty="0">
                <a:solidFill>
                  <a:srgbClr val="000000"/>
                </a:solidFill>
                <a:effectLst/>
                <a:latin typeface="Times New Roman" panose="02020603050405020304" pitchFamily="18" charset="0"/>
                <a:cs typeface="Times New Roman" panose="02020603050405020304" pitchFamily="18" charset="0"/>
              </a:rPr>
              <a:t>,</a:t>
            </a:r>
            <a:r>
              <a:rPr lang="en-US" sz="3300" b="0" dirty="0">
                <a:solidFill>
                  <a:srgbClr val="3165BB"/>
                </a:solidFill>
                <a:effectLst/>
                <a:latin typeface="Times New Roman" panose="02020603050405020304" pitchFamily="18" charset="0"/>
                <a:cs typeface="Times New Roman" panose="02020603050405020304" pitchFamily="18" charset="0"/>
              </a:rPr>
              <a:t>IF</a:t>
            </a:r>
            <a:r>
              <a:rPr lang="en-US" sz="3300" b="0" dirty="0">
                <a:solidFill>
                  <a:srgbClr val="000000"/>
                </a:solidFill>
                <a:effectLst/>
                <a:latin typeface="Times New Roman" panose="02020603050405020304" pitchFamily="18" charset="0"/>
                <a:cs typeface="Times New Roman" panose="02020603050405020304" pitchFamily="18" charset="0"/>
              </a:rPr>
              <a:t>(</a:t>
            </a:r>
            <a:r>
              <a:rPr lang="en-US" sz="3300" b="0" dirty="0" err="1">
                <a:solidFill>
                  <a:srgbClr val="001080"/>
                </a:solidFill>
                <a:effectLst/>
                <a:latin typeface="Times New Roman" panose="02020603050405020304" pitchFamily="18" charset="0"/>
                <a:cs typeface="Times New Roman" panose="02020603050405020304" pitchFamily="18" charset="0"/>
              </a:rPr>
              <a:t>retail_sales_dataset</a:t>
            </a:r>
            <a:r>
              <a:rPr lang="en-US" sz="3300" b="0" dirty="0">
                <a:solidFill>
                  <a:srgbClr val="001080"/>
                </a:solidFill>
                <a:effectLst/>
                <a:latin typeface="Times New Roman" panose="02020603050405020304" pitchFamily="18" charset="0"/>
                <a:cs typeface="Times New Roman" panose="02020603050405020304" pitchFamily="18" charset="0"/>
              </a:rPr>
              <a:t>[Age]</a:t>
            </a:r>
            <a:r>
              <a:rPr lang="en-US" sz="3300" b="0" dirty="0">
                <a:solidFill>
                  <a:srgbClr val="000000"/>
                </a:solidFill>
                <a:effectLst/>
                <a:latin typeface="Times New Roman" panose="02020603050405020304" pitchFamily="18" charset="0"/>
                <a:cs typeface="Times New Roman" panose="02020603050405020304" pitchFamily="18" charset="0"/>
              </a:rPr>
              <a:t>&gt;</a:t>
            </a:r>
            <a:r>
              <a:rPr lang="en-US" sz="3300" b="0" dirty="0">
                <a:solidFill>
                  <a:srgbClr val="098658"/>
                </a:solidFill>
                <a:effectLst/>
                <a:latin typeface="Times New Roman" panose="02020603050405020304" pitchFamily="18" charset="0"/>
                <a:cs typeface="Times New Roman" panose="02020603050405020304" pitchFamily="18" charset="0"/>
              </a:rPr>
              <a:t>21</a:t>
            </a:r>
            <a:r>
              <a:rPr lang="en-US" sz="3300" b="0" dirty="0">
                <a:solidFill>
                  <a:srgbClr val="000000"/>
                </a:solidFill>
                <a:effectLst/>
                <a:latin typeface="Times New Roman" panose="02020603050405020304" pitchFamily="18" charset="0"/>
                <a:cs typeface="Times New Roman" panose="02020603050405020304" pitchFamily="18" charset="0"/>
              </a:rPr>
              <a:t> &amp;&amp; </a:t>
            </a:r>
            <a:r>
              <a:rPr lang="en-US" sz="3300" b="0" dirty="0" err="1">
                <a:solidFill>
                  <a:srgbClr val="001080"/>
                </a:solidFill>
                <a:effectLst/>
                <a:latin typeface="Times New Roman" panose="02020603050405020304" pitchFamily="18" charset="0"/>
                <a:cs typeface="Times New Roman" panose="02020603050405020304" pitchFamily="18" charset="0"/>
              </a:rPr>
              <a:t>retail_sales_dataset</a:t>
            </a:r>
            <a:r>
              <a:rPr lang="en-US" sz="3300" b="0" dirty="0">
                <a:solidFill>
                  <a:srgbClr val="001080"/>
                </a:solidFill>
                <a:effectLst/>
                <a:latin typeface="Times New Roman" panose="02020603050405020304" pitchFamily="18" charset="0"/>
                <a:cs typeface="Times New Roman" panose="02020603050405020304" pitchFamily="18" charset="0"/>
              </a:rPr>
              <a:t>[Age]</a:t>
            </a:r>
            <a:r>
              <a:rPr lang="en-US" sz="3300" b="0" dirty="0">
                <a:solidFill>
                  <a:srgbClr val="000000"/>
                </a:solidFill>
                <a:effectLst/>
                <a:latin typeface="Times New Roman" panose="02020603050405020304" pitchFamily="18" charset="0"/>
                <a:cs typeface="Times New Roman" panose="02020603050405020304" pitchFamily="18" charset="0"/>
              </a:rPr>
              <a:t>&lt;</a:t>
            </a:r>
            <a:r>
              <a:rPr lang="en-US" sz="3300" b="0" dirty="0">
                <a:solidFill>
                  <a:srgbClr val="098658"/>
                </a:solidFill>
                <a:effectLst/>
                <a:latin typeface="Times New Roman" panose="02020603050405020304" pitchFamily="18" charset="0"/>
                <a:cs typeface="Times New Roman" panose="02020603050405020304" pitchFamily="18" charset="0"/>
              </a:rPr>
              <a:t>34</a:t>
            </a:r>
            <a:r>
              <a:rPr lang="en-US" sz="3300" b="0" dirty="0">
                <a:solidFill>
                  <a:srgbClr val="000000"/>
                </a:solidFill>
                <a:effectLst/>
                <a:latin typeface="Times New Roman" panose="02020603050405020304" pitchFamily="18" charset="0"/>
                <a:cs typeface="Times New Roman" panose="02020603050405020304" pitchFamily="18" charset="0"/>
              </a:rPr>
              <a:t>,</a:t>
            </a:r>
            <a:r>
              <a:rPr lang="en-US" sz="3300" b="0" dirty="0">
                <a:solidFill>
                  <a:srgbClr val="A31515"/>
                </a:solidFill>
                <a:effectLst/>
                <a:latin typeface="Times New Roman" panose="02020603050405020304" pitchFamily="18" charset="0"/>
                <a:cs typeface="Times New Roman" panose="02020603050405020304" pitchFamily="18" charset="0"/>
              </a:rPr>
              <a:t>"Early Middle-</a:t>
            </a:r>
            <a:r>
              <a:rPr lang="en-US" sz="3300" b="0" dirty="0" err="1">
                <a:solidFill>
                  <a:srgbClr val="A31515"/>
                </a:solidFill>
                <a:effectLst/>
                <a:latin typeface="Times New Roman" panose="02020603050405020304" pitchFamily="18" charset="0"/>
                <a:cs typeface="Times New Roman" panose="02020603050405020304" pitchFamily="18" charset="0"/>
              </a:rPr>
              <a:t>aged"</a:t>
            </a:r>
            <a:r>
              <a:rPr lang="en-US" sz="3300" b="0" dirty="0" err="1">
                <a:solidFill>
                  <a:srgbClr val="000000"/>
                </a:solidFill>
                <a:effectLst/>
                <a:latin typeface="Times New Roman" panose="02020603050405020304" pitchFamily="18" charset="0"/>
                <a:cs typeface="Times New Roman" panose="02020603050405020304" pitchFamily="18" charset="0"/>
              </a:rPr>
              <a:t>,</a:t>
            </a:r>
            <a:r>
              <a:rPr lang="en-US" sz="3300" b="0" dirty="0" err="1">
                <a:solidFill>
                  <a:srgbClr val="A31515"/>
                </a:solidFill>
                <a:effectLst/>
                <a:latin typeface="Times New Roman" panose="02020603050405020304" pitchFamily="18" charset="0"/>
                <a:cs typeface="Times New Roman" panose="02020603050405020304" pitchFamily="18" charset="0"/>
              </a:rPr>
              <a:t>"Late</a:t>
            </a:r>
            <a:r>
              <a:rPr lang="en-US" sz="3300" b="0" dirty="0">
                <a:solidFill>
                  <a:srgbClr val="A31515"/>
                </a:solidFill>
                <a:effectLst/>
                <a:latin typeface="Times New Roman" panose="02020603050405020304" pitchFamily="18" charset="0"/>
                <a:cs typeface="Times New Roman" panose="02020603050405020304" pitchFamily="18" charset="0"/>
              </a:rPr>
              <a:t> Middle-aged"</a:t>
            </a:r>
            <a:r>
              <a:rPr lang="en-US" sz="3300" b="0" dirty="0">
                <a:solidFill>
                  <a:srgbClr val="000000"/>
                </a:solidFill>
                <a:effectLst/>
                <a:latin typeface="Times New Roman" panose="02020603050405020304" pitchFamily="18" charset="0"/>
                <a:cs typeface="Times New Roman" panose="02020603050405020304" pitchFamily="18" charset="0"/>
              </a:rPr>
              <a:t>)))</a:t>
            </a:r>
          </a:p>
          <a:p>
            <a:pPr>
              <a:lnSpc>
                <a:spcPct val="150000"/>
              </a:lnSpc>
            </a:pPr>
            <a:endParaRPr lang="en-US" sz="2000" b="0" dirty="0">
              <a:solidFill>
                <a:srgbClr val="000000"/>
              </a:solidFill>
              <a:effectLst/>
              <a:latin typeface="Consolas" panose="020B0609020204030204" pitchFamily="49" charset="0"/>
            </a:endParaRPr>
          </a:p>
          <a:p>
            <a:pPr marL="0" indent="0">
              <a:lnSpc>
                <a:spcPct val="150000"/>
              </a:lnSpc>
              <a:buNone/>
            </a:pPr>
            <a:endParaRPr lang="en-US" sz="2400" dirty="0">
              <a:solidFill>
                <a:schemeClr val="bg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4271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7FA2-E0DF-4EED-AE0C-5D66D13EE791}"/>
              </a:ext>
            </a:extLst>
          </p:cNvPr>
          <p:cNvSpPr>
            <a:spLocks noGrp="1"/>
          </p:cNvSpPr>
          <p:nvPr>
            <p:ph type="ctrTitle"/>
          </p:nvPr>
        </p:nvSpPr>
        <p:spPr>
          <a:xfrm>
            <a:off x="1682501" y="175469"/>
            <a:ext cx="8001000" cy="891331"/>
          </a:xfrm>
        </p:spPr>
        <p:txBody>
          <a:bodyPr/>
          <a:lstStyle/>
          <a:p>
            <a:pPr algn="ctr"/>
            <a:r>
              <a:rPr lang="en-US" b="1" u="sng" dirty="0">
                <a:solidFill>
                  <a:schemeClr val="bg1"/>
                </a:solidFill>
                <a:latin typeface="Arial Black" panose="020B0A04020102020204" pitchFamily="34" charset="0"/>
              </a:rPr>
              <a:t>OBJECTIVES</a:t>
            </a:r>
          </a:p>
        </p:txBody>
      </p:sp>
      <p:sp>
        <p:nvSpPr>
          <p:cNvPr id="3" name="Subtitle 2">
            <a:extLst>
              <a:ext uri="{FF2B5EF4-FFF2-40B4-BE49-F238E27FC236}">
                <a16:creationId xmlns:a16="http://schemas.microsoft.com/office/drawing/2014/main" id="{8F7C6261-0245-47A5-AE88-6A2081401FEF}"/>
              </a:ext>
            </a:extLst>
          </p:cNvPr>
          <p:cNvSpPr>
            <a:spLocks noGrp="1"/>
          </p:cNvSpPr>
          <p:nvPr>
            <p:ph type="subTitle" idx="1"/>
          </p:nvPr>
        </p:nvSpPr>
        <p:spPr>
          <a:xfrm>
            <a:off x="1109785" y="2046329"/>
            <a:ext cx="9425354" cy="2877363"/>
          </a:xfrm>
        </p:spPr>
        <p:txBody>
          <a:bodyPr>
            <a:normAutofit/>
          </a:bodyPr>
          <a:lstStyle/>
          <a:p>
            <a:pPr marL="0" indent="0">
              <a:lnSpc>
                <a:spcPts val="2400"/>
              </a:lnSpc>
              <a:spcBef>
                <a:spcPts val="1130"/>
              </a:spcBef>
              <a:spcAft>
                <a:spcPts val="0"/>
              </a:spcAft>
              <a:buNone/>
            </a:pPr>
            <a:r>
              <a:rPr lang="en-US" sz="2000" kern="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There are two main tasks identified when carrying out this project</a:t>
            </a:r>
            <a:endParaRPr lang="en-US" sz="2000" dirty="0">
              <a:solidFill>
                <a:schemeClr val="bg1"/>
              </a:solidFill>
              <a:effectLst/>
              <a:latin typeface="Times New Roman" panose="02020603050405020304" pitchFamily="18" charset="0"/>
              <a:cs typeface="Times New Roman" panose="02020603050405020304" pitchFamily="18" charset="0"/>
            </a:endParaRPr>
          </a:p>
          <a:p>
            <a:pPr marL="342900" lvl="0" indent="-342900">
              <a:lnSpc>
                <a:spcPts val="2400"/>
              </a:lnSpc>
              <a:spcBef>
                <a:spcPts val="2570"/>
              </a:spcBef>
              <a:spcAft>
                <a:spcPts val="0"/>
              </a:spcAft>
              <a:buFont typeface="Symbol" panose="05050102010706020507" pitchFamily="18" charset="2"/>
              <a:buChar char=""/>
            </a:pPr>
            <a:r>
              <a:rPr lang="en-US" sz="2000" kern="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Task 1: Efficiently clean, transform, and analyze the dataset</a:t>
            </a:r>
            <a:endParaRPr lang="en-US" sz="2000" dirty="0">
              <a:solidFill>
                <a:schemeClr val="bg1"/>
              </a:solidFill>
              <a:effectLst/>
              <a:latin typeface="Times New Roman" panose="02020603050405020304" pitchFamily="18" charset="0"/>
              <a:cs typeface="Times New Roman" panose="02020603050405020304" pitchFamily="18" charset="0"/>
            </a:endParaRPr>
          </a:p>
          <a:p>
            <a:pPr marL="342900" lvl="0" indent="-342900">
              <a:lnSpc>
                <a:spcPts val="2400"/>
              </a:lnSpc>
              <a:spcBef>
                <a:spcPts val="1370"/>
              </a:spcBef>
              <a:spcAft>
                <a:spcPts val="0"/>
              </a:spcAft>
              <a:buFont typeface="Symbol" panose="05050102010706020507" pitchFamily="18" charset="2"/>
              <a:buChar char=""/>
            </a:pPr>
            <a:r>
              <a:rPr lang="en-US" sz="2000" kern="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Task 2: Uncover valuable and unexpected hidden insights from the data, answering business questions and providing strategic recommendations</a:t>
            </a:r>
            <a:endParaRPr lang="en-US" sz="2000" dirty="0">
              <a:solidFill>
                <a:schemeClr val="bg1"/>
              </a:solidFill>
              <a:effectLst/>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26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A4B7-ABE8-42D4-A0F4-5BD05C2A626D}"/>
              </a:ext>
            </a:extLst>
          </p:cNvPr>
          <p:cNvSpPr>
            <a:spLocks noGrp="1"/>
          </p:cNvSpPr>
          <p:nvPr>
            <p:ph type="ctrTitle"/>
          </p:nvPr>
        </p:nvSpPr>
        <p:spPr>
          <a:xfrm>
            <a:off x="612396" y="0"/>
            <a:ext cx="11291582" cy="899020"/>
          </a:xfrm>
        </p:spPr>
        <p:txBody>
          <a:bodyPr>
            <a:noAutofit/>
          </a:bodyPr>
          <a:lstStyle/>
          <a:p>
            <a:r>
              <a:rPr lang="en-US" b="1" u="sng" dirty="0">
                <a:solidFill>
                  <a:schemeClr val="bg1"/>
                </a:solidFill>
                <a:latin typeface="Arial Black" panose="020B0A04020102020204" pitchFamily="34" charset="0"/>
              </a:rPr>
              <a:t>BUSINESS QUESTIONS / KPIs</a:t>
            </a:r>
          </a:p>
        </p:txBody>
      </p:sp>
      <p:sp>
        <p:nvSpPr>
          <p:cNvPr id="3" name="Subtitle 2">
            <a:extLst>
              <a:ext uri="{FF2B5EF4-FFF2-40B4-BE49-F238E27FC236}">
                <a16:creationId xmlns:a16="http://schemas.microsoft.com/office/drawing/2014/main" id="{654437B7-6714-4E98-997A-FA02CA05100E}"/>
              </a:ext>
            </a:extLst>
          </p:cNvPr>
          <p:cNvSpPr>
            <a:spLocks noGrp="1"/>
          </p:cNvSpPr>
          <p:nvPr>
            <p:ph type="subTitle" idx="1"/>
          </p:nvPr>
        </p:nvSpPr>
        <p:spPr>
          <a:xfrm>
            <a:off x="612396" y="1185645"/>
            <a:ext cx="6958159" cy="3956877"/>
          </a:xfrm>
        </p:spPr>
        <p:txBody>
          <a:bodyPr>
            <a:normAutofit fontScale="62500" lnSpcReduction="20000"/>
          </a:bodyPr>
          <a:lstStyle/>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 </a:t>
            </a:r>
            <a:r>
              <a:rPr lang="en-US" sz="3200" dirty="0">
                <a:solidFill>
                  <a:schemeClr val="bg1"/>
                </a:solidFill>
                <a:latin typeface="Times New Roman" panose="02020603050405020304" pitchFamily="18" charset="0"/>
                <a:cs typeface="Times New Roman" panose="02020603050405020304" pitchFamily="18" charset="0"/>
              </a:rPr>
              <a:t>How does customer age and gender influence their purchasing behavior?</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Are there discernible patterns in sales across different time periods?</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Which product categories hold the highest appeal among customers?</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What are the relationships between age, spending, and product preferences?</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Are there distinct purchasing behaviors based on the number of items bought per   transaction?</a:t>
            </a:r>
          </a:p>
          <a:p>
            <a:pPr marL="457200" indent="-457200">
              <a:buFont typeface="Wingdings" panose="05000000000000000000" pitchFamily="2" charset="2"/>
              <a:buChar char="q"/>
            </a:pPr>
            <a:r>
              <a:rPr lang="en-US" sz="3200" dirty="0">
                <a:solidFill>
                  <a:schemeClr val="bg1"/>
                </a:solidFill>
                <a:latin typeface="Times New Roman" panose="02020603050405020304" pitchFamily="18" charset="0"/>
                <a:cs typeface="Times New Roman" panose="02020603050405020304" pitchFamily="18" charset="0"/>
              </a:rPr>
              <a:t>What insights can be gleaned from the distribution of product prices within each category?</a:t>
            </a:r>
          </a:p>
          <a:p>
            <a:endParaRPr lang="en-US" dirty="0"/>
          </a:p>
        </p:txBody>
      </p:sp>
    </p:spTree>
    <p:extLst>
      <p:ext uri="{BB962C8B-B14F-4D97-AF65-F5344CB8AC3E}">
        <p14:creationId xmlns:p14="http://schemas.microsoft.com/office/powerpoint/2010/main" val="166670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57A7-2A90-4D89-9C80-C8935D5309DF}"/>
              </a:ext>
            </a:extLst>
          </p:cNvPr>
          <p:cNvSpPr>
            <a:spLocks noGrp="1"/>
          </p:cNvSpPr>
          <p:nvPr>
            <p:ph type="title"/>
          </p:nvPr>
        </p:nvSpPr>
        <p:spPr>
          <a:xfrm>
            <a:off x="4722811" y="1447801"/>
            <a:ext cx="7359773" cy="412262"/>
          </a:xfrm>
        </p:spPr>
        <p:txBody>
          <a:bodyPr>
            <a:normAutofit/>
          </a:bodyPr>
          <a:lstStyle/>
          <a:p>
            <a:r>
              <a:rPr lang="en-US" sz="1800" b="1" u="sng" dirty="0">
                <a:solidFill>
                  <a:schemeClr val="bg1"/>
                </a:solidFill>
                <a:latin typeface="Arial Black" panose="020B0A04020102020204" pitchFamily="34" charset="0"/>
              </a:rPr>
              <a:t>How AGE AND GENDER AFFECT INFLUENCE PURCHASE</a:t>
            </a:r>
          </a:p>
        </p:txBody>
      </p:sp>
      <p:pic>
        <p:nvPicPr>
          <p:cNvPr id="12" name="Picture Placeholder 11">
            <a:extLst>
              <a:ext uri="{FF2B5EF4-FFF2-40B4-BE49-F238E27FC236}">
                <a16:creationId xmlns:a16="http://schemas.microsoft.com/office/drawing/2014/main" id="{831B995A-B319-4478-A794-EF24D1C08DD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 y="1447800"/>
            <a:ext cx="4722812" cy="3378200"/>
          </a:xfrm>
          <a:prstGeom prst="rect">
            <a:avLst/>
          </a:prstGeom>
        </p:spPr>
      </p:pic>
      <p:sp>
        <p:nvSpPr>
          <p:cNvPr id="4" name="Text Placeholder 3">
            <a:extLst>
              <a:ext uri="{FF2B5EF4-FFF2-40B4-BE49-F238E27FC236}">
                <a16:creationId xmlns:a16="http://schemas.microsoft.com/office/drawing/2014/main" id="{6B944D47-3F79-4021-9989-3C922957773C}"/>
              </a:ext>
            </a:extLst>
          </p:cNvPr>
          <p:cNvSpPr>
            <a:spLocks noGrp="1"/>
          </p:cNvSpPr>
          <p:nvPr>
            <p:ph type="body" sz="half" idx="2"/>
          </p:nvPr>
        </p:nvSpPr>
        <p:spPr>
          <a:xfrm>
            <a:off x="4722811" y="1860064"/>
            <a:ext cx="7164389" cy="2965936"/>
          </a:xfrm>
        </p:spPr>
        <p:txBody>
          <a:bodyPr>
            <a:normAutofit/>
          </a:bodyPr>
          <a:lstStyle/>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Here, I used a </a:t>
            </a:r>
            <a:r>
              <a:rPr lang="en-US" sz="1600" dirty="0" err="1">
                <a:solidFill>
                  <a:schemeClr val="bg1"/>
                </a:solidFill>
                <a:latin typeface="Times New Roman" panose="02020603050405020304" pitchFamily="18" charset="0"/>
                <a:cs typeface="Times New Roman" panose="02020603050405020304" pitchFamily="18" charset="0"/>
              </a:rPr>
              <a:t>dax</a:t>
            </a:r>
            <a:r>
              <a:rPr lang="en-US" sz="1600" dirty="0">
                <a:solidFill>
                  <a:schemeClr val="bg1"/>
                </a:solidFill>
                <a:latin typeface="Times New Roman" panose="02020603050405020304" pitchFamily="18" charset="0"/>
                <a:cs typeface="Times New Roman" panose="02020603050405020304" pitchFamily="18" charset="0"/>
              </a:rPr>
              <a:t> formula to group the various  ages into age groups. We can find that people between the ages of &lt; 22 per the data set are classified as “young adults”, those above (&gt;) 60, “Old”, those between 21 and 34 years old “Early middle-aged” and the rest, that is between 35 and 60, “late middle-aged”.</a:t>
            </a:r>
          </a:p>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From here, we can deduce that people between the age bracket of 35 and 60 years are the highest contributing customers with the males in this bracket contributing a little more than females in same bracket.</a:t>
            </a:r>
          </a:p>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This also shows how the elderly or old. That is people between the ages of above 60 years are our least contributing group with a significance difference between the late middle-aged group and old.</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9298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8F02-76D9-4D88-A113-DF1C495251CC}"/>
              </a:ext>
            </a:extLst>
          </p:cNvPr>
          <p:cNvSpPr>
            <a:spLocks noGrp="1"/>
          </p:cNvSpPr>
          <p:nvPr>
            <p:ph type="title"/>
          </p:nvPr>
        </p:nvSpPr>
        <p:spPr>
          <a:xfrm>
            <a:off x="4722811" y="1447800"/>
            <a:ext cx="6570419" cy="498231"/>
          </a:xfrm>
        </p:spPr>
        <p:txBody>
          <a:bodyPr>
            <a:normAutofit/>
          </a:bodyPr>
          <a:lstStyle/>
          <a:p>
            <a:r>
              <a:rPr lang="en-US" sz="2000" b="1" u="sng" dirty="0">
                <a:solidFill>
                  <a:schemeClr val="bg1"/>
                </a:solidFill>
                <a:latin typeface="Arial Black" panose="020B0A04020102020204" pitchFamily="34" charset="0"/>
              </a:rPr>
              <a:t>Sales across different time periods</a:t>
            </a:r>
          </a:p>
        </p:txBody>
      </p:sp>
      <p:pic>
        <p:nvPicPr>
          <p:cNvPr id="6" name="Picture Placeholder 5">
            <a:extLst>
              <a:ext uri="{FF2B5EF4-FFF2-40B4-BE49-F238E27FC236}">
                <a16:creationId xmlns:a16="http://schemas.microsoft.com/office/drawing/2014/main" id="{F8ECF26C-C701-4BC9-8E8D-D2A59AF4B95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 y="1447800"/>
            <a:ext cx="4722812" cy="3962400"/>
          </a:xfrm>
          <a:prstGeom prst="rect">
            <a:avLst/>
          </a:prstGeom>
        </p:spPr>
      </p:pic>
      <p:sp>
        <p:nvSpPr>
          <p:cNvPr id="4" name="Text Placeholder 3">
            <a:extLst>
              <a:ext uri="{FF2B5EF4-FFF2-40B4-BE49-F238E27FC236}">
                <a16:creationId xmlns:a16="http://schemas.microsoft.com/office/drawing/2014/main" id="{F7E241B7-651D-44AE-AB4C-757736653799}"/>
              </a:ext>
            </a:extLst>
          </p:cNvPr>
          <p:cNvSpPr>
            <a:spLocks noGrp="1"/>
          </p:cNvSpPr>
          <p:nvPr>
            <p:ph type="body" sz="half" idx="2"/>
          </p:nvPr>
        </p:nvSpPr>
        <p:spPr>
          <a:xfrm>
            <a:off x="4722811" y="2011158"/>
            <a:ext cx="6021388" cy="3600287"/>
          </a:xfrm>
        </p:spPr>
        <p:txBody>
          <a:bodyPr>
            <a:noAutofit/>
          </a:bodyPr>
          <a:lstStyle/>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Let’s take a look at this chat, we can clearly see the trend of sales across different months in the year. From the </a:t>
            </a:r>
            <a:r>
              <a:rPr lang="en-US" sz="1600" dirty="0" err="1">
                <a:solidFill>
                  <a:schemeClr val="bg1"/>
                </a:solidFill>
                <a:latin typeface="Times New Roman" panose="02020603050405020304" pitchFamily="18" charset="0"/>
                <a:cs typeface="Times New Roman" panose="02020603050405020304" pitchFamily="18" charset="0"/>
              </a:rPr>
              <a:t>chat,we</a:t>
            </a:r>
            <a:r>
              <a:rPr lang="en-US" sz="1600" dirty="0">
                <a:solidFill>
                  <a:schemeClr val="bg1"/>
                </a:solidFill>
                <a:latin typeface="Times New Roman" panose="02020603050405020304" pitchFamily="18" charset="0"/>
                <a:cs typeface="Times New Roman" panose="02020603050405020304" pitchFamily="18" charset="0"/>
              </a:rPr>
              <a:t> can see a fair increase in sales from the month of January to February with sales declining fairly in march.</a:t>
            </a:r>
          </a:p>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However, we can see a significant increase in sales in May standing at 259 sales and October at 252 sales followed by August at 227 sales with sales being at it’s lowest during the months of September at 170 sales and July at 176.</a:t>
            </a:r>
          </a:p>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We can also see like a stable small increase in sales from November to December.</a:t>
            </a:r>
          </a:p>
          <a:p>
            <a:pPr marL="285750" indent="-285750">
              <a:buFont typeface="Wingdings" panose="05000000000000000000" pitchFamily="2" charset="2"/>
              <a:buChar char="Ø"/>
            </a:pPr>
            <a:r>
              <a:rPr lang="en-US" sz="1600" dirty="0">
                <a:solidFill>
                  <a:schemeClr val="bg1"/>
                </a:solidFill>
                <a:latin typeface="Times New Roman" panose="02020603050405020304" pitchFamily="18" charset="0"/>
                <a:cs typeface="Times New Roman" panose="02020603050405020304" pitchFamily="18" charset="0"/>
              </a:rPr>
              <a:t>This tells management that, demand is at its peak during the months of  May, October and August and management must capitalize on these time periods.</a:t>
            </a:r>
          </a:p>
        </p:txBody>
      </p:sp>
    </p:spTree>
    <p:extLst>
      <p:ext uri="{BB962C8B-B14F-4D97-AF65-F5344CB8AC3E}">
        <p14:creationId xmlns:p14="http://schemas.microsoft.com/office/powerpoint/2010/main" val="604799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D438-90BA-4A13-879E-E361D63A4596}"/>
              </a:ext>
            </a:extLst>
          </p:cNvPr>
          <p:cNvSpPr>
            <a:spLocks noGrp="1"/>
          </p:cNvSpPr>
          <p:nvPr>
            <p:ph type="title"/>
          </p:nvPr>
        </p:nvSpPr>
        <p:spPr>
          <a:xfrm>
            <a:off x="4722812" y="1447800"/>
            <a:ext cx="7226912" cy="584200"/>
          </a:xfrm>
        </p:spPr>
        <p:txBody>
          <a:bodyPr>
            <a:normAutofit/>
          </a:bodyPr>
          <a:lstStyle/>
          <a:p>
            <a:r>
              <a:rPr lang="en-US" sz="1600" b="1" u="sng" dirty="0">
                <a:solidFill>
                  <a:schemeClr val="bg1"/>
                </a:solidFill>
                <a:effectLst/>
                <a:latin typeface="Arial Black" panose="020B0A04020102020204" pitchFamily="34" charset="0"/>
                <a:ea typeface="Times New Roman" panose="02020603050405020304" pitchFamily="18" charset="0"/>
              </a:rPr>
              <a:t>relationships between age, spending, and product preferences</a:t>
            </a:r>
            <a:endParaRPr lang="en-US" sz="1600" b="1" u="sng" dirty="0">
              <a:solidFill>
                <a:schemeClr val="bg1"/>
              </a:solidFill>
              <a:latin typeface="Arial Black" panose="020B0A04020102020204" pitchFamily="34" charset="0"/>
            </a:endParaRPr>
          </a:p>
        </p:txBody>
      </p:sp>
      <p:pic>
        <p:nvPicPr>
          <p:cNvPr id="6" name="Picture Placeholder 5">
            <a:extLst>
              <a:ext uri="{FF2B5EF4-FFF2-40B4-BE49-F238E27FC236}">
                <a16:creationId xmlns:a16="http://schemas.microsoft.com/office/drawing/2014/main" id="{2AD7E17E-9381-430E-A522-520BA967753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 y="1447800"/>
            <a:ext cx="4722812" cy="5410200"/>
          </a:xfrm>
          <a:prstGeom prst="rect">
            <a:avLst/>
          </a:prstGeom>
        </p:spPr>
      </p:pic>
      <p:sp>
        <p:nvSpPr>
          <p:cNvPr id="4" name="Text Placeholder 3">
            <a:extLst>
              <a:ext uri="{FF2B5EF4-FFF2-40B4-BE49-F238E27FC236}">
                <a16:creationId xmlns:a16="http://schemas.microsoft.com/office/drawing/2014/main" id="{2AC0CC5C-47D6-4377-A6FF-6AF032DE4CD6}"/>
              </a:ext>
            </a:extLst>
          </p:cNvPr>
          <p:cNvSpPr>
            <a:spLocks noGrp="1"/>
          </p:cNvSpPr>
          <p:nvPr>
            <p:ph type="body" sz="half" idx="2"/>
          </p:nvPr>
        </p:nvSpPr>
        <p:spPr>
          <a:xfrm>
            <a:off x="4722812" y="2032000"/>
            <a:ext cx="6021388" cy="4826000"/>
          </a:xfrm>
        </p:spPr>
        <p:txBody>
          <a:bodyPr>
            <a:noAutofit/>
          </a:bodyPr>
          <a:lstStyle/>
          <a:p>
            <a:pPr marL="285750" indent="-285750">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From the above chat, we again have the age group of which I’ve talked about. But then, we also have the product category and there are three product categories.</a:t>
            </a:r>
          </a:p>
          <a:p>
            <a:r>
              <a:rPr lang="en-US" sz="1400" dirty="0">
                <a:solidFill>
                  <a:schemeClr val="bg1"/>
                </a:solidFill>
                <a:latin typeface="Times New Roman" panose="02020603050405020304" pitchFamily="18" charset="0"/>
                <a:cs typeface="Times New Roman" panose="02020603050405020304" pitchFamily="18" charset="0"/>
              </a:rPr>
              <a:t>1. Blue color- Beauty</a:t>
            </a:r>
          </a:p>
          <a:p>
            <a:r>
              <a:rPr lang="en-US" sz="1400" dirty="0">
                <a:solidFill>
                  <a:schemeClr val="bg1"/>
                </a:solidFill>
                <a:latin typeface="Times New Roman" panose="02020603050405020304" pitchFamily="18" charset="0"/>
                <a:cs typeface="Times New Roman" panose="02020603050405020304" pitchFamily="18" charset="0"/>
              </a:rPr>
              <a:t>2. Violet color-  Clothing and </a:t>
            </a:r>
          </a:p>
          <a:p>
            <a:r>
              <a:rPr lang="en-US" sz="1400" dirty="0">
                <a:solidFill>
                  <a:schemeClr val="bg1"/>
                </a:solidFill>
                <a:latin typeface="Times New Roman" panose="02020603050405020304" pitchFamily="18" charset="0"/>
                <a:cs typeface="Times New Roman" panose="02020603050405020304" pitchFamily="18" charset="0"/>
              </a:rPr>
              <a:t>3. Orange color- Electronics</a:t>
            </a:r>
          </a:p>
          <a:p>
            <a:pPr marL="171450" indent="-171450">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With that, we can begin to see the relationship where the chat shows that the late middle-aged being the highest contributing group tend to split their spending amongst all three product categories almost fairly. There really is no significant difference between their spending habit for all three product categories.</a:t>
            </a:r>
          </a:p>
          <a:p>
            <a:pPr marL="171450" indent="-171450">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Same can perhaps be said for the “old” age group being the least revenue contributing group.</a:t>
            </a:r>
          </a:p>
          <a:p>
            <a:pPr marL="171450" indent="-171450">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However, it’s a different case for the Early middle-aged and Young adults group. In the case of Young Adults, we can see they prefer to spend more on Electronics and beauty than on clothing by a fairly significant amount.</a:t>
            </a:r>
          </a:p>
          <a:p>
            <a:pPr marL="171450" indent="-171450">
              <a:buFont typeface="Wingdings" panose="05000000000000000000" pitchFamily="2" charset="2"/>
              <a:buChar char="Ø"/>
            </a:pPr>
            <a:r>
              <a:rPr lang="en-US" sz="1400" dirty="0">
                <a:solidFill>
                  <a:schemeClr val="bg1"/>
                </a:solidFill>
                <a:latin typeface="Times New Roman" panose="02020603050405020304" pitchFamily="18" charset="0"/>
                <a:cs typeface="Times New Roman" panose="02020603050405020304" pitchFamily="18" charset="0"/>
              </a:rPr>
              <a:t>In the case of Early middle-aged, we see that they rather prefer to spend a significant amount on Clothing than the remaining two product preferences.</a:t>
            </a:r>
          </a:p>
        </p:txBody>
      </p:sp>
    </p:spTree>
    <p:extLst>
      <p:ext uri="{BB962C8B-B14F-4D97-AF65-F5344CB8AC3E}">
        <p14:creationId xmlns:p14="http://schemas.microsoft.com/office/powerpoint/2010/main" val="102408079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212</TotalTime>
  <Words>1212</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Arial Black</vt:lpstr>
      <vt:lpstr>Calibri</vt:lpstr>
      <vt:lpstr>Century Gothic</vt:lpstr>
      <vt:lpstr>Consolas</vt:lpstr>
      <vt:lpstr>Symbol</vt:lpstr>
      <vt:lpstr>Times New Roman</vt:lpstr>
      <vt:lpstr>Wingdings</vt:lpstr>
      <vt:lpstr>Wingdings 3</vt:lpstr>
      <vt:lpstr>Slice</vt:lpstr>
      <vt:lpstr>RETAIL SALES DATASET ANALYSIS</vt:lpstr>
      <vt:lpstr>INTRODUCTION</vt:lpstr>
      <vt:lpstr>Hola, My Name Is Quansah Abaidoo Meshach, A Data Analyst And I Am Here Today To Take Us Through This Wonderful Presentation. Being A Data Analyst Hasn’t Being Easy Especially For Someone Without A Background In Computer Science Or Anything Relating To Data. However By The Grace Of God, Here We Are After 6 Solid Months. I Do Hope You Enjoy This Presentation And Oh Yh Let’s Have Fun Doing What We Love The Most.  Let’s Goooooo </vt:lpstr>
      <vt:lpstr>Process</vt:lpstr>
      <vt:lpstr>OBJECTIVES</vt:lpstr>
      <vt:lpstr>BUSINESS QUESTIONS / KPIs</vt:lpstr>
      <vt:lpstr>How AGE AND GENDER AFFECT INFLUENCE PURCHASE</vt:lpstr>
      <vt:lpstr>Sales across different time periods</vt:lpstr>
      <vt:lpstr>relationships between age, spending, and product preferences</vt:lpstr>
      <vt:lpstr>What insights can be gleaned from the distribution of product prices within each category? </vt:lpstr>
      <vt:lpstr>Which product categories hold the highest appeal among customers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Quansah</dc:creator>
  <cp:lastModifiedBy>Quansah</cp:lastModifiedBy>
  <cp:revision>19</cp:revision>
  <dcterms:created xsi:type="dcterms:W3CDTF">2024-08-09T09:38:30Z</dcterms:created>
  <dcterms:modified xsi:type="dcterms:W3CDTF">2024-08-09T13:11:30Z</dcterms:modified>
</cp:coreProperties>
</file>