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563997-DED8-4991-8C0B-6F31ADDBDDDB}" type="datetimeFigureOut">
              <a:rPr lang="en-US" smtClean="0"/>
              <a:t>10/4/2024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218443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63997-DED8-4991-8C0B-6F31ADDBDDD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382094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563997-DED8-4991-8C0B-6F31ADDBDDD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3662654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563997-DED8-4991-8C0B-6F31ADDBDDD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880805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63997-DED8-4991-8C0B-6F31ADDBDDD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1288741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563997-DED8-4991-8C0B-6F31ADDBDDDB}"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920365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563997-DED8-4991-8C0B-6F31ADDBDDDB}" type="datetimeFigureOut">
              <a:rPr lang="en-US" smtClean="0"/>
              <a:t>10/4/2024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363196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6563997-DED8-4991-8C0B-6F31ADDBDDD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3455559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6563997-DED8-4991-8C0B-6F31ADDBDDD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288784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563997-DED8-4991-8C0B-6F31ADDBDDD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427689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563997-DED8-4991-8C0B-6F31ADDBDDD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3203077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563997-DED8-4991-8C0B-6F31ADDBDDD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165757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563997-DED8-4991-8C0B-6F31ADDBDDDB}"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43505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563997-DED8-4991-8C0B-6F31ADDBDDDB}"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391460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63997-DED8-4991-8C0B-6F31ADDBDDDB}"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119066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63997-DED8-4991-8C0B-6F31ADDBDDD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65431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563997-DED8-4991-8C0B-6F31ADDBDDDB}"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58C8A1D-C42A-4728-A455-351B49A1D260}" type="slidenum">
              <a:rPr lang="en-US" smtClean="0"/>
              <a:t>‹#›</a:t>
            </a:fld>
            <a:endParaRPr lang="en-US"/>
          </a:p>
        </p:txBody>
      </p:sp>
    </p:spTree>
    <p:extLst>
      <p:ext uri="{BB962C8B-B14F-4D97-AF65-F5344CB8AC3E}">
        <p14:creationId xmlns:p14="http://schemas.microsoft.com/office/powerpoint/2010/main" val="5419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6563997-DED8-4991-8C0B-6F31ADDBDDDB}" type="datetimeFigureOut">
              <a:rPr lang="en-US" smtClean="0"/>
              <a:t>10/4/2024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58C8A1D-C42A-4728-A455-351B49A1D260}" type="slidenum">
              <a:rPr lang="en-US" smtClean="0"/>
              <a:t>‹#›</a:t>
            </a:fld>
            <a:endParaRPr lang="en-US"/>
          </a:p>
        </p:txBody>
      </p:sp>
    </p:spTree>
    <p:extLst>
      <p:ext uri="{BB962C8B-B14F-4D97-AF65-F5344CB8AC3E}">
        <p14:creationId xmlns:p14="http://schemas.microsoft.com/office/powerpoint/2010/main" val="3699312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7EC5-843A-4D2B-B671-7C0565FCCC9B}"/>
              </a:ext>
            </a:extLst>
          </p:cNvPr>
          <p:cNvSpPr>
            <a:spLocks noGrp="1"/>
          </p:cNvSpPr>
          <p:nvPr>
            <p:ph type="ctrTitle"/>
          </p:nvPr>
        </p:nvSpPr>
        <p:spPr>
          <a:xfrm>
            <a:off x="1154955" y="2219002"/>
            <a:ext cx="8825658" cy="1610904"/>
          </a:xfrm>
        </p:spPr>
        <p:txBody>
          <a:bodyPr/>
          <a:lstStyle/>
          <a:p>
            <a:pPr algn="ctr"/>
            <a:r>
              <a:rPr lang="en-US" b="1" u="sng" dirty="0">
                <a:latin typeface="Arial Black" panose="020B0A04020102020204" pitchFamily="34" charset="0"/>
              </a:rPr>
              <a:t>SPOTIFY MUSIC ANALYSIS</a:t>
            </a:r>
          </a:p>
        </p:txBody>
      </p:sp>
      <p:sp>
        <p:nvSpPr>
          <p:cNvPr id="3" name="Subtitle 2">
            <a:extLst>
              <a:ext uri="{FF2B5EF4-FFF2-40B4-BE49-F238E27FC236}">
                <a16:creationId xmlns:a16="http://schemas.microsoft.com/office/drawing/2014/main" id="{4BD69F8C-A3FA-4BEF-97D0-0689891403DC}"/>
              </a:ext>
            </a:extLst>
          </p:cNvPr>
          <p:cNvSpPr>
            <a:spLocks noGrp="1"/>
          </p:cNvSpPr>
          <p:nvPr>
            <p:ph type="subTitle" idx="1"/>
          </p:nvPr>
        </p:nvSpPr>
        <p:spPr>
          <a:xfrm>
            <a:off x="4377655" y="6025734"/>
            <a:ext cx="3436689" cy="327358"/>
          </a:xfrm>
        </p:spPr>
        <p:txBody>
          <a:bodyPr>
            <a:normAutofit/>
          </a:bodyPr>
          <a:lstStyle/>
          <a:p>
            <a:pPr algn="ctr"/>
            <a:r>
              <a:rPr lang="en-US" sz="1400" b="1" dirty="0">
                <a:solidFill>
                  <a:schemeClr val="bg1"/>
                </a:solidFill>
                <a:latin typeface="Arial Black" panose="020B0A04020102020204" pitchFamily="34" charset="0"/>
              </a:rPr>
              <a:t>Quansah Abaidoo Meshach</a:t>
            </a:r>
          </a:p>
        </p:txBody>
      </p:sp>
    </p:spTree>
    <p:extLst>
      <p:ext uri="{BB962C8B-B14F-4D97-AF65-F5344CB8AC3E}">
        <p14:creationId xmlns:p14="http://schemas.microsoft.com/office/powerpoint/2010/main" val="2347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D043-B469-4E5F-9C57-FE322BB1539D}"/>
              </a:ext>
            </a:extLst>
          </p:cNvPr>
          <p:cNvSpPr>
            <a:spLocks noGrp="1"/>
          </p:cNvSpPr>
          <p:nvPr>
            <p:ph type="title"/>
          </p:nvPr>
        </p:nvSpPr>
        <p:spPr>
          <a:xfrm>
            <a:off x="1154954" y="484718"/>
            <a:ext cx="8761413" cy="706964"/>
          </a:xfrm>
        </p:spPr>
        <p:txBody>
          <a:bodyPr/>
          <a:lstStyle/>
          <a:p>
            <a:pPr algn="ctr"/>
            <a:r>
              <a:rPr lang="en-US" b="1"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20370896-180C-4370-91F6-9DE2B2DD238D}"/>
              </a:ext>
            </a:extLst>
          </p:cNvPr>
          <p:cNvSpPr>
            <a:spLocks noGrp="1"/>
          </p:cNvSpPr>
          <p:nvPr>
            <p:ph idx="1"/>
          </p:nvPr>
        </p:nvSpPr>
        <p:spPr>
          <a:xfrm>
            <a:off x="1154954" y="2603500"/>
            <a:ext cx="8825659" cy="2564848"/>
          </a:xfrm>
        </p:spPr>
        <p:txBody>
          <a:bodyPr/>
          <a:lstStyle/>
          <a:p>
            <a:pPr marL="0" indent="0" algn="just">
              <a:lnSpc>
                <a:spcPct val="200000"/>
              </a:lnSpc>
              <a:buNone/>
            </a:pPr>
            <a:r>
              <a:rPr lang="en-US" sz="1600" b="1" cap="none" dirty="0">
                <a:solidFill>
                  <a:schemeClr val="tx1"/>
                </a:solidFill>
                <a:effectLst/>
                <a:latin typeface="Times New Roman" panose="02020603050405020304" pitchFamily="18" charset="0"/>
                <a:cs typeface="Times New Roman" panose="02020603050405020304" pitchFamily="18" charset="0"/>
              </a:rPr>
              <a:t>Hello And Welcome. In Today’s Presentation, I Am Excited To Take You Through This Wonderful Dataset.</a:t>
            </a:r>
          </a:p>
          <a:p>
            <a:pPr marL="0" indent="0" algn="just">
              <a:lnSpc>
                <a:spcPct val="200000"/>
              </a:lnSpc>
              <a:buNone/>
            </a:pPr>
            <a:r>
              <a:rPr lang="en-US" sz="1600" b="1" cap="none" dirty="0">
                <a:solidFill>
                  <a:schemeClr val="tx1"/>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a:t>
            </a:r>
          </a:p>
          <a:p>
            <a:endParaRPr lang="en-US" dirty="0"/>
          </a:p>
        </p:txBody>
      </p:sp>
    </p:spTree>
    <p:extLst>
      <p:ext uri="{BB962C8B-B14F-4D97-AF65-F5344CB8AC3E}">
        <p14:creationId xmlns:p14="http://schemas.microsoft.com/office/powerpoint/2010/main" val="152009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D043-B469-4E5F-9C57-FE322BB1539D}"/>
              </a:ext>
            </a:extLst>
          </p:cNvPr>
          <p:cNvSpPr>
            <a:spLocks noGrp="1"/>
          </p:cNvSpPr>
          <p:nvPr>
            <p:ph type="title"/>
          </p:nvPr>
        </p:nvSpPr>
        <p:spPr>
          <a:xfrm>
            <a:off x="1154954" y="484718"/>
            <a:ext cx="8761413" cy="706964"/>
          </a:xfrm>
        </p:spPr>
        <p:txBody>
          <a:bodyPr/>
          <a:lstStyle/>
          <a:p>
            <a:pPr algn="ctr"/>
            <a:r>
              <a:rPr lang="en-US" b="1" dirty="0">
                <a:latin typeface="Arial Black" panose="020B0A04020102020204" pitchFamily="34" charset="0"/>
              </a:rPr>
              <a:t>ABOUT DATASET</a:t>
            </a:r>
          </a:p>
        </p:txBody>
      </p:sp>
      <p:sp>
        <p:nvSpPr>
          <p:cNvPr id="3" name="Content Placeholder 2">
            <a:extLst>
              <a:ext uri="{FF2B5EF4-FFF2-40B4-BE49-F238E27FC236}">
                <a16:creationId xmlns:a16="http://schemas.microsoft.com/office/drawing/2014/main" id="{20370896-180C-4370-91F6-9DE2B2DD238D}"/>
              </a:ext>
            </a:extLst>
          </p:cNvPr>
          <p:cNvSpPr>
            <a:spLocks noGrp="1"/>
          </p:cNvSpPr>
          <p:nvPr>
            <p:ph idx="1"/>
          </p:nvPr>
        </p:nvSpPr>
        <p:spPr>
          <a:xfrm>
            <a:off x="1154954" y="2603500"/>
            <a:ext cx="8825659" cy="2564848"/>
          </a:xfrm>
        </p:spPr>
        <p:txBody>
          <a:bodyPr>
            <a:normAutofit fontScale="85000" lnSpcReduction="20000"/>
          </a:bodyPr>
          <a:lstStyle/>
          <a:p>
            <a:pPr marL="0" indent="0" algn="just">
              <a:lnSpc>
                <a:spcPct val="200000"/>
              </a:lnSpc>
              <a:buNone/>
            </a:pPr>
            <a:r>
              <a:rPr lang="en-US" sz="2000" b="1" cap="none" dirty="0">
                <a:solidFill>
                  <a:schemeClr val="tx1"/>
                </a:solidFill>
                <a:effectLst/>
                <a:latin typeface="Times New Roman" panose="02020603050405020304" pitchFamily="18" charset="0"/>
                <a:cs typeface="Times New Roman" panose="02020603050405020304" pitchFamily="18" charset="0"/>
              </a:rPr>
              <a:t>Hello And Welcome. In Today’s Presentation, I Am Excited To Take You Through This Spotify Dataset.</a:t>
            </a:r>
          </a:p>
          <a:p>
            <a:pPr marL="0" indent="0" algn="just">
              <a:lnSpc>
                <a:spcPct val="200000"/>
              </a:lnSpc>
              <a:buNone/>
            </a:pPr>
            <a:r>
              <a:rPr lang="en-US" sz="2000" b="1" cap="none" dirty="0">
                <a:solidFill>
                  <a:schemeClr val="tx1"/>
                </a:solidFill>
                <a:effectLst/>
                <a:latin typeface="Times New Roman" panose="02020603050405020304" pitchFamily="18" charset="0"/>
                <a:cs typeface="Times New Roman" panose="02020603050405020304" pitchFamily="18" charset="0"/>
              </a:rPr>
              <a:t>I Am Really Excited To Be Doing This Presentation As It Has Given Me The Opportunity To Dive Into, And Gain Insightful Information About This Special Project Including But Not Limited To The Top Most Streamed Song, Top 5 Artiste etc.</a:t>
            </a:r>
          </a:p>
          <a:p>
            <a:endParaRPr lang="en-US" dirty="0"/>
          </a:p>
        </p:txBody>
      </p:sp>
    </p:spTree>
    <p:extLst>
      <p:ext uri="{BB962C8B-B14F-4D97-AF65-F5344CB8AC3E}">
        <p14:creationId xmlns:p14="http://schemas.microsoft.com/office/powerpoint/2010/main" val="193963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D043-B469-4E5F-9C57-FE322BB1539D}"/>
              </a:ext>
            </a:extLst>
          </p:cNvPr>
          <p:cNvSpPr>
            <a:spLocks noGrp="1"/>
          </p:cNvSpPr>
          <p:nvPr>
            <p:ph type="title"/>
          </p:nvPr>
        </p:nvSpPr>
        <p:spPr>
          <a:xfrm>
            <a:off x="1154954" y="484718"/>
            <a:ext cx="8761413" cy="706964"/>
          </a:xfrm>
        </p:spPr>
        <p:txBody>
          <a:bodyPr/>
          <a:lstStyle/>
          <a:p>
            <a:pPr algn="ctr"/>
            <a:r>
              <a:rPr lang="en-US" b="1" dirty="0">
                <a:latin typeface="Arial Black" panose="020B0A04020102020204" pitchFamily="34" charset="0"/>
              </a:rPr>
              <a:t>PROCESS</a:t>
            </a:r>
          </a:p>
        </p:txBody>
      </p:sp>
      <p:sp>
        <p:nvSpPr>
          <p:cNvPr id="3" name="Content Placeholder 2">
            <a:extLst>
              <a:ext uri="{FF2B5EF4-FFF2-40B4-BE49-F238E27FC236}">
                <a16:creationId xmlns:a16="http://schemas.microsoft.com/office/drawing/2014/main" id="{20370896-180C-4370-91F6-9DE2B2DD238D}"/>
              </a:ext>
            </a:extLst>
          </p:cNvPr>
          <p:cNvSpPr>
            <a:spLocks noGrp="1"/>
          </p:cNvSpPr>
          <p:nvPr>
            <p:ph idx="1"/>
          </p:nvPr>
        </p:nvSpPr>
        <p:spPr>
          <a:xfrm>
            <a:off x="1154954" y="2603500"/>
            <a:ext cx="8825659" cy="2564848"/>
          </a:xfrm>
        </p:spPr>
        <p:txBody>
          <a:bodyPr>
            <a:normAutofit fontScale="85000" lnSpcReduction="20000"/>
          </a:bodyPr>
          <a:lstStyle/>
          <a:p>
            <a:pPr marL="0" indent="0">
              <a:buNone/>
            </a:pPr>
            <a:r>
              <a:rPr lang="en-US" sz="2000" b="1" cap="none" dirty="0">
                <a:solidFill>
                  <a:schemeClr val="tx1"/>
                </a:solidFill>
                <a:effectLst/>
                <a:latin typeface="Times New Roman" panose="02020603050405020304" pitchFamily="18" charset="0"/>
                <a:cs typeface="Times New Roman" panose="02020603050405020304" pitchFamily="18" charset="0"/>
              </a:rPr>
              <a:t>I am excited to state that, I took the necessary process in ensuring that this project has passed through the necessary steps and procedure before finally arriving at the final result.</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Firstly, I got this dataset from Kaggle and downloaded it.</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Secondly, I extracted the file and named it Spotify </a:t>
            </a:r>
            <a:r>
              <a:rPr lang="en-US" sz="2000" b="1" cap="none" dirty="0" err="1">
                <a:solidFill>
                  <a:schemeClr val="tx1"/>
                </a:solidFill>
                <a:effectLst/>
                <a:latin typeface="Times New Roman" panose="02020603050405020304" pitchFamily="18" charset="0"/>
                <a:cs typeface="Times New Roman" panose="02020603050405020304" pitchFamily="18" charset="0"/>
              </a:rPr>
              <a:t>datset</a:t>
            </a:r>
            <a:r>
              <a:rPr lang="en-US" sz="2000" b="1" cap="none" dirty="0">
                <a:solidFill>
                  <a:schemeClr val="tx1"/>
                </a:solidFill>
                <a:effectLst/>
                <a:latin typeface="Times New Roman" panose="02020603050405020304" pitchFamily="18" charset="0"/>
                <a:cs typeface="Times New Roman" panose="02020603050405020304" pitchFamily="18" charset="0"/>
              </a:rPr>
              <a:t> analysis on my computer</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I then loaded the dataset into power bi to perform some data transformation.</a:t>
            </a:r>
          </a:p>
          <a:p>
            <a:pPr>
              <a:buFont typeface="Wingdings" panose="05000000000000000000" pitchFamily="2" charset="2"/>
              <a:buChar char="v"/>
            </a:pPr>
            <a:r>
              <a:rPr lang="en-US" sz="2000" b="1" cap="none" dirty="0">
                <a:solidFill>
                  <a:schemeClr val="tx1"/>
                </a:solidFill>
                <a:effectLst/>
                <a:latin typeface="Times New Roman" panose="02020603050405020304" pitchFamily="18" charset="0"/>
                <a:cs typeface="Times New Roman" panose="02020603050405020304" pitchFamily="18" charset="0"/>
              </a:rPr>
              <a:t>At this point, I needed to look at my columns for duplicates, outliers and errors.</a:t>
            </a:r>
          </a:p>
          <a:p>
            <a:pPr>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After carefully removing duplicates, outliers and errors, I then proceeded to loading my data to start making sense out of the dataset by creating visuals.</a:t>
            </a:r>
            <a:endParaRPr lang="en-US" sz="2000" b="1" cap="none"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277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D043-B469-4E5F-9C57-FE322BB1539D}"/>
              </a:ext>
            </a:extLst>
          </p:cNvPr>
          <p:cNvSpPr>
            <a:spLocks noGrp="1"/>
          </p:cNvSpPr>
          <p:nvPr>
            <p:ph type="title"/>
          </p:nvPr>
        </p:nvSpPr>
        <p:spPr>
          <a:xfrm>
            <a:off x="1154954" y="484718"/>
            <a:ext cx="8761413" cy="706964"/>
          </a:xfrm>
        </p:spPr>
        <p:txBody>
          <a:bodyPr/>
          <a:lstStyle/>
          <a:p>
            <a:pPr algn="ctr"/>
            <a:r>
              <a:rPr lang="en-US" b="1" dirty="0">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20370896-180C-4370-91F6-9DE2B2DD238D}"/>
              </a:ext>
            </a:extLst>
          </p:cNvPr>
          <p:cNvSpPr>
            <a:spLocks noGrp="1"/>
          </p:cNvSpPr>
          <p:nvPr>
            <p:ph idx="1"/>
          </p:nvPr>
        </p:nvSpPr>
        <p:spPr>
          <a:xfrm>
            <a:off x="1154954" y="2603500"/>
            <a:ext cx="8825659" cy="1714058"/>
          </a:xfrm>
        </p:spPr>
        <p:txBody>
          <a:bodyPr>
            <a:normAutofit/>
          </a:bodyPr>
          <a:lstStyle/>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discover the most streamed song for the period.</a:t>
            </a:r>
          </a:p>
          <a:p>
            <a:pPr marL="342900" lvl="0" indent="-342900">
              <a:lnSpc>
                <a:spcPts val="2400"/>
              </a:lnSpc>
              <a:spcBef>
                <a:spcPts val="1370"/>
              </a:spcBef>
              <a:spcAft>
                <a:spcPts val="0"/>
              </a:spcAft>
              <a:buFont typeface="Symbol" panose="05050102010706020507" pitchFamily="18" charset="2"/>
              <a:buChar char=""/>
            </a:pPr>
            <a:r>
              <a:rPr lang="en-US" sz="2000" kern="0" spc="-5" dirty="0">
                <a:solidFill>
                  <a:schemeClr val="tx1"/>
                </a:solidFill>
                <a:latin typeface="Times New Roman" panose="02020603050405020304" pitchFamily="18" charset="0"/>
                <a:cs typeface="Times New Roman" panose="02020603050405020304" pitchFamily="18" charset="0"/>
              </a:rPr>
              <a:t>How many songs were streamed on </a:t>
            </a:r>
            <a:r>
              <a:rPr lang="en-US" sz="2000" kern="0" spc="-5" dirty="0" err="1">
                <a:solidFill>
                  <a:schemeClr val="tx1"/>
                </a:solidFill>
                <a:latin typeface="Times New Roman" panose="02020603050405020304" pitchFamily="18" charset="0"/>
                <a:cs typeface="Times New Roman" panose="02020603050405020304" pitchFamily="18" charset="0"/>
              </a:rPr>
              <a:t>spotify</a:t>
            </a:r>
            <a:r>
              <a:rPr lang="en-US" sz="2000" kern="0" spc="-5" dirty="0">
                <a:solidFill>
                  <a:schemeClr val="tx1"/>
                </a:solidFill>
                <a:latin typeface="Times New Roman" panose="02020603050405020304" pitchFamily="18" charset="0"/>
                <a:cs typeface="Times New Roman" panose="02020603050405020304" pitchFamily="18" charset="0"/>
              </a:rPr>
              <a:t> for the period.</a:t>
            </a:r>
          </a:p>
          <a:p>
            <a:pPr marL="342900" lvl="0" indent="-342900">
              <a:lnSpc>
                <a:spcPts val="2400"/>
              </a:lnSpc>
              <a:spcBef>
                <a:spcPts val="1370"/>
              </a:spcBef>
              <a:spcAft>
                <a:spcPts val="0"/>
              </a:spcAft>
              <a:buFont typeface="Symbol" panose="05050102010706020507" pitchFamily="18" charset="2"/>
              <a:buChar char=""/>
            </a:pPr>
            <a:r>
              <a:rPr lang="en-US" sz="2000" kern="0" cap="none" spc="-5" dirty="0">
                <a:solidFill>
                  <a:schemeClr val="tx1"/>
                </a:solidFill>
                <a:effectLst/>
                <a:latin typeface="Times New Roman" panose="02020603050405020304" pitchFamily="18" charset="0"/>
                <a:cs typeface="Times New Roman" panose="02020603050405020304" pitchFamily="18" charset="0"/>
              </a:rPr>
              <a:t>Most performing artiste.</a:t>
            </a:r>
            <a:endParaRPr lang="en-US" sz="2000" cap="none"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5245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D043-B469-4E5F-9C57-FE322BB1539D}"/>
              </a:ext>
            </a:extLst>
          </p:cNvPr>
          <p:cNvSpPr>
            <a:spLocks noGrp="1"/>
          </p:cNvSpPr>
          <p:nvPr>
            <p:ph type="title"/>
          </p:nvPr>
        </p:nvSpPr>
        <p:spPr>
          <a:xfrm>
            <a:off x="1154954" y="484718"/>
            <a:ext cx="8761413" cy="706964"/>
          </a:xfrm>
        </p:spPr>
        <p:txBody>
          <a:bodyPr/>
          <a:lstStyle/>
          <a:p>
            <a:pPr algn="ctr"/>
            <a:r>
              <a:rPr lang="en-US" b="1" dirty="0">
                <a:latin typeface="Arial Black" panose="020B0A04020102020204" pitchFamily="34" charset="0"/>
              </a:rPr>
              <a:t>KPIS/ QUESTIONS TACKLED</a:t>
            </a:r>
          </a:p>
        </p:txBody>
      </p:sp>
      <p:sp>
        <p:nvSpPr>
          <p:cNvPr id="3" name="Content Placeholder 2">
            <a:extLst>
              <a:ext uri="{FF2B5EF4-FFF2-40B4-BE49-F238E27FC236}">
                <a16:creationId xmlns:a16="http://schemas.microsoft.com/office/drawing/2014/main" id="{20370896-180C-4370-91F6-9DE2B2DD238D}"/>
              </a:ext>
            </a:extLst>
          </p:cNvPr>
          <p:cNvSpPr>
            <a:spLocks noGrp="1"/>
          </p:cNvSpPr>
          <p:nvPr>
            <p:ph idx="1"/>
          </p:nvPr>
        </p:nvSpPr>
        <p:spPr>
          <a:xfrm>
            <a:off x="1154954" y="2603500"/>
            <a:ext cx="8825659" cy="3868862"/>
          </a:xfrm>
        </p:spPr>
        <p:txBody>
          <a:bodyPr>
            <a:normAutofit/>
          </a:bodyPr>
          <a:lstStyle/>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Total Streams for the period</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Total number of tracks</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Trends of the streams by month, year, quarter, days etc.</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Total tracks by month</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Total streams by weekday</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Who are the top artistes?</a:t>
            </a:r>
          </a:p>
          <a:p>
            <a:pPr>
              <a:buClr>
                <a:schemeClr val="tx1"/>
              </a:buClr>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Most streamed song for the period</a:t>
            </a:r>
          </a:p>
          <a:p>
            <a:endParaRPr lang="en-US" dirty="0"/>
          </a:p>
        </p:txBody>
      </p:sp>
    </p:spTree>
    <p:extLst>
      <p:ext uri="{BB962C8B-B14F-4D97-AF65-F5344CB8AC3E}">
        <p14:creationId xmlns:p14="http://schemas.microsoft.com/office/powerpoint/2010/main" val="255311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7EC5-843A-4D2B-B671-7C0565FCCC9B}"/>
              </a:ext>
            </a:extLst>
          </p:cNvPr>
          <p:cNvSpPr>
            <a:spLocks noGrp="1"/>
          </p:cNvSpPr>
          <p:nvPr>
            <p:ph type="ctrTitle"/>
          </p:nvPr>
        </p:nvSpPr>
        <p:spPr>
          <a:xfrm>
            <a:off x="1154955" y="2219002"/>
            <a:ext cx="8825658" cy="1610904"/>
          </a:xfrm>
        </p:spPr>
        <p:txBody>
          <a:bodyPr/>
          <a:lstStyle/>
          <a:p>
            <a:pPr algn="ctr"/>
            <a:r>
              <a:rPr lang="en-US" b="1" u="sng" dirty="0">
                <a:latin typeface="Arial Black" panose="020B0A04020102020204" pitchFamily="34" charset="0"/>
              </a:rPr>
              <a:t>SPOTIFY MUSIC ANALYSIS</a:t>
            </a:r>
          </a:p>
        </p:txBody>
      </p:sp>
      <p:sp>
        <p:nvSpPr>
          <p:cNvPr id="3" name="Subtitle 2">
            <a:extLst>
              <a:ext uri="{FF2B5EF4-FFF2-40B4-BE49-F238E27FC236}">
                <a16:creationId xmlns:a16="http://schemas.microsoft.com/office/drawing/2014/main" id="{4BD69F8C-A3FA-4BEF-97D0-0689891403DC}"/>
              </a:ext>
            </a:extLst>
          </p:cNvPr>
          <p:cNvSpPr>
            <a:spLocks noGrp="1"/>
          </p:cNvSpPr>
          <p:nvPr>
            <p:ph type="subTitle" idx="1"/>
          </p:nvPr>
        </p:nvSpPr>
        <p:spPr>
          <a:xfrm>
            <a:off x="4377655" y="6025734"/>
            <a:ext cx="3436689" cy="327358"/>
          </a:xfrm>
        </p:spPr>
        <p:txBody>
          <a:bodyPr>
            <a:normAutofit/>
          </a:bodyPr>
          <a:lstStyle/>
          <a:p>
            <a:pPr algn="ctr"/>
            <a:r>
              <a:rPr lang="en-US" sz="1400" b="1" dirty="0">
                <a:solidFill>
                  <a:schemeClr val="bg1"/>
                </a:solidFill>
                <a:latin typeface="Arial Black" panose="020B0A04020102020204" pitchFamily="34" charset="0"/>
              </a:rPr>
              <a:t>Thank you</a:t>
            </a:r>
          </a:p>
        </p:txBody>
      </p:sp>
    </p:spTree>
    <p:extLst>
      <p:ext uri="{BB962C8B-B14F-4D97-AF65-F5344CB8AC3E}">
        <p14:creationId xmlns:p14="http://schemas.microsoft.com/office/powerpoint/2010/main" val="101810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35</TotalTime>
  <Words>319</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Century Gothic</vt:lpstr>
      <vt:lpstr>Symbol</vt:lpstr>
      <vt:lpstr>Times New Roman</vt:lpstr>
      <vt:lpstr>Wingdings</vt:lpstr>
      <vt:lpstr>Wingdings 3</vt:lpstr>
      <vt:lpstr>Ion Boardroom</vt:lpstr>
      <vt:lpstr>SPOTIFY MUSIC ANALYSIS</vt:lpstr>
      <vt:lpstr>INTRODUCTION</vt:lpstr>
      <vt:lpstr>ABOUT DATASET</vt:lpstr>
      <vt:lpstr>PROCESS</vt:lpstr>
      <vt:lpstr>OBJECTIVE</vt:lpstr>
      <vt:lpstr>KPIS/ QUESTIONS TACKLED</vt:lpstr>
      <vt:lpstr>SPOTIFY MUSIC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ANALYSIS</dc:title>
  <dc:creator>Quansah</dc:creator>
  <cp:lastModifiedBy>Quansah</cp:lastModifiedBy>
  <cp:revision>4</cp:revision>
  <dcterms:created xsi:type="dcterms:W3CDTF">2024-10-04T12:00:10Z</dcterms:created>
  <dcterms:modified xsi:type="dcterms:W3CDTF">2024-10-04T12:36:08Z</dcterms:modified>
</cp:coreProperties>
</file>