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D0646-BF29-4B68-8553-76DBC1FC35B6}"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8747EF7-4861-48F0-B901-608933DB9D7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8747EF7-4861-48F0-B901-608933DB9D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8747EF7-4861-48F0-B901-608933DB9D7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747EF7-4861-48F0-B901-608933DB9D7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747EF7-4861-48F0-B901-608933DB9D7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CD0646-BF29-4B68-8553-76DBC1FC35B6}"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CD0646-BF29-4B68-8553-76DBC1FC35B6}"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D0646-BF29-4B68-8553-76DBC1FC35B6}"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CD0646-BF29-4B68-8553-76DBC1FC35B6}" type="datetimeFigureOut">
              <a:rPr lang="en-US" smtClean="0"/>
              <a:t>8/9/2024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8747EF7-4861-48F0-B901-608933DB9D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D0646-BF29-4B68-8553-76DBC1FC35B6}"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D0646-BF29-4B68-8553-76DBC1FC35B6}"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8747EF7-4861-48F0-B901-608933DB9D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D0646-BF29-4B68-8553-76DBC1FC35B6}"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D0646-BF29-4B68-8553-76DBC1FC35B6}"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D0646-BF29-4B68-8553-76DBC1FC35B6}"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CD0646-BF29-4B68-8553-76DBC1FC35B6}"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D0646-BF29-4B68-8553-76DBC1FC35B6}"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47EF7-4861-48F0-B901-608933DB9D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CD0646-BF29-4B68-8553-76DBC1FC35B6}" type="datetimeFigureOut">
              <a:rPr lang="en-US" smtClean="0"/>
              <a:t>8/9/2024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8747EF7-4861-48F0-B901-608933DB9D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569" y="335560"/>
            <a:ext cx="8254767" cy="1786855"/>
          </a:xfrm>
        </p:spPr>
        <p:txBody>
          <a:bodyPr>
            <a:normAutofit fontScale="90000"/>
          </a:bodyPr>
          <a:lstStyle/>
          <a:p>
            <a:pPr marL="0" marR="0">
              <a:spcBef>
                <a:spcPts val="0"/>
              </a:spcBef>
              <a:spcAft>
                <a:spcPts val="0"/>
              </a:spcAft>
            </a:pPr>
            <a:r>
              <a:rPr lang="en-US" sz="4400" b="1" kern="100" spc="-15" dirty="0">
                <a:solidFill>
                  <a:schemeClr val="bg1"/>
                </a:solidFill>
                <a:effectLst/>
                <a:latin typeface="Arial Black" panose="020B0A04020102020204" pitchFamily="34" charset="0"/>
                <a:ea typeface="SimSun" panose="02010600030101010101" pitchFamily="2" charset="-122"/>
                <a:cs typeface="Segoe UI" panose="020B0502040204020203" pitchFamily="34" charset="0"/>
              </a:rPr>
              <a:t>Superstore Sales Dataset</a:t>
            </a:r>
            <a:br>
              <a:rPr lang="en-US" sz="4400" b="1" kern="100" spc="-15" dirty="0">
                <a:solidFill>
                  <a:schemeClr val="bg1"/>
                </a:solidFill>
                <a:effectLst/>
                <a:latin typeface="Arial Black" panose="020B0A04020102020204" pitchFamily="34" charset="0"/>
                <a:ea typeface="SimSun" panose="02010600030101010101" pitchFamily="2" charset="-122"/>
                <a:cs typeface="Segoe UI" panose="020B0502040204020203" pitchFamily="34" charset="0"/>
              </a:rPr>
            </a:br>
            <a:r>
              <a:rPr lang="en-US" sz="4400" b="1" kern="100" spc="-15" dirty="0">
                <a:solidFill>
                  <a:schemeClr val="bg1"/>
                </a:solidFill>
                <a:effectLst/>
                <a:latin typeface="Arial Black" panose="020B0A04020102020204" pitchFamily="34" charset="0"/>
                <a:ea typeface="SimSun" panose="02010600030101010101" pitchFamily="2" charset="-122"/>
                <a:cs typeface="Segoe UI" panose="020B0502040204020203" pitchFamily="34" charset="0"/>
              </a:rPr>
              <a:t>For Analysis Using Power BI</a:t>
            </a:r>
            <a:br>
              <a:rPr lang="en-US" sz="4800" kern="100" dirty="0">
                <a:effectLst/>
                <a:latin typeface="Arial Black" panose="020B0A04020102020204" pitchFamily="34" charset="0"/>
                <a:ea typeface="SimSun" panose="02010600030101010101" pitchFamily="2" charset="-122"/>
              </a:rPr>
            </a:br>
            <a:endParaRPr lang="en-US" sz="4800"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286" y="0"/>
            <a:ext cx="10536571" cy="578840"/>
          </a:xfrm>
        </p:spPr>
        <p:txBody>
          <a:bodyPr>
            <a:normAutofit/>
          </a:bodyPr>
          <a:lstStyle/>
          <a:p>
            <a:pPr algn="ctr"/>
            <a:r>
              <a:rPr lang="en-US" sz="2400" b="1" u="sng" dirty="0">
                <a:solidFill>
                  <a:schemeClr val="bg1"/>
                </a:solidFill>
                <a:latin typeface="Arial Black" panose="020B0A04020102020204" pitchFamily="34" charset="0"/>
              </a:rPr>
              <a:t>How much each sub-category contributes to superstore</a:t>
            </a:r>
          </a:p>
        </p:txBody>
      </p:sp>
      <p:sp>
        <p:nvSpPr>
          <p:cNvPr id="4" name="Text Placeholder 3"/>
          <p:cNvSpPr>
            <a:spLocks noGrp="1"/>
          </p:cNvSpPr>
          <p:nvPr>
            <p:ph type="body" sz="half" idx="2"/>
          </p:nvPr>
        </p:nvSpPr>
        <p:spPr>
          <a:xfrm>
            <a:off x="0" y="1988185"/>
            <a:ext cx="3931920" cy="4870450"/>
          </a:xfrm>
        </p:spPr>
        <p:txBody>
          <a:bodyPr>
            <a:norm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area chart shows which sub-category is contributing more to superstore and which is contributing less.</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As seen, the highest sub-category contributing to superstore is Phones, contributing a total of 327,782.45 USD to superstore whiles, the lowest sub-category been fasteners contributes a total of 3001.96 to superstore.</a:t>
            </a:r>
          </a:p>
          <a:p>
            <a:endParaRPr lang="en-US" sz="1200"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stretch>
            <a:fillRect/>
          </a:stretch>
        </p:blipFill>
        <p:spPr>
          <a:xfrm>
            <a:off x="3932555" y="1987550"/>
            <a:ext cx="8259445" cy="4870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348" y="16778"/>
            <a:ext cx="7112862" cy="553673"/>
          </a:xfrm>
        </p:spPr>
        <p:txBody>
          <a:bodyPr>
            <a:normAutofit/>
          </a:bodyPr>
          <a:lstStyle/>
          <a:p>
            <a:pPr algn="ctr"/>
            <a:r>
              <a:rPr lang="en-US" sz="2400" b="1" u="sng" dirty="0">
                <a:solidFill>
                  <a:schemeClr val="bg1"/>
                </a:solidFill>
                <a:latin typeface="Arial Black" panose="020B0A04020102020204" pitchFamily="34" charset="0"/>
              </a:rPr>
              <a:t>Top 10 customers</a:t>
            </a:r>
          </a:p>
        </p:txBody>
      </p:sp>
      <p:sp>
        <p:nvSpPr>
          <p:cNvPr id="4" name="Text Placeholder 3"/>
          <p:cNvSpPr>
            <a:spLocks noGrp="1"/>
          </p:cNvSpPr>
          <p:nvPr>
            <p:ph type="body" sz="half" idx="2"/>
          </p:nvPr>
        </p:nvSpPr>
        <p:spPr>
          <a:xfrm>
            <a:off x="17780" y="1955800"/>
            <a:ext cx="3830955" cy="4902200"/>
          </a:xfrm>
        </p:spPr>
        <p:txBody>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Well, looking at this chart, we can see that there really is no significant difference between the top 10 customers in terms of how much revenue that is generated from them.</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As a result, the company should try and strengthen their relationship with all of them in order to win their loyalty and retention. This will help the company increase revenue even more.</a:t>
            </a:r>
          </a:p>
          <a:p>
            <a:endParaRPr lang="en-US" dirty="0"/>
          </a:p>
        </p:txBody>
      </p:sp>
      <p:pic>
        <p:nvPicPr>
          <p:cNvPr id="5" name="Picture Placeholder 4"/>
          <p:cNvPicPr>
            <a:picLocks noGrp="1" noChangeAspect="1"/>
          </p:cNvPicPr>
          <p:nvPr>
            <p:ph type="pic" idx="1"/>
          </p:nvPr>
        </p:nvPicPr>
        <p:blipFill>
          <a:blip r:embed="rId2"/>
          <a:stretch>
            <a:fillRect/>
          </a:stretch>
        </p:blipFill>
        <p:spPr>
          <a:xfrm>
            <a:off x="3848100" y="1956435"/>
            <a:ext cx="8343900" cy="4902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371" y="0"/>
            <a:ext cx="9760925" cy="620785"/>
          </a:xfrm>
        </p:spPr>
        <p:txBody>
          <a:bodyPr>
            <a:normAutofit/>
          </a:bodyPr>
          <a:lstStyle/>
          <a:p>
            <a:pPr algn="ctr"/>
            <a:r>
              <a:rPr lang="en-US" sz="2400" b="1" u="sng" dirty="0">
                <a:solidFill>
                  <a:schemeClr val="bg1"/>
                </a:solidFill>
                <a:latin typeface="Arial Black" panose="020B0A04020102020204" pitchFamily="34" charset="0"/>
              </a:rPr>
              <a:t>Top 10 States with Highest Orders</a:t>
            </a:r>
          </a:p>
        </p:txBody>
      </p:sp>
      <p:sp>
        <p:nvSpPr>
          <p:cNvPr id="4" name="Text Placeholder 3"/>
          <p:cNvSpPr>
            <a:spLocks noGrp="1"/>
          </p:cNvSpPr>
          <p:nvPr>
            <p:ph type="body" sz="half" idx="2"/>
          </p:nvPr>
        </p:nvSpPr>
        <p:spPr>
          <a:xfrm>
            <a:off x="20955" y="2057400"/>
            <a:ext cx="3674745" cy="4799965"/>
          </a:xfrm>
        </p:spPr>
        <p:txBody>
          <a:bodyPr>
            <a:norm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This map chart shows that the majority of Orders revenue is generated from Texas, then California followed by Washington and Michigan and so forth.</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map chart also shows which states have higher order counts even amongst the top 10 states that management can use in their decision making</a:t>
            </a:r>
            <a:r>
              <a:rPr lang="en-US" dirty="0">
                <a:latin typeface="Times New Roman" panose="02020603050405020304" pitchFamily="18" charset="0"/>
                <a:cs typeface="Times New Roman" panose="02020603050405020304" pitchFamily="18" charset="0"/>
              </a:rPr>
              <a:t>.</a:t>
            </a:r>
            <a:endParaRPr lang="en-US" dirty="0"/>
          </a:p>
        </p:txBody>
      </p:sp>
      <p:pic>
        <p:nvPicPr>
          <p:cNvPr id="5" name="Picture Placeholder 4"/>
          <p:cNvPicPr>
            <a:picLocks noGrp="1" noChangeAspect="1"/>
          </p:cNvPicPr>
          <p:nvPr>
            <p:ph type="pic" idx="1"/>
          </p:nvPr>
        </p:nvPicPr>
        <p:blipFill>
          <a:blip r:embed="rId2"/>
          <a:stretch>
            <a:fillRect/>
          </a:stretch>
        </p:blipFill>
        <p:spPr>
          <a:xfrm>
            <a:off x="3695065" y="1967230"/>
            <a:ext cx="8496935" cy="4890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347" y="0"/>
            <a:ext cx="9513116" cy="604007"/>
          </a:xfrm>
        </p:spPr>
        <p:txBody>
          <a:bodyPr>
            <a:normAutofit/>
          </a:bodyPr>
          <a:lstStyle/>
          <a:p>
            <a:pPr algn="ctr"/>
            <a:r>
              <a:rPr lang="en-US" sz="2400" b="1" u="sng" dirty="0">
                <a:solidFill>
                  <a:schemeClr val="bg1"/>
                </a:solidFill>
                <a:latin typeface="Arial Black" panose="020B0A04020102020204" pitchFamily="34" charset="0"/>
              </a:rPr>
              <a:t>Which Region has the Highest and Lowest Sales</a:t>
            </a:r>
          </a:p>
        </p:txBody>
      </p:sp>
      <p:sp>
        <p:nvSpPr>
          <p:cNvPr id="4" name="Text Placeholder 3"/>
          <p:cNvSpPr>
            <a:spLocks noGrp="1"/>
          </p:cNvSpPr>
          <p:nvPr>
            <p:ph type="body" sz="half" idx="2"/>
          </p:nvPr>
        </p:nvSpPr>
        <p:spPr>
          <a:xfrm>
            <a:off x="0" y="2057400"/>
            <a:ext cx="4227830" cy="4800600"/>
          </a:xfrm>
        </p:spPr>
        <p:txBody>
          <a:bodyPr>
            <a:no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pie chart shows the various regions and also their sales contributions towards the Superstore.</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From the chat, we can deduce the following;</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western region currently contributes the greatest proportion to superstore at an amount of 710,219.68 USD representing 31.4% followed by East which also contributes a total of 669,518.73 USD representing 29.6%, followed by Central contributing a total of 492646.91 USD representing 21.78% and the lowest contributing region being South contributing a total of 389151.45 USD representing 17.21% of the total sales to superstore.</a:t>
            </a:r>
          </a:p>
        </p:txBody>
      </p:sp>
      <p:pic>
        <p:nvPicPr>
          <p:cNvPr id="5" name="Picture Placeholder 4"/>
          <p:cNvPicPr>
            <a:picLocks noGrp="1" noChangeAspect="1"/>
          </p:cNvPicPr>
          <p:nvPr>
            <p:ph type="pic" idx="1"/>
          </p:nvPr>
        </p:nvPicPr>
        <p:blipFill>
          <a:blip r:embed="rId2"/>
          <a:stretch>
            <a:fillRect/>
          </a:stretch>
        </p:blipFill>
        <p:spPr>
          <a:xfrm>
            <a:off x="4228465" y="1976755"/>
            <a:ext cx="7962900" cy="48812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129" y="0"/>
            <a:ext cx="9076887" cy="578840"/>
          </a:xfrm>
        </p:spPr>
        <p:txBody>
          <a:bodyPr>
            <a:normAutofit/>
          </a:bodyPr>
          <a:lstStyle/>
          <a:p>
            <a:r>
              <a:rPr lang="en-US" sz="2400" b="1" u="sng" dirty="0">
                <a:solidFill>
                  <a:schemeClr val="bg1"/>
                </a:solidFill>
                <a:latin typeface="Arial Black" panose="020B0A04020102020204" pitchFamily="34" charset="0"/>
              </a:rPr>
              <a:t>Growth of Superstore sales over the year 2015–2018</a:t>
            </a:r>
          </a:p>
        </p:txBody>
      </p:sp>
      <p:sp>
        <p:nvSpPr>
          <p:cNvPr id="4" name="Text Placeholder 3"/>
          <p:cNvSpPr>
            <a:spLocks noGrp="1"/>
          </p:cNvSpPr>
          <p:nvPr>
            <p:ph type="body" sz="half" idx="2"/>
          </p:nvPr>
        </p:nvSpPr>
        <p:spPr>
          <a:xfrm>
            <a:off x="0" y="1988185"/>
            <a:ext cx="4228465" cy="4870450"/>
          </a:xfrm>
        </p:spPr>
        <p:txBody>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This shows that for the first 2 years, total sales  or revenue was rather stable with an average revenue of 469,646.11 USD</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However, we can see a steady rise in revenue from the third and fourth year.</a:t>
            </a:r>
          </a:p>
          <a:p>
            <a:endParaRPr lang="en-US" dirty="0"/>
          </a:p>
        </p:txBody>
      </p:sp>
      <p:pic>
        <p:nvPicPr>
          <p:cNvPr id="5" name="Picture Placeholder 4"/>
          <p:cNvPicPr>
            <a:picLocks noGrp="1" noChangeAspect="1"/>
          </p:cNvPicPr>
          <p:nvPr>
            <p:ph type="pic" idx="1"/>
          </p:nvPr>
        </p:nvPicPr>
        <p:blipFill>
          <a:blip r:embed="rId2"/>
          <a:stretch>
            <a:fillRect/>
          </a:stretch>
        </p:blipFill>
        <p:spPr>
          <a:xfrm>
            <a:off x="4229100" y="1988185"/>
            <a:ext cx="7962900" cy="4869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153" y="73025"/>
            <a:ext cx="7207792" cy="530981"/>
          </a:xfrm>
        </p:spPr>
        <p:txBody>
          <a:bodyPr>
            <a:normAutofit/>
          </a:bodyPr>
          <a:lstStyle/>
          <a:p>
            <a:pPr algn="ctr"/>
            <a:r>
              <a:rPr lang="en-US" sz="2400" b="1" u="sng" dirty="0">
                <a:solidFill>
                  <a:schemeClr val="bg1"/>
                </a:solidFill>
                <a:latin typeface="Arial Black" panose="020B0A04020102020204" pitchFamily="34" charset="0"/>
              </a:rPr>
              <a:t>Top 10 Selling Products</a:t>
            </a:r>
          </a:p>
        </p:txBody>
      </p:sp>
      <p:sp>
        <p:nvSpPr>
          <p:cNvPr id="4" name="Text Placeholder 3"/>
          <p:cNvSpPr>
            <a:spLocks noGrp="1"/>
          </p:cNvSpPr>
          <p:nvPr>
            <p:ph type="body" sz="half" idx="2"/>
          </p:nvPr>
        </p:nvSpPr>
        <p:spPr>
          <a:xfrm>
            <a:off x="0" y="2139950"/>
            <a:ext cx="4867910" cy="4547870"/>
          </a:xfrm>
        </p:spPr>
        <p:txBody>
          <a:bodyPr>
            <a:norm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This bar chart shows the top 10 selling products for superstore with Canon image glass topping the list with a significant difference at an amount of 61599.82 USD. The difference between the second highest product down aren’t as significant as the top 1 as seen per the chart.</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In this regard, management can invest heavily in Canon image glass but then spread their investment fairly across the remaining top products.</a:t>
            </a:r>
          </a:p>
        </p:txBody>
      </p:sp>
      <p:pic>
        <p:nvPicPr>
          <p:cNvPr id="5" name="Picture Placeholder 4"/>
          <p:cNvPicPr>
            <a:picLocks noGrp="1" noChangeAspect="1"/>
          </p:cNvPicPr>
          <p:nvPr>
            <p:ph type="pic" idx="1"/>
          </p:nvPr>
        </p:nvPicPr>
        <p:blipFill>
          <a:blip r:embed="rId2"/>
          <a:stretch>
            <a:fillRect/>
          </a:stretch>
        </p:blipFill>
        <p:spPr>
          <a:xfrm>
            <a:off x="4868545" y="1986280"/>
            <a:ext cx="7322820" cy="4702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236" y="83889"/>
            <a:ext cx="9571839" cy="486561"/>
          </a:xfrm>
        </p:spPr>
        <p:txBody>
          <a:bodyPr>
            <a:normAutofit/>
          </a:bodyPr>
          <a:lstStyle/>
          <a:p>
            <a:pPr algn="ctr"/>
            <a:r>
              <a:rPr lang="en-US" sz="2400" b="1" u="sng" dirty="0">
                <a:solidFill>
                  <a:schemeClr val="bg1"/>
                </a:solidFill>
                <a:latin typeface="Arial Black" panose="020B0A04020102020204" pitchFamily="34" charset="0"/>
              </a:rPr>
              <a:t>Most Preferred Ship Mode</a:t>
            </a:r>
          </a:p>
        </p:txBody>
      </p:sp>
      <p:sp>
        <p:nvSpPr>
          <p:cNvPr id="4" name="Text Placeholder 3"/>
          <p:cNvSpPr>
            <a:spLocks noGrp="1"/>
          </p:cNvSpPr>
          <p:nvPr>
            <p:ph type="body" sz="half" idx="2"/>
          </p:nvPr>
        </p:nvSpPr>
        <p:spPr>
          <a:xfrm>
            <a:off x="0" y="2057400"/>
            <a:ext cx="4531360" cy="4801235"/>
          </a:xfrm>
        </p:spPr>
        <p:txBody>
          <a:bodyPr>
            <a:no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pie chart shows the various ship modes per count</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From the chat, we can deduce the following;</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standard class currently has the greatest preference in terms of mode of shipping at a total count of 5859 representing 59.79%, followed by second class which also has a total count of 1902 representing 19.41%. followed by first class with a total count of 1501 representing 15.32% and the lowest counting ship mode which is “same day” with a total count of 538 representing 5.49%.</a:t>
            </a:r>
          </a:p>
          <a:p>
            <a:endParaRPr lang="en-US"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stretch>
            <a:fillRect/>
          </a:stretch>
        </p:blipFill>
        <p:spPr>
          <a:xfrm>
            <a:off x="4531360" y="1964055"/>
            <a:ext cx="7660640" cy="48939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20" y="2399251"/>
            <a:ext cx="9613861" cy="1619076"/>
          </a:xfrm>
        </p:spPr>
        <p:txBody>
          <a:bodyPr>
            <a:normAutofit/>
          </a:bodyPr>
          <a:lstStyle/>
          <a:p>
            <a:pPr algn="ctr"/>
            <a:r>
              <a:rPr lang="en-US" sz="7200" b="1" dirty="0">
                <a:solidFill>
                  <a:schemeClr val="bg1"/>
                </a:solidFill>
                <a:latin typeface="Arial Black" panose="020B0A040201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11" y="-93611"/>
            <a:ext cx="9613861" cy="689229"/>
          </a:xfrm>
        </p:spPr>
        <p:txBody>
          <a:bodyPr>
            <a:normAutofit/>
          </a:bodyPr>
          <a:lstStyle/>
          <a:p>
            <a:pPr algn="ctr"/>
            <a:r>
              <a:rPr lang="en-US" b="1" u="sng" dirty="0">
                <a:solidFill>
                  <a:schemeClr val="bg1"/>
                </a:solidFill>
                <a:latin typeface="Arial Black" panose="020B0A04020102020204" pitchFamily="34" charset="0"/>
              </a:rPr>
              <a:t>Introduction and Data Background</a:t>
            </a:r>
          </a:p>
        </p:txBody>
      </p:sp>
      <p:sp>
        <p:nvSpPr>
          <p:cNvPr id="3" name="Content Placeholder 2"/>
          <p:cNvSpPr>
            <a:spLocks noGrp="1"/>
          </p:cNvSpPr>
          <p:nvPr>
            <p:ph idx="1"/>
          </p:nvPr>
        </p:nvSpPr>
        <p:spPr>
          <a:xfrm>
            <a:off x="838200" y="2059804"/>
            <a:ext cx="10515600" cy="4351338"/>
          </a:xfrm>
        </p:spPr>
        <p:txBody>
          <a:bodyPr>
            <a:normAutofit/>
          </a:bodyPr>
          <a:lstStyle/>
          <a:p>
            <a:pPr marL="0" indent="0">
              <a:lnSpc>
                <a:spcPct val="150000"/>
              </a:lnSpc>
              <a:buNone/>
            </a:pPr>
            <a:r>
              <a:rPr lang="en-US" sz="2000" dirty="0">
                <a:solidFill>
                  <a:schemeClr val="bg1"/>
                </a:solidFill>
                <a:effectLst/>
                <a:latin typeface="Times New Roman" panose="02020603050405020304" pitchFamily="18" charset="0"/>
                <a:cs typeface="Times New Roman" panose="02020603050405020304" pitchFamily="18" charset="0"/>
              </a:rPr>
              <a:t>This superstore data set encompass retail businesses of various sizes, ranging from small to large, offering a diverse range of items at competitive prices to both local and global customers. It is essential for store owners to consistently monitor the Key Performance Indicators (KPIs) of their establishments to ensure they can make well-informed business decisions.</a:t>
            </a:r>
          </a:p>
          <a:p>
            <a:pPr marL="0" indent="0">
              <a:lnSpc>
                <a:spcPct val="150000"/>
              </a:lnSpc>
              <a:buNone/>
            </a:pPr>
            <a:r>
              <a:rPr lang="en-US" sz="2000" dirty="0">
                <a:solidFill>
                  <a:schemeClr val="bg1"/>
                </a:solidFill>
                <a:effectLst/>
                <a:latin typeface="Times New Roman" panose="02020603050405020304" pitchFamily="18" charset="0"/>
                <a:cs typeface="Times New Roman" panose="02020603050405020304" pitchFamily="18" charset="0"/>
              </a:rPr>
              <a:t>The global superstore sales dataset used for this project is publicly available on Kaggle. The data comprises sales data for three product categories: Furniture, Office Supplies, and Technology, which are sold to three types of customers (Consumer, Corporate, and Home Office) across various geographical locations.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987" y="1"/>
            <a:ext cx="2570527" cy="595618"/>
          </a:xfrm>
        </p:spPr>
        <p:txBody>
          <a:bodyPr>
            <a:normAutofit fontScale="90000"/>
          </a:bodyPr>
          <a:lstStyle/>
          <a:p>
            <a:pPr algn="ctr"/>
            <a:r>
              <a:rPr lang="en-US" sz="4000" b="1" u="sng" dirty="0">
                <a:solidFill>
                  <a:schemeClr val="bg1"/>
                </a:solidFill>
                <a:latin typeface="Arial Black" panose="020B0A04020102020204" pitchFamily="34" charset="0"/>
                <a:cs typeface="Times New Roman" panose="02020603050405020304" pitchFamily="18" charset="0"/>
              </a:rPr>
              <a:t>Process</a:t>
            </a:r>
            <a:endParaRPr lang="en-US" sz="4000" dirty="0">
              <a:solidFill>
                <a:schemeClr val="bg1"/>
              </a:solidFill>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solidFill>
                  <a:schemeClr val="bg1"/>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marL="0" indent="0">
              <a:lnSpc>
                <a:spcPct val="150000"/>
              </a:lnSpc>
              <a:buNone/>
            </a:pPr>
            <a:r>
              <a:rPr lang="en-US" sz="2000" dirty="0">
                <a:solidFill>
                  <a:schemeClr val="bg1"/>
                </a:solidFill>
                <a:effectLst/>
                <a:latin typeface="Times New Roman" panose="02020603050405020304" pitchFamily="18" charset="0"/>
                <a:cs typeface="Times New Roman" panose="02020603050405020304" pitchFamily="18" charset="0"/>
              </a:rPr>
              <a:t>Two common data cleaning tasks are performed on the dataset. The first involves identifying NULL or missing values, while the second entails checking for any duplicated records. Power BI and Excel, both offers built-in features for both of these tasks.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536" y="-21747"/>
            <a:ext cx="3711429" cy="608976"/>
          </a:xfrm>
        </p:spPr>
        <p:txBody>
          <a:bodyPr>
            <a:normAutofit/>
          </a:bodyPr>
          <a:lstStyle/>
          <a:p>
            <a:pPr algn="ctr"/>
            <a:r>
              <a:rPr lang="en-US" b="1" u="sng" dirty="0">
                <a:solidFill>
                  <a:schemeClr val="bg1"/>
                </a:solidFill>
                <a:latin typeface="Arial Black" panose="020B0A04020102020204" pitchFamily="34" charset="0"/>
              </a:rPr>
              <a:t>Objectives</a:t>
            </a:r>
          </a:p>
        </p:txBody>
      </p:sp>
      <p:sp>
        <p:nvSpPr>
          <p:cNvPr id="3" name="Content Placeholder 2"/>
          <p:cNvSpPr>
            <a:spLocks noGrp="1"/>
          </p:cNvSpPr>
          <p:nvPr>
            <p:ph idx="1"/>
          </p:nvPr>
        </p:nvSpPr>
        <p:spPr/>
        <p:txBody>
          <a:bodyPr>
            <a:normAutofit/>
          </a:bodyPr>
          <a:lstStyle/>
          <a:p>
            <a:pPr marL="0" indent="0">
              <a:lnSpc>
                <a:spcPts val="2400"/>
              </a:lnSpc>
              <a:spcBef>
                <a:spcPts val="1130"/>
              </a:spcBef>
              <a:spcAft>
                <a:spcPts val="0"/>
              </a:spcAft>
              <a:buNone/>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main tasks identified when carrying out this project</a:t>
            </a:r>
            <a:endParaRPr lang="en-US" sz="2000" dirty="0">
              <a:effectLst/>
              <a:latin typeface="Times New Roman" panose="02020603050405020304" pitchFamily="18" charset="0"/>
              <a:cs typeface="Times New Roman" panose="02020603050405020304" pitchFamily="18" charset="0"/>
            </a:endParaRPr>
          </a:p>
          <a:p>
            <a:pPr marL="342900" lvl="0" indent="-342900">
              <a:lnSpc>
                <a:spcPts val="2400"/>
              </a:lnSpc>
              <a:spcBef>
                <a:spcPts val="2570"/>
              </a:spcBef>
              <a:spcAft>
                <a:spcPts val="0"/>
              </a:spcAft>
              <a:buFont typeface="Symbol" panose="05050102010706020507" pitchFamily="18" charset="2"/>
              <a:buChar char=""/>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Task 1: Efficiently clean, transform, and analyze the dataset</a:t>
            </a:r>
            <a:endParaRPr lang="en-US" sz="2000" dirty="0">
              <a:effectLst/>
              <a:latin typeface="Times New Roman" panose="02020603050405020304" pitchFamily="18" charset="0"/>
              <a:cs typeface="Times New Roman" panose="02020603050405020304" pitchFamily="18" charset="0"/>
            </a:endParaRPr>
          </a:p>
          <a:p>
            <a:pPr marL="342900" lvl="0" indent="-342900">
              <a:lnSpc>
                <a:spcPts val="2400"/>
              </a:lnSpc>
              <a:spcBef>
                <a:spcPts val="1370"/>
              </a:spcBef>
              <a:spcAft>
                <a:spcPts val="0"/>
              </a:spcAft>
              <a:buFont typeface="Symbol" panose="05050102010706020507" pitchFamily="18" charset="2"/>
              <a:buChar char=""/>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Task 2: Uncover valuable and unexpected hidden insights from the data, answering business questions and providing strategic recommendations</a:t>
            </a:r>
            <a:endParaRPr lang="en-US" sz="2000" dirty="0">
              <a:effectLst/>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632" y="0"/>
            <a:ext cx="8724550" cy="604007"/>
          </a:xfrm>
        </p:spPr>
        <p:txBody>
          <a:bodyPr/>
          <a:lstStyle/>
          <a:p>
            <a:pPr algn="ctr"/>
            <a:r>
              <a:rPr lang="en-US" b="1" u="sng" dirty="0">
                <a:solidFill>
                  <a:schemeClr val="bg1"/>
                </a:solidFill>
                <a:latin typeface="Arial Black" panose="020B0A04020102020204" pitchFamily="34" charset="0"/>
              </a:rPr>
              <a:t>Business Questions/ KPIs</a:t>
            </a:r>
          </a:p>
        </p:txBody>
      </p:sp>
      <p:sp>
        <p:nvSpPr>
          <p:cNvPr id="3" name="Content Placeholder 2"/>
          <p:cNvSpPr>
            <a:spLocks noGrp="1"/>
          </p:cNvSpPr>
          <p:nvPr>
            <p:ph idx="1"/>
          </p:nvPr>
        </p:nvSpPr>
        <p:spPr/>
        <p:txBody>
          <a:bodyPr>
            <a:normAutofit/>
          </a:bodyPr>
          <a:lstStyle/>
          <a:p>
            <a:pPr>
              <a:lnSpc>
                <a:spcPct val="150000"/>
              </a:lnSpc>
              <a:spcBef>
                <a:spcPts val="1130"/>
              </a:spcBef>
              <a:spcAft>
                <a:spcPts val="0"/>
              </a:spcAft>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Which segment is the bestseller?</a:t>
            </a:r>
            <a:endParaRPr lang="en-US" sz="20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What are the Highest selling and Lowest Selling Sub-Category?</a:t>
            </a:r>
            <a:endParaRPr lang="en-US" sz="20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0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How much each sub-category contributes to the sales of superstore?</a:t>
            </a:r>
            <a:endParaRPr lang="en-US" sz="2000" dirty="0">
              <a:effectLst/>
              <a:latin typeface="Times New Roman" panose="02020603050405020304" pitchFamily="18" charset="0"/>
              <a:cs typeface="Times New Roman" panose="02020603050405020304" pitchFamily="18" charset="0"/>
            </a:endParaRPr>
          </a:p>
          <a:p>
            <a:pPr>
              <a:lnSpc>
                <a:spcPct val="150000"/>
              </a:lnSpc>
              <a:spcAft>
                <a:spcPts val="800"/>
              </a:spcAft>
            </a:pPr>
            <a:r>
              <a:rPr lang="en-US" sz="2000" kern="100" spc="-5" dirty="0">
                <a:solidFill>
                  <a:srgbClr val="242424"/>
                </a:solidFill>
                <a:effectLst/>
                <a:latin typeface="Times New Roman" panose="02020603050405020304" pitchFamily="18" charset="0"/>
                <a:ea typeface="Aptos"/>
                <a:cs typeface="Times New Roman" panose="02020603050405020304" pitchFamily="18" charset="0"/>
              </a:rPr>
              <a:t>Who are the Top 10 Customers of the Superstore?</a:t>
            </a:r>
            <a:endParaRPr lang="en-US" sz="2000" kern="100" dirty="0">
              <a:effectLst/>
              <a:latin typeface="Times New Roman" panose="02020603050405020304" pitchFamily="18" charset="0"/>
              <a:cs typeface="Times New Roman" panose="02020603050405020304" pitchFamily="18" charset="0"/>
            </a:endParaRPr>
          </a:p>
          <a:p>
            <a:pPr>
              <a:lnSpc>
                <a:spcPct val="150000"/>
              </a:lnSpc>
            </a:pPr>
            <a:r>
              <a:rPr lang="en-US" sz="2000" dirty="0">
                <a:solidFill>
                  <a:schemeClr val="bg1"/>
                </a:solidFill>
                <a:effectLst/>
                <a:latin typeface="Times New Roman" panose="02020603050405020304" pitchFamily="18" charset="0"/>
                <a:cs typeface="Times New Roman" panose="02020603050405020304" pitchFamily="18" charset="0"/>
              </a:rPr>
              <a:t>What are the Top 10 States with highest number of orders (highest order count)?</a:t>
            </a: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998" y="0"/>
            <a:ext cx="9261446" cy="604007"/>
          </a:xfrm>
        </p:spPr>
        <p:txBody>
          <a:bodyPr/>
          <a:lstStyle/>
          <a:p>
            <a:pPr algn="ctr"/>
            <a:r>
              <a:rPr lang="en-US" b="1" u="sng" dirty="0">
                <a:solidFill>
                  <a:schemeClr val="bg1"/>
                </a:solidFill>
                <a:latin typeface="Arial Black" panose="020B0A04020102020204" pitchFamily="34" charset="0"/>
              </a:rPr>
              <a:t>Business Questions/ KPIs</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Which region has the highest order count and in which region do we need to grow our Business? (alternative Q: Which region has the highest sales, and which one has the lowest over the year 2011–2014?)</a:t>
            </a:r>
            <a:endParaRPr lang="en-US" sz="22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 Growth of Superstore sales over the year 2011–2014</a:t>
            </a:r>
            <a:endParaRPr lang="en-US" sz="22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What are the top 10 most selling Products?</a:t>
            </a:r>
            <a:endParaRPr lang="en-US" sz="2200" dirty="0">
              <a:effectLst/>
              <a:latin typeface="Times New Roman" panose="02020603050405020304" pitchFamily="18" charset="0"/>
              <a:cs typeface="Times New Roman" panose="02020603050405020304" pitchFamily="18" charset="0"/>
            </a:endParaRPr>
          </a:p>
          <a:p>
            <a:pPr>
              <a:lnSpc>
                <a:spcPct val="150000"/>
              </a:lnSpc>
              <a:spcBef>
                <a:spcPts val="2570"/>
              </a:spcBef>
              <a:spcAft>
                <a:spcPts val="0"/>
              </a:spcAf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What is the most preferred Ship Mode?</a:t>
            </a:r>
            <a:endParaRPr lang="en-US" sz="2200" dirty="0">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54" y="178326"/>
            <a:ext cx="5169842" cy="375348"/>
          </a:xfrm>
        </p:spPr>
        <p:txBody>
          <a:bodyPr>
            <a:noAutofit/>
          </a:bodyPr>
          <a:lstStyle/>
          <a:p>
            <a:pPr algn="ctr"/>
            <a:r>
              <a:rPr lang="en-US" sz="2400" b="1" u="sng" dirty="0">
                <a:solidFill>
                  <a:schemeClr val="bg1"/>
                </a:solidFill>
                <a:latin typeface="Arial Black" panose="020B0A04020102020204" pitchFamily="34" charset="0"/>
              </a:rPr>
              <a:t>Sales by Segment</a:t>
            </a:r>
          </a:p>
        </p:txBody>
      </p:sp>
      <p:sp>
        <p:nvSpPr>
          <p:cNvPr id="4" name="Text Placeholder 3"/>
          <p:cNvSpPr>
            <a:spLocks noGrp="1"/>
          </p:cNvSpPr>
          <p:nvPr>
            <p:ph type="body" sz="half" idx="2"/>
          </p:nvPr>
        </p:nvSpPr>
        <p:spPr>
          <a:xfrm>
            <a:off x="870177" y="2336874"/>
            <a:ext cx="3876256" cy="3599315"/>
          </a:xfrm>
        </p:spPr>
        <p:txBody>
          <a:bodyPr>
            <a:normAutofit/>
          </a:bodyPr>
          <a:lstStyle/>
          <a:p>
            <a:pPr marL="342900" indent="-342900">
              <a:buFont typeface="Arial" panose="020B0604020202020204" pitchFamily="34" charset="0"/>
              <a:buChar char="•"/>
            </a:pPr>
            <a:r>
              <a:rPr lang="en-US" sz="1400" dirty="0">
                <a:solidFill>
                  <a:schemeClr val="bg1"/>
                </a:solidFill>
                <a:effectLst/>
                <a:latin typeface="Times New Roman" panose="02020603050405020304" pitchFamily="18" charset="0"/>
                <a:cs typeface="Times New Roman" panose="02020603050405020304" pitchFamily="18" charset="0"/>
              </a:rPr>
              <a:t>Looking at this donut chat it is simply showing that among the three segments, the one making the most sales is consumer segment with total sales amounting to 50.76% of our entire revenue.</a:t>
            </a:r>
          </a:p>
          <a:p>
            <a:pPr marL="342900" indent="-342900">
              <a:buFont typeface="Arial" panose="020B0604020202020204" pitchFamily="34" charset="0"/>
              <a:buChar char="•"/>
            </a:pPr>
            <a:r>
              <a:rPr lang="en-US" sz="1400" dirty="0">
                <a:solidFill>
                  <a:schemeClr val="bg1"/>
                </a:solidFill>
                <a:effectLst/>
                <a:latin typeface="Times New Roman" panose="02020603050405020304" pitchFamily="18" charset="0"/>
                <a:cs typeface="Times New Roman" panose="02020603050405020304" pitchFamily="18" charset="0"/>
              </a:rPr>
              <a:t>This is followed by corporate segment contributing 30.44% to the entire revenue and Home Service segment also contributing a significant 18.79% to the entire total revenue.</a:t>
            </a:r>
          </a:p>
          <a:p>
            <a:pPr marL="342900" indent="-342900">
              <a:buFont typeface="Arial" panose="020B0604020202020204" pitchFamily="34" charset="0"/>
              <a:buChar char="•"/>
            </a:pPr>
            <a:r>
              <a:rPr lang="en-US" sz="1400" dirty="0">
                <a:solidFill>
                  <a:schemeClr val="bg1"/>
                </a:solidFill>
                <a:effectLst/>
                <a:latin typeface="Times New Roman" panose="02020603050405020304" pitchFamily="18" charset="0"/>
                <a:cs typeface="Times New Roman" panose="02020603050405020304" pitchFamily="18" charset="0"/>
              </a:rPr>
              <a:t>This shows that the consumer segment is having something good going on and that more focus should be given in order to make more sales in that particular segment.</a:t>
            </a:r>
          </a:p>
          <a:p>
            <a:pPr marL="342900" indent="-342900">
              <a:buFont typeface="Arial" panose="020B0604020202020204" pitchFamily="34" charset="0"/>
              <a:buChar char="•"/>
            </a:pPr>
            <a:r>
              <a:rPr lang="en-US" sz="1400" dirty="0">
                <a:solidFill>
                  <a:schemeClr val="bg1"/>
                </a:solidFill>
                <a:effectLst/>
                <a:latin typeface="Times New Roman" panose="02020603050405020304" pitchFamily="18" charset="0"/>
                <a:cs typeface="Times New Roman" panose="02020603050405020304" pitchFamily="18" charset="0"/>
              </a:rPr>
              <a:t>Also, focus should be given to Home service segment if management would like to gain more revenue from that segment.</a:t>
            </a:r>
          </a:p>
        </p:txBody>
      </p:sp>
      <p:pic>
        <p:nvPicPr>
          <p:cNvPr id="9" name="Picture Placeholder 8"/>
          <p:cNvPicPr>
            <a:picLocks noGrp="1" noChangeAspect="1"/>
          </p:cNvPicPr>
          <p:nvPr>
            <p:ph type="pic" idx="1"/>
          </p:nvPr>
        </p:nvPicPr>
        <p:blipFill>
          <a:blip r:embed="rId2"/>
          <a:stretch>
            <a:fillRect/>
          </a:stretch>
        </p:blipFill>
        <p:spPr>
          <a:xfrm>
            <a:off x="4994275" y="1989455"/>
            <a:ext cx="7197725" cy="48691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285" y="0"/>
            <a:ext cx="6803471" cy="496974"/>
          </a:xfrm>
        </p:spPr>
        <p:txBody>
          <a:bodyPr>
            <a:normAutofit/>
          </a:bodyPr>
          <a:lstStyle/>
          <a:p>
            <a:pPr algn="ctr"/>
            <a:r>
              <a:rPr lang="en-US" sz="2400" b="1" u="sng" dirty="0">
                <a:solidFill>
                  <a:schemeClr val="bg1"/>
                </a:solidFill>
                <a:latin typeface="Arial Black" panose="020B0A04020102020204" pitchFamily="34" charset="0"/>
                <a:cs typeface="Times New Roman" panose="02020603050405020304" pitchFamily="18" charset="0"/>
              </a:rPr>
              <a:t>Top 5 Selling Sub-Category</a:t>
            </a:r>
          </a:p>
        </p:txBody>
      </p:sp>
      <p:sp>
        <p:nvSpPr>
          <p:cNvPr id="4" name="Text Placeholder 3"/>
          <p:cNvSpPr>
            <a:spLocks noGrp="1"/>
          </p:cNvSpPr>
          <p:nvPr>
            <p:ph type="body" sz="half" idx="2"/>
          </p:nvPr>
        </p:nvSpPr>
        <p:spPr>
          <a:xfrm>
            <a:off x="78105" y="1971040"/>
            <a:ext cx="3931920" cy="4886325"/>
          </a:xfrm>
        </p:spPr>
        <p:txBody>
          <a:bodyPr>
            <a:normAutofit/>
          </a:bodyPr>
          <a:lstStyle/>
          <a:p>
            <a:pPr marL="171450" indent="-1714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The stacked column chart highlights the top 5 selling sub-category products management should focus on to make the most revenue from. Especially the top 2 products being phones and chairs. Clearly there isn’t significant difference in sales between these two sub-category products especially. So, even though the remaining 3 sub-category products are doing amazing a keen eye must be on these two.</a:t>
            </a:r>
          </a:p>
        </p:txBody>
      </p:sp>
      <p:pic>
        <p:nvPicPr>
          <p:cNvPr id="5" name="Picture Placeholder 4"/>
          <p:cNvPicPr>
            <a:picLocks noGrp="1" noChangeAspect="1"/>
          </p:cNvPicPr>
          <p:nvPr>
            <p:ph type="pic" idx="1"/>
          </p:nvPr>
        </p:nvPicPr>
        <p:blipFill>
          <a:blip r:embed="rId2"/>
          <a:stretch>
            <a:fillRect/>
          </a:stretch>
        </p:blipFill>
        <p:spPr>
          <a:xfrm>
            <a:off x="4009390" y="1971040"/>
            <a:ext cx="8182610" cy="4886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42" y="0"/>
            <a:ext cx="10837892" cy="612396"/>
          </a:xfrm>
        </p:spPr>
        <p:txBody>
          <a:bodyPr>
            <a:normAutofit/>
          </a:bodyPr>
          <a:lstStyle/>
          <a:p>
            <a:pPr algn="ctr"/>
            <a:r>
              <a:rPr lang="en-US" sz="2400" b="1" u="sng" dirty="0">
                <a:solidFill>
                  <a:schemeClr val="bg1"/>
                </a:solidFill>
                <a:latin typeface="Arial Black" panose="020B0A04020102020204" pitchFamily="34" charset="0"/>
              </a:rPr>
              <a:t>Bottom 5 Selling Products by Sub-Category</a:t>
            </a:r>
          </a:p>
        </p:txBody>
      </p:sp>
      <p:sp>
        <p:nvSpPr>
          <p:cNvPr id="4" name="Text Placeholder 3"/>
          <p:cNvSpPr>
            <a:spLocks noGrp="1"/>
          </p:cNvSpPr>
          <p:nvPr>
            <p:ph type="body" sz="half" idx="2"/>
          </p:nvPr>
        </p:nvSpPr>
        <p:spPr>
          <a:xfrm>
            <a:off x="17145" y="1985010"/>
            <a:ext cx="3931920" cy="4872990"/>
          </a:xfrm>
        </p:spPr>
        <p:txBody>
          <a:bodyPr>
            <a:normAutofit/>
          </a:bodyPr>
          <a:lstStyle/>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From the ribbon chart, we can tell the 5 bottom selling products by sub-category with fasteners being the sub-category providing the least sales altogether, with labels following closing behind along with envelopes.</a:t>
            </a:r>
          </a:p>
          <a:p>
            <a:pPr marL="285750" indent="-285750">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This shows that management should come up with measures and policies to drive real sales and revenue from these sub-categories if it’s something they are interested in or shut these sub-category products down and focus more on the top selling sub-category products.</a:t>
            </a:r>
          </a:p>
          <a:p>
            <a:pPr marL="285750" indent="-2857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stretch>
            <a:fillRect/>
          </a:stretch>
        </p:blipFill>
        <p:spPr>
          <a:xfrm>
            <a:off x="3949065" y="1984375"/>
            <a:ext cx="8242300" cy="4874260"/>
          </a:xfrm>
          <a:prstGeom prst="rect">
            <a:avLst/>
          </a:prstGeom>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TotalTime>
  <Words>1171</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Symbol</vt:lpstr>
      <vt:lpstr>Times New Roman</vt:lpstr>
      <vt:lpstr>Trebuchet MS</vt:lpstr>
      <vt:lpstr>Berlin</vt:lpstr>
      <vt:lpstr>Superstore Sales Dataset For Analysis Using Power BI </vt:lpstr>
      <vt:lpstr>Introduction and Data Background</vt:lpstr>
      <vt:lpstr>Process</vt:lpstr>
      <vt:lpstr>Objectives</vt:lpstr>
      <vt:lpstr>Business Questions/ KPIs</vt:lpstr>
      <vt:lpstr>Business Questions/ KPIs</vt:lpstr>
      <vt:lpstr>Sales by Segment</vt:lpstr>
      <vt:lpstr>Top 5 Selling Sub-Category</vt:lpstr>
      <vt:lpstr>Bottom 5 Selling Products by Sub-Category</vt:lpstr>
      <vt:lpstr>How much each sub-category contributes to superstore</vt:lpstr>
      <vt:lpstr>Top 10 customers</vt:lpstr>
      <vt:lpstr>Top 10 States with Highest Orders</vt:lpstr>
      <vt:lpstr>Which Region has the Highest and Lowest Sales</vt:lpstr>
      <vt:lpstr>Growth of Superstore sales over the year 2015–2018</vt:lpstr>
      <vt:lpstr>Top 10 Selling Products</vt:lpstr>
      <vt:lpstr>Most Preferred Ship Mode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Dataset For Analysis Using Power BI</dc:title>
  <dc:creator>Quansah</dc:creator>
  <cp:lastModifiedBy>Quansah</cp:lastModifiedBy>
  <cp:revision>26</cp:revision>
  <dcterms:created xsi:type="dcterms:W3CDTF">2024-08-08T10:33:00Z</dcterms:created>
  <dcterms:modified xsi:type="dcterms:W3CDTF">2024-08-09T10:33:09Z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BE717D0A05414BC2852E691A1271DBDE_13</vt:lpwstr>
  </property>
  <property fmtid="{D5CDD505-2E9C-101B-9397-08002B2CF9AE}" pid="3" name="KSOProductBuildVer">
    <vt:lpwstr>1033-12.2.0.16731</vt:lpwstr>
  </property>
</Properties>
</file>