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68.xml" ContentType="application/vnd.openxmlformats-officedocument.presentationml.slide+xml"/>
  <Override PartName="/ppt/slides/slide106.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69.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08"/>
  </p:notesMasterIdLst>
  <p:sldIdLst>
    <p:sldId id="259" r:id="rId2"/>
    <p:sldId id="290" r:id="rId3"/>
    <p:sldId id="258" r:id="rId4"/>
    <p:sldId id="394"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92" r:id="rId23"/>
    <p:sldId id="308" r:id="rId24"/>
    <p:sldId id="309" r:id="rId25"/>
    <p:sldId id="393" r:id="rId26"/>
    <p:sldId id="313" r:id="rId27"/>
    <p:sldId id="314" r:id="rId28"/>
    <p:sldId id="315" r:id="rId29"/>
    <p:sldId id="311" r:id="rId30"/>
    <p:sldId id="312"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90" r:id="rId64"/>
    <p:sldId id="391" r:id="rId65"/>
    <p:sldId id="348" r:id="rId66"/>
    <p:sldId id="349" r:id="rId67"/>
    <p:sldId id="350" r:id="rId68"/>
    <p:sldId id="351" r:id="rId69"/>
    <p:sldId id="352" r:id="rId70"/>
    <p:sldId id="353" r:id="rId71"/>
    <p:sldId id="354" r:id="rId72"/>
    <p:sldId id="355" r:id="rId73"/>
    <p:sldId id="356" r:id="rId74"/>
    <p:sldId id="357" r:id="rId75"/>
    <p:sldId id="358" r:id="rId76"/>
    <p:sldId id="359" r:id="rId77"/>
    <p:sldId id="360" r:id="rId78"/>
    <p:sldId id="361" r:id="rId79"/>
    <p:sldId id="362" r:id="rId80"/>
    <p:sldId id="363" r:id="rId81"/>
    <p:sldId id="364" r:id="rId82"/>
    <p:sldId id="365" r:id="rId83"/>
    <p:sldId id="366" r:id="rId84"/>
    <p:sldId id="367" r:id="rId85"/>
    <p:sldId id="368" r:id="rId86"/>
    <p:sldId id="369" r:id="rId87"/>
    <p:sldId id="370" r:id="rId88"/>
    <p:sldId id="371" r:id="rId89"/>
    <p:sldId id="372" r:id="rId90"/>
    <p:sldId id="373" r:id="rId91"/>
    <p:sldId id="374" r:id="rId92"/>
    <p:sldId id="375" r:id="rId93"/>
    <p:sldId id="376" r:id="rId94"/>
    <p:sldId id="377" r:id="rId95"/>
    <p:sldId id="378" r:id="rId96"/>
    <p:sldId id="379" r:id="rId97"/>
    <p:sldId id="380" r:id="rId98"/>
    <p:sldId id="381" r:id="rId99"/>
    <p:sldId id="382" r:id="rId100"/>
    <p:sldId id="383" r:id="rId101"/>
    <p:sldId id="384" r:id="rId102"/>
    <p:sldId id="385" r:id="rId103"/>
    <p:sldId id="386" r:id="rId104"/>
    <p:sldId id="387" r:id="rId105"/>
    <p:sldId id="388" r:id="rId106"/>
    <p:sldId id="389"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4660"/>
  </p:normalViewPr>
  <p:slideViewPr>
    <p:cSldViewPr>
      <p:cViewPr varScale="1">
        <p:scale>
          <a:sx n="68" d="100"/>
          <a:sy n="68" d="100"/>
        </p:scale>
        <p:origin x="-140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115"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B2C689-28BA-4BBC-9028-D88B2EA0FF12}" type="datetimeFigureOut">
              <a:rPr lang="en-US" smtClean="0"/>
              <a:pPr/>
              <a:t>5/26/21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B78AAE-0FEF-4507-9317-6CA9813B694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Network and Information Security</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4EA6A20-D63B-4010-A5AF-9BCB262BDF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Network and Information Security</a:t>
            </a:r>
            <a:endParaRPr lang="en-US"/>
          </a:p>
        </p:txBody>
      </p:sp>
      <p:sp>
        <p:nvSpPr>
          <p:cNvPr id="6" name="Slide Number Placeholder 5"/>
          <p:cNvSpPr>
            <a:spLocks noGrp="1"/>
          </p:cNvSpPr>
          <p:nvPr>
            <p:ph type="sldNum" sz="quarter" idx="12"/>
          </p:nvPr>
        </p:nvSpPr>
        <p:spPr/>
        <p:txBody>
          <a:bodyPr/>
          <a:lstStyle/>
          <a:p>
            <a:fld id="{A4EA6A20-D63B-4010-A5AF-9BCB262BDF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Network and Information Security</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4EA6A20-D63B-4010-A5AF-9BCB262BDFF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19.</a:t>
            </a:r>
            <a:fld id="{030EE8D6-092A-4FFB-B810-59B288E4FCB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Network and Information Security</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4EA6A20-D63B-4010-A5AF-9BCB262BDFF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4EA6A20-D63B-4010-A5AF-9BCB262BDFFB}"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Network and Information Security</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fld id="{A4EA6A20-D63B-4010-A5AF-9BCB262BDFF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Network and Information Security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fld id="{A4EA6A20-D63B-4010-A5AF-9BCB262BDFF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Network and Information Security</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Network and Information Security</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4EA6A20-D63B-4010-A5AF-9BCB262BDF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4EA6A20-D63B-4010-A5AF-9BCB262BDF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Network and Information Security</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4EA6A20-D63B-4010-A5AF-9BCB262BDFF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4EA6A20-D63B-4010-A5AF-9BCB262BDFF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Network and Information Security</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Network and Information Security</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4EA6A20-D63B-4010-A5AF-9BCB262BDF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freshservice.com/it-service-desk-software/itil-ready-service-desk"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Public-key_cryptography" TargetMode="External"/><Relationship Id="rId2" Type="http://schemas.openxmlformats.org/officeDocument/2006/relationships/hyperlink" Target="https://en.wikipedia.org/wiki/Public_key_certificat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guru99.com/mobile-testing.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en.wikipedia.org/wiki/Stalking" TargetMode="External"/><Relationship Id="rId2" Type="http://schemas.openxmlformats.org/officeDocument/2006/relationships/hyperlink" Target="https://en.wikipedia.org/wiki/Internet" TargetMode="External"/><Relationship Id="rId1" Type="http://schemas.openxmlformats.org/officeDocument/2006/relationships/slideLayout" Target="../slideLayouts/slideLayout2.xml"/><Relationship Id="rId4" Type="http://schemas.openxmlformats.org/officeDocument/2006/relationships/hyperlink" Target="https://en.wikipedia.org/wiki/Harass" TargetMode="External"/></Relationships>
</file>

<file path=ppt/slides/_rels/slide72.xml.rels><?xml version="1.0" encoding="UTF-8" standalone="yes"?>
<Relationships xmlns="http://schemas.openxmlformats.org/package/2006/relationships"><Relationship Id="rId2" Type="http://schemas.openxmlformats.org/officeDocument/2006/relationships/hyperlink" Target="https://www.investopedia.com/terms/s/ssn.asp"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searchdisasterrecovery.techtarget.com/definition/business-continuity"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s://mindmajix.com/cobit-interview-questions"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122" name="Line 5"/>
          <p:cNvSpPr>
            <a:spLocks noChangeShapeType="1"/>
          </p:cNvSpPr>
          <p:nvPr/>
        </p:nvSpPr>
        <p:spPr bwMode="auto">
          <a:xfrm>
            <a:off x="152400" y="6477000"/>
            <a:ext cx="8763000" cy="0"/>
          </a:xfrm>
          <a:prstGeom prst="line">
            <a:avLst/>
          </a:prstGeom>
          <a:noFill/>
          <a:ln w="76200">
            <a:solidFill>
              <a:srgbClr val="002060"/>
            </a:solidFill>
            <a:round/>
            <a:headEnd/>
            <a:tailEnd/>
          </a:ln>
        </p:spPr>
        <p:txBody>
          <a:bodyPr/>
          <a:lstStyle/>
          <a:p>
            <a:endParaRPr lang="en-US"/>
          </a:p>
        </p:txBody>
      </p:sp>
      <p:pic>
        <p:nvPicPr>
          <p:cNvPr id="5123" name="Picture 5" descr="ssvpslogo.png"/>
          <p:cNvPicPr>
            <a:picLocks noChangeAspect="1" noChangeArrowheads="1"/>
          </p:cNvPicPr>
          <p:nvPr/>
        </p:nvPicPr>
        <p:blipFill>
          <a:blip r:embed="rId3" cstate="print"/>
          <a:srcRect/>
          <a:stretch>
            <a:fillRect/>
          </a:stretch>
        </p:blipFill>
        <p:spPr bwMode="auto">
          <a:xfrm>
            <a:off x="3657600" y="1524000"/>
            <a:ext cx="1695450" cy="1916113"/>
          </a:xfrm>
          <a:prstGeom prst="rect">
            <a:avLst/>
          </a:prstGeom>
          <a:noFill/>
          <a:ln w="9525">
            <a:noFill/>
            <a:miter lim="800000"/>
            <a:headEnd/>
            <a:tailEnd/>
          </a:ln>
        </p:spPr>
      </p:pic>
      <p:sp>
        <p:nvSpPr>
          <p:cNvPr id="5124" name="TextBox 6"/>
          <p:cNvSpPr txBox="1">
            <a:spLocks noChangeArrowheads="1"/>
          </p:cNvSpPr>
          <p:nvPr/>
        </p:nvSpPr>
        <p:spPr bwMode="auto">
          <a:xfrm>
            <a:off x="152400" y="3505200"/>
            <a:ext cx="8763000" cy="3724096"/>
          </a:xfrm>
          <a:prstGeom prst="rect">
            <a:avLst/>
          </a:prstGeom>
          <a:noFill/>
          <a:ln w="9525">
            <a:noFill/>
            <a:miter lim="800000"/>
            <a:headEnd/>
            <a:tailEnd/>
          </a:ln>
        </p:spPr>
        <p:txBody>
          <a:bodyPr>
            <a:spAutoFit/>
          </a:bodyPr>
          <a:lstStyle/>
          <a:p>
            <a:pPr algn="ctr"/>
            <a:r>
              <a:rPr lang="en-US" sz="2800" b="1" dirty="0">
                <a:solidFill>
                  <a:srgbClr val="000000"/>
                </a:solidFill>
              </a:rPr>
              <a:t> </a:t>
            </a:r>
            <a:r>
              <a:rPr lang="en-US" sz="2800" b="1" baseline="0" dirty="0">
                <a:solidFill>
                  <a:srgbClr val="000000"/>
                </a:solidFill>
              </a:rPr>
              <a:t>  </a:t>
            </a:r>
            <a:r>
              <a:rPr lang="en-US" sz="2800" b="1" baseline="0" dirty="0" smtClean="0">
                <a:solidFill>
                  <a:srgbClr val="000000"/>
                </a:solidFill>
                <a:latin typeface="Times New Roman" pitchFamily="18" charset="0"/>
                <a:cs typeface="Times New Roman" pitchFamily="18" charset="0"/>
              </a:rPr>
              <a:t>Presentation </a:t>
            </a:r>
          </a:p>
          <a:p>
            <a:pPr algn="ctr"/>
            <a:r>
              <a:rPr lang="en-US" sz="2800" b="1" dirty="0" smtClean="0">
                <a:solidFill>
                  <a:srgbClr val="000000"/>
                </a:solidFill>
                <a:latin typeface="Times New Roman" pitchFamily="18" charset="0"/>
                <a:cs typeface="Times New Roman" pitchFamily="18" charset="0"/>
              </a:rPr>
              <a:t>  </a:t>
            </a:r>
            <a:r>
              <a:rPr lang="en-US" sz="2800" b="1" baseline="0" dirty="0" smtClean="0">
                <a:solidFill>
                  <a:srgbClr val="000000"/>
                </a:solidFill>
                <a:latin typeface="Times New Roman" pitchFamily="18" charset="0"/>
                <a:cs typeface="Times New Roman" pitchFamily="18" charset="0"/>
              </a:rPr>
              <a:t>on </a:t>
            </a:r>
          </a:p>
          <a:p>
            <a:pPr algn="ctr"/>
            <a:r>
              <a:rPr lang="en-US" sz="2800" b="1" baseline="0" dirty="0" smtClean="0">
                <a:solidFill>
                  <a:srgbClr val="000000"/>
                </a:solidFill>
                <a:latin typeface="Times New Roman" pitchFamily="18" charset="0"/>
                <a:cs typeface="Times New Roman" pitchFamily="18" charset="0"/>
              </a:rPr>
              <a:t>Sub</a:t>
            </a:r>
            <a:r>
              <a:rPr lang="en-US" sz="2800" b="1" baseline="0" dirty="0">
                <a:solidFill>
                  <a:srgbClr val="000000"/>
                </a:solidFill>
                <a:latin typeface="Times New Roman" pitchFamily="18" charset="0"/>
                <a:cs typeface="Times New Roman" pitchFamily="18" charset="0"/>
              </a:rPr>
              <a:t>: </a:t>
            </a:r>
            <a:r>
              <a:rPr lang="en-US" sz="2800" b="1" baseline="0" dirty="0" smtClean="0">
                <a:solidFill>
                  <a:srgbClr val="000000"/>
                </a:solidFill>
                <a:latin typeface="Times New Roman" pitchFamily="18" charset="0"/>
                <a:cs typeface="Times New Roman" pitchFamily="18" charset="0"/>
              </a:rPr>
              <a:t>Network and Information Security</a:t>
            </a:r>
            <a:endParaRPr lang="en-US" sz="2800" b="1" baseline="0" dirty="0">
              <a:solidFill>
                <a:srgbClr val="000000"/>
              </a:solidFill>
              <a:latin typeface="Times New Roman" pitchFamily="18" charset="0"/>
              <a:cs typeface="Times New Roman" pitchFamily="18" charset="0"/>
            </a:endParaRPr>
          </a:p>
          <a:p>
            <a:pPr algn="ctr"/>
            <a:r>
              <a:rPr lang="en-US" baseline="0" dirty="0">
                <a:solidFill>
                  <a:srgbClr val="000000"/>
                </a:solidFill>
                <a:latin typeface="Times New Roman" pitchFamily="18" charset="0"/>
                <a:cs typeface="Times New Roman" pitchFamily="18" charset="0"/>
              </a:rPr>
              <a:t> </a:t>
            </a:r>
            <a:r>
              <a:rPr lang="en-US" baseline="0" dirty="0" smtClean="0">
                <a:solidFill>
                  <a:srgbClr val="000000"/>
                </a:solidFill>
                <a:latin typeface="Times New Roman" pitchFamily="18" charset="0"/>
                <a:cs typeface="Times New Roman" pitchFamily="18" charset="0"/>
              </a:rPr>
              <a:t>  </a:t>
            </a:r>
            <a:r>
              <a:rPr lang="en-US" sz="2800" b="1" baseline="0" dirty="0">
                <a:solidFill>
                  <a:srgbClr val="000000"/>
                </a:solidFill>
                <a:latin typeface="Times New Roman" pitchFamily="18" charset="0"/>
                <a:cs typeface="Times New Roman" pitchFamily="18" charset="0"/>
              </a:rPr>
              <a:t>by</a:t>
            </a:r>
          </a:p>
          <a:p>
            <a:pPr algn="ctr"/>
            <a:r>
              <a:rPr lang="en-US" sz="2800" b="1" baseline="0" dirty="0">
                <a:solidFill>
                  <a:srgbClr val="000000"/>
                </a:solidFill>
                <a:latin typeface="Times New Roman" pitchFamily="18" charset="0"/>
                <a:cs typeface="Times New Roman" pitchFamily="18" charset="0"/>
              </a:rPr>
              <a:t>     Mr. </a:t>
            </a:r>
            <a:r>
              <a:rPr lang="en-US" sz="2800" b="1" baseline="0" dirty="0" err="1">
                <a:solidFill>
                  <a:srgbClr val="000000"/>
                </a:solidFill>
                <a:latin typeface="Times New Roman" pitchFamily="18" charset="0"/>
                <a:cs typeface="Times New Roman" pitchFamily="18" charset="0"/>
              </a:rPr>
              <a:t>Vishal</a:t>
            </a:r>
            <a:r>
              <a:rPr lang="en-US" sz="2800" b="1" baseline="0" dirty="0">
                <a:solidFill>
                  <a:srgbClr val="000000"/>
                </a:solidFill>
                <a:latin typeface="Times New Roman" pitchFamily="18" charset="0"/>
                <a:cs typeface="Times New Roman" pitchFamily="18" charset="0"/>
              </a:rPr>
              <a:t> S. </a:t>
            </a:r>
            <a:r>
              <a:rPr lang="en-US" sz="2800" b="1" baseline="0" dirty="0" err="1">
                <a:solidFill>
                  <a:srgbClr val="000000"/>
                </a:solidFill>
                <a:latin typeface="Times New Roman" pitchFamily="18" charset="0"/>
                <a:cs typeface="Times New Roman" pitchFamily="18" charset="0"/>
              </a:rPr>
              <a:t>Thakare</a:t>
            </a:r>
            <a:r>
              <a:rPr lang="en-US" sz="2800" b="1" baseline="0" dirty="0">
                <a:solidFill>
                  <a:srgbClr val="000000"/>
                </a:solidFill>
                <a:latin typeface="Times New Roman" pitchFamily="18" charset="0"/>
                <a:cs typeface="Times New Roman" pitchFamily="18" charset="0"/>
              </a:rPr>
              <a:t>  </a:t>
            </a:r>
          </a:p>
          <a:p>
            <a:pPr algn="ctr"/>
            <a:r>
              <a:rPr lang="en-US" sz="2400" i="1" baseline="0" dirty="0">
                <a:solidFill>
                  <a:srgbClr val="000000"/>
                </a:solidFill>
                <a:latin typeface="Times New Roman" pitchFamily="18" charset="0"/>
                <a:cs typeface="Times New Roman" pitchFamily="18" charset="0"/>
              </a:rPr>
              <a:t>B.E. (Computer </a:t>
            </a:r>
            <a:r>
              <a:rPr lang="en-US" sz="2400" i="1" baseline="0" dirty="0" err="1">
                <a:solidFill>
                  <a:srgbClr val="000000"/>
                </a:solidFill>
                <a:latin typeface="Times New Roman" pitchFamily="18" charset="0"/>
                <a:cs typeface="Times New Roman" pitchFamily="18" charset="0"/>
              </a:rPr>
              <a:t>Engg</a:t>
            </a:r>
            <a:r>
              <a:rPr lang="en-US" sz="2400" i="1" baseline="0" dirty="0">
                <a:solidFill>
                  <a:srgbClr val="000000"/>
                </a:solidFill>
                <a:latin typeface="Times New Roman" pitchFamily="18" charset="0"/>
                <a:cs typeface="Times New Roman" pitchFamily="18" charset="0"/>
              </a:rPr>
              <a:t>.)</a:t>
            </a:r>
          </a:p>
          <a:p>
            <a:pPr algn="ctr"/>
            <a:r>
              <a:rPr lang="en-US" sz="2400" i="1" baseline="0" dirty="0">
                <a:solidFill>
                  <a:srgbClr val="000000"/>
                </a:solidFill>
                <a:latin typeface="Times New Roman" pitchFamily="18" charset="0"/>
                <a:cs typeface="Times New Roman" pitchFamily="18" charset="0"/>
              </a:rPr>
              <a:t>M.E. (Computer </a:t>
            </a:r>
            <a:r>
              <a:rPr lang="en-US" sz="2400" i="1" baseline="0" dirty="0" err="1">
                <a:solidFill>
                  <a:srgbClr val="000000"/>
                </a:solidFill>
                <a:latin typeface="Times New Roman" pitchFamily="18" charset="0"/>
                <a:cs typeface="Times New Roman" pitchFamily="18" charset="0"/>
              </a:rPr>
              <a:t>Engg</a:t>
            </a:r>
            <a:r>
              <a:rPr lang="en-US" sz="2400" i="1" baseline="0" dirty="0">
                <a:solidFill>
                  <a:srgbClr val="000000"/>
                </a:solidFill>
                <a:latin typeface="Times New Roman" pitchFamily="18" charset="0"/>
                <a:cs typeface="Times New Roman" pitchFamily="18" charset="0"/>
              </a:rPr>
              <a:t>.)</a:t>
            </a:r>
          </a:p>
          <a:p>
            <a:endParaRPr lang="en-US" sz="2400" baseline="0" dirty="0">
              <a:solidFill>
                <a:srgbClr val="000000"/>
              </a:solidFill>
              <a:latin typeface="Times New Roman" pitchFamily="18" charset="0"/>
              <a:cs typeface="Times New Roman" pitchFamily="18" charset="0"/>
            </a:endParaRPr>
          </a:p>
          <a:p>
            <a:r>
              <a:rPr lang="en-US" sz="2400" baseline="0" dirty="0">
                <a:solidFill>
                  <a:srgbClr val="000000"/>
                </a:solidFill>
                <a:latin typeface="Times New Roman" pitchFamily="18" charset="0"/>
                <a:cs typeface="Times New Roman" pitchFamily="18" charset="0"/>
              </a:rPr>
              <a:t> </a:t>
            </a:r>
            <a:endParaRPr lang="en-US" sz="2400" dirty="0">
              <a:solidFill>
                <a:srgbClr val="000000"/>
              </a:solidFill>
              <a:latin typeface="Times New Roman" pitchFamily="18" charset="0"/>
              <a:cs typeface="Times New Roman" pitchFamily="18" charset="0"/>
            </a:endParaRPr>
          </a:p>
        </p:txBody>
      </p:sp>
      <p:sp>
        <p:nvSpPr>
          <p:cNvPr id="5125" name="TextBox 7"/>
          <p:cNvSpPr txBox="1">
            <a:spLocks noChangeArrowheads="1"/>
          </p:cNvSpPr>
          <p:nvPr/>
        </p:nvSpPr>
        <p:spPr bwMode="auto">
          <a:xfrm>
            <a:off x="0" y="0"/>
            <a:ext cx="9144000" cy="1477328"/>
          </a:xfrm>
          <a:prstGeom prst="rect">
            <a:avLst/>
          </a:prstGeom>
          <a:noFill/>
          <a:ln w="9525">
            <a:noFill/>
            <a:miter lim="800000"/>
            <a:headEnd/>
            <a:tailEnd/>
          </a:ln>
        </p:spPr>
        <p:txBody>
          <a:bodyPr>
            <a:spAutoFit/>
          </a:bodyPr>
          <a:lstStyle/>
          <a:p>
            <a:pPr algn="ctr"/>
            <a:r>
              <a:rPr lang="en-US" sz="3600" b="1" baseline="0" dirty="0">
                <a:solidFill>
                  <a:srgbClr val="000000"/>
                </a:solidFill>
                <a:latin typeface="Times New Roman" pitchFamily="18" charset="0"/>
                <a:cs typeface="Times New Roman" pitchFamily="18" charset="0"/>
              </a:rPr>
              <a:t>S.S.V.P.S’s </a:t>
            </a:r>
            <a:r>
              <a:rPr lang="en-US" sz="3600" b="1" baseline="0" dirty="0" err="1">
                <a:solidFill>
                  <a:srgbClr val="000000"/>
                </a:solidFill>
                <a:latin typeface="Times New Roman" pitchFamily="18" charset="0"/>
                <a:cs typeface="Times New Roman" pitchFamily="18" charset="0"/>
              </a:rPr>
              <a:t>B.S.Deore</a:t>
            </a:r>
            <a:r>
              <a:rPr lang="en-US" sz="3600" b="1" baseline="0" dirty="0">
                <a:solidFill>
                  <a:srgbClr val="000000"/>
                </a:solidFill>
                <a:latin typeface="Times New Roman" pitchFamily="18" charset="0"/>
                <a:cs typeface="Times New Roman" pitchFamily="18" charset="0"/>
              </a:rPr>
              <a:t> Polytechnic, </a:t>
            </a:r>
            <a:r>
              <a:rPr lang="en-US" sz="3600" b="1" baseline="0" dirty="0" err="1">
                <a:solidFill>
                  <a:srgbClr val="000000"/>
                </a:solidFill>
                <a:latin typeface="Times New Roman" pitchFamily="18" charset="0"/>
                <a:cs typeface="Times New Roman" pitchFamily="18" charset="0"/>
              </a:rPr>
              <a:t>Dhule</a:t>
            </a:r>
            <a:endParaRPr lang="en-US" sz="3600" b="1" baseline="0" dirty="0">
              <a:solidFill>
                <a:srgbClr val="000000"/>
              </a:solidFill>
              <a:latin typeface="Times New Roman" pitchFamily="18" charset="0"/>
              <a:cs typeface="Times New Roman" pitchFamily="18" charset="0"/>
            </a:endParaRPr>
          </a:p>
          <a:p>
            <a:pPr algn="ctr"/>
            <a:r>
              <a:rPr lang="en-US" sz="3600" b="1" i="1" baseline="0" dirty="0">
                <a:solidFill>
                  <a:srgbClr val="000000"/>
                </a:solidFill>
                <a:latin typeface="Times New Roman" pitchFamily="18" charset="0"/>
                <a:cs typeface="Times New Roman" pitchFamily="18" charset="0"/>
              </a:rPr>
              <a:t>Department of Computer Engineering</a:t>
            </a:r>
          </a:p>
          <a:p>
            <a:endParaRPr lang="en-US" dirty="0">
              <a:solidFill>
                <a:srgbClr val="000000"/>
              </a:solidFill>
            </a:endParaRPr>
          </a:p>
        </p:txBody>
      </p:sp>
      <p:sp>
        <p:nvSpPr>
          <p:cNvPr id="6" name="Slide Number Placeholder 5"/>
          <p:cNvSpPr>
            <a:spLocks noGrp="1"/>
          </p:cNvSpPr>
          <p:nvPr>
            <p:ph type="sldNum" sz="quarter" idx="10"/>
          </p:nvPr>
        </p:nvSpPr>
        <p:spPr/>
        <p:txBody>
          <a:bodyPr>
            <a:normAutofit fontScale="85000" lnSpcReduction="20000"/>
          </a:bodyPr>
          <a:lstStyle/>
          <a:p>
            <a:pPr>
              <a:defRPr/>
            </a:pPr>
            <a:fld id="{030EE8D6-092A-4FFB-B810-59B288E4FCBB}"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Applications of IPSec</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10</a:t>
            </a:fld>
            <a:endParaRPr lang="en-US"/>
          </a:p>
        </p:txBody>
      </p:sp>
      <p:sp>
        <p:nvSpPr>
          <p:cNvPr id="5" name="Content Placeholder 4"/>
          <p:cNvSpPr>
            <a:spLocks noGrp="1"/>
          </p:cNvSpPr>
          <p:nvPr>
            <p:ph sz="quarter" idx="1"/>
          </p:nvPr>
        </p:nvSpPr>
        <p:spPr/>
        <p:txBody>
          <a:bodyPr>
            <a:normAutofit/>
          </a:bodyPr>
          <a:lstStyle/>
          <a:p>
            <a:r>
              <a:rPr lang="en-US" dirty="0" smtClean="0"/>
              <a:t>Secure remote internet access.</a:t>
            </a:r>
          </a:p>
          <a:p>
            <a:r>
              <a:rPr lang="en-US" dirty="0" smtClean="0"/>
              <a:t>Secure branch office connectivity.</a:t>
            </a:r>
          </a:p>
          <a:p>
            <a:r>
              <a:rPr lang="en-US" dirty="0" smtClean="0"/>
              <a:t>Setup communication with other organization.</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PCI DSS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100</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b="1" dirty="0" smtClean="0"/>
              <a:t>PCI DSS</a:t>
            </a:r>
            <a:r>
              <a:rPr lang="en-US" dirty="0" smtClean="0"/>
              <a:t> stands for payment card industry data security standard. </a:t>
            </a:r>
          </a:p>
          <a:p>
            <a:pPr algn="just"/>
            <a:r>
              <a:rPr lang="en-US" dirty="0" smtClean="0"/>
              <a:t>This global security standard for information is designed to enhance control over credit card data to prevent fraud.</a:t>
            </a:r>
          </a:p>
          <a:p>
            <a:pPr algn="just"/>
            <a:r>
              <a:rPr lang="en-US" dirty="0" smtClean="0"/>
              <a:t>All businesses regardless of size must follow PCI DSS requirements if they accept credit card payments from the major brands like MasterCard, Visa. </a:t>
            </a:r>
          </a:p>
          <a:p>
            <a:pPr algn="just"/>
            <a:r>
              <a:rPr lang="en-US" dirty="0" smtClean="0"/>
              <a:t>For any organization that processes, stores, or transmits cardholder and payment data, PCI DSS compliance is required.</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PCI DSS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101</a:t>
            </a:fld>
            <a:endParaRPr lang="en-US"/>
          </a:p>
        </p:txBody>
      </p:sp>
      <p:sp>
        <p:nvSpPr>
          <p:cNvPr id="5" name="Content Placeholder 4"/>
          <p:cNvSpPr>
            <a:spLocks noGrp="1"/>
          </p:cNvSpPr>
          <p:nvPr>
            <p:ph sz="quarter" idx="1"/>
          </p:nvPr>
        </p:nvSpPr>
        <p:spPr/>
        <p:txBody>
          <a:bodyPr>
            <a:normAutofit/>
          </a:bodyPr>
          <a:lstStyle/>
          <a:p>
            <a:pPr algn="just"/>
            <a:r>
              <a:rPr lang="en-US" dirty="0" smtClean="0"/>
              <a:t>The PCI DSS regulations are a group of operational and technical requirements designed to protect cardholder data. </a:t>
            </a:r>
          </a:p>
          <a:p>
            <a:pPr algn="just"/>
            <a:r>
              <a:rPr lang="en-US" dirty="0" smtClean="0"/>
              <a:t>They are effectively the broader rules surrounding payment processing. </a:t>
            </a:r>
          </a:p>
          <a:p>
            <a:pPr algn="just"/>
            <a:r>
              <a:rPr lang="en-US" dirty="0" smtClean="0"/>
              <a:t>The overall goal of PCI is to ensure that anyone processing, accepting, storing, or transmitting credit card data maintains a secure environment.</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PCI DSS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102</a:t>
            </a:fld>
            <a:endParaRPr lang="en-US"/>
          </a:p>
        </p:txBody>
      </p:sp>
      <p:sp>
        <p:nvSpPr>
          <p:cNvPr id="5" name="Content Placeholder 4"/>
          <p:cNvSpPr>
            <a:spLocks noGrp="1"/>
          </p:cNvSpPr>
          <p:nvPr>
            <p:ph sz="quarter" idx="1"/>
          </p:nvPr>
        </p:nvSpPr>
        <p:spPr/>
        <p:txBody>
          <a:bodyPr>
            <a:normAutofit/>
          </a:bodyPr>
          <a:lstStyle/>
          <a:p>
            <a:pPr algn="just"/>
            <a:r>
              <a:rPr lang="en-US" dirty="0" smtClean="0"/>
              <a:t>The PCI SSC has outlined 12 requirements for handling cardholder data and maintaining a secure network. </a:t>
            </a:r>
          </a:p>
          <a:p>
            <a:pPr algn="just"/>
            <a:r>
              <a:rPr lang="en-US" dirty="0" smtClean="0"/>
              <a:t>Distributed between six broader goals, all are necessary for an enterprise to become compliant.</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PCI DSS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103</a:t>
            </a:fld>
            <a:endParaRPr lang="en-US"/>
          </a:p>
        </p:txBody>
      </p:sp>
      <p:pic>
        <p:nvPicPr>
          <p:cNvPr id="109570" name="Picture 2" descr="PCI DSS requirements"/>
          <p:cNvPicPr>
            <a:picLocks noChangeAspect="1" noChangeArrowheads="1"/>
          </p:cNvPicPr>
          <p:nvPr/>
        </p:nvPicPr>
        <p:blipFill>
          <a:blip r:embed="rId2" cstate="print"/>
          <a:srcRect/>
          <a:stretch>
            <a:fillRect/>
          </a:stretch>
        </p:blipFill>
        <p:spPr bwMode="auto">
          <a:xfrm>
            <a:off x="609600" y="228600"/>
            <a:ext cx="7924800" cy="6305551"/>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ITIL Framework</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104</a:t>
            </a:fld>
            <a:endParaRPr lang="en-US"/>
          </a:p>
        </p:txBody>
      </p:sp>
      <p:sp>
        <p:nvSpPr>
          <p:cNvPr id="5" name="Content Placeholder 4"/>
          <p:cNvSpPr>
            <a:spLocks noGrp="1"/>
          </p:cNvSpPr>
          <p:nvPr>
            <p:ph sz="quarter" idx="1"/>
          </p:nvPr>
        </p:nvSpPr>
        <p:spPr>
          <a:xfrm>
            <a:off x="381000" y="1600200"/>
            <a:ext cx="8534400" cy="5257800"/>
          </a:xfrm>
        </p:spPr>
        <p:txBody>
          <a:bodyPr>
            <a:normAutofit fontScale="70000" lnSpcReduction="20000"/>
          </a:bodyPr>
          <a:lstStyle/>
          <a:p>
            <a:pPr algn="just"/>
            <a:r>
              <a:rPr lang="en-US" sz="3300" b="1" dirty="0" smtClean="0"/>
              <a:t>Information Technology Infrastructure Library (ITIL)</a:t>
            </a:r>
            <a:r>
              <a:rPr lang="en-US" sz="3300" dirty="0" smtClean="0"/>
              <a:t> is provided with a framework of best practices for delivering IT services. </a:t>
            </a:r>
          </a:p>
          <a:p>
            <a:pPr algn="just"/>
            <a:r>
              <a:rPr lang="en-US" sz="3300" dirty="0" smtClean="0"/>
              <a:t>It enables organizations and individuals to deliver cost-effective IT Service Management, ITSM.</a:t>
            </a:r>
          </a:p>
          <a:p>
            <a:pPr algn="just"/>
            <a:r>
              <a:rPr lang="en-US" sz="3300" dirty="0" smtClean="0"/>
              <a:t>The ITIL is an appropriate method to management of IT service.</a:t>
            </a:r>
          </a:p>
          <a:p>
            <a:pPr algn="just"/>
            <a:r>
              <a:rPr lang="en-US" sz="3300" dirty="0" smtClean="0"/>
              <a:t>It can also help businesses manage risk, strengthen customer relations, establish cost-effective practices, and build a stable IT environment that provides for growth, scale and change.</a:t>
            </a:r>
          </a:p>
          <a:p>
            <a:pPr algn="just"/>
            <a:r>
              <a:rPr lang="en-US" sz="3300" dirty="0" smtClean="0"/>
              <a:t>ITIL is </a:t>
            </a:r>
            <a:r>
              <a:rPr lang="en-US" sz="3300" dirty="0" smtClean="0"/>
              <a:t>used to standardize the selection process, planning, and delivery and also standardize the maintenance of IT services within a business. </a:t>
            </a:r>
          </a:p>
          <a:p>
            <a:pPr algn="just"/>
            <a:r>
              <a:rPr lang="en-US" sz="3300" dirty="0" smtClean="0"/>
              <a:t>The goal of the ITIL is to improve efficiency and achieve predictable service delivery.</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ITIL Framework</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105</a:t>
            </a:fld>
            <a:endParaRPr lang="en-US"/>
          </a:p>
        </p:txBody>
      </p:sp>
      <p:sp>
        <p:nvSpPr>
          <p:cNvPr id="5" name="Content Placeholder 4"/>
          <p:cNvSpPr>
            <a:spLocks noGrp="1"/>
          </p:cNvSpPr>
          <p:nvPr>
            <p:ph sz="quarter" idx="1"/>
          </p:nvPr>
        </p:nvSpPr>
        <p:spPr>
          <a:xfrm>
            <a:off x="612648" y="1600200"/>
            <a:ext cx="8153400" cy="4953000"/>
          </a:xfrm>
        </p:spPr>
        <p:txBody>
          <a:bodyPr>
            <a:normAutofit fontScale="92500" lnSpcReduction="20000"/>
          </a:bodyPr>
          <a:lstStyle/>
          <a:p>
            <a:r>
              <a:rPr lang="en-US" dirty="0" smtClean="0"/>
              <a:t>Following is the </a:t>
            </a:r>
            <a:r>
              <a:rPr lang="en-US" dirty="0" smtClean="0">
                <a:hlinkClick r:id="rId2"/>
              </a:rPr>
              <a:t>ITIL service lifecycle</a:t>
            </a:r>
            <a:r>
              <a:rPr lang="en-US" dirty="0" smtClean="0"/>
              <a:t> stages</a:t>
            </a:r>
          </a:p>
          <a:p>
            <a:r>
              <a:rPr lang="en-US" b="1" dirty="0" smtClean="0"/>
              <a:t>Service strategy</a:t>
            </a:r>
          </a:p>
          <a:p>
            <a:pPr lvl="1"/>
            <a:r>
              <a:rPr lang="en-US" dirty="0" smtClean="0"/>
              <a:t>Facilitates organizations to set business goals and develop a strategy to meet customer requirements and priorities.</a:t>
            </a:r>
          </a:p>
          <a:p>
            <a:r>
              <a:rPr lang="en-US" b="1" dirty="0" smtClean="0"/>
              <a:t>Service design</a:t>
            </a:r>
          </a:p>
          <a:p>
            <a:pPr lvl="1"/>
            <a:r>
              <a:rPr lang="en-US" dirty="0" smtClean="0"/>
              <a:t>Includes designing of processes and functions. This covers designing of service management processes, technology, infrastructure and products.</a:t>
            </a:r>
          </a:p>
          <a:p>
            <a:r>
              <a:rPr lang="en-US" b="1" dirty="0" smtClean="0"/>
              <a:t>Service Transition</a:t>
            </a:r>
          </a:p>
          <a:p>
            <a:pPr lvl="1"/>
            <a:r>
              <a:rPr lang="en-US" dirty="0" smtClean="0"/>
              <a:t>Focuses on maintaining the current state of service while deploying new organizational change. It ensures that risk and impact are in control so that there are no interruptions to any ongoing services.</a:t>
            </a:r>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ITIL Framework</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106</a:t>
            </a:fld>
            <a:endParaRPr lang="en-US"/>
          </a:p>
        </p:txBody>
      </p:sp>
      <p:sp>
        <p:nvSpPr>
          <p:cNvPr id="5" name="Content Placeholder 4"/>
          <p:cNvSpPr>
            <a:spLocks noGrp="1"/>
          </p:cNvSpPr>
          <p:nvPr>
            <p:ph sz="quarter" idx="1"/>
          </p:nvPr>
        </p:nvSpPr>
        <p:spPr/>
        <p:txBody>
          <a:bodyPr>
            <a:normAutofit/>
          </a:bodyPr>
          <a:lstStyle/>
          <a:p>
            <a:r>
              <a:rPr lang="en-US" b="1" dirty="0" smtClean="0"/>
              <a:t>Service Operation</a:t>
            </a:r>
          </a:p>
          <a:p>
            <a:pPr lvl="1"/>
            <a:r>
              <a:rPr lang="en-US" dirty="0" smtClean="0"/>
              <a:t>Service operation ensures day to day operational tasks are seamless and is responsible for monitoring infrastructure and application related services. This enables businesses to meet customer’s requirements and priorities.</a:t>
            </a:r>
          </a:p>
          <a:p>
            <a:r>
              <a:rPr lang="en-US" b="1" dirty="0" smtClean="0"/>
              <a:t>Continual Service Improvement</a:t>
            </a:r>
          </a:p>
          <a:p>
            <a:pPr lvl="1"/>
            <a:r>
              <a:rPr lang="en-US" dirty="0" smtClean="0"/>
              <a:t>This is a part of quality check that aims towards continuous improvement of processes in an incremental manner. This happens throughout the service lifecycle.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IPSec</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11</a:t>
            </a:fld>
            <a:endParaRPr lang="en-US"/>
          </a:p>
        </p:txBody>
      </p:sp>
      <p:sp>
        <p:nvSpPr>
          <p:cNvPr id="5" name="Content Placeholder 4"/>
          <p:cNvSpPr>
            <a:spLocks noGrp="1"/>
          </p:cNvSpPr>
          <p:nvPr>
            <p:ph sz="quarter" idx="1"/>
          </p:nvPr>
        </p:nvSpPr>
        <p:spPr/>
        <p:txBody>
          <a:bodyPr/>
          <a:lstStyle/>
          <a:p>
            <a:r>
              <a:rPr lang="en-US" dirty="0" smtClean="0"/>
              <a:t>IPSec operates in one of two different modes: </a:t>
            </a:r>
          </a:p>
          <a:p>
            <a:pPr lvl="1"/>
            <a:r>
              <a:rPr lang="en-US" dirty="0" smtClean="0"/>
              <a:t>transport mode or </a:t>
            </a:r>
          </a:p>
          <a:p>
            <a:pPr lvl="1"/>
            <a:r>
              <a:rPr lang="en-US" dirty="0" smtClean="0"/>
              <a:t>tunnel mode.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Transport Mode</a:t>
            </a:r>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12</a:t>
            </a:fld>
            <a:endParaRPr lang="en-US"/>
          </a:p>
        </p:txBody>
      </p:sp>
      <p:sp>
        <p:nvSpPr>
          <p:cNvPr id="5" name="Content Placeholder 4"/>
          <p:cNvSpPr>
            <a:spLocks noGrp="1"/>
          </p:cNvSpPr>
          <p:nvPr>
            <p:ph sz="quarter" idx="1"/>
          </p:nvPr>
        </p:nvSpPr>
        <p:spPr/>
        <p:txBody>
          <a:bodyPr/>
          <a:lstStyle/>
          <a:p>
            <a:r>
              <a:rPr lang="en-US" dirty="0" smtClean="0"/>
              <a:t>In </a:t>
            </a:r>
            <a:r>
              <a:rPr lang="en-US" b="1" dirty="0" smtClean="0"/>
              <a:t>transport mode, IPSec protects what is delivered from the transport layer to the network </a:t>
            </a:r>
            <a:r>
              <a:rPr lang="en-US" dirty="0" smtClean="0"/>
              <a:t>layer.</a:t>
            </a:r>
          </a:p>
          <a:p>
            <a:r>
              <a:rPr lang="en-US" dirty="0" smtClean="0"/>
              <a:t> In other words, transport mode protects the payload to be encapsulated in the network layer,</a:t>
            </a:r>
            <a:endParaRPr lang="en-US" dirty="0"/>
          </a:p>
        </p:txBody>
      </p:sp>
      <p:pic>
        <p:nvPicPr>
          <p:cNvPr id="6" name="Picture 4"/>
          <p:cNvPicPr>
            <a:picLocks noChangeAspect="1" noChangeArrowheads="1"/>
          </p:cNvPicPr>
          <p:nvPr/>
        </p:nvPicPr>
        <p:blipFill>
          <a:blip r:embed="rId2" cstate="print"/>
          <a:srcRect/>
          <a:stretch>
            <a:fillRect/>
          </a:stretch>
        </p:blipFill>
        <p:spPr bwMode="auto">
          <a:xfrm>
            <a:off x="858837" y="4195762"/>
            <a:ext cx="7675563" cy="18240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Transport Mode</a:t>
            </a:r>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13</a:t>
            </a:fld>
            <a:endParaRPr lang="en-US"/>
          </a:p>
        </p:txBody>
      </p:sp>
      <p:sp>
        <p:nvSpPr>
          <p:cNvPr id="5" name="Content Placeholder 4"/>
          <p:cNvSpPr>
            <a:spLocks noGrp="1"/>
          </p:cNvSpPr>
          <p:nvPr>
            <p:ph sz="quarter" idx="1"/>
          </p:nvPr>
        </p:nvSpPr>
        <p:spPr/>
        <p:txBody>
          <a:bodyPr/>
          <a:lstStyle/>
          <a:p>
            <a:pPr algn="just"/>
            <a:r>
              <a:rPr lang="en-US" dirty="0" smtClean="0"/>
              <a:t>The transport mode does not protect the whole IP packet; </a:t>
            </a:r>
          </a:p>
          <a:p>
            <a:pPr algn="just"/>
            <a:r>
              <a:rPr lang="en-US" dirty="0" smtClean="0"/>
              <a:t>it protects only the packet from the transport layer (the IP-layer payload). </a:t>
            </a:r>
          </a:p>
          <a:p>
            <a:pPr algn="just"/>
            <a:r>
              <a:rPr lang="en-US" dirty="0" smtClean="0"/>
              <a:t>In this mode, the IPSec header (and trailer) are added to the information coming from the transport layer. </a:t>
            </a:r>
          </a:p>
          <a:p>
            <a:pPr algn="just"/>
            <a:r>
              <a:rPr lang="en-US" dirty="0" smtClean="0"/>
              <a:t>The IP header is added later.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Transport Mode</a:t>
            </a:r>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14</a:t>
            </a:fld>
            <a:endParaRPr lang="en-US"/>
          </a:p>
        </p:txBody>
      </p:sp>
      <p:sp>
        <p:nvSpPr>
          <p:cNvPr id="5" name="Content Placeholder 4"/>
          <p:cNvSpPr>
            <a:spLocks noGrp="1"/>
          </p:cNvSpPr>
          <p:nvPr>
            <p:ph sz="quarter" idx="1"/>
          </p:nvPr>
        </p:nvSpPr>
        <p:spPr/>
        <p:txBody>
          <a:bodyPr>
            <a:normAutofit/>
          </a:bodyPr>
          <a:lstStyle/>
          <a:p>
            <a:pPr algn="just"/>
            <a:r>
              <a:rPr lang="en-US" dirty="0" smtClean="0"/>
              <a:t>Transport mode is normally used when we need host-to-host (end-to-end) protection of data. </a:t>
            </a:r>
          </a:p>
          <a:p>
            <a:pPr algn="just"/>
            <a:r>
              <a:rPr lang="en-US" dirty="0" smtClean="0"/>
              <a:t>The sending host uses IPSec to authenticate and/or encrypt the payload delivered from the transport layer. </a:t>
            </a:r>
          </a:p>
          <a:p>
            <a:pPr algn="just"/>
            <a:r>
              <a:rPr lang="en-US" dirty="0" smtClean="0"/>
              <a:t>The receiving host uses IPSec to check the authentication and/or decrypt the IP packet and deliver it to the transport layer.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Transport Mode</a:t>
            </a:r>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15</a:t>
            </a:fld>
            <a:endParaRPr lang="en-US"/>
          </a:p>
        </p:txBody>
      </p:sp>
      <p:pic>
        <p:nvPicPr>
          <p:cNvPr id="7" name="Picture 4"/>
          <p:cNvPicPr>
            <a:picLocks noChangeAspect="1" noChangeArrowheads="1"/>
          </p:cNvPicPr>
          <p:nvPr/>
        </p:nvPicPr>
        <p:blipFill>
          <a:blip r:embed="rId2" cstate="print"/>
          <a:srcRect/>
          <a:stretch>
            <a:fillRect/>
          </a:stretch>
        </p:blipFill>
        <p:spPr bwMode="auto">
          <a:xfrm>
            <a:off x="365125" y="2895600"/>
            <a:ext cx="3063875" cy="1981200"/>
          </a:xfrm>
          <a:prstGeom prst="rect">
            <a:avLst/>
          </a:prstGeom>
          <a:noFill/>
          <a:ln w="9525">
            <a:noFill/>
            <a:miter lim="800000"/>
            <a:headEnd/>
            <a:tailEnd/>
          </a:ln>
        </p:spPr>
      </p:pic>
      <p:pic>
        <p:nvPicPr>
          <p:cNvPr id="8" name="Picture 5"/>
          <p:cNvPicPr>
            <a:picLocks noChangeAspect="1" noChangeArrowheads="1"/>
          </p:cNvPicPr>
          <p:nvPr/>
        </p:nvPicPr>
        <p:blipFill>
          <a:blip r:embed="rId3" cstate="print"/>
          <a:srcRect/>
          <a:stretch>
            <a:fillRect/>
          </a:stretch>
        </p:blipFill>
        <p:spPr bwMode="auto">
          <a:xfrm>
            <a:off x="5638800" y="2895600"/>
            <a:ext cx="3068638" cy="1981200"/>
          </a:xfrm>
          <a:prstGeom prst="rect">
            <a:avLst/>
          </a:prstGeom>
          <a:noFill/>
          <a:ln w="9525">
            <a:noFill/>
            <a:miter lim="800000"/>
            <a:headEnd/>
            <a:tailEnd/>
          </a:ln>
        </p:spPr>
      </p:pic>
      <p:pic>
        <p:nvPicPr>
          <p:cNvPr id="9" name="Picture 6"/>
          <p:cNvPicPr>
            <a:picLocks noChangeAspect="1" noChangeArrowheads="1"/>
          </p:cNvPicPr>
          <p:nvPr/>
        </p:nvPicPr>
        <p:blipFill>
          <a:blip r:embed="rId4" cstate="print"/>
          <a:srcRect/>
          <a:stretch>
            <a:fillRect/>
          </a:stretch>
        </p:blipFill>
        <p:spPr bwMode="auto">
          <a:xfrm>
            <a:off x="3581400" y="2971800"/>
            <a:ext cx="1939925" cy="1854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Tunnel Mode</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16</a:t>
            </a:fld>
            <a:endParaRPr lang="en-US"/>
          </a:p>
        </p:txBody>
      </p:sp>
      <p:sp>
        <p:nvSpPr>
          <p:cNvPr id="5" name="Content Placeholder 4"/>
          <p:cNvSpPr>
            <a:spLocks noGrp="1"/>
          </p:cNvSpPr>
          <p:nvPr>
            <p:ph sz="quarter" idx="1"/>
          </p:nvPr>
        </p:nvSpPr>
        <p:spPr/>
        <p:txBody>
          <a:bodyPr/>
          <a:lstStyle/>
          <a:p>
            <a:r>
              <a:rPr lang="en-US" dirty="0" smtClean="0"/>
              <a:t>In </a:t>
            </a:r>
            <a:r>
              <a:rPr lang="en-US" b="1" dirty="0" smtClean="0"/>
              <a:t>tunnel mode, IPSec protects the entire IP packet. </a:t>
            </a:r>
          </a:p>
          <a:p>
            <a:r>
              <a:rPr lang="en-US" b="1" dirty="0" smtClean="0"/>
              <a:t>It takes an IP packet, including the </a:t>
            </a:r>
            <a:r>
              <a:rPr lang="en-US" dirty="0" smtClean="0"/>
              <a:t>header, applies IPSec security methods to the entire packet, and then adds a new IP header, as shown in Figure</a:t>
            </a:r>
            <a:endParaRPr lang="en-US" dirty="0"/>
          </a:p>
        </p:txBody>
      </p:sp>
      <p:pic>
        <p:nvPicPr>
          <p:cNvPr id="6" name="Picture 4"/>
          <p:cNvPicPr>
            <a:picLocks noChangeAspect="1" noChangeArrowheads="1"/>
          </p:cNvPicPr>
          <p:nvPr/>
        </p:nvPicPr>
        <p:blipFill>
          <a:blip r:embed="rId2" cstate="print"/>
          <a:srcRect/>
          <a:stretch>
            <a:fillRect/>
          </a:stretch>
        </p:blipFill>
        <p:spPr bwMode="auto">
          <a:xfrm>
            <a:off x="685800" y="3810001"/>
            <a:ext cx="7842250"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Tunnel Mode</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17</a:t>
            </a:fld>
            <a:endParaRPr lang="en-US"/>
          </a:p>
        </p:txBody>
      </p:sp>
      <p:sp>
        <p:nvSpPr>
          <p:cNvPr id="5" name="Content Placeholder 4"/>
          <p:cNvSpPr>
            <a:spLocks noGrp="1"/>
          </p:cNvSpPr>
          <p:nvPr>
            <p:ph sz="quarter" idx="1"/>
          </p:nvPr>
        </p:nvSpPr>
        <p:spPr/>
        <p:txBody>
          <a:bodyPr/>
          <a:lstStyle/>
          <a:p>
            <a:pPr algn="just"/>
            <a:r>
              <a:rPr lang="en-US" dirty="0" smtClean="0"/>
              <a:t>Tunnel mode is normally used between two routers, between a host and a router, or between a router and a host.</a:t>
            </a:r>
          </a:p>
          <a:p>
            <a:pPr algn="just"/>
            <a:r>
              <a:rPr lang="en-US" dirty="0" smtClean="0"/>
              <a:t> The entire original packet is protected from intrusion between the sender and the receiver, as if the whole packet goes through an imaginary tunnel.</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Tunnel Mode</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18</a:t>
            </a:fld>
            <a:endParaRPr lang="en-US"/>
          </a:p>
        </p:txBody>
      </p:sp>
      <p:pic>
        <p:nvPicPr>
          <p:cNvPr id="7" name="Picture 4"/>
          <p:cNvPicPr>
            <a:picLocks noChangeAspect="1" noChangeArrowheads="1"/>
          </p:cNvPicPr>
          <p:nvPr/>
        </p:nvPicPr>
        <p:blipFill>
          <a:blip r:embed="rId2" cstate="print"/>
          <a:srcRect/>
          <a:stretch>
            <a:fillRect/>
          </a:stretch>
        </p:blipFill>
        <p:spPr bwMode="auto">
          <a:xfrm>
            <a:off x="304800" y="2743200"/>
            <a:ext cx="3230563" cy="1981200"/>
          </a:xfrm>
          <a:prstGeom prst="rect">
            <a:avLst/>
          </a:prstGeom>
          <a:noFill/>
          <a:ln w="9525">
            <a:noFill/>
            <a:miter lim="800000"/>
            <a:headEnd/>
            <a:tailEnd/>
          </a:ln>
        </p:spPr>
      </p:pic>
      <p:pic>
        <p:nvPicPr>
          <p:cNvPr id="8" name="Picture 6"/>
          <p:cNvPicPr>
            <a:picLocks noChangeAspect="1" noChangeArrowheads="1"/>
          </p:cNvPicPr>
          <p:nvPr/>
        </p:nvPicPr>
        <p:blipFill>
          <a:blip r:embed="rId3" cstate="print"/>
          <a:srcRect/>
          <a:stretch>
            <a:fillRect/>
          </a:stretch>
        </p:blipFill>
        <p:spPr bwMode="auto">
          <a:xfrm>
            <a:off x="5715000" y="2743200"/>
            <a:ext cx="3352800" cy="1905000"/>
          </a:xfrm>
          <a:prstGeom prst="rect">
            <a:avLst/>
          </a:prstGeom>
          <a:noFill/>
          <a:ln w="9525">
            <a:noFill/>
            <a:miter lim="800000"/>
            <a:headEnd/>
            <a:tailEnd/>
          </a:ln>
        </p:spPr>
      </p:pic>
      <p:pic>
        <p:nvPicPr>
          <p:cNvPr id="9" name="Picture 7"/>
          <p:cNvPicPr>
            <a:picLocks noChangeAspect="1" noChangeArrowheads="1"/>
          </p:cNvPicPr>
          <p:nvPr/>
        </p:nvPicPr>
        <p:blipFill>
          <a:blip r:embed="rId4" cstate="print"/>
          <a:srcRect/>
          <a:stretch>
            <a:fillRect/>
          </a:stretch>
        </p:blipFill>
        <p:spPr bwMode="auto">
          <a:xfrm>
            <a:off x="3657600" y="3321050"/>
            <a:ext cx="2068513" cy="1403350"/>
          </a:xfrm>
          <a:prstGeom prst="rect">
            <a:avLst/>
          </a:prstGeom>
          <a:noFill/>
          <a:ln w="9525">
            <a:noFill/>
            <a:miter lim="800000"/>
            <a:headEnd/>
            <a:tailEnd/>
          </a:ln>
        </p:spPr>
      </p:pic>
      <p:pic>
        <p:nvPicPr>
          <p:cNvPr id="10" name="Picture 8"/>
          <p:cNvPicPr>
            <a:picLocks noChangeAspect="1" noChangeArrowheads="1"/>
          </p:cNvPicPr>
          <p:nvPr/>
        </p:nvPicPr>
        <p:blipFill>
          <a:blip r:embed="rId5" cstate="print"/>
          <a:srcRect/>
          <a:stretch>
            <a:fillRect/>
          </a:stretch>
        </p:blipFill>
        <p:spPr bwMode="auto">
          <a:xfrm>
            <a:off x="3581400" y="2687638"/>
            <a:ext cx="2205038"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 Protocols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19</a:t>
            </a:fld>
            <a:endParaRPr lang="en-US"/>
          </a:p>
        </p:txBody>
      </p:sp>
      <p:sp>
        <p:nvSpPr>
          <p:cNvPr id="5" name="Content Placeholder 4"/>
          <p:cNvSpPr>
            <a:spLocks noGrp="1"/>
          </p:cNvSpPr>
          <p:nvPr>
            <p:ph sz="quarter" idx="1"/>
          </p:nvPr>
        </p:nvSpPr>
        <p:spPr/>
        <p:txBody>
          <a:bodyPr/>
          <a:lstStyle/>
          <a:p>
            <a:pPr algn="just"/>
            <a:r>
              <a:rPr lang="en-US" dirty="0" smtClean="0"/>
              <a:t>IPSec defines two protocols⎯</a:t>
            </a:r>
          </a:p>
          <a:p>
            <a:pPr lvl="1" algn="just"/>
            <a:r>
              <a:rPr lang="en-US" dirty="0" smtClean="0"/>
              <a:t>the Authentication Header (AH) Protocol and </a:t>
            </a:r>
          </a:p>
          <a:p>
            <a:pPr lvl="1" algn="just"/>
            <a:r>
              <a:rPr lang="en-US" dirty="0" smtClean="0"/>
              <a:t>the Encapsulating Security Payload (ESP) Protocol⎯</a:t>
            </a:r>
          </a:p>
          <a:p>
            <a:pPr marL="320040" lvl="1" indent="-320040" algn="just">
              <a:spcBef>
                <a:spcPts val="700"/>
              </a:spcBef>
              <a:buClr>
                <a:schemeClr val="accent2"/>
              </a:buClr>
              <a:buSzPct val="60000"/>
              <a:buFont typeface="Wingdings"/>
              <a:buChar char=""/>
            </a:pPr>
            <a:r>
              <a:rPr lang="en-US" dirty="0" smtClean="0"/>
              <a:t>To provide authentication and/or encryption for packets at the IP level.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p:nvPr>
        </p:nvSpPr>
        <p:spPr bwMode="auto">
          <a:xfrm>
            <a:off x="381000" y="1905000"/>
            <a:ext cx="8534400" cy="2209800"/>
          </a:xfrm>
          <a:solidFill>
            <a:srgbClr val="FFC000"/>
          </a:solidFill>
          <a:ln>
            <a:solidFill>
              <a:schemeClr val="tx1"/>
            </a:solidFill>
            <a:miter lim="800000"/>
            <a:headEnd/>
            <a:tailEnd/>
          </a:ln>
        </p:spPr>
        <p:txBody>
          <a:bodyPr vert="horz" wrap="none" lIns="91440" tIns="45720" rIns="91440" bIns="45720" numCol="1" anchor="ctr" anchorCtr="0" compatLnSpc="1">
            <a:prstTxWarp prst="textNoShape">
              <a:avLst/>
            </a:prstTxWarp>
            <a:normAutofit fontScale="92500" lnSpcReduction="10000"/>
          </a:bodyPr>
          <a:lstStyle/>
          <a:p>
            <a:pPr eaLnBrk="1" hangingPunct="1">
              <a:buFont typeface="Wingdings" pitchFamily="2" charset="2"/>
              <a:buNone/>
            </a:pPr>
            <a:r>
              <a:rPr lang="en-US" sz="3600" b="1" dirty="0" smtClean="0">
                <a:latin typeface="Times New Roman" pitchFamily="18" charset="0"/>
                <a:cs typeface="Times New Roman" pitchFamily="18" charset="0"/>
              </a:rPr>
              <a:t>Unit 5 – Network Security, Cyber Laws </a:t>
            </a:r>
          </a:p>
          <a:p>
            <a:pPr eaLnBrk="1" hangingPunct="1">
              <a:buFont typeface="Wingdings" pitchFamily="2" charset="2"/>
              <a:buNone/>
            </a:pPr>
            <a:r>
              <a:rPr lang="en-US" sz="3600" b="1" dirty="0" smtClean="0">
                <a:latin typeface="Times New Roman" pitchFamily="18" charset="0"/>
                <a:cs typeface="Times New Roman" pitchFamily="18" charset="0"/>
              </a:rPr>
              <a:t>                and Compliance Standards </a:t>
            </a:r>
          </a:p>
          <a:p>
            <a:pPr eaLnBrk="1" hangingPunct="1">
              <a:buFont typeface="Wingdings" pitchFamily="2" charset="2"/>
              <a:buNone/>
            </a:pPr>
            <a:r>
              <a:rPr lang="en-US" sz="3600" b="1" dirty="0" smtClean="0">
                <a:latin typeface="Times New Roman" pitchFamily="18" charset="0"/>
                <a:cs typeface="Times New Roman" pitchFamily="18" charset="0"/>
              </a:rPr>
              <a:t>                   </a:t>
            </a:r>
          </a:p>
          <a:p>
            <a:pPr eaLnBrk="1" hangingPunct="1">
              <a:buFont typeface="Wingdings" pitchFamily="2" charset="2"/>
              <a:buNone/>
            </a:pPr>
            <a:r>
              <a:rPr lang="en-US" sz="3600" b="1" dirty="0" smtClean="0">
                <a:latin typeface="Times New Roman" pitchFamily="18" charset="0"/>
                <a:cs typeface="Times New Roman" pitchFamily="18" charset="0"/>
              </a:rPr>
              <a:t>							      14 Marks</a:t>
            </a:r>
          </a:p>
        </p:txBody>
      </p:sp>
      <p:sp>
        <p:nvSpPr>
          <p:cNvPr id="6147" name="Line 5"/>
          <p:cNvSpPr>
            <a:spLocks noChangeShapeType="1"/>
          </p:cNvSpPr>
          <p:nvPr/>
        </p:nvSpPr>
        <p:spPr bwMode="auto">
          <a:xfrm>
            <a:off x="152400" y="6477000"/>
            <a:ext cx="8763000" cy="0"/>
          </a:xfrm>
          <a:prstGeom prst="line">
            <a:avLst/>
          </a:prstGeom>
          <a:noFill/>
          <a:ln w="76200">
            <a:solidFill>
              <a:srgbClr val="002060"/>
            </a:solidFill>
            <a:round/>
            <a:headEnd/>
            <a:tailEnd/>
          </a:ln>
        </p:spPr>
        <p:txBody>
          <a:bodyPr/>
          <a:lstStyle/>
          <a:p>
            <a:endParaRPr lang="en-US"/>
          </a:p>
        </p:txBody>
      </p:sp>
      <p:sp>
        <p:nvSpPr>
          <p:cNvPr id="4" name="Slide Number Placeholder 3"/>
          <p:cNvSpPr>
            <a:spLocks noGrp="1"/>
          </p:cNvSpPr>
          <p:nvPr>
            <p:ph type="sldNum" sz="quarter" idx="10"/>
          </p:nvPr>
        </p:nvSpPr>
        <p:spPr/>
        <p:txBody>
          <a:bodyPr>
            <a:normAutofit fontScale="85000" lnSpcReduction="20000"/>
          </a:bodyPr>
          <a:lstStyle/>
          <a:p>
            <a:pPr>
              <a:defRPr/>
            </a:pPr>
            <a:fld id="{030EE8D6-092A-4FFB-B810-59B288E4FCBB}"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Authentication Header (AH)</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20</a:t>
            </a:fld>
            <a:endParaRPr lang="en-US"/>
          </a:p>
        </p:txBody>
      </p:sp>
      <p:sp>
        <p:nvSpPr>
          <p:cNvPr id="5" name="Content Placeholder 4"/>
          <p:cNvSpPr>
            <a:spLocks noGrp="1"/>
          </p:cNvSpPr>
          <p:nvPr>
            <p:ph sz="quarter" idx="1"/>
          </p:nvPr>
        </p:nvSpPr>
        <p:spPr/>
        <p:txBody>
          <a:bodyPr>
            <a:normAutofit/>
          </a:bodyPr>
          <a:lstStyle/>
          <a:p>
            <a:pPr algn="just"/>
            <a:r>
              <a:rPr lang="en-US" dirty="0" smtClean="0"/>
              <a:t>The </a:t>
            </a:r>
            <a:r>
              <a:rPr lang="en-US" b="1" dirty="0" smtClean="0"/>
              <a:t>Authentication Header (AH) protocol is designed to authenticate the source host </a:t>
            </a:r>
            <a:r>
              <a:rPr lang="en-US" dirty="0" smtClean="0"/>
              <a:t>and to ensure the integrity of the payload carried in the IP packet. </a:t>
            </a:r>
          </a:p>
          <a:p>
            <a:pPr algn="just"/>
            <a:r>
              <a:rPr lang="en-US" dirty="0" smtClean="0"/>
              <a:t>The protocol uses a hash function and a symmetric (secret) key to create a message digest; </a:t>
            </a:r>
          </a:p>
          <a:p>
            <a:pPr algn="just"/>
            <a:r>
              <a:rPr lang="en-US" dirty="0" smtClean="0"/>
              <a:t>the digest is inserted in the authentication header. </a:t>
            </a:r>
          </a:p>
          <a:p>
            <a:pPr algn="just"/>
            <a:r>
              <a:rPr lang="en-US" dirty="0" smtClean="0"/>
              <a:t>The AH is then placed in the appropriate location, based on the mode (transport or tunnel).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Authentication Header (AH)</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21</a:t>
            </a:fld>
            <a:endParaRPr lang="en-US"/>
          </a:p>
        </p:txBody>
      </p:sp>
      <p:pic>
        <p:nvPicPr>
          <p:cNvPr id="2050" name="Picture 2" descr="https://media.geeksforgeeks.org/wp-content/uploads/20190610154942/333331.jpg"/>
          <p:cNvPicPr>
            <a:picLocks noChangeAspect="1" noChangeArrowheads="1"/>
          </p:cNvPicPr>
          <p:nvPr/>
        </p:nvPicPr>
        <p:blipFill>
          <a:blip r:embed="rId2" cstate="print"/>
          <a:srcRect/>
          <a:stretch>
            <a:fillRect/>
          </a:stretch>
        </p:blipFill>
        <p:spPr bwMode="auto">
          <a:xfrm>
            <a:off x="1600200" y="1752600"/>
            <a:ext cx="5715000" cy="3810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Authentication Header (AH)</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22</a:t>
            </a:fld>
            <a:endParaRPr lang="en-US"/>
          </a:p>
        </p:txBody>
      </p:sp>
      <p:sp>
        <p:nvSpPr>
          <p:cNvPr id="5" name="Content Placeholder 4"/>
          <p:cNvSpPr>
            <a:spLocks noGrp="1"/>
          </p:cNvSpPr>
          <p:nvPr>
            <p:ph sz="quarter" idx="1"/>
          </p:nvPr>
        </p:nvSpPr>
        <p:spPr>
          <a:xfrm>
            <a:off x="612648" y="1600200"/>
            <a:ext cx="8153400" cy="4953000"/>
          </a:xfrm>
        </p:spPr>
        <p:txBody>
          <a:bodyPr>
            <a:normAutofit fontScale="77500" lnSpcReduction="20000"/>
          </a:bodyPr>
          <a:lstStyle/>
          <a:p>
            <a:pPr algn="just"/>
            <a:r>
              <a:rPr lang="en-US" b="1" i="1" dirty="0" smtClean="0"/>
              <a:t>Next Header:</a:t>
            </a:r>
            <a:r>
              <a:rPr lang="en-US" dirty="0" smtClean="0"/>
              <a:t> Contains the protocol number of the next header after the AH. </a:t>
            </a:r>
          </a:p>
          <a:p>
            <a:pPr algn="just"/>
            <a:r>
              <a:rPr lang="en-US" b="1" i="1" dirty="0" smtClean="0"/>
              <a:t>Payload Length:</a:t>
            </a:r>
            <a:r>
              <a:rPr lang="en-US" dirty="0" smtClean="0"/>
              <a:t> Despite its name, this field measures the length of the authentication header itself, not the payload. </a:t>
            </a:r>
          </a:p>
          <a:p>
            <a:pPr algn="just"/>
            <a:r>
              <a:rPr lang="en-US" b="1" i="1" dirty="0" smtClean="0"/>
              <a:t>Reserved:</a:t>
            </a:r>
            <a:r>
              <a:rPr lang="en-US" dirty="0" smtClean="0"/>
              <a:t> Not used; set to zeroes.</a:t>
            </a:r>
          </a:p>
          <a:p>
            <a:pPr algn="just"/>
            <a:r>
              <a:rPr lang="en-US" b="1" i="1" dirty="0" smtClean="0"/>
              <a:t>Security Parameter Index (SPI):</a:t>
            </a:r>
            <a:r>
              <a:rPr lang="en-US" dirty="0" smtClean="0"/>
              <a:t> A 32-bit value that when combined with the destination address and security protocol type (which here is obviously the one for AH) identifies the security association to be used for this datagram. </a:t>
            </a:r>
          </a:p>
          <a:p>
            <a:pPr algn="just"/>
            <a:r>
              <a:rPr lang="en-US" b="1" i="1" dirty="0" smtClean="0"/>
              <a:t>Sequence Number:</a:t>
            </a:r>
            <a:r>
              <a:rPr lang="en-US" dirty="0" smtClean="0"/>
              <a:t> This is a counter field that is initialized to zero and then incremented for each datagram sent. It is used to provide protection against replay attacks by preventing the retransmission of captured </a:t>
            </a:r>
            <a:r>
              <a:rPr lang="en-US" dirty="0" err="1" smtClean="0"/>
              <a:t>datagrams</a:t>
            </a:r>
            <a:r>
              <a:rPr lang="en-US" dirty="0" smtClean="0"/>
              <a:t>.</a:t>
            </a:r>
          </a:p>
          <a:p>
            <a:pPr algn="just"/>
            <a:r>
              <a:rPr lang="en-US" b="1" i="1" dirty="0" smtClean="0"/>
              <a:t>Authentication Data:</a:t>
            </a:r>
            <a:r>
              <a:rPr lang="en-US" dirty="0" smtClean="0"/>
              <a:t> This field contains the result of the hashing algorithm performed by the AH protocol, the Integrity Check Value (ICV).</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Encapsulating Security Payload (ESP)</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23</a:t>
            </a:fld>
            <a:endParaRPr lang="en-US"/>
          </a:p>
        </p:txBody>
      </p:sp>
      <p:sp>
        <p:nvSpPr>
          <p:cNvPr id="5" name="Content Placeholder 4"/>
          <p:cNvSpPr>
            <a:spLocks noGrp="1"/>
          </p:cNvSpPr>
          <p:nvPr>
            <p:ph sz="quarter" idx="1"/>
          </p:nvPr>
        </p:nvSpPr>
        <p:spPr/>
        <p:txBody>
          <a:bodyPr/>
          <a:lstStyle/>
          <a:p>
            <a:pPr algn="just"/>
            <a:r>
              <a:rPr lang="en-US" dirty="0" smtClean="0"/>
              <a:t>The AH protocol does not provide confidentiality, it provides only source authentication and data integrity. </a:t>
            </a:r>
          </a:p>
          <a:p>
            <a:pPr algn="just"/>
            <a:r>
              <a:rPr lang="en-US" dirty="0" smtClean="0"/>
              <a:t>IPSec later defined an alternative protocol, </a:t>
            </a:r>
            <a:r>
              <a:rPr lang="en-US" b="1" dirty="0" smtClean="0"/>
              <a:t>Encapsulating Security Payload (ESP), that provides source authentication, integrity, and confidentiality. </a:t>
            </a:r>
          </a:p>
          <a:p>
            <a:pPr algn="just"/>
            <a:r>
              <a:rPr lang="en-US" b="1" dirty="0" smtClean="0"/>
              <a:t>ESP adds a </a:t>
            </a:r>
            <a:r>
              <a:rPr lang="en-US" dirty="0" smtClean="0"/>
              <a:t>header and trailer.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Encapsulating Security Payload (ESP)</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24</a:t>
            </a:fld>
            <a:endParaRPr lang="en-US"/>
          </a:p>
        </p:txBody>
      </p:sp>
      <p:pic>
        <p:nvPicPr>
          <p:cNvPr id="37890" name="Picture 2" descr="https://media.geeksforgeeks.org/wp-content/uploads/20190610154927/22222.jpg"/>
          <p:cNvPicPr>
            <a:picLocks noChangeAspect="1" noChangeArrowheads="1"/>
          </p:cNvPicPr>
          <p:nvPr/>
        </p:nvPicPr>
        <p:blipFill>
          <a:blip r:embed="rId2" cstate="print"/>
          <a:srcRect/>
          <a:stretch>
            <a:fillRect/>
          </a:stretch>
        </p:blipFill>
        <p:spPr bwMode="auto">
          <a:xfrm>
            <a:off x="1524000" y="1828800"/>
            <a:ext cx="5715000" cy="3771901"/>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Encapsulating Security Payload (ESP)</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25</a:t>
            </a:fld>
            <a:endParaRPr lang="en-US"/>
          </a:p>
        </p:txBody>
      </p:sp>
      <p:sp>
        <p:nvSpPr>
          <p:cNvPr id="5" name="Content Placeholder 4"/>
          <p:cNvSpPr>
            <a:spLocks noGrp="1"/>
          </p:cNvSpPr>
          <p:nvPr>
            <p:ph sz="quarter" idx="1"/>
          </p:nvPr>
        </p:nvSpPr>
        <p:spPr>
          <a:xfrm>
            <a:off x="612648" y="1600200"/>
            <a:ext cx="8153400" cy="4800600"/>
          </a:xfrm>
        </p:spPr>
        <p:txBody>
          <a:bodyPr>
            <a:normAutofit fontScale="70000" lnSpcReduction="20000"/>
          </a:bodyPr>
          <a:lstStyle/>
          <a:p>
            <a:r>
              <a:rPr lang="en-US" b="1" dirty="0" smtClean="0"/>
              <a:t>Security Parameter Index(SPI):</a:t>
            </a:r>
            <a:r>
              <a:rPr lang="en-US" dirty="0" smtClean="0"/>
              <a:t/>
            </a:r>
            <a:br>
              <a:rPr lang="en-US" dirty="0" smtClean="0"/>
            </a:br>
            <a:r>
              <a:rPr lang="en-US" dirty="0" smtClean="0"/>
              <a:t>This parameter is used in Security Association. It is used to give a unique number to the connection build between Client and Server.</a:t>
            </a:r>
          </a:p>
          <a:p>
            <a:r>
              <a:rPr lang="en-US" b="1" dirty="0" smtClean="0"/>
              <a:t>Sequence Number:</a:t>
            </a:r>
            <a:r>
              <a:rPr lang="en-US" dirty="0" smtClean="0"/>
              <a:t/>
            </a:r>
            <a:br>
              <a:rPr lang="en-US" dirty="0" smtClean="0"/>
            </a:br>
            <a:r>
              <a:rPr lang="en-US" dirty="0" smtClean="0"/>
              <a:t>Unique Sequence number are allotted to every packet so that at the receiver side packets can be arranged properly.</a:t>
            </a:r>
          </a:p>
          <a:p>
            <a:r>
              <a:rPr lang="en-US" b="1" dirty="0" smtClean="0"/>
              <a:t>Payload Data:</a:t>
            </a:r>
            <a:r>
              <a:rPr lang="en-US" dirty="0" smtClean="0"/>
              <a:t/>
            </a:r>
            <a:br>
              <a:rPr lang="en-US" dirty="0" smtClean="0"/>
            </a:br>
            <a:r>
              <a:rPr lang="en-US" dirty="0" smtClean="0"/>
              <a:t>Payload data means the actual data or the actual message. The Payload data is in encrypted format to achieve confidentiality.</a:t>
            </a:r>
          </a:p>
          <a:p>
            <a:r>
              <a:rPr lang="en-US" b="1" dirty="0" smtClean="0"/>
              <a:t>Padding:</a:t>
            </a:r>
            <a:r>
              <a:rPr lang="en-US" dirty="0" smtClean="0"/>
              <a:t/>
            </a:r>
            <a:br>
              <a:rPr lang="en-US" dirty="0" smtClean="0"/>
            </a:br>
            <a:r>
              <a:rPr lang="en-US" dirty="0" smtClean="0"/>
              <a:t>Extra bits or space added to the original message in order to ensure confidentiality. Padding length is the size of the added bits or space in the original message.</a:t>
            </a:r>
          </a:p>
          <a:p>
            <a:r>
              <a:rPr lang="en-US" b="1" dirty="0" smtClean="0"/>
              <a:t>Next Header:</a:t>
            </a:r>
            <a:r>
              <a:rPr lang="en-US" dirty="0" smtClean="0"/>
              <a:t/>
            </a:r>
            <a:br>
              <a:rPr lang="en-US" dirty="0" smtClean="0"/>
            </a:br>
            <a:r>
              <a:rPr lang="en-US" dirty="0" smtClean="0"/>
              <a:t>Next header means the next payload or next actual data.</a:t>
            </a:r>
          </a:p>
          <a:p>
            <a:r>
              <a:rPr lang="en-US" b="1" dirty="0" smtClean="0"/>
              <a:t>Authentication Data</a:t>
            </a:r>
            <a:r>
              <a:rPr lang="en-US" dirty="0" smtClean="0"/>
              <a:t/>
            </a:r>
            <a:br>
              <a:rPr lang="en-US" dirty="0" smtClean="0"/>
            </a:br>
            <a:r>
              <a:rPr lang="en-US" dirty="0" smtClean="0"/>
              <a:t>This field is optional in ESP protocol packet format.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-Mail</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26</a:t>
            </a:fld>
            <a:endParaRPr lang="en-US"/>
          </a:p>
        </p:txBody>
      </p:sp>
      <p:sp>
        <p:nvSpPr>
          <p:cNvPr id="5" name="Content Placeholder 4"/>
          <p:cNvSpPr>
            <a:spLocks noGrp="1"/>
          </p:cNvSpPr>
          <p:nvPr>
            <p:ph sz="quarter" idx="1"/>
          </p:nvPr>
        </p:nvSpPr>
        <p:spPr/>
        <p:txBody>
          <a:bodyPr/>
          <a:lstStyle/>
          <a:p>
            <a:pPr algn="just"/>
            <a:r>
              <a:rPr lang="en-US" dirty="0" smtClean="0"/>
              <a:t>Electronic mail (or e-mail) allows users to exchange messages.</a:t>
            </a:r>
          </a:p>
          <a:p>
            <a:pPr algn="just"/>
            <a:r>
              <a:rPr lang="en-US" dirty="0" smtClean="0"/>
              <a:t>It allows user to send the message in electronic mode over the internet.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Email System</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27</a:t>
            </a:fld>
            <a:endParaRPr lang="en-US"/>
          </a:p>
        </p:txBody>
      </p:sp>
      <p:sp>
        <p:nvSpPr>
          <p:cNvPr id="5" name="Content Placeholder 4"/>
          <p:cNvSpPr>
            <a:spLocks noGrp="1"/>
          </p:cNvSpPr>
          <p:nvPr>
            <p:ph sz="quarter" idx="1"/>
          </p:nvPr>
        </p:nvSpPr>
        <p:spPr/>
        <p:txBody>
          <a:bodyPr>
            <a:normAutofit/>
          </a:bodyPr>
          <a:lstStyle/>
          <a:p>
            <a:pPr>
              <a:buNone/>
            </a:pPr>
            <a:r>
              <a:rPr lang="en-US" b="1" i="1" dirty="0" smtClean="0">
                <a:solidFill>
                  <a:srgbClr val="FF0000"/>
                </a:solidFill>
              </a:rPr>
              <a:t>1) User Agent</a:t>
            </a:r>
          </a:p>
          <a:p>
            <a:pPr algn="just"/>
            <a:r>
              <a:rPr lang="en-US" dirty="0" smtClean="0"/>
              <a:t>The first component of an electronic mail system is the </a:t>
            </a:r>
            <a:r>
              <a:rPr lang="en-US" b="1" dirty="0" smtClean="0"/>
              <a:t>user agent (UA). </a:t>
            </a:r>
          </a:p>
          <a:p>
            <a:pPr algn="just"/>
            <a:r>
              <a:rPr lang="en-US" b="1" dirty="0" smtClean="0"/>
              <a:t>It provides </a:t>
            </a:r>
            <a:r>
              <a:rPr lang="en-US" dirty="0" smtClean="0"/>
              <a:t>service to the user to make the process of sending and receiving a message easier. </a:t>
            </a:r>
          </a:p>
          <a:p>
            <a:pPr algn="just"/>
            <a:r>
              <a:rPr lang="en-US" dirty="0" smtClean="0"/>
              <a:t>A user agent is a software package (program) that composes, reads, replies to, and forwards messages.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Email System</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28</a:t>
            </a:fld>
            <a:endParaRPr lang="en-US"/>
          </a:p>
        </p:txBody>
      </p:sp>
      <p:sp>
        <p:nvSpPr>
          <p:cNvPr id="5" name="Content Placeholder 4"/>
          <p:cNvSpPr>
            <a:spLocks noGrp="1"/>
          </p:cNvSpPr>
          <p:nvPr>
            <p:ph sz="quarter" idx="1"/>
          </p:nvPr>
        </p:nvSpPr>
        <p:spPr/>
        <p:txBody>
          <a:bodyPr>
            <a:normAutofit/>
          </a:bodyPr>
          <a:lstStyle/>
          <a:p>
            <a:pPr>
              <a:buNone/>
            </a:pPr>
            <a:r>
              <a:rPr lang="en-US" b="1" i="1" dirty="0" smtClean="0">
                <a:solidFill>
                  <a:srgbClr val="FF0000"/>
                </a:solidFill>
              </a:rPr>
              <a:t>2) Message Transfer Agent:</a:t>
            </a:r>
          </a:p>
          <a:p>
            <a:pPr algn="just"/>
            <a:r>
              <a:rPr lang="en-US" dirty="0" smtClean="0"/>
              <a:t>The actual mail transfer is done through message transfer agents. </a:t>
            </a:r>
          </a:p>
          <a:p>
            <a:pPr algn="just"/>
            <a:r>
              <a:rPr lang="en-US" dirty="0" smtClean="0"/>
              <a:t>To send mail, a system must have the client MTA, and to receive mail, a system must have a server MTA. </a:t>
            </a:r>
          </a:p>
          <a:p>
            <a:pPr algn="just"/>
            <a:r>
              <a:rPr lang="en-US" dirty="0" smtClean="0"/>
              <a:t>The formal protocol that defines the MTA client and server in the Internet is called the Simple Mail Transfer Protocol (SMTP).</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Email System</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29</a:t>
            </a:fld>
            <a:endParaRPr lang="en-US"/>
          </a:p>
        </p:txBody>
      </p:sp>
      <p:sp>
        <p:nvSpPr>
          <p:cNvPr id="5" name="Content Placeholder 4"/>
          <p:cNvSpPr>
            <a:spLocks noGrp="1"/>
          </p:cNvSpPr>
          <p:nvPr>
            <p:ph sz="quarter" idx="1"/>
          </p:nvPr>
        </p:nvSpPr>
        <p:spPr/>
        <p:txBody>
          <a:bodyPr>
            <a:normAutofit/>
          </a:bodyPr>
          <a:lstStyle/>
          <a:p>
            <a:pPr>
              <a:buNone/>
            </a:pPr>
            <a:r>
              <a:rPr lang="en-US" b="1" i="1" dirty="0" smtClean="0">
                <a:solidFill>
                  <a:srgbClr val="FF0000"/>
                </a:solidFill>
              </a:rPr>
              <a:t>3) </a:t>
            </a:r>
            <a:r>
              <a:rPr lang="en-US" b="1" dirty="0" smtClean="0">
                <a:solidFill>
                  <a:srgbClr val="FF0000"/>
                </a:solidFill>
              </a:rPr>
              <a:t>Message Access Agent </a:t>
            </a:r>
            <a:r>
              <a:rPr lang="en-US" b="1" i="1" dirty="0" smtClean="0">
                <a:solidFill>
                  <a:srgbClr val="FF0000"/>
                </a:solidFill>
              </a:rPr>
              <a:t>:</a:t>
            </a:r>
          </a:p>
          <a:p>
            <a:r>
              <a:rPr lang="en-US" dirty="0" smtClean="0"/>
              <a:t>It is used to access or retrieve the mail from mail server by the receiver.</a:t>
            </a:r>
          </a:p>
          <a:p>
            <a:r>
              <a:rPr lang="en-US" dirty="0" smtClean="0"/>
              <a:t>The protocols used are Post Office Protocol version 3 and Internet mail access protocol (IMAP)</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Kerberos</a:t>
            </a:r>
            <a:endParaRPr lang="en-US" dirty="0">
              <a:solidFill>
                <a:srgbClr val="002060"/>
              </a:solidFill>
            </a:endParaRPr>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Network and Information Security</a:t>
            </a:r>
            <a:endParaRPr lang="en-US"/>
          </a:p>
        </p:txBody>
      </p:sp>
      <p:sp>
        <p:nvSpPr>
          <p:cNvPr id="6" name="Content Placeholder 5"/>
          <p:cNvSpPr>
            <a:spLocks noGrp="1"/>
          </p:cNvSpPr>
          <p:nvPr>
            <p:ph sz="quarter" idx="1"/>
          </p:nvPr>
        </p:nvSpPr>
        <p:spPr/>
        <p:txBody>
          <a:bodyPr>
            <a:normAutofit fontScale="92500" lnSpcReduction="20000"/>
          </a:bodyPr>
          <a:lstStyle/>
          <a:p>
            <a:pPr algn="just"/>
            <a:r>
              <a:rPr lang="en-US" dirty="0" smtClean="0"/>
              <a:t>it is a network authentication protocol designed to provide strong authentication for client/server application.</a:t>
            </a:r>
          </a:p>
          <a:p>
            <a:pPr algn="just"/>
            <a:r>
              <a:rPr lang="en-US" dirty="0" smtClean="0"/>
              <a:t>It allows nodes communicating over a non secure network to prove their identity to one another in a secure manner.</a:t>
            </a:r>
          </a:p>
          <a:p>
            <a:pPr algn="just"/>
            <a:r>
              <a:rPr lang="en-US" dirty="0" smtClean="0"/>
              <a:t>It is often called third party trusted authentication server.</a:t>
            </a:r>
          </a:p>
          <a:p>
            <a:pPr algn="just"/>
            <a:r>
              <a:rPr lang="en-US" dirty="0" smtClean="0"/>
              <a:t>It keeps the database of all its users and their private keys.</a:t>
            </a:r>
          </a:p>
          <a:p>
            <a:pPr algn="just"/>
            <a:r>
              <a:rPr lang="en-US" dirty="0" smtClean="0"/>
              <a:t>It provides a secure means of authentication over insecure networks.</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0"/>
            <a:ext cx="8153400" cy="990600"/>
          </a:xfrm>
        </p:spPr>
        <p:txBody>
          <a:bodyPr/>
          <a:lstStyle/>
          <a:p>
            <a:r>
              <a:rPr lang="en-US" dirty="0" smtClean="0"/>
              <a:t>Electronic –Mail Architecture</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30</a:t>
            </a:fld>
            <a:endParaRPr lang="en-US"/>
          </a:p>
        </p:txBody>
      </p:sp>
      <p:pic>
        <p:nvPicPr>
          <p:cNvPr id="7" name="Picture 6"/>
          <p:cNvPicPr>
            <a:picLocks noChangeAspect="1" noChangeArrowheads="1"/>
          </p:cNvPicPr>
          <p:nvPr/>
        </p:nvPicPr>
        <p:blipFill>
          <a:blip r:embed="rId2" cstate="print"/>
          <a:srcRect/>
          <a:stretch>
            <a:fillRect/>
          </a:stretch>
        </p:blipFill>
        <p:spPr bwMode="auto">
          <a:xfrm>
            <a:off x="457200" y="838200"/>
            <a:ext cx="8382000" cy="57150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Security</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31</a:t>
            </a:fld>
            <a:endParaRPr lang="en-US"/>
          </a:p>
        </p:txBody>
      </p:sp>
      <p:sp>
        <p:nvSpPr>
          <p:cNvPr id="5" name="Content Placeholder 4"/>
          <p:cNvSpPr>
            <a:spLocks noGrp="1"/>
          </p:cNvSpPr>
          <p:nvPr>
            <p:ph sz="quarter" idx="1"/>
          </p:nvPr>
        </p:nvSpPr>
        <p:spPr/>
        <p:txBody>
          <a:bodyPr>
            <a:normAutofit lnSpcReduction="10000"/>
          </a:bodyPr>
          <a:lstStyle/>
          <a:p>
            <a:pPr algn="just"/>
            <a:r>
              <a:rPr lang="en-US" dirty="0" smtClean="0"/>
              <a:t>Email is the most widely used application on internet for exchanging business information.</a:t>
            </a:r>
          </a:p>
          <a:p>
            <a:pPr algn="just"/>
            <a:r>
              <a:rPr lang="en-US" dirty="0" smtClean="0"/>
              <a:t>So security of Email is an important issue.</a:t>
            </a:r>
          </a:p>
          <a:p>
            <a:pPr algn="just"/>
            <a:r>
              <a:rPr lang="en-US" dirty="0" smtClean="0"/>
              <a:t>The email exchanges can be secured using two application layer security protocols:</a:t>
            </a:r>
          </a:p>
          <a:p>
            <a:pPr marL="514350" indent="-514350" algn="just">
              <a:buAutoNum type="arabicParenR"/>
            </a:pPr>
            <a:r>
              <a:rPr lang="en-US" dirty="0" err="1" smtClean="0">
                <a:solidFill>
                  <a:srgbClr val="FF0000"/>
                </a:solidFill>
              </a:rPr>
              <a:t>Preety</a:t>
            </a:r>
            <a:r>
              <a:rPr lang="en-US" dirty="0" smtClean="0">
                <a:solidFill>
                  <a:srgbClr val="FF0000"/>
                </a:solidFill>
              </a:rPr>
              <a:t> Good Privacy (PGP)</a:t>
            </a:r>
          </a:p>
          <a:p>
            <a:pPr marL="514350" indent="-514350" algn="just">
              <a:buAutoNum type="arabicParenR"/>
            </a:pPr>
            <a:r>
              <a:rPr lang="en-US" dirty="0" smtClean="0">
                <a:solidFill>
                  <a:srgbClr val="FF0000"/>
                </a:solidFill>
              </a:rPr>
              <a:t>Secure multipurpose internet mail extensions (S/MIME)</a:t>
            </a:r>
          </a:p>
          <a:p>
            <a:pPr marL="514350" indent="-514350" algn="just">
              <a:buFont typeface="Wingdings"/>
              <a:buAutoNum type="arabicParenR"/>
            </a:pPr>
            <a:r>
              <a:rPr lang="en-US" dirty="0" smtClean="0">
                <a:solidFill>
                  <a:srgbClr val="FF0000"/>
                </a:solidFill>
              </a:rPr>
              <a:t>Privacy Enhanced Mail (PEM)</a:t>
            </a:r>
            <a:endParaRPr 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Preety</a:t>
            </a:r>
            <a:r>
              <a:rPr lang="en-US" dirty="0" smtClean="0">
                <a:solidFill>
                  <a:srgbClr val="FF0000"/>
                </a:solidFill>
              </a:rPr>
              <a:t> Good Privacy (PGP)</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32</a:t>
            </a:fld>
            <a:endParaRPr lang="en-US"/>
          </a:p>
        </p:txBody>
      </p:sp>
      <p:sp>
        <p:nvSpPr>
          <p:cNvPr id="5" name="Content Placeholder 4"/>
          <p:cNvSpPr>
            <a:spLocks noGrp="1"/>
          </p:cNvSpPr>
          <p:nvPr>
            <p:ph sz="quarter" idx="1"/>
          </p:nvPr>
        </p:nvSpPr>
        <p:spPr/>
        <p:txBody>
          <a:bodyPr>
            <a:normAutofit lnSpcReduction="10000"/>
          </a:bodyPr>
          <a:lstStyle/>
          <a:p>
            <a:pPr algn="just"/>
            <a:r>
              <a:rPr lang="en-US" dirty="0" smtClean="0"/>
              <a:t>It is the popular program used to encrypt and decrypt the email over internet.</a:t>
            </a:r>
          </a:p>
          <a:p>
            <a:pPr algn="just"/>
            <a:r>
              <a:rPr lang="en-US" dirty="0" smtClean="0"/>
              <a:t>It supports the basic cryptographic requirements and is simple to use.</a:t>
            </a:r>
          </a:p>
          <a:p>
            <a:pPr algn="just"/>
            <a:r>
              <a:rPr lang="en-US" dirty="0" smtClean="0"/>
              <a:t>It includes following operations:</a:t>
            </a:r>
          </a:p>
          <a:p>
            <a:pPr marL="514350" indent="-514350" algn="just">
              <a:buAutoNum type="alphaLcParenR"/>
            </a:pPr>
            <a:r>
              <a:rPr lang="en-US" dirty="0" smtClean="0"/>
              <a:t>Digital signature</a:t>
            </a:r>
          </a:p>
          <a:p>
            <a:pPr marL="514350" indent="-514350" algn="just">
              <a:buAutoNum type="alphaLcParenR"/>
            </a:pPr>
            <a:r>
              <a:rPr lang="en-US" dirty="0" smtClean="0"/>
              <a:t>Compression</a:t>
            </a:r>
          </a:p>
          <a:p>
            <a:pPr marL="514350" indent="-514350" algn="just">
              <a:buAutoNum type="alphaLcParenR"/>
            </a:pPr>
            <a:r>
              <a:rPr lang="en-US" dirty="0" smtClean="0"/>
              <a:t>Encryption</a:t>
            </a:r>
          </a:p>
          <a:p>
            <a:pPr marL="514350" indent="-514350" algn="just">
              <a:buAutoNum type="alphaLcParenR"/>
            </a:pPr>
            <a:r>
              <a:rPr lang="en-US" dirty="0" smtClean="0"/>
              <a:t>Digital Enveloping</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Preety</a:t>
            </a:r>
            <a:r>
              <a:rPr lang="en-US" dirty="0" smtClean="0">
                <a:solidFill>
                  <a:srgbClr val="FF0000"/>
                </a:solidFill>
              </a:rPr>
              <a:t> Good Privacy (PGP)</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33</a:t>
            </a:fld>
            <a:endParaRPr lang="en-US"/>
          </a:p>
        </p:txBody>
      </p:sp>
      <p:pic>
        <p:nvPicPr>
          <p:cNvPr id="7" name="Picture 6" descr="1.png"/>
          <p:cNvPicPr>
            <a:picLocks noChangeAspect="1"/>
          </p:cNvPicPr>
          <p:nvPr/>
        </p:nvPicPr>
        <p:blipFill>
          <a:blip r:embed="rId2" cstate="print"/>
          <a:stretch>
            <a:fillRect/>
          </a:stretch>
        </p:blipFill>
        <p:spPr>
          <a:xfrm>
            <a:off x="533401" y="2209800"/>
            <a:ext cx="8001000" cy="2895600"/>
          </a:xfrm>
          <a:prstGeom prst="rect">
            <a:avLst/>
          </a:prstGeom>
        </p:spPr>
      </p:pic>
      <p:sp>
        <p:nvSpPr>
          <p:cNvPr id="6" name="TextBox 5"/>
          <p:cNvSpPr txBox="1"/>
          <p:nvPr/>
        </p:nvSpPr>
        <p:spPr>
          <a:xfrm>
            <a:off x="2667000" y="2514600"/>
            <a:ext cx="2590800" cy="430887"/>
          </a:xfrm>
          <a:prstGeom prst="rect">
            <a:avLst/>
          </a:prstGeom>
          <a:noFill/>
        </p:spPr>
        <p:txBody>
          <a:bodyPr wrap="square" rtlCol="0">
            <a:spAutoFit/>
          </a:bodyPr>
          <a:lstStyle/>
          <a:p>
            <a:r>
              <a:rPr lang="en-US" sz="2200" b="1" dirty="0" smtClean="0">
                <a:solidFill>
                  <a:srgbClr val="FF0000"/>
                </a:solidFill>
              </a:rPr>
              <a:t>1) Digital Signature</a:t>
            </a:r>
            <a:endParaRPr lang="en-US" sz="2200" b="1"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Preety</a:t>
            </a:r>
            <a:r>
              <a:rPr lang="en-US" dirty="0" smtClean="0">
                <a:solidFill>
                  <a:srgbClr val="FF0000"/>
                </a:solidFill>
              </a:rPr>
              <a:t> Good Privacy (PGP)</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34</a:t>
            </a:fld>
            <a:endParaRPr lang="en-US"/>
          </a:p>
        </p:txBody>
      </p:sp>
      <p:pic>
        <p:nvPicPr>
          <p:cNvPr id="6" name="Picture 5" descr="0.png"/>
          <p:cNvPicPr>
            <a:picLocks noChangeAspect="1"/>
          </p:cNvPicPr>
          <p:nvPr/>
        </p:nvPicPr>
        <p:blipFill>
          <a:blip r:embed="rId2" cstate="print"/>
          <a:stretch>
            <a:fillRect/>
          </a:stretch>
        </p:blipFill>
        <p:spPr>
          <a:xfrm>
            <a:off x="457200" y="2271244"/>
            <a:ext cx="7848600" cy="329135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Preety</a:t>
            </a:r>
            <a:r>
              <a:rPr lang="en-US" dirty="0" smtClean="0">
                <a:solidFill>
                  <a:srgbClr val="FF0000"/>
                </a:solidFill>
              </a:rPr>
              <a:t> Good Privacy (PGP)</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35</a:t>
            </a:fld>
            <a:endParaRPr lang="en-US"/>
          </a:p>
        </p:txBody>
      </p:sp>
      <p:pic>
        <p:nvPicPr>
          <p:cNvPr id="6" name="Picture 5" descr="2_3.png"/>
          <p:cNvPicPr>
            <a:picLocks noChangeAspect="1"/>
          </p:cNvPicPr>
          <p:nvPr/>
        </p:nvPicPr>
        <p:blipFill>
          <a:blip r:embed="rId2" cstate="print"/>
          <a:stretch>
            <a:fillRect/>
          </a:stretch>
        </p:blipFill>
        <p:spPr>
          <a:xfrm>
            <a:off x="533400" y="2361768"/>
            <a:ext cx="7848600" cy="2819832"/>
          </a:xfrm>
          <a:prstGeom prst="rect">
            <a:avLst/>
          </a:prstGeom>
        </p:spPr>
      </p:pic>
      <p:sp>
        <p:nvSpPr>
          <p:cNvPr id="7" name="TextBox 6"/>
          <p:cNvSpPr txBox="1"/>
          <p:nvPr/>
        </p:nvSpPr>
        <p:spPr>
          <a:xfrm>
            <a:off x="2667000" y="2514600"/>
            <a:ext cx="2590800" cy="430887"/>
          </a:xfrm>
          <a:prstGeom prst="rect">
            <a:avLst/>
          </a:prstGeom>
          <a:noFill/>
        </p:spPr>
        <p:txBody>
          <a:bodyPr wrap="square" rtlCol="0">
            <a:spAutoFit/>
          </a:bodyPr>
          <a:lstStyle/>
          <a:p>
            <a:r>
              <a:rPr lang="en-US" sz="2200" b="1" dirty="0" smtClean="0">
                <a:solidFill>
                  <a:srgbClr val="FF0000"/>
                </a:solidFill>
              </a:rPr>
              <a:t>2) Compression</a:t>
            </a:r>
            <a:endParaRPr lang="en-US" sz="2200" b="1"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Preety</a:t>
            </a:r>
            <a:r>
              <a:rPr lang="en-US" dirty="0" smtClean="0">
                <a:solidFill>
                  <a:srgbClr val="FF0000"/>
                </a:solidFill>
              </a:rPr>
              <a:t> Good Privacy (PGP)</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36</a:t>
            </a:fld>
            <a:endParaRPr lang="en-US"/>
          </a:p>
        </p:txBody>
      </p:sp>
      <p:pic>
        <p:nvPicPr>
          <p:cNvPr id="7" name="Picture 6" descr="2.png"/>
          <p:cNvPicPr>
            <a:picLocks noChangeAspect="1"/>
          </p:cNvPicPr>
          <p:nvPr/>
        </p:nvPicPr>
        <p:blipFill>
          <a:blip r:embed="rId2" cstate="print"/>
          <a:stretch>
            <a:fillRect/>
          </a:stretch>
        </p:blipFill>
        <p:spPr>
          <a:xfrm>
            <a:off x="609600" y="2180720"/>
            <a:ext cx="7848600" cy="3610480"/>
          </a:xfrm>
          <a:prstGeom prst="rect">
            <a:avLst/>
          </a:prstGeom>
        </p:spPr>
      </p:pic>
      <p:sp>
        <p:nvSpPr>
          <p:cNvPr id="6" name="TextBox 5"/>
          <p:cNvSpPr txBox="1"/>
          <p:nvPr/>
        </p:nvSpPr>
        <p:spPr>
          <a:xfrm>
            <a:off x="3276600" y="2438400"/>
            <a:ext cx="2590800" cy="769441"/>
          </a:xfrm>
          <a:prstGeom prst="rect">
            <a:avLst/>
          </a:prstGeom>
          <a:noFill/>
        </p:spPr>
        <p:txBody>
          <a:bodyPr wrap="square" rtlCol="0">
            <a:spAutoFit/>
          </a:bodyPr>
          <a:lstStyle/>
          <a:p>
            <a:r>
              <a:rPr lang="en-US" sz="2200" b="1" dirty="0" smtClean="0">
                <a:solidFill>
                  <a:srgbClr val="FF0000"/>
                </a:solidFill>
              </a:rPr>
              <a:t>3) Encryption and        Enveloping</a:t>
            </a:r>
            <a:endParaRPr lang="en-US" sz="2200" b="1"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Mail Transfer Protocol</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37</a:t>
            </a:fld>
            <a:endParaRPr lang="en-US"/>
          </a:p>
        </p:txBody>
      </p:sp>
      <p:sp>
        <p:nvSpPr>
          <p:cNvPr id="5" name="Content Placeholder 4"/>
          <p:cNvSpPr>
            <a:spLocks noGrp="1"/>
          </p:cNvSpPr>
          <p:nvPr>
            <p:ph sz="quarter" idx="1"/>
          </p:nvPr>
        </p:nvSpPr>
        <p:spPr/>
        <p:txBody>
          <a:bodyPr/>
          <a:lstStyle/>
          <a:p>
            <a:pPr algn="just"/>
            <a:r>
              <a:rPr lang="en-US" dirty="0" smtClean="0"/>
              <a:t>SMTP is short for </a:t>
            </a:r>
            <a:r>
              <a:rPr lang="en-US" b="1" dirty="0" smtClean="0"/>
              <a:t>Simple Mail Transfer Protocol.</a:t>
            </a:r>
            <a:endParaRPr lang="en-US" dirty="0" smtClean="0"/>
          </a:p>
          <a:p>
            <a:pPr algn="just"/>
            <a:r>
              <a:rPr lang="en-US" dirty="0" smtClean="0"/>
              <a:t>It is an application layer protocol.</a:t>
            </a:r>
          </a:p>
          <a:p>
            <a:pPr algn="just"/>
            <a:r>
              <a:rPr lang="en-US" dirty="0" smtClean="0"/>
              <a:t>It is used for sending the emails efficiently and reliably over the internet.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Mail Transfer Protocol</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38</a:t>
            </a:fld>
            <a:endParaRPr lang="en-US"/>
          </a:p>
        </p:txBody>
      </p:sp>
      <p:pic>
        <p:nvPicPr>
          <p:cNvPr id="6" name="Picture 5" descr="Simple-Mail-Transfer-Protocol-1.png"/>
          <p:cNvPicPr>
            <a:picLocks noChangeAspect="1"/>
          </p:cNvPicPr>
          <p:nvPr/>
        </p:nvPicPr>
        <p:blipFill>
          <a:blip r:embed="rId2" cstate="print"/>
          <a:stretch>
            <a:fillRect/>
          </a:stretch>
        </p:blipFill>
        <p:spPr>
          <a:xfrm>
            <a:off x="1071562" y="2219324"/>
            <a:ext cx="7000875" cy="33432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SMTP commands</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39</a:t>
            </a:fld>
            <a:endParaRPr lang="en-US"/>
          </a:p>
        </p:txBody>
      </p:sp>
      <p:sp>
        <p:nvSpPr>
          <p:cNvPr id="5" name="Content Placeholder 4"/>
          <p:cNvSpPr>
            <a:spLocks noGrp="1"/>
          </p:cNvSpPr>
          <p:nvPr>
            <p:ph sz="quarter" idx="1"/>
          </p:nvPr>
        </p:nvSpPr>
        <p:spPr/>
        <p:txBody>
          <a:bodyPr>
            <a:normAutofit/>
          </a:bodyPr>
          <a:lstStyle/>
          <a:p>
            <a:r>
              <a:rPr lang="en-US" dirty="0" smtClean="0"/>
              <a:t>HELO – used by client to identify itself</a:t>
            </a:r>
          </a:p>
          <a:p>
            <a:r>
              <a:rPr lang="en-US" dirty="0" smtClean="0"/>
              <a:t>MAIL FROM: identifies the originator of the mail</a:t>
            </a:r>
          </a:p>
          <a:p>
            <a:r>
              <a:rPr lang="en-US" dirty="0" smtClean="0"/>
              <a:t>The RCPT TO: identifies the recipient of mail</a:t>
            </a:r>
          </a:p>
          <a:p>
            <a:r>
              <a:rPr lang="en-US" dirty="0" smtClean="0"/>
              <a:t>DATA - has the body of the mail</a:t>
            </a:r>
          </a:p>
          <a:p>
            <a:r>
              <a:rPr lang="en-US" dirty="0" smtClean="0"/>
              <a:t>QUIT - used to terminate an SMTP session</a:t>
            </a:r>
          </a:p>
          <a:p>
            <a:r>
              <a:rPr lang="en-US" dirty="0" smtClean="0"/>
              <a:t>RSET - aborts the current mail transaction</a:t>
            </a:r>
          </a:p>
          <a:p>
            <a:r>
              <a:rPr lang="en-US" dirty="0" smtClean="0"/>
              <a:t>SEND – send mail to terminal</a:t>
            </a:r>
          </a:p>
          <a:p>
            <a:r>
              <a:rPr lang="en-US" dirty="0" smtClean="0"/>
              <a:t>VRFY- Confirm user name.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Terminologies in Kerberos</a:t>
            </a:r>
            <a:endParaRPr lang="en-US" dirty="0">
              <a:solidFill>
                <a:srgbClr val="002060"/>
              </a:solidFill>
            </a:endParaRPr>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Network and Information Security</a:t>
            </a:r>
            <a:endParaRPr lang="en-US"/>
          </a:p>
        </p:txBody>
      </p:sp>
      <p:sp>
        <p:nvSpPr>
          <p:cNvPr id="6" name="Content Placeholder 5"/>
          <p:cNvSpPr>
            <a:spLocks noGrp="1"/>
          </p:cNvSpPr>
          <p:nvPr>
            <p:ph sz="quarter" idx="1"/>
          </p:nvPr>
        </p:nvSpPr>
        <p:spPr/>
        <p:txBody>
          <a:bodyPr>
            <a:normAutofit/>
          </a:bodyPr>
          <a:lstStyle/>
          <a:p>
            <a:pPr algn="just"/>
            <a:r>
              <a:rPr lang="en-US" dirty="0" smtClean="0"/>
              <a:t>Client: A client that wants to use a service.</a:t>
            </a:r>
          </a:p>
          <a:p>
            <a:pPr algn="just"/>
            <a:r>
              <a:rPr lang="en-US" dirty="0" smtClean="0"/>
              <a:t>Authentication Server (AS): it runs of KDC server. It authenticates a client logon and issues a ticket granting ticket(TGT) for future authentication.</a:t>
            </a:r>
          </a:p>
          <a:p>
            <a:pPr algn="just"/>
            <a:r>
              <a:rPr lang="en-US" dirty="0" smtClean="0"/>
              <a:t>Ticket-Granting Server (TGS) : it runs on key distribution center. It grants ticket (SGT) to clients for a specific application.</a:t>
            </a:r>
          </a:p>
          <a:p>
            <a:pPr algn="just"/>
            <a:r>
              <a:rPr lang="en-US" dirty="0" smtClean="0"/>
              <a:t>Service Server(SS) : a server that provides useful service that client want to access.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SMTP response codes</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40</a:t>
            </a:fld>
            <a:endParaRPr lang="en-US"/>
          </a:p>
        </p:txBody>
      </p:sp>
      <p:sp>
        <p:nvSpPr>
          <p:cNvPr id="5" name="Content Placeholder 4"/>
          <p:cNvSpPr>
            <a:spLocks noGrp="1"/>
          </p:cNvSpPr>
          <p:nvPr>
            <p:ph sz="quarter" idx="1"/>
          </p:nvPr>
        </p:nvSpPr>
        <p:spPr/>
        <p:txBody>
          <a:bodyPr>
            <a:normAutofit/>
          </a:bodyPr>
          <a:lstStyle/>
          <a:p>
            <a:r>
              <a:rPr lang="en-US" dirty="0" smtClean="0"/>
              <a:t>Responses are 3 digit codes sent from server to client</a:t>
            </a:r>
          </a:p>
          <a:p>
            <a:r>
              <a:rPr lang="en-US" b="1" dirty="0" smtClean="0"/>
              <a:t>220: The SMTP service is ready</a:t>
            </a:r>
          </a:p>
          <a:p>
            <a:r>
              <a:rPr lang="en-US" b="1" dirty="0" smtClean="0"/>
              <a:t>221: SMTP is closing the transmission channel</a:t>
            </a:r>
          </a:p>
          <a:p>
            <a:r>
              <a:rPr lang="en-US" b="1" dirty="0" smtClean="0"/>
              <a:t>250: The command has been completed</a:t>
            </a:r>
          </a:p>
          <a:p>
            <a:r>
              <a:rPr lang="en-US" b="1" dirty="0" smtClean="0"/>
              <a:t>354: OK to transmit message</a:t>
            </a:r>
          </a:p>
          <a:p>
            <a:r>
              <a:rPr lang="en-US" b="1" dirty="0" smtClean="0"/>
              <a:t>450: Command can not be completed because the </a:t>
            </a:r>
            <a:r>
              <a:rPr lang="en-US" dirty="0" smtClean="0"/>
              <a:t>mailbox is busy</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SMTP Operation</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41</a:t>
            </a:fld>
            <a:endParaRPr lang="en-US"/>
          </a:p>
        </p:txBody>
      </p:sp>
      <p:sp>
        <p:nvSpPr>
          <p:cNvPr id="5" name="Content Placeholder 4"/>
          <p:cNvSpPr>
            <a:spLocks noGrp="1"/>
          </p:cNvSpPr>
          <p:nvPr>
            <p:ph sz="quarter" idx="1"/>
          </p:nvPr>
        </p:nvSpPr>
        <p:spPr/>
        <p:txBody>
          <a:bodyPr>
            <a:normAutofit/>
          </a:bodyPr>
          <a:lstStyle/>
          <a:p>
            <a:pPr algn="just"/>
            <a:r>
              <a:rPr lang="en-US" dirty="0" smtClean="0"/>
              <a:t>The operation of SMTP consists of series of commands and response exchanged between SMTP sender and Receiver.</a:t>
            </a:r>
          </a:p>
          <a:p>
            <a:pPr algn="just"/>
            <a:r>
              <a:rPr lang="en-US" dirty="0" smtClean="0"/>
              <a:t>The basic SMTP operation occurs in three phases.</a:t>
            </a:r>
          </a:p>
          <a:p>
            <a:pPr marL="514350" indent="-514350" algn="just">
              <a:buFont typeface="+mj-lt"/>
              <a:buAutoNum type="arabicPeriod"/>
            </a:pPr>
            <a:r>
              <a:rPr lang="en-US" dirty="0" smtClean="0">
                <a:solidFill>
                  <a:srgbClr val="FF0000"/>
                </a:solidFill>
              </a:rPr>
              <a:t>Connection Establishment</a:t>
            </a:r>
          </a:p>
          <a:p>
            <a:pPr marL="514350" indent="-514350" algn="just">
              <a:buFont typeface="+mj-lt"/>
              <a:buAutoNum type="arabicPeriod"/>
            </a:pPr>
            <a:r>
              <a:rPr lang="en-US" dirty="0" smtClean="0">
                <a:solidFill>
                  <a:srgbClr val="FF0000"/>
                </a:solidFill>
              </a:rPr>
              <a:t>Mail transfer</a:t>
            </a:r>
          </a:p>
          <a:p>
            <a:pPr marL="514350" indent="-514350" algn="just">
              <a:buFont typeface="+mj-lt"/>
              <a:buAutoNum type="arabicPeriod"/>
            </a:pPr>
            <a:r>
              <a:rPr lang="en-US" dirty="0" smtClean="0">
                <a:solidFill>
                  <a:srgbClr val="FF0000"/>
                </a:solidFill>
              </a:rPr>
              <a:t>Connection termination</a:t>
            </a:r>
            <a:endParaRPr lang="en-US"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SMTP Operation</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42</a:t>
            </a:fld>
            <a:endParaRPr lang="en-US"/>
          </a:p>
        </p:txBody>
      </p:sp>
      <p:sp>
        <p:nvSpPr>
          <p:cNvPr id="5" name="Content Placeholder 4"/>
          <p:cNvSpPr>
            <a:spLocks noGrp="1"/>
          </p:cNvSpPr>
          <p:nvPr>
            <p:ph sz="quarter" idx="1"/>
          </p:nvPr>
        </p:nvSpPr>
        <p:spPr/>
        <p:txBody>
          <a:bodyPr>
            <a:normAutofit/>
          </a:bodyPr>
          <a:lstStyle/>
          <a:p>
            <a:pPr marL="514350" indent="-514350">
              <a:buFont typeface="+mj-lt"/>
              <a:buAutoNum type="arabicPeriod"/>
            </a:pPr>
            <a:r>
              <a:rPr lang="en-US" dirty="0" smtClean="0">
                <a:solidFill>
                  <a:srgbClr val="FF0000"/>
                </a:solidFill>
              </a:rPr>
              <a:t>Connection Establishment</a:t>
            </a:r>
          </a:p>
          <a:p>
            <a:pPr algn="just"/>
            <a:r>
              <a:rPr lang="en-US" dirty="0" smtClean="0"/>
              <a:t>The sender opens a TCP connection with the receiver.</a:t>
            </a:r>
          </a:p>
          <a:p>
            <a:pPr algn="just"/>
            <a:r>
              <a:rPr lang="en-US" dirty="0" smtClean="0"/>
              <a:t> Once the connection is established, the receiver identifies itself with '220 Service Ready".</a:t>
            </a:r>
          </a:p>
          <a:p>
            <a:pPr algn="just"/>
            <a:r>
              <a:rPr lang="en-US" dirty="0" smtClean="0"/>
              <a:t>The sender identifies itself with the HELO command.</a:t>
            </a:r>
          </a:p>
          <a:p>
            <a:pPr algn="just"/>
            <a:r>
              <a:rPr lang="en-US" dirty="0" smtClean="0"/>
              <a:t>The receiver accepts the sender's identification with "250 'OK".</a:t>
            </a:r>
            <a:endParaRPr lang="en-US" dirty="0" smtClean="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Connection Establishment</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43</a:t>
            </a:fld>
            <a:endParaRPr lang="en-US"/>
          </a:p>
        </p:txBody>
      </p:sp>
      <p:sp>
        <p:nvSpPr>
          <p:cNvPr id="6" name="Rectangle 5"/>
          <p:cNvSpPr/>
          <p:nvPr/>
        </p:nvSpPr>
        <p:spPr>
          <a:xfrm>
            <a:off x="1219200" y="2286000"/>
            <a:ext cx="1143000" cy="6096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71600" y="2286000"/>
            <a:ext cx="1066800" cy="646331"/>
          </a:xfrm>
          <a:prstGeom prst="rect">
            <a:avLst/>
          </a:prstGeom>
          <a:noFill/>
        </p:spPr>
        <p:txBody>
          <a:bodyPr wrap="square" rtlCol="0">
            <a:spAutoFit/>
          </a:bodyPr>
          <a:lstStyle/>
          <a:p>
            <a:r>
              <a:rPr lang="en-US" dirty="0" smtClean="0"/>
              <a:t>SMTP SENDER</a:t>
            </a:r>
            <a:endParaRPr lang="en-US" dirty="0"/>
          </a:p>
        </p:txBody>
      </p:sp>
      <p:sp>
        <p:nvSpPr>
          <p:cNvPr id="8" name="Rectangle 7"/>
          <p:cNvSpPr/>
          <p:nvPr/>
        </p:nvSpPr>
        <p:spPr>
          <a:xfrm>
            <a:off x="5943600" y="2362200"/>
            <a:ext cx="11430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96000" y="2362200"/>
            <a:ext cx="1066800" cy="646331"/>
          </a:xfrm>
          <a:prstGeom prst="rect">
            <a:avLst/>
          </a:prstGeom>
          <a:noFill/>
        </p:spPr>
        <p:txBody>
          <a:bodyPr wrap="square" rtlCol="0">
            <a:spAutoFit/>
          </a:bodyPr>
          <a:lstStyle/>
          <a:p>
            <a:r>
              <a:rPr lang="en-US" dirty="0" smtClean="0"/>
              <a:t>SMTP Receiver</a:t>
            </a:r>
            <a:endParaRPr lang="en-US" dirty="0"/>
          </a:p>
        </p:txBody>
      </p:sp>
      <p:cxnSp>
        <p:nvCxnSpPr>
          <p:cNvPr id="11" name="Straight Connector 10"/>
          <p:cNvCxnSpPr>
            <a:stCxn id="7" idx="2"/>
          </p:cNvCxnSpPr>
          <p:nvPr/>
        </p:nvCxnSpPr>
        <p:spPr>
          <a:xfrm>
            <a:off x="1905000" y="2932331"/>
            <a:ext cx="0" cy="26302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553200" y="2971800"/>
            <a:ext cx="0" cy="26302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905000" y="3505200"/>
            <a:ext cx="4648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905000" y="4876800"/>
            <a:ext cx="4648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3048000"/>
            <a:ext cx="2438400" cy="381000"/>
          </a:xfrm>
          <a:prstGeom prst="rect">
            <a:avLst/>
          </a:prstGeom>
          <a:noFill/>
        </p:spPr>
        <p:txBody>
          <a:bodyPr wrap="square" rtlCol="0">
            <a:spAutoFit/>
          </a:bodyPr>
          <a:lstStyle/>
          <a:p>
            <a:r>
              <a:rPr lang="en-US" dirty="0" smtClean="0"/>
              <a:t>220 Service ready</a:t>
            </a:r>
            <a:endParaRPr lang="en-US" dirty="0"/>
          </a:p>
        </p:txBody>
      </p:sp>
      <p:sp>
        <p:nvSpPr>
          <p:cNvPr id="17" name="TextBox 16"/>
          <p:cNvSpPr txBox="1"/>
          <p:nvPr/>
        </p:nvSpPr>
        <p:spPr>
          <a:xfrm>
            <a:off x="3124200" y="4495800"/>
            <a:ext cx="2438400" cy="381000"/>
          </a:xfrm>
          <a:prstGeom prst="rect">
            <a:avLst/>
          </a:prstGeom>
          <a:noFill/>
        </p:spPr>
        <p:txBody>
          <a:bodyPr wrap="square" rtlCol="0">
            <a:spAutoFit/>
          </a:bodyPr>
          <a:lstStyle/>
          <a:p>
            <a:r>
              <a:rPr lang="en-US" dirty="0" smtClean="0"/>
              <a:t>250 OK</a:t>
            </a:r>
            <a:endParaRPr lang="en-US" dirty="0"/>
          </a:p>
        </p:txBody>
      </p:sp>
      <p:cxnSp>
        <p:nvCxnSpPr>
          <p:cNvPr id="19" name="Straight Arrow Connector 18"/>
          <p:cNvCxnSpPr/>
          <p:nvPr/>
        </p:nvCxnSpPr>
        <p:spPr>
          <a:xfrm>
            <a:off x="1905000" y="4114800"/>
            <a:ext cx="4648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24200" y="3733800"/>
            <a:ext cx="2438400" cy="381000"/>
          </a:xfrm>
          <a:prstGeom prst="rect">
            <a:avLst/>
          </a:prstGeom>
          <a:noFill/>
        </p:spPr>
        <p:txBody>
          <a:bodyPr wrap="square" rtlCol="0">
            <a:spAutoFit/>
          </a:bodyPr>
          <a:lstStyle/>
          <a:p>
            <a:r>
              <a:rPr lang="en-US" dirty="0" smtClean="0"/>
              <a:t>Hello xyz.com</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SMTP Operation</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44</a:t>
            </a:fld>
            <a:endParaRPr lang="en-US"/>
          </a:p>
        </p:txBody>
      </p:sp>
      <p:sp>
        <p:nvSpPr>
          <p:cNvPr id="5" name="Content Placeholder 4"/>
          <p:cNvSpPr>
            <a:spLocks noGrp="1"/>
          </p:cNvSpPr>
          <p:nvPr>
            <p:ph sz="quarter" idx="1"/>
          </p:nvPr>
        </p:nvSpPr>
        <p:spPr/>
        <p:txBody>
          <a:bodyPr>
            <a:normAutofit fontScale="92500" lnSpcReduction="20000"/>
          </a:bodyPr>
          <a:lstStyle/>
          <a:p>
            <a:pPr>
              <a:buNone/>
            </a:pPr>
            <a:r>
              <a:rPr lang="en-US" dirty="0" smtClean="0">
                <a:solidFill>
                  <a:srgbClr val="FF0000"/>
                </a:solidFill>
              </a:rPr>
              <a:t>2) Mail transfer</a:t>
            </a:r>
          </a:p>
          <a:p>
            <a:pPr algn="just"/>
            <a:r>
              <a:rPr lang="en-US" dirty="0" smtClean="0"/>
              <a:t>Once the connection has been established, the SMTP sender may send one or more messages to the SMTP receiver.</a:t>
            </a:r>
          </a:p>
          <a:p>
            <a:pPr algn="just"/>
            <a:r>
              <a:rPr lang="en-US" dirty="0" smtClean="0"/>
              <a:t>There are three logical phases to the transfer of a message :</a:t>
            </a:r>
          </a:p>
          <a:p>
            <a:pPr algn="just">
              <a:buNone/>
            </a:pPr>
            <a:r>
              <a:rPr lang="en-US" dirty="0" smtClean="0"/>
              <a:t>1. A MAIL command identifies the originator of the message.</a:t>
            </a:r>
          </a:p>
          <a:p>
            <a:pPr algn="just">
              <a:buNone/>
            </a:pPr>
            <a:r>
              <a:rPr lang="en-US" dirty="0" smtClean="0"/>
              <a:t>2. One or more RCPT commands identify the recipients of this message.</a:t>
            </a:r>
          </a:p>
          <a:p>
            <a:pPr algn="just">
              <a:buNone/>
            </a:pPr>
            <a:r>
              <a:rPr lang="en-US" dirty="0" smtClean="0"/>
              <a:t>3. A DATA command transfers the message text.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SMTP Operation</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45</a:t>
            </a:fld>
            <a:endParaRPr lang="en-US"/>
          </a:p>
        </p:txBody>
      </p:sp>
      <p:sp>
        <p:nvSpPr>
          <p:cNvPr id="5" name="Content Placeholder 4"/>
          <p:cNvSpPr>
            <a:spLocks noGrp="1"/>
          </p:cNvSpPr>
          <p:nvPr>
            <p:ph sz="quarter" idx="1"/>
          </p:nvPr>
        </p:nvSpPr>
        <p:spPr/>
        <p:txBody>
          <a:bodyPr>
            <a:normAutofit/>
          </a:bodyPr>
          <a:lstStyle/>
          <a:p>
            <a:pPr marL="514350" indent="-514350">
              <a:buNone/>
            </a:pPr>
            <a:r>
              <a:rPr lang="en-US" dirty="0" smtClean="0">
                <a:solidFill>
                  <a:srgbClr val="FF0000"/>
                </a:solidFill>
              </a:rPr>
              <a:t>3) Connection termination</a:t>
            </a:r>
          </a:p>
          <a:p>
            <a:pPr algn="just"/>
            <a:r>
              <a:rPr lang="en-US" dirty="0" smtClean="0"/>
              <a:t>The SMTP sender closes the connection in the following manner:</a:t>
            </a:r>
          </a:p>
          <a:p>
            <a:pPr algn="just">
              <a:buNone/>
            </a:pPr>
            <a:r>
              <a:rPr lang="en-US" dirty="0" smtClean="0"/>
              <a:t>1. The sender sends a QUIT command and waits for a reply.</a:t>
            </a:r>
          </a:p>
          <a:p>
            <a:pPr algn="just">
              <a:buNone/>
            </a:pPr>
            <a:r>
              <a:rPr lang="en-US" dirty="0" smtClean="0"/>
              <a:t>2. Sender initiates TCP close operation for the TCP connection.</a:t>
            </a:r>
          </a:p>
          <a:p>
            <a:pPr algn="just">
              <a:buNone/>
            </a:pPr>
            <a:r>
              <a:rPr lang="en-US" dirty="0" smtClean="0"/>
              <a:t>3. The receiver initiates its TCP close after sending its reply to the QUIT command.</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SMTP Operation</a:t>
            </a:r>
            <a:endParaRPr lang="en-US" dirty="0"/>
          </a:p>
        </p:txBody>
      </p:sp>
      <p:sp>
        <p:nvSpPr>
          <p:cNvPr id="3" name="Footer Placeholder 2"/>
          <p:cNvSpPr>
            <a:spLocks noGrp="1"/>
          </p:cNvSpPr>
          <p:nvPr>
            <p:ph type="ftr" sz="quarter" idx="11"/>
          </p:nvPr>
        </p:nvSpPr>
        <p:spPr/>
        <p:txBody>
          <a:bodyPr/>
          <a:lstStyle/>
          <a:p>
            <a:r>
              <a:rPr lang="en-US" smtClean="0"/>
              <a:t>Advanced Computer Networks</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46</a:t>
            </a:fld>
            <a:endParaRPr lang="en-US"/>
          </a:p>
        </p:txBody>
      </p:sp>
      <p:pic>
        <p:nvPicPr>
          <p:cNvPr id="7" name="Picture 6" descr="smtp.png"/>
          <p:cNvPicPr>
            <a:picLocks noChangeAspect="1"/>
          </p:cNvPicPr>
          <p:nvPr/>
        </p:nvPicPr>
        <p:blipFill>
          <a:blip r:embed="rId2" cstate="print"/>
          <a:stretch>
            <a:fillRect/>
          </a:stretch>
        </p:blipFill>
        <p:spPr>
          <a:xfrm>
            <a:off x="990600" y="1752601"/>
            <a:ext cx="6781800" cy="44196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Privacy Enhanced Mail</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47</a:t>
            </a:fld>
            <a:endParaRPr lang="en-US"/>
          </a:p>
        </p:txBody>
      </p:sp>
      <p:sp>
        <p:nvSpPr>
          <p:cNvPr id="5" name="Content Placeholder 4"/>
          <p:cNvSpPr>
            <a:spLocks noGrp="1"/>
          </p:cNvSpPr>
          <p:nvPr>
            <p:ph sz="quarter" idx="1"/>
          </p:nvPr>
        </p:nvSpPr>
        <p:spPr>
          <a:xfrm>
            <a:off x="612648" y="1600200"/>
            <a:ext cx="8153400" cy="4724400"/>
          </a:xfrm>
        </p:spPr>
        <p:txBody>
          <a:bodyPr>
            <a:normAutofit fontScale="85000" lnSpcReduction="20000"/>
          </a:bodyPr>
          <a:lstStyle/>
          <a:p>
            <a:pPr algn="just"/>
            <a:r>
              <a:rPr lang="en-US" b="1" dirty="0" smtClean="0"/>
              <a:t>Privacy Enhanced Mail (PEM)</a:t>
            </a:r>
            <a:r>
              <a:rPr lang="en-US" dirty="0" smtClean="0"/>
              <a:t> is an email security standard to provide secure electronic mail communication over the internet.</a:t>
            </a:r>
          </a:p>
          <a:p>
            <a:pPr algn="just"/>
            <a:r>
              <a:rPr lang="en-US" dirty="0" smtClean="0"/>
              <a:t>It employs the range of cryptographic techniques to allow for confidentiality , sender authentication and message integrity.</a:t>
            </a:r>
          </a:p>
          <a:p>
            <a:pPr algn="just"/>
            <a:r>
              <a:rPr lang="en-US" dirty="0" smtClean="0"/>
              <a:t>the confidentiality allows a message to be kept secret from people to whom the message is not addressed.</a:t>
            </a:r>
          </a:p>
          <a:p>
            <a:pPr algn="just"/>
            <a:r>
              <a:rPr lang="en-US" dirty="0" smtClean="0"/>
              <a:t>The sender authentication allows user to verify that PEM message they have received is send by the required sender only.</a:t>
            </a:r>
          </a:p>
          <a:p>
            <a:pPr algn="just"/>
            <a:r>
              <a:rPr lang="en-US" dirty="0" smtClean="0"/>
              <a:t>The message integrity allow the user to ensure that a message hasn’t been modified during transport from the sender.</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Working of PEM :</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48</a:t>
            </a:fld>
            <a:endParaRPr lang="en-US"/>
          </a:p>
        </p:txBody>
      </p:sp>
      <p:sp>
        <p:nvSpPr>
          <p:cNvPr id="6" name="Content Placeholder 5"/>
          <p:cNvSpPr>
            <a:spLocks noGrp="1"/>
          </p:cNvSpPr>
          <p:nvPr>
            <p:ph sz="quarter" idx="1"/>
          </p:nvPr>
        </p:nvSpPr>
        <p:spPr/>
        <p:txBody>
          <a:bodyPr>
            <a:normAutofit fontScale="92500" lnSpcReduction="10000"/>
          </a:bodyPr>
          <a:lstStyle/>
          <a:p>
            <a:r>
              <a:rPr lang="en-US" dirty="0" smtClean="0"/>
              <a:t>The PEM works basically in 4 main steps.</a:t>
            </a:r>
          </a:p>
          <a:p>
            <a:r>
              <a:rPr lang="en-US" b="1" dirty="0" smtClean="0"/>
              <a:t>Canonical Conversion –</a:t>
            </a:r>
          </a:p>
          <a:p>
            <a:pPr lvl="1" algn="just"/>
            <a:r>
              <a:rPr lang="en-US" dirty="0" smtClean="0"/>
              <a:t>This step involves the conversion of the message into a standard format that is independent of the computer architecture and the operating system of the sender and the receiver. </a:t>
            </a:r>
          </a:p>
          <a:p>
            <a:pPr lvl="1" algn="just"/>
            <a:r>
              <a:rPr lang="en-US" dirty="0" smtClean="0"/>
              <a:t>If the sender and receiver has different computer architecture or operating system. </a:t>
            </a:r>
          </a:p>
          <a:p>
            <a:pPr lvl="1" algn="just"/>
            <a:r>
              <a:rPr lang="en-US" dirty="0" smtClean="0"/>
              <a:t>It may lead to generation of different message digest due to difference in their interpretation because of syntactical difference from one operating system to an other.</a:t>
            </a:r>
            <a:br>
              <a:rPr lang="en-US" dirty="0" smtClean="0"/>
            </a:br>
            <a:endParaRPr lang="en-US"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Working of PEM :</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49</a:t>
            </a:fld>
            <a:endParaRPr lang="en-US"/>
          </a:p>
        </p:txBody>
      </p:sp>
      <p:sp>
        <p:nvSpPr>
          <p:cNvPr id="6" name="Content Placeholder 5"/>
          <p:cNvSpPr>
            <a:spLocks noGrp="1"/>
          </p:cNvSpPr>
          <p:nvPr>
            <p:ph sz="quarter" idx="1"/>
          </p:nvPr>
        </p:nvSpPr>
        <p:spPr>
          <a:xfrm>
            <a:off x="612648" y="1600200"/>
            <a:ext cx="8153400" cy="1981200"/>
          </a:xfrm>
        </p:spPr>
        <p:txBody>
          <a:bodyPr>
            <a:normAutofit fontScale="92500" lnSpcReduction="20000"/>
          </a:bodyPr>
          <a:lstStyle/>
          <a:p>
            <a:r>
              <a:rPr lang="en-US" b="1" dirty="0" smtClean="0"/>
              <a:t>Digital Signature:</a:t>
            </a:r>
          </a:p>
          <a:p>
            <a:r>
              <a:rPr lang="en-US" dirty="0" smtClean="0"/>
              <a:t>In this step message digest of the email message using algorithm(MD2, MD5) is obtained.</a:t>
            </a:r>
          </a:p>
          <a:p>
            <a:r>
              <a:rPr lang="en-US" dirty="0" smtClean="0"/>
              <a:t>The message digest is then encrypted with senders private key to form senders digital signature.</a:t>
            </a:r>
            <a:endParaRPr lang="en-US" dirty="0"/>
          </a:p>
        </p:txBody>
      </p:sp>
      <p:pic>
        <p:nvPicPr>
          <p:cNvPr id="2050" name="Picture 2" descr="https://media.geeksforgeeks.org/wp-content/cdn-uploads/20200529154849/236.png"/>
          <p:cNvPicPr>
            <a:picLocks noChangeAspect="1" noChangeArrowheads="1"/>
          </p:cNvPicPr>
          <p:nvPr/>
        </p:nvPicPr>
        <p:blipFill>
          <a:blip r:embed="rId2" cstate="print"/>
          <a:srcRect/>
          <a:stretch>
            <a:fillRect/>
          </a:stretch>
        </p:blipFill>
        <p:spPr bwMode="auto">
          <a:xfrm>
            <a:off x="1066800" y="3581400"/>
            <a:ext cx="7162800" cy="3276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Kerberos</a:t>
            </a:r>
            <a:endParaRPr lang="en-US" dirty="0">
              <a:solidFill>
                <a:srgbClr val="002060"/>
              </a:solidFill>
            </a:endParaRPr>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Network and Information Security</a:t>
            </a:r>
            <a:endParaRPr lang="en-US"/>
          </a:p>
        </p:txBody>
      </p:sp>
      <p:pic>
        <p:nvPicPr>
          <p:cNvPr id="8" name="Picture 7" descr="Kerberos.png"/>
          <p:cNvPicPr>
            <a:picLocks noChangeAspect="1"/>
          </p:cNvPicPr>
          <p:nvPr/>
        </p:nvPicPr>
        <p:blipFill>
          <a:blip r:embed="rId2" cstate="print"/>
          <a:stretch>
            <a:fillRect/>
          </a:stretch>
        </p:blipFill>
        <p:spPr>
          <a:xfrm>
            <a:off x="609600" y="1600201"/>
            <a:ext cx="8077199" cy="51054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Working of PEM :</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50</a:t>
            </a:fld>
            <a:endParaRPr lang="en-US"/>
          </a:p>
        </p:txBody>
      </p:sp>
      <p:sp>
        <p:nvSpPr>
          <p:cNvPr id="6" name="Content Placeholder 5"/>
          <p:cNvSpPr>
            <a:spLocks noGrp="1"/>
          </p:cNvSpPr>
          <p:nvPr>
            <p:ph sz="quarter" idx="1"/>
          </p:nvPr>
        </p:nvSpPr>
        <p:spPr>
          <a:xfrm>
            <a:off x="612648" y="1600200"/>
            <a:ext cx="8153400" cy="1752600"/>
          </a:xfrm>
        </p:spPr>
        <p:txBody>
          <a:bodyPr>
            <a:normAutofit fontScale="92500" lnSpcReduction="10000"/>
          </a:bodyPr>
          <a:lstStyle/>
          <a:p>
            <a:r>
              <a:rPr lang="en-US" b="1" dirty="0" smtClean="0"/>
              <a:t>Encryption:</a:t>
            </a:r>
          </a:p>
          <a:p>
            <a:r>
              <a:rPr lang="en-US" dirty="0" smtClean="0"/>
              <a:t>The encrypted message is generated by encrypting the original message and digital signature together.</a:t>
            </a:r>
          </a:p>
          <a:p>
            <a:r>
              <a:rPr lang="en-US" dirty="0" smtClean="0"/>
              <a:t>For this encryption DES algorithm is used.</a:t>
            </a:r>
            <a:endParaRPr lang="en-US" dirty="0"/>
          </a:p>
        </p:txBody>
      </p:sp>
      <p:pic>
        <p:nvPicPr>
          <p:cNvPr id="1026" name="Picture 2" descr="Lightbox"/>
          <p:cNvPicPr>
            <a:picLocks noChangeAspect="1" noChangeArrowheads="1"/>
          </p:cNvPicPr>
          <p:nvPr/>
        </p:nvPicPr>
        <p:blipFill>
          <a:blip r:embed="rId2" cstate="print"/>
          <a:srcRect/>
          <a:stretch>
            <a:fillRect/>
          </a:stretch>
        </p:blipFill>
        <p:spPr bwMode="auto">
          <a:xfrm>
            <a:off x="685800" y="3657600"/>
            <a:ext cx="7848600" cy="29718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Working of PEM :</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51</a:t>
            </a:fld>
            <a:endParaRPr lang="en-US"/>
          </a:p>
        </p:txBody>
      </p:sp>
      <p:sp>
        <p:nvSpPr>
          <p:cNvPr id="6" name="Content Placeholder 5"/>
          <p:cNvSpPr>
            <a:spLocks noGrp="1"/>
          </p:cNvSpPr>
          <p:nvPr>
            <p:ph sz="quarter" idx="1"/>
          </p:nvPr>
        </p:nvSpPr>
        <p:spPr>
          <a:xfrm>
            <a:off x="612648" y="1600200"/>
            <a:ext cx="8153400" cy="4495800"/>
          </a:xfrm>
        </p:spPr>
        <p:txBody>
          <a:bodyPr>
            <a:normAutofit/>
          </a:bodyPr>
          <a:lstStyle/>
          <a:p>
            <a:pPr algn="just"/>
            <a:r>
              <a:rPr lang="en-US" b="1" dirty="0" smtClean="0"/>
              <a:t>Base-64 Encoding</a:t>
            </a:r>
          </a:p>
          <a:p>
            <a:pPr algn="just"/>
            <a:r>
              <a:rPr lang="en-US" dirty="0" smtClean="0"/>
              <a:t>This is the last step where the binary output is transformed into character output. </a:t>
            </a:r>
          </a:p>
          <a:p>
            <a:pPr algn="just"/>
            <a:r>
              <a:rPr lang="en-US" dirty="0" smtClean="0"/>
              <a:t>The binary output which is 24 bits is divided into 4 equal sets and mapped with the 8 bit character output generating a decimal code.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Public-key infrastructure</a:t>
            </a:r>
            <a:r>
              <a:rPr lang="en-US" dirty="0" smtClean="0"/>
              <a:t> (</a:t>
            </a:r>
            <a:r>
              <a:rPr lang="en-US" b="1" dirty="0" smtClean="0"/>
              <a:t>PKI</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52</a:t>
            </a:fld>
            <a:endParaRPr lang="en-US"/>
          </a:p>
        </p:txBody>
      </p:sp>
      <p:sp>
        <p:nvSpPr>
          <p:cNvPr id="5" name="Content Placeholder 4"/>
          <p:cNvSpPr>
            <a:spLocks noGrp="1"/>
          </p:cNvSpPr>
          <p:nvPr>
            <p:ph sz="quarter" idx="1"/>
          </p:nvPr>
        </p:nvSpPr>
        <p:spPr/>
        <p:txBody>
          <a:bodyPr/>
          <a:lstStyle/>
          <a:p>
            <a:pPr algn="just"/>
            <a:r>
              <a:rPr lang="en-US" dirty="0" smtClean="0"/>
              <a:t>A </a:t>
            </a:r>
            <a:r>
              <a:rPr lang="en-US" b="1" dirty="0" smtClean="0"/>
              <a:t>public-key infrastructure</a:t>
            </a:r>
            <a:r>
              <a:rPr lang="en-US" dirty="0" smtClean="0"/>
              <a:t> (</a:t>
            </a:r>
            <a:r>
              <a:rPr lang="en-US" b="1" dirty="0" smtClean="0"/>
              <a:t>PKI</a:t>
            </a:r>
            <a:r>
              <a:rPr lang="en-US" dirty="0" smtClean="0"/>
              <a:t>) is a set of roles, policies, hardware, software and procedures needed to create, manage, distribute, use, store and revoke </a:t>
            </a:r>
            <a:r>
              <a:rPr lang="en-US" dirty="0" smtClean="0">
                <a:hlinkClick r:id="rId2"/>
              </a:rPr>
              <a:t>digital certificates</a:t>
            </a:r>
            <a:r>
              <a:rPr lang="en-US" dirty="0" smtClean="0"/>
              <a:t> and manage </a:t>
            </a:r>
            <a:r>
              <a:rPr lang="en-US" dirty="0" smtClean="0">
                <a:hlinkClick r:id="rId3" tooltip="Public-key cryptography"/>
              </a:rPr>
              <a:t>public-key encryption</a:t>
            </a:r>
            <a:r>
              <a:rPr lang="en-US" dirty="0" smtClean="0"/>
              <a:t>. </a:t>
            </a:r>
          </a:p>
          <a:p>
            <a:pPr algn="just"/>
            <a:r>
              <a:rPr lang="en-US" dirty="0" smtClean="0"/>
              <a:t>The purpose of a PKI is to facilitate the secure electronic transfer of information for a range of network activities such as e-commerce, internet banking and confidential email</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Public-key infrastructure</a:t>
            </a:r>
            <a:r>
              <a:rPr lang="en-US" dirty="0" smtClean="0"/>
              <a:t> (</a:t>
            </a:r>
            <a:r>
              <a:rPr lang="en-US" b="1" dirty="0" smtClean="0"/>
              <a:t>PKI</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53</a:t>
            </a:fld>
            <a:endParaRPr lang="en-US"/>
          </a:p>
        </p:txBody>
      </p:sp>
      <p:sp>
        <p:nvSpPr>
          <p:cNvPr id="5" name="Content Placeholder 4"/>
          <p:cNvSpPr>
            <a:spLocks noGrp="1"/>
          </p:cNvSpPr>
          <p:nvPr>
            <p:ph sz="quarter" idx="1"/>
          </p:nvPr>
        </p:nvSpPr>
        <p:spPr/>
        <p:txBody>
          <a:bodyPr/>
          <a:lstStyle/>
          <a:p>
            <a:pPr algn="just"/>
            <a:r>
              <a:rPr lang="en-US" dirty="0" smtClean="0"/>
              <a:t>PKIs are the foundation that enables the use of technologies, such as digital signatures and encryption, across large user populations.</a:t>
            </a:r>
          </a:p>
          <a:p>
            <a:pPr algn="just"/>
            <a:r>
              <a:rPr lang="en-US" dirty="0" smtClean="0"/>
              <a:t>The most unique feature of PKI is that it uses 2 keys that includes private key and public key.</a:t>
            </a:r>
          </a:p>
          <a:p>
            <a:pPr algn="just"/>
            <a:r>
              <a:rPr lang="en-US" dirty="0" smtClean="0"/>
              <a:t>PKI contains components such as </a:t>
            </a:r>
          </a:p>
          <a:p>
            <a:pPr lvl="1" algn="just"/>
            <a:r>
              <a:rPr lang="en-US" dirty="0" smtClean="0"/>
              <a:t>Digital certificate, </a:t>
            </a:r>
          </a:p>
          <a:p>
            <a:pPr lvl="1" algn="just"/>
            <a:r>
              <a:rPr lang="en-US" dirty="0" smtClean="0"/>
              <a:t>Certificate authority, </a:t>
            </a:r>
          </a:p>
          <a:p>
            <a:pPr lvl="1" algn="just"/>
            <a:r>
              <a:rPr lang="en-US" dirty="0" smtClean="0"/>
              <a:t>Registration authority.</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Certificate</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54</a:t>
            </a:fld>
            <a:endParaRPr lang="en-US"/>
          </a:p>
        </p:txBody>
      </p:sp>
      <p:sp>
        <p:nvSpPr>
          <p:cNvPr id="5" name="Content Placeholder 4"/>
          <p:cNvSpPr>
            <a:spLocks noGrp="1"/>
          </p:cNvSpPr>
          <p:nvPr>
            <p:ph sz="quarter" idx="1"/>
          </p:nvPr>
        </p:nvSpPr>
        <p:spPr/>
        <p:txBody>
          <a:bodyPr>
            <a:normAutofit fontScale="92500" lnSpcReduction="20000"/>
          </a:bodyPr>
          <a:lstStyle/>
          <a:p>
            <a:pPr algn="just" fontAlgn="base"/>
            <a:r>
              <a:rPr lang="en-US" dirty="0" smtClean="0"/>
              <a:t> Digital Certificate is similar a small computer file.</a:t>
            </a:r>
          </a:p>
          <a:p>
            <a:pPr algn="just" fontAlgn="base"/>
            <a:r>
              <a:rPr lang="en-US" dirty="0" smtClean="0"/>
              <a:t> it is similar to the passport which signifies the difference between the person and his characteristics such as full name, nationality, date of birth, photograph, signature etc.</a:t>
            </a:r>
          </a:p>
          <a:p>
            <a:pPr algn="just" fontAlgn="base"/>
            <a:r>
              <a:rPr lang="en-US" dirty="0" smtClean="0"/>
              <a:t> Digital Certificate signifies Association between person and his public key. </a:t>
            </a:r>
          </a:p>
          <a:p>
            <a:pPr algn="just" fontAlgn="base"/>
            <a:r>
              <a:rPr lang="en-US" dirty="0" smtClean="0"/>
              <a:t>A Digital Certificate is an electronic document that contains a key value and identifying information about the entity that controls the key.</a:t>
            </a:r>
          </a:p>
          <a:p>
            <a:pPr algn="just" fontAlgn="base"/>
            <a:r>
              <a:rPr lang="en-US" dirty="0" smtClean="0"/>
              <a:t> The certificate is often issued and certified by third party usually a certificate authority CA.</a:t>
            </a:r>
          </a:p>
          <a:p>
            <a:pPr fontAlgn="base">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Certificate</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55</a:t>
            </a:fld>
            <a:endParaRPr lang="en-US"/>
          </a:p>
        </p:txBody>
      </p:sp>
      <p:sp>
        <p:nvSpPr>
          <p:cNvPr id="5" name="Content Placeholder 4"/>
          <p:cNvSpPr>
            <a:spLocks noGrp="1"/>
          </p:cNvSpPr>
          <p:nvPr>
            <p:ph sz="quarter" idx="1"/>
          </p:nvPr>
        </p:nvSpPr>
        <p:spPr/>
        <p:txBody>
          <a:bodyPr>
            <a:normAutofit fontScale="92500" lnSpcReduction="20000"/>
          </a:bodyPr>
          <a:lstStyle/>
          <a:p>
            <a:pPr algn="just" fontAlgn="base"/>
            <a:r>
              <a:rPr lang="en-US" dirty="0" smtClean="0"/>
              <a:t>A digital signature attach to the certificates file,  certifies the files origin and integrity.</a:t>
            </a:r>
          </a:p>
          <a:p>
            <a:pPr algn="just" fontAlgn="base"/>
            <a:r>
              <a:rPr lang="en-US" dirty="0" smtClean="0"/>
              <a:t> This verification process  often occur when we download or update software via the internet.</a:t>
            </a:r>
          </a:p>
          <a:p>
            <a:pPr algn="just" fontAlgn="base"/>
            <a:r>
              <a:rPr lang="en-US" dirty="0" smtClean="0"/>
              <a:t> Digital certificates are not only given to people but also to computers, software packages or organization.</a:t>
            </a:r>
          </a:p>
          <a:p>
            <a:pPr algn="just" fontAlgn="base"/>
            <a:r>
              <a:rPr lang="en-US" dirty="0" smtClean="0"/>
              <a:t> Digital certificates are based on   ITU  standard x509 which defines a standard certificate format for public key certificate and is validation.</a:t>
            </a:r>
          </a:p>
          <a:p>
            <a:pPr algn="just" fontAlgn="base"/>
            <a:r>
              <a:rPr lang="en-US" dirty="0" smtClean="0"/>
              <a:t> Hence Digital Certificate are sometimes referred to as x509certificate.</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 Authority</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56</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dirty="0" smtClean="0"/>
              <a:t>A </a:t>
            </a:r>
            <a:r>
              <a:rPr lang="en-US" b="1" dirty="0" smtClean="0"/>
              <a:t>Certificate Authority</a:t>
            </a:r>
            <a:r>
              <a:rPr lang="en-US" dirty="0" smtClean="0"/>
              <a:t> is a trusted third party entity that issues digital certificates and manages the public keys and credentials for data encryption for the end user. </a:t>
            </a:r>
          </a:p>
          <a:p>
            <a:pPr algn="just"/>
            <a:r>
              <a:rPr lang="en-US" dirty="0" smtClean="0"/>
              <a:t>The responsibility of the CA in this process is to ensure that the company or user receives a unique certificate for an efficient identity authentication.</a:t>
            </a:r>
          </a:p>
          <a:p>
            <a:pPr algn="just" fontAlgn="base"/>
            <a:r>
              <a:rPr lang="en-US" dirty="0" smtClean="0"/>
              <a:t>The government in various countries decide who can be CA.</a:t>
            </a:r>
          </a:p>
          <a:p>
            <a:pPr algn="just" fontAlgn="base"/>
            <a:r>
              <a:rPr lang="en-US" dirty="0" smtClean="0"/>
              <a:t>Usually CA is a reputed organization  such as a post office, financial institution, software company etc</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 Authority</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57</a:t>
            </a:fld>
            <a:endParaRPr lang="en-US"/>
          </a:p>
        </p:txBody>
      </p:sp>
      <p:sp>
        <p:nvSpPr>
          <p:cNvPr id="5" name="Content Placeholder 4"/>
          <p:cNvSpPr>
            <a:spLocks noGrp="1"/>
          </p:cNvSpPr>
          <p:nvPr>
            <p:ph sz="quarter" idx="1"/>
          </p:nvPr>
        </p:nvSpPr>
        <p:spPr/>
        <p:txBody>
          <a:bodyPr>
            <a:normAutofit lnSpcReduction="10000"/>
          </a:bodyPr>
          <a:lstStyle/>
          <a:p>
            <a:pPr algn="just" fontAlgn="base"/>
            <a:r>
              <a:rPr lang="en-US" dirty="0" smtClean="0"/>
              <a:t> The CA has the authority to give Certificate to individual person and organization who want to use that certificate in asymmetric cryptosystem application.</a:t>
            </a:r>
          </a:p>
          <a:p>
            <a:pPr algn="just" fontAlgn="base"/>
            <a:r>
              <a:rPr lang="en-US" dirty="0" smtClean="0"/>
              <a:t> The functions of CA are as follows: </a:t>
            </a:r>
          </a:p>
          <a:p>
            <a:pPr lvl="1" algn="just" fontAlgn="base"/>
            <a:r>
              <a:rPr lang="en-US" dirty="0" smtClean="0"/>
              <a:t>Generating key</a:t>
            </a:r>
          </a:p>
          <a:p>
            <a:pPr lvl="1" algn="just" fontAlgn="base"/>
            <a:r>
              <a:rPr lang="en-US" dirty="0" smtClean="0"/>
              <a:t>Issuing Digital Certificate</a:t>
            </a:r>
          </a:p>
          <a:p>
            <a:pPr lvl="1" algn="just" fontAlgn="base"/>
            <a:r>
              <a:rPr lang="en-US" dirty="0" smtClean="0"/>
              <a:t>Publishing certificate</a:t>
            </a:r>
          </a:p>
          <a:p>
            <a:pPr lvl="1" algn="just" fontAlgn="base"/>
            <a:r>
              <a:rPr lang="en-US" dirty="0" smtClean="0"/>
              <a:t>Verifying certificate</a:t>
            </a:r>
          </a:p>
          <a:p>
            <a:pPr lvl="1" algn="just" fontAlgn="base"/>
            <a:r>
              <a:rPr lang="en-US" dirty="0" smtClean="0"/>
              <a:t>Revocation of certificate</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 Creation Steps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58</a:t>
            </a:fld>
            <a:endParaRPr lang="en-US"/>
          </a:p>
        </p:txBody>
      </p:sp>
      <p:sp>
        <p:nvSpPr>
          <p:cNvPr id="5" name="Content Placeholder 4"/>
          <p:cNvSpPr>
            <a:spLocks noGrp="1"/>
          </p:cNvSpPr>
          <p:nvPr>
            <p:ph sz="quarter" idx="1"/>
          </p:nvPr>
        </p:nvSpPr>
        <p:spPr/>
        <p:txBody>
          <a:bodyPr/>
          <a:lstStyle/>
          <a:p>
            <a:pPr algn="just"/>
            <a:r>
              <a:rPr lang="en-US" dirty="0" smtClean="0"/>
              <a:t>The user first generates a public/ private key pair.</a:t>
            </a:r>
          </a:p>
          <a:p>
            <a:pPr algn="just"/>
            <a:r>
              <a:rPr lang="en-US" dirty="0" smtClean="0"/>
              <a:t>User keeps the private key and sends the public key to the CA with the user identification information( name, birth date, etc) in the form of a certificate request.</a:t>
            </a:r>
          </a:p>
          <a:p>
            <a:pPr algn="just"/>
            <a:r>
              <a:rPr lang="en-US" dirty="0" smtClean="0"/>
              <a:t>The CA will verify the user identity through a procedure.</a:t>
            </a:r>
          </a:p>
          <a:p>
            <a:pPr algn="just"/>
            <a:r>
              <a:rPr lang="en-US" dirty="0" smtClean="0"/>
              <a:t>If everything is verified, then CA will issue a certificate with user name, email address, etc.</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 Creation Steps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59</a:t>
            </a:fld>
            <a:endParaRPr lang="en-US"/>
          </a:p>
        </p:txBody>
      </p:sp>
      <p:sp>
        <p:nvSpPr>
          <p:cNvPr id="5" name="Content Placeholder 4"/>
          <p:cNvSpPr>
            <a:spLocks noGrp="1"/>
          </p:cNvSpPr>
          <p:nvPr>
            <p:ph sz="quarter" idx="1"/>
          </p:nvPr>
        </p:nvSpPr>
        <p:spPr/>
        <p:txBody>
          <a:bodyPr/>
          <a:lstStyle/>
          <a:p>
            <a:pPr algn="just"/>
            <a:r>
              <a:rPr lang="en-US" dirty="0" smtClean="0"/>
              <a:t>The CA creates a signed certificate by creating a message digest and encrypting it with his private key.</a:t>
            </a:r>
          </a:p>
          <a:p>
            <a:pPr algn="just"/>
            <a:r>
              <a:rPr lang="en-US" dirty="0" smtClean="0"/>
              <a:t>This makes sure that no one can modify this certificate.</a:t>
            </a:r>
          </a:p>
          <a:p>
            <a:pPr algn="just"/>
            <a:r>
              <a:rPr lang="en-US" dirty="0" smtClean="0"/>
              <a:t>The certificate is returned to the user, with a copy kept by the CA.</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Kerberos</a:t>
            </a:r>
            <a:endParaRPr lang="en-US" dirty="0">
              <a:solidFill>
                <a:srgbClr val="002060"/>
              </a:solidFill>
            </a:endParaRPr>
          </a:p>
        </p:txBody>
      </p:sp>
      <p:sp>
        <p:nvSpPr>
          <p:cNvPr id="3" name="Content Placeholder 2"/>
          <p:cNvSpPr>
            <a:spLocks noGrp="1"/>
          </p:cNvSpPr>
          <p:nvPr>
            <p:ph sz="quarter" idx="1"/>
          </p:nvPr>
        </p:nvSpPr>
        <p:spPr>
          <a:xfrm>
            <a:off x="612648" y="1600200"/>
            <a:ext cx="8153400" cy="4724400"/>
          </a:xfrm>
        </p:spPr>
        <p:txBody>
          <a:bodyPr>
            <a:normAutofit fontScale="92500" lnSpcReduction="10000"/>
          </a:bodyPr>
          <a:lstStyle/>
          <a:p>
            <a:pPr algn="just">
              <a:buNone/>
            </a:pPr>
            <a:r>
              <a:rPr lang="en-US" b="1" dirty="0" smtClean="0"/>
              <a:t>Step 1:</a:t>
            </a:r>
            <a:r>
              <a:rPr lang="en-US" dirty="0" smtClean="0"/>
              <a:t> The user logs on to the workstation and requests service on the host. The workstation sends a message to the Authorization Server requesting a ticket granting ticket (TGT).</a:t>
            </a:r>
          </a:p>
          <a:p>
            <a:pPr algn="just">
              <a:buNone/>
            </a:pPr>
            <a:r>
              <a:rPr lang="en-US" b="1" dirty="0" smtClean="0"/>
              <a:t>Step 2:</a:t>
            </a:r>
            <a:r>
              <a:rPr lang="en-US" dirty="0" smtClean="0"/>
              <a:t> The Authorization Server verifies the user’s access rights in the user database and creates a TGT and session key. </a:t>
            </a:r>
          </a:p>
          <a:p>
            <a:pPr algn="just">
              <a:buNone/>
            </a:pPr>
            <a:r>
              <a:rPr lang="en-US" b="1" dirty="0" smtClean="0"/>
              <a:t>Step 3:</a:t>
            </a:r>
            <a:r>
              <a:rPr lang="en-US" dirty="0" smtClean="0"/>
              <a:t> When the user wants access to a service, the workstation client application sends a request to the Ticket Granting Server containing the client name and a timestamp. The user proves his identity by sending TGT with the session key received in Step 2. </a:t>
            </a:r>
          </a:p>
          <a:p>
            <a:pPr>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Network and Information Security</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Authority(RA)</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60</a:t>
            </a:fld>
            <a:endParaRPr lang="en-US"/>
          </a:p>
        </p:txBody>
      </p:sp>
      <p:sp>
        <p:nvSpPr>
          <p:cNvPr id="5" name="Content Placeholder 4"/>
          <p:cNvSpPr>
            <a:spLocks noGrp="1"/>
          </p:cNvSpPr>
          <p:nvPr>
            <p:ph sz="quarter" idx="1"/>
          </p:nvPr>
        </p:nvSpPr>
        <p:spPr/>
        <p:txBody>
          <a:bodyPr/>
          <a:lstStyle/>
          <a:p>
            <a:pPr algn="just"/>
            <a:r>
              <a:rPr lang="en-US" dirty="0" smtClean="0"/>
              <a:t>As CA can be overloaded with a variety of tasks such as issuing new certificates, maintaining the old ones, etc.</a:t>
            </a:r>
          </a:p>
          <a:p>
            <a:pPr algn="just"/>
            <a:r>
              <a:rPr lang="en-US" dirty="0" smtClean="0"/>
              <a:t>The CA can delegate some of its tasks to the third party called registration authority(RA).</a:t>
            </a:r>
          </a:p>
          <a:p>
            <a:pPr algn="just"/>
            <a:r>
              <a:rPr lang="en-US" dirty="0" smtClean="0"/>
              <a:t>The RA is an intermediate entity between the end users and CA which assists the CA in its day to day activities.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Authority(RA)</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61</a:t>
            </a:fld>
            <a:endParaRPr lang="en-US"/>
          </a:p>
        </p:txBody>
      </p:sp>
      <p:sp>
        <p:nvSpPr>
          <p:cNvPr id="5" name="Content Placeholder 4"/>
          <p:cNvSpPr>
            <a:spLocks noGrp="1"/>
          </p:cNvSpPr>
          <p:nvPr>
            <p:ph sz="quarter" idx="1"/>
          </p:nvPr>
        </p:nvSpPr>
        <p:spPr/>
        <p:txBody>
          <a:bodyPr/>
          <a:lstStyle/>
          <a:p>
            <a:pPr algn="just"/>
            <a:r>
              <a:rPr lang="en-US" dirty="0" smtClean="0"/>
              <a:t>The RA commonly provides the following services:</a:t>
            </a:r>
          </a:p>
          <a:p>
            <a:pPr lvl="1" algn="just"/>
            <a:r>
              <a:rPr lang="en-US" dirty="0" smtClean="0"/>
              <a:t>Accepting and verifying registration information about new uses.</a:t>
            </a:r>
          </a:p>
          <a:p>
            <a:pPr lvl="1" algn="just"/>
            <a:r>
              <a:rPr lang="en-US" dirty="0" smtClean="0"/>
              <a:t>Generating keys on behalf of end users.</a:t>
            </a:r>
          </a:p>
          <a:p>
            <a:pPr lvl="1" algn="just"/>
            <a:r>
              <a:rPr lang="en-US" dirty="0" smtClean="0"/>
              <a:t>Revoking certificates.</a:t>
            </a:r>
          </a:p>
          <a:p>
            <a:pPr lvl="1" algn="just"/>
            <a:r>
              <a:rPr lang="en-US" dirty="0" smtClean="0"/>
              <a:t>Validating user certificates.</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62</a:t>
            </a:fld>
            <a:endParaRPr lang="en-US"/>
          </a:p>
        </p:txBody>
      </p:sp>
      <p:pic>
        <p:nvPicPr>
          <p:cNvPr id="64516" name="Picture 4" descr="https://f5f2c470-a-62cb3a1a-s-sites.googlegroups.com/site/ddmwsst/digital-certificates/x509v3.gif?attachauth=ANoY7cpzTbgzf6r3KW7Ra4kNKbYOBHhvMyvTlhIdUYE8Lsn0hknApq8o8byaeRwOWKQFW6RgkurrO8OhIhZSI7veN-rU1TkxxDwhTAo2FQmNhJZd0qy9-8fGYucmavJbQHl8HXFE7B9e_xNHmjG7kQ6FZmrbPRQoNT62Lzikyi4_hcjsrg4YY2SbQ6asc1C7P310eN45AgB8skRVJTFe9tWVJaCbapK3FKB7PvgkcOHbEPc1QlWLc7c%3D&amp;attredirects=0"/>
          <p:cNvPicPr>
            <a:picLocks noChangeAspect="1" noChangeArrowheads="1"/>
          </p:cNvPicPr>
          <p:nvPr/>
        </p:nvPicPr>
        <p:blipFill>
          <a:blip r:embed="rId2" cstate="print"/>
          <a:srcRect/>
          <a:stretch>
            <a:fillRect/>
          </a:stretch>
        </p:blipFill>
        <p:spPr bwMode="auto">
          <a:xfrm>
            <a:off x="1905000" y="1524000"/>
            <a:ext cx="5029200" cy="5181600"/>
          </a:xfrm>
          <a:prstGeom prst="rect">
            <a:avLst/>
          </a:prstGeom>
          <a:noFill/>
        </p:spPr>
      </p:pic>
      <p:sp>
        <p:nvSpPr>
          <p:cNvPr id="9" name="Title 1"/>
          <p:cNvSpPr>
            <a:spLocks noGrp="1"/>
          </p:cNvSpPr>
          <p:nvPr>
            <p:ph type="title"/>
          </p:nvPr>
        </p:nvSpPr>
        <p:spPr>
          <a:xfrm>
            <a:off x="612648" y="228600"/>
            <a:ext cx="8153400" cy="990600"/>
          </a:xfrm>
        </p:spPr>
        <p:txBody>
          <a:bodyPr/>
          <a:lstStyle/>
          <a:p>
            <a:r>
              <a:rPr lang="en-US" dirty="0" smtClean="0"/>
              <a:t>X509/PKIX Certificate format</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X509/PKIX Certificate fields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63</a:t>
            </a:fld>
            <a:endParaRPr lang="en-US"/>
          </a:p>
        </p:txBody>
      </p:sp>
      <p:sp>
        <p:nvSpPr>
          <p:cNvPr id="5" name="Content Placeholder 4"/>
          <p:cNvSpPr>
            <a:spLocks noGrp="1"/>
          </p:cNvSpPr>
          <p:nvPr>
            <p:ph sz="quarter" idx="1"/>
          </p:nvPr>
        </p:nvSpPr>
        <p:spPr/>
        <p:txBody>
          <a:bodyPr>
            <a:normAutofit lnSpcReduction="10000"/>
          </a:bodyPr>
          <a:lstStyle/>
          <a:p>
            <a:r>
              <a:rPr lang="en-US" b="1" dirty="0" smtClean="0"/>
              <a:t>X.509 certificate fields: </a:t>
            </a:r>
            <a:endParaRPr lang="en-US" dirty="0" smtClean="0"/>
          </a:p>
          <a:p>
            <a:r>
              <a:rPr lang="en-US" b="1" dirty="0" smtClean="0"/>
              <a:t>version</a:t>
            </a:r>
            <a:r>
              <a:rPr lang="en-US" dirty="0" smtClean="0"/>
              <a:t>: The version number of the x.509 certificate. (if omitted, version 1 is assumed) </a:t>
            </a:r>
          </a:p>
          <a:p>
            <a:r>
              <a:rPr lang="en-US" b="1" dirty="0" err="1" smtClean="0"/>
              <a:t>serialNumber</a:t>
            </a:r>
            <a:r>
              <a:rPr lang="en-US" dirty="0" smtClean="0"/>
              <a:t>: Unique serial number that is created for each certificate that is created by a CA. </a:t>
            </a:r>
          </a:p>
          <a:p>
            <a:r>
              <a:rPr lang="en-US" b="1" dirty="0" smtClean="0"/>
              <a:t>Signature algorithm:</a:t>
            </a:r>
            <a:r>
              <a:rPr lang="en-US" dirty="0" smtClean="0"/>
              <a:t> The algorithm used to generate the signature by the issuer to sign the certificate </a:t>
            </a:r>
          </a:p>
          <a:p>
            <a:r>
              <a:rPr lang="en-US" dirty="0" smtClean="0"/>
              <a:t>i</a:t>
            </a:r>
            <a:r>
              <a:rPr lang="en-US" b="1" dirty="0" smtClean="0"/>
              <a:t>ssuer:</a:t>
            </a:r>
            <a:r>
              <a:rPr lang="en-US" dirty="0" smtClean="0"/>
              <a:t> The distinguished name (DN) of the issuing CA. </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X509/PKIX Certificate fields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64</a:t>
            </a:fld>
            <a:endParaRPr lang="en-US"/>
          </a:p>
        </p:txBody>
      </p:sp>
      <p:sp>
        <p:nvSpPr>
          <p:cNvPr id="5" name="Content Placeholder 4"/>
          <p:cNvSpPr>
            <a:spLocks noGrp="1"/>
          </p:cNvSpPr>
          <p:nvPr>
            <p:ph sz="quarter" idx="1"/>
          </p:nvPr>
        </p:nvSpPr>
        <p:spPr/>
        <p:txBody>
          <a:bodyPr>
            <a:normAutofit fontScale="92500" lnSpcReduction="20000"/>
          </a:bodyPr>
          <a:lstStyle/>
          <a:p>
            <a:r>
              <a:rPr lang="en-US" b="1" dirty="0" smtClean="0"/>
              <a:t>validity:</a:t>
            </a:r>
            <a:r>
              <a:rPr lang="en-US" dirty="0" smtClean="0"/>
              <a:t>  specify the validity period. Two dates of time—from </a:t>
            </a:r>
            <a:r>
              <a:rPr lang="en-US" dirty="0" err="1" smtClean="0"/>
              <a:t>notBefore</a:t>
            </a:r>
            <a:r>
              <a:rPr lang="en-US" dirty="0" smtClean="0"/>
              <a:t> (issued date) through </a:t>
            </a:r>
            <a:r>
              <a:rPr lang="en-US" dirty="0" err="1" smtClean="0"/>
              <a:t>notAfter</a:t>
            </a:r>
            <a:r>
              <a:rPr lang="en-US" dirty="0" smtClean="0"/>
              <a:t> (expiry date). </a:t>
            </a:r>
          </a:p>
          <a:p>
            <a:r>
              <a:rPr lang="en-US" b="1" dirty="0" smtClean="0"/>
              <a:t>subject:</a:t>
            </a:r>
            <a:r>
              <a:rPr lang="en-US" dirty="0" smtClean="0"/>
              <a:t> Distinguished name of the validated entity (user)  to which the certificate is issued. </a:t>
            </a:r>
          </a:p>
          <a:p>
            <a:r>
              <a:rPr lang="en-US" b="1" dirty="0" err="1" smtClean="0"/>
              <a:t>subjectPublicKeyInfo</a:t>
            </a:r>
            <a:r>
              <a:rPr lang="en-US" b="1" dirty="0" smtClean="0"/>
              <a:t>:</a:t>
            </a:r>
            <a:r>
              <a:rPr lang="en-US" dirty="0" smtClean="0"/>
              <a:t> The public-key algorithm and value (RSA, DSA, or </a:t>
            </a:r>
            <a:r>
              <a:rPr lang="en-US" dirty="0" err="1" smtClean="0"/>
              <a:t>Diffie</a:t>
            </a:r>
            <a:r>
              <a:rPr lang="en-US" dirty="0" smtClean="0"/>
              <a:t>-Hellman). </a:t>
            </a:r>
          </a:p>
          <a:p>
            <a:r>
              <a:rPr lang="en-US" b="1" dirty="0" err="1" smtClean="0"/>
              <a:t>Issueruniqueidentifier</a:t>
            </a:r>
            <a:r>
              <a:rPr lang="en-US" dirty="0" smtClean="0"/>
              <a:t> : specify some optional information related to issuer.</a:t>
            </a:r>
          </a:p>
          <a:p>
            <a:r>
              <a:rPr lang="en-US" b="1" dirty="0" err="1" smtClean="0"/>
              <a:t>Subjectuniqueidentifier</a:t>
            </a:r>
            <a:r>
              <a:rPr lang="en-US" b="1" dirty="0" smtClean="0"/>
              <a:t> : </a:t>
            </a:r>
            <a:r>
              <a:rPr lang="en-US" dirty="0" smtClean="0"/>
              <a:t>specify optional information related to subject</a:t>
            </a:r>
          </a:p>
          <a:p>
            <a:endParaRPr lang="en-US" dirty="0" smtClean="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crimes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65</a:t>
            </a:fld>
            <a:endParaRPr lang="en-US"/>
          </a:p>
        </p:txBody>
      </p:sp>
      <p:sp>
        <p:nvSpPr>
          <p:cNvPr id="5" name="Content Placeholder 4"/>
          <p:cNvSpPr>
            <a:spLocks noGrp="1"/>
          </p:cNvSpPr>
          <p:nvPr>
            <p:ph sz="quarter" idx="1"/>
          </p:nvPr>
        </p:nvSpPr>
        <p:spPr/>
        <p:txBody>
          <a:bodyPr/>
          <a:lstStyle/>
          <a:p>
            <a:pPr algn="just"/>
            <a:r>
              <a:rPr lang="en-US" b="1" dirty="0" smtClean="0"/>
              <a:t>Cybercrime</a:t>
            </a:r>
            <a:r>
              <a:rPr lang="en-US" dirty="0" smtClean="0"/>
              <a:t> is the activity of using computers and networks to perform illegal activities like spreading computer viruses, performing unauthorized electronic fund transfers, hacking of websites, etc. </a:t>
            </a:r>
          </a:p>
          <a:p>
            <a:pPr algn="just"/>
            <a:r>
              <a:rPr lang="en-US" dirty="0" smtClean="0"/>
              <a:t>Most cybercrime hacks are committed through the internet, and some cybercrimes are performed using</a:t>
            </a:r>
            <a:r>
              <a:rPr lang="en-US" dirty="0" smtClean="0">
                <a:hlinkClick r:id="rId2"/>
              </a:rPr>
              <a:t> </a:t>
            </a:r>
            <a:r>
              <a:rPr lang="en-US" dirty="0" smtClean="0"/>
              <a:t>Mobile phones via SMS and online chatting applications.</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66</a:t>
            </a:fld>
            <a:endParaRPr lang="en-US"/>
          </a:p>
        </p:txBody>
      </p:sp>
      <p:sp>
        <p:nvSpPr>
          <p:cNvPr id="5" name="Content Placeholder 4"/>
          <p:cNvSpPr>
            <a:spLocks noGrp="1"/>
          </p:cNvSpPr>
          <p:nvPr>
            <p:ph sz="quarter" idx="1"/>
          </p:nvPr>
        </p:nvSpPr>
        <p:spPr/>
        <p:txBody>
          <a:bodyPr>
            <a:normAutofit fontScale="92500"/>
          </a:bodyPr>
          <a:lstStyle/>
          <a:p>
            <a:pPr algn="just"/>
            <a:r>
              <a:rPr lang="en-US" b="1" dirty="0" smtClean="0"/>
              <a:t>Hacking</a:t>
            </a:r>
            <a:r>
              <a:rPr lang="en-US" dirty="0" smtClean="0"/>
              <a:t> is the activity of identifying weaknesses in a computer system or a network to exploit the security to gain access to personal data or business data. </a:t>
            </a:r>
          </a:p>
          <a:p>
            <a:pPr algn="just"/>
            <a:r>
              <a:rPr lang="en-US" dirty="0" smtClean="0"/>
              <a:t>An example of computer hacking can be: using a password cracking algorithm to gain access to a computer system. </a:t>
            </a:r>
          </a:p>
          <a:p>
            <a:pPr algn="just"/>
            <a:r>
              <a:rPr lang="en-US" dirty="0" smtClean="0"/>
              <a:t>Hacking is also carried out as a way to find out the credit card numbers, internet passwords and other personal information.</a:t>
            </a:r>
          </a:p>
          <a:p>
            <a:pPr algn="just"/>
            <a:r>
              <a:rPr lang="en-US" dirty="0" smtClean="0"/>
              <a:t>There are different types of hackers.</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67</a:t>
            </a:fld>
            <a:endParaRPr lang="en-US"/>
          </a:p>
        </p:txBody>
      </p:sp>
      <p:pic>
        <p:nvPicPr>
          <p:cNvPr id="76802" name="Picture 2"/>
          <p:cNvPicPr>
            <a:picLocks noChangeAspect="1" noChangeArrowheads="1"/>
          </p:cNvPicPr>
          <p:nvPr/>
        </p:nvPicPr>
        <p:blipFill>
          <a:blip r:embed="rId2" cstate="print"/>
          <a:srcRect/>
          <a:stretch>
            <a:fillRect/>
          </a:stretch>
        </p:blipFill>
        <p:spPr bwMode="auto">
          <a:xfrm>
            <a:off x="885824" y="0"/>
            <a:ext cx="7572375" cy="68580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Forgery</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68</a:t>
            </a:fld>
            <a:endParaRPr lang="en-US"/>
          </a:p>
        </p:txBody>
      </p:sp>
      <p:sp>
        <p:nvSpPr>
          <p:cNvPr id="5" name="Content Placeholder 4"/>
          <p:cNvSpPr>
            <a:spLocks noGrp="1"/>
          </p:cNvSpPr>
          <p:nvPr>
            <p:ph sz="quarter" idx="1"/>
          </p:nvPr>
        </p:nvSpPr>
        <p:spPr/>
        <p:txBody>
          <a:bodyPr>
            <a:normAutofit/>
          </a:bodyPr>
          <a:lstStyle/>
          <a:p>
            <a:pPr algn="just"/>
            <a:r>
              <a:rPr lang="en-US" dirty="0" smtClean="0"/>
              <a:t>Forgery is the criminal act that provides misleading information about a product or service. </a:t>
            </a:r>
          </a:p>
          <a:p>
            <a:pPr algn="just"/>
            <a:r>
              <a:rPr lang="en-US" dirty="0" smtClean="0"/>
              <a:t>It is the process of making, adapting, or imitating documents or objects with the intent to deceive. </a:t>
            </a:r>
          </a:p>
          <a:p>
            <a:pPr algn="just"/>
            <a:r>
              <a:rPr lang="en-US" dirty="0" smtClean="0"/>
              <a:t>It is also called as digital tampering.</a:t>
            </a:r>
          </a:p>
          <a:p>
            <a:pPr algn="just"/>
            <a:r>
              <a:rPr lang="en-US" dirty="0" smtClean="0"/>
              <a:t>It is the process of manipulating documents or images for the intent of financial, social or political gain.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Forgery</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69</a:t>
            </a:fld>
            <a:endParaRPr lang="en-US"/>
          </a:p>
        </p:txBody>
      </p:sp>
      <p:sp>
        <p:nvSpPr>
          <p:cNvPr id="5" name="Content Placeholder 4"/>
          <p:cNvSpPr>
            <a:spLocks noGrp="1"/>
          </p:cNvSpPr>
          <p:nvPr>
            <p:ph sz="quarter" idx="1"/>
          </p:nvPr>
        </p:nvSpPr>
        <p:spPr/>
        <p:txBody>
          <a:bodyPr>
            <a:normAutofit/>
          </a:bodyPr>
          <a:lstStyle/>
          <a:p>
            <a:pPr algn="just"/>
            <a:r>
              <a:rPr lang="en-US" dirty="0" smtClean="0"/>
              <a:t>The majority of digital forgery occurs because digitally altered pictures often appeal to viewers eyes.</a:t>
            </a:r>
          </a:p>
          <a:p>
            <a:pPr algn="just"/>
            <a:r>
              <a:rPr lang="en-US" dirty="0" smtClean="0"/>
              <a:t>Now a days many powerful picture processing </a:t>
            </a:r>
            <a:r>
              <a:rPr lang="en-US" dirty="0" err="1" smtClean="0"/>
              <a:t>softwares</a:t>
            </a:r>
            <a:r>
              <a:rPr lang="en-US" dirty="0" smtClean="0"/>
              <a:t> are available(adobe </a:t>
            </a:r>
            <a:r>
              <a:rPr lang="en-US" dirty="0" err="1" smtClean="0"/>
              <a:t>photoshop</a:t>
            </a:r>
            <a:r>
              <a:rPr lang="en-US" dirty="0" smtClean="0"/>
              <a:t>, </a:t>
            </a:r>
            <a:r>
              <a:rPr lang="en-US" dirty="0" err="1" smtClean="0"/>
              <a:t>coreldraw</a:t>
            </a:r>
            <a:r>
              <a:rPr lang="en-US" dirty="0" smtClean="0"/>
              <a:t>, etc)</a:t>
            </a:r>
          </a:p>
          <a:p>
            <a:pPr algn="just"/>
            <a:r>
              <a:rPr lang="en-US" dirty="0" smtClean="0"/>
              <a:t>By using this software one can alter almost anything in picture.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Kerberos</a:t>
            </a:r>
            <a:endParaRPr lang="en-US" dirty="0">
              <a:solidFill>
                <a:srgbClr val="002060"/>
              </a:solidFill>
            </a:endParaRPr>
          </a:p>
        </p:txBody>
      </p:sp>
      <p:sp>
        <p:nvSpPr>
          <p:cNvPr id="3" name="Content Placeholder 2"/>
          <p:cNvSpPr>
            <a:spLocks noGrp="1"/>
          </p:cNvSpPr>
          <p:nvPr>
            <p:ph sz="quarter" idx="1"/>
          </p:nvPr>
        </p:nvSpPr>
        <p:spPr>
          <a:xfrm>
            <a:off x="612648" y="1600200"/>
            <a:ext cx="8153400" cy="4724400"/>
          </a:xfrm>
        </p:spPr>
        <p:txBody>
          <a:bodyPr>
            <a:normAutofit/>
          </a:bodyPr>
          <a:lstStyle/>
          <a:p>
            <a:pPr algn="just">
              <a:buNone/>
            </a:pPr>
            <a:r>
              <a:rPr lang="en-US" b="1" dirty="0" smtClean="0"/>
              <a:t>Step 4:</a:t>
            </a:r>
            <a:r>
              <a:rPr lang="en-US" dirty="0" smtClean="0"/>
              <a:t> The TGS decrypts the ticket and authenticator, verifies the request, and creates a SGT for the requested server. </a:t>
            </a:r>
          </a:p>
          <a:p>
            <a:pPr algn="just">
              <a:buNone/>
            </a:pPr>
            <a:r>
              <a:rPr lang="en-US" b="1" dirty="0" smtClean="0"/>
              <a:t>Step 5:</a:t>
            </a:r>
            <a:r>
              <a:rPr lang="en-US" dirty="0" smtClean="0"/>
              <a:t> The client application now sends a service request to the server containing SGT received in Step4. The server verifies that the ticket and authenticator match, and then grants access to the service. </a:t>
            </a:r>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Network and Information Security</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Forgery</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70</a:t>
            </a:fld>
            <a:endParaRPr lang="en-US"/>
          </a:p>
        </p:txBody>
      </p:sp>
      <p:pic>
        <p:nvPicPr>
          <p:cNvPr id="7" name="Picture 6" descr="image.png"/>
          <p:cNvPicPr>
            <a:picLocks noChangeAspect="1"/>
          </p:cNvPicPr>
          <p:nvPr/>
        </p:nvPicPr>
        <p:blipFill>
          <a:blip r:embed="rId2" cstate="print"/>
          <a:stretch>
            <a:fillRect/>
          </a:stretch>
        </p:blipFill>
        <p:spPr>
          <a:xfrm>
            <a:off x="685800" y="2590800"/>
            <a:ext cx="7620000" cy="2133599"/>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stalking</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71</a:t>
            </a:fld>
            <a:endParaRPr lang="en-US"/>
          </a:p>
        </p:txBody>
      </p:sp>
      <p:sp>
        <p:nvSpPr>
          <p:cNvPr id="5" name="Content Placeholder 4"/>
          <p:cNvSpPr>
            <a:spLocks noGrp="1"/>
          </p:cNvSpPr>
          <p:nvPr>
            <p:ph sz="quarter" idx="1"/>
          </p:nvPr>
        </p:nvSpPr>
        <p:spPr/>
        <p:txBody>
          <a:bodyPr>
            <a:normAutofit fontScale="92500" lnSpcReduction="20000"/>
          </a:bodyPr>
          <a:lstStyle/>
          <a:p>
            <a:pPr algn="just"/>
            <a:r>
              <a:rPr lang="en-US" b="1" dirty="0" smtClean="0"/>
              <a:t>Cyber stalking</a:t>
            </a:r>
            <a:r>
              <a:rPr lang="en-US" dirty="0" smtClean="0"/>
              <a:t> is the use of the </a:t>
            </a:r>
            <a:r>
              <a:rPr lang="en-US" dirty="0" smtClean="0">
                <a:hlinkClick r:id="rId2"/>
              </a:rPr>
              <a:t>Internet</a:t>
            </a:r>
            <a:r>
              <a:rPr lang="en-US" dirty="0" smtClean="0"/>
              <a:t> or other electronic means to </a:t>
            </a:r>
            <a:r>
              <a:rPr lang="en-US" dirty="0" smtClean="0">
                <a:hlinkClick r:id="rId3" tooltip="Stalking"/>
              </a:rPr>
              <a:t>stalk</a:t>
            </a:r>
            <a:r>
              <a:rPr lang="en-US" dirty="0" smtClean="0"/>
              <a:t> or </a:t>
            </a:r>
            <a:r>
              <a:rPr lang="en-US" dirty="0" smtClean="0">
                <a:hlinkClick r:id="rId4" tooltip="Harass"/>
              </a:rPr>
              <a:t>harass</a:t>
            </a:r>
            <a:r>
              <a:rPr lang="en-US" dirty="0" smtClean="0"/>
              <a:t> an individual, group, or organization.</a:t>
            </a:r>
          </a:p>
          <a:p>
            <a:pPr algn="just"/>
            <a:r>
              <a:rPr lang="en-US" dirty="0" smtClean="0"/>
              <a:t>It might target individuals, groups or even organizations.</a:t>
            </a:r>
          </a:p>
          <a:p>
            <a:pPr algn="just"/>
            <a:r>
              <a:rPr lang="en-US" dirty="0" smtClean="0"/>
              <a:t>It takes place via online channels such as social media, forums, email.</a:t>
            </a:r>
          </a:p>
          <a:p>
            <a:pPr algn="just"/>
            <a:r>
              <a:rPr lang="en-US" dirty="0" smtClean="0"/>
              <a:t>A stalker may be an online stranger or a person whom the target knows.</a:t>
            </a:r>
          </a:p>
          <a:p>
            <a:pPr algn="just"/>
            <a:r>
              <a:rPr lang="en-US" dirty="0" smtClean="0"/>
              <a:t>It may include threats of violence by email or text message.</a:t>
            </a:r>
          </a:p>
          <a:p>
            <a:pPr algn="just"/>
            <a:r>
              <a:rPr lang="en-US" dirty="0" smtClean="0"/>
              <a:t>It may feel person afraid or concerned for their  safety.</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theft and fraud</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72</a:t>
            </a:fld>
            <a:endParaRPr lang="en-US"/>
          </a:p>
        </p:txBody>
      </p:sp>
      <p:sp>
        <p:nvSpPr>
          <p:cNvPr id="5" name="Content Placeholder 4"/>
          <p:cNvSpPr>
            <a:spLocks noGrp="1"/>
          </p:cNvSpPr>
          <p:nvPr>
            <p:ph sz="quarter" idx="1"/>
          </p:nvPr>
        </p:nvSpPr>
        <p:spPr/>
        <p:txBody>
          <a:bodyPr>
            <a:normAutofit fontScale="92500"/>
          </a:bodyPr>
          <a:lstStyle/>
          <a:p>
            <a:pPr algn="just"/>
            <a:r>
              <a:rPr lang="en-US" dirty="0" smtClean="0"/>
              <a:t>Identity theft and identity fraud are terms used to refer to all types of crime in which someone wrongfully obtains and uses another person's personal data to create fraud.</a:t>
            </a:r>
          </a:p>
          <a:p>
            <a:pPr algn="just"/>
            <a:r>
              <a:rPr lang="en-US" dirty="0" smtClean="0"/>
              <a:t>Identity theft is committed in many different ways and its victims are typically left with damage to their credit, finances, and reputation. </a:t>
            </a:r>
          </a:p>
          <a:p>
            <a:pPr algn="just"/>
            <a:r>
              <a:rPr lang="en-US" dirty="0" smtClean="0"/>
              <a:t>Identity theft occurs when someone steals your personal information—such as your </a:t>
            </a:r>
            <a:r>
              <a:rPr lang="en-US" dirty="0" smtClean="0">
                <a:hlinkClick r:id="rId2"/>
              </a:rPr>
              <a:t>Social Security number</a:t>
            </a:r>
            <a:r>
              <a:rPr lang="en-US" dirty="0" smtClean="0"/>
              <a:t>, bank account number, and credit card information. </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theft and fraud</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73</a:t>
            </a:fld>
            <a:endParaRPr lang="en-US"/>
          </a:p>
        </p:txBody>
      </p:sp>
      <p:sp>
        <p:nvSpPr>
          <p:cNvPr id="5" name="Content Placeholder 4"/>
          <p:cNvSpPr>
            <a:spLocks noGrp="1"/>
          </p:cNvSpPr>
          <p:nvPr>
            <p:ph sz="quarter" idx="1"/>
          </p:nvPr>
        </p:nvSpPr>
        <p:spPr/>
        <p:txBody>
          <a:bodyPr>
            <a:normAutofit/>
          </a:bodyPr>
          <a:lstStyle/>
          <a:p>
            <a:pPr algn="just"/>
            <a:r>
              <a:rPr lang="en-US" dirty="0" smtClean="0"/>
              <a:t>The stolen personal data is later resold or used directly for purchasing goods and services online, opening banks accounts, filing fraudulent tax returns, and other illegal purposes. </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Terrorism</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74</a:t>
            </a:fld>
            <a:endParaRPr lang="en-US"/>
          </a:p>
        </p:txBody>
      </p:sp>
      <p:sp>
        <p:nvSpPr>
          <p:cNvPr id="5" name="Content Placeholder 4"/>
          <p:cNvSpPr>
            <a:spLocks noGrp="1"/>
          </p:cNvSpPr>
          <p:nvPr>
            <p:ph sz="quarter" idx="1"/>
          </p:nvPr>
        </p:nvSpPr>
        <p:spPr>
          <a:xfrm>
            <a:off x="612648" y="1600200"/>
            <a:ext cx="8153400" cy="4953000"/>
          </a:xfrm>
        </p:spPr>
        <p:txBody>
          <a:bodyPr>
            <a:normAutofit fontScale="92500" lnSpcReduction="20000"/>
          </a:bodyPr>
          <a:lstStyle/>
          <a:p>
            <a:pPr algn="just"/>
            <a:r>
              <a:rPr lang="en-US" dirty="0" smtClean="0"/>
              <a:t>Cyber terrorism is any act of terrorism that uses information systems or digital technology.</a:t>
            </a:r>
          </a:p>
          <a:p>
            <a:pPr algn="just"/>
            <a:r>
              <a:rPr lang="en-US" dirty="0" smtClean="0"/>
              <a:t>Cyber terrorism can either be "international", "domestic" or "political“.</a:t>
            </a:r>
          </a:p>
          <a:p>
            <a:pPr algn="just"/>
            <a:r>
              <a:rPr lang="en-US" dirty="0" smtClean="0"/>
              <a:t>Terrorist groups use their own computer technology to threaten or attack a victim's computer resources.</a:t>
            </a:r>
          </a:p>
          <a:p>
            <a:pPr algn="just"/>
            <a:r>
              <a:rPr lang="en-US" dirty="0" smtClean="0"/>
              <a:t>A cyber-terrorist is a criminal who uses computer technology and the Internet, especially to cause fear and disruption. </a:t>
            </a:r>
          </a:p>
          <a:p>
            <a:pPr algn="just"/>
            <a:r>
              <a:rPr lang="en-US" dirty="0" smtClean="0"/>
              <a:t>Some cyber-terrorists spread computer viruses, and others threaten people electronically.</a:t>
            </a:r>
          </a:p>
          <a:p>
            <a:pPr algn="just"/>
            <a:r>
              <a:rPr lang="en-US" dirty="0" smtClean="0"/>
              <a:t>Some ways they do this hacking networks and computers to find out personal information</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Defamation</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75</a:t>
            </a:fld>
            <a:endParaRPr lang="en-US"/>
          </a:p>
        </p:txBody>
      </p:sp>
      <p:sp>
        <p:nvSpPr>
          <p:cNvPr id="5" name="Content Placeholder 4"/>
          <p:cNvSpPr>
            <a:spLocks noGrp="1"/>
          </p:cNvSpPr>
          <p:nvPr>
            <p:ph sz="quarter" idx="1"/>
          </p:nvPr>
        </p:nvSpPr>
        <p:spPr/>
        <p:txBody>
          <a:bodyPr/>
          <a:lstStyle/>
          <a:p>
            <a:pPr algn="just"/>
            <a:r>
              <a:rPr lang="en-US" dirty="0" smtClean="0"/>
              <a:t>The term ‘</a:t>
            </a:r>
            <a:r>
              <a:rPr lang="en-US" b="1" dirty="0" smtClean="0"/>
              <a:t>Cyber Defamation’</a:t>
            </a:r>
            <a:r>
              <a:rPr lang="en-US" dirty="0" smtClean="0"/>
              <a:t> basically means publishing of false statement about an individual in cyberspace.</a:t>
            </a:r>
          </a:p>
          <a:p>
            <a:pPr algn="just"/>
            <a:r>
              <a:rPr lang="en-US" dirty="0" smtClean="0"/>
              <a:t>It is done with computer as a tool.</a:t>
            </a:r>
          </a:p>
          <a:p>
            <a:pPr algn="just"/>
            <a:r>
              <a:rPr lang="en-US" dirty="0" smtClean="0"/>
              <a:t>Its intension is to harm the reputation of particular person.</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law and its need</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76</a:t>
            </a:fld>
            <a:endParaRPr lang="en-US"/>
          </a:p>
        </p:txBody>
      </p:sp>
      <p:sp>
        <p:nvSpPr>
          <p:cNvPr id="5" name="Content Placeholder 4"/>
          <p:cNvSpPr>
            <a:spLocks noGrp="1"/>
          </p:cNvSpPr>
          <p:nvPr>
            <p:ph sz="quarter" idx="1"/>
          </p:nvPr>
        </p:nvSpPr>
        <p:spPr/>
        <p:txBody>
          <a:bodyPr/>
          <a:lstStyle/>
          <a:p>
            <a:pPr algn="just"/>
            <a:r>
              <a:rPr lang="en-US" dirty="0" smtClean="0"/>
              <a:t>Cyber law is the law governing computers and the internet.</a:t>
            </a:r>
          </a:p>
          <a:p>
            <a:pPr algn="just"/>
            <a:r>
              <a:rPr lang="en-US" dirty="0" smtClean="0"/>
              <a:t>Cyber law is important because it touches almost all aspects of transactions and activities and on involving the internet, World Wide Web and cyberspace.</a:t>
            </a:r>
          </a:p>
          <a:p>
            <a:pPr algn="just"/>
            <a:r>
              <a:rPr lang="en-US" dirty="0" smtClean="0"/>
              <a:t>Cyber space includes computers, networks, data storage, devices like HDD, USB Disks, internet, websites, emails, </a:t>
            </a:r>
            <a:r>
              <a:rPr lang="en-US" dirty="0" err="1" smtClean="0"/>
              <a:t>cellphones</a:t>
            </a:r>
            <a:r>
              <a:rPr lang="en-US" dirty="0" smtClean="0"/>
              <a:t>, ATM machines.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law and its need</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77</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dirty="0" smtClean="0"/>
              <a:t>Cyber law can also be described as that branch of law that deals with legal issues related to use of inter-networked information technology.</a:t>
            </a:r>
          </a:p>
          <a:p>
            <a:pPr algn="just"/>
            <a:r>
              <a:rPr lang="en-US" dirty="0" smtClean="0"/>
              <a:t>All legal issues related to internet crime are dealt with through cyber laws. </a:t>
            </a:r>
          </a:p>
          <a:p>
            <a:pPr algn="just"/>
            <a:r>
              <a:rPr lang="en-US" dirty="0" smtClean="0"/>
              <a:t>As the number of internet users is on the rise, the need for cyber laws and their application has also gathered great momentum.</a:t>
            </a:r>
          </a:p>
          <a:p>
            <a:pPr algn="just"/>
            <a:r>
              <a:rPr lang="en-US" dirty="0" smtClean="0"/>
              <a:t>Due to cyber laws, the organizations/companies are now able to carry out E-commerce using legal infrastructure provided by cyber laws.</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Cyber laws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78</a:t>
            </a:fld>
            <a:endParaRPr lang="en-US"/>
          </a:p>
        </p:txBody>
      </p:sp>
      <p:sp>
        <p:nvSpPr>
          <p:cNvPr id="5" name="Content Placeholder 4"/>
          <p:cNvSpPr>
            <a:spLocks noGrp="1"/>
          </p:cNvSpPr>
          <p:nvPr>
            <p:ph sz="quarter" idx="1"/>
          </p:nvPr>
        </p:nvSpPr>
        <p:spPr>
          <a:xfrm>
            <a:off x="612648" y="1600200"/>
            <a:ext cx="8153400" cy="4572000"/>
          </a:xfrm>
        </p:spPr>
        <p:txBody>
          <a:bodyPr>
            <a:normAutofit/>
          </a:bodyPr>
          <a:lstStyle/>
          <a:p>
            <a:pPr algn="just"/>
            <a:r>
              <a:rPr lang="en-US" dirty="0" smtClean="0"/>
              <a:t>The cyber crime falls into 3 major categories;</a:t>
            </a:r>
          </a:p>
          <a:p>
            <a:pPr lvl="1" algn="just"/>
            <a:r>
              <a:rPr lang="en-US" dirty="0" smtClean="0"/>
              <a:t>Crime against property: </a:t>
            </a:r>
          </a:p>
          <a:p>
            <a:pPr lvl="2" algn="just"/>
            <a:r>
              <a:rPr lang="en-US" dirty="0" smtClean="0"/>
              <a:t>Some online crimes occur against property, such as a computer or server. </a:t>
            </a:r>
          </a:p>
          <a:p>
            <a:pPr lvl="2" algn="just"/>
            <a:r>
              <a:rPr lang="en-US" dirty="0" smtClean="0"/>
              <a:t>These crimes include DDOS attacks, hacking, virus transmission, copyright infringement, and IPR violations.</a:t>
            </a:r>
          </a:p>
          <a:p>
            <a:pPr lvl="1" algn="just"/>
            <a:r>
              <a:rPr lang="en-US" dirty="0" smtClean="0"/>
              <a:t>Crime against individual: </a:t>
            </a:r>
          </a:p>
          <a:p>
            <a:pPr lvl="2" algn="just"/>
            <a:r>
              <a:rPr lang="en-US" dirty="0" smtClean="0"/>
              <a:t>These crimes include cyber harassment and stalking, credit card fraud, spoofing, identity theft, etc.</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Cyber laws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79</a:t>
            </a:fld>
            <a:endParaRPr lang="en-US"/>
          </a:p>
        </p:txBody>
      </p:sp>
      <p:sp>
        <p:nvSpPr>
          <p:cNvPr id="5" name="Content Placeholder 4"/>
          <p:cNvSpPr>
            <a:spLocks noGrp="1"/>
          </p:cNvSpPr>
          <p:nvPr>
            <p:ph sz="quarter" idx="1"/>
          </p:nvPr>
        </p:nvSpPr>
        <p:spPr/>
        <p:txBody>
          <a:bodyPr>
            <a:normAutofit/>
          </a:bodyPr>
          <a:lstStyle/>
          <a:p>
            <a:pPr lvl="1" algn="just"/>
            <a:r>
              <a:rPr lang="en-US" dirty="0" smtClean="0"/>
              <a:t>Crime against government: </a:t>
            </a:r>
          </a:p>
          <a:p>
            <a:pPr lvl="2" algn="just"/>
            <a:r>
              <a:rPr lang="en-US" dirty="0" smtClean="0"/>
              <a:t>When a cybercrime is committed against the government, it is considered an attack on that nation's security.</a:t>
            </a:r>
          </a:p>
          <a:p>
            <a:pPr lvl="2" algn="just"/>
            <a:r>
              <a:rPr lang="en-US" dirty="0" smtClean="0"/>
              <a:t>Cybercrimes against the government include hacking, accessing confidential information, cyber warfare, cyber terrorism, and pirated software.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Security Overview</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8</a:t>
            </a:fld>
            <a:endParaRPr lang="en-US"/>
          </a:p>
        </p:txBody>
      </p:sp>
      <p:sp>
        <p:nvSpPr>
          <p:cNvPr id="5" name="Content Placeholder 4"/>
          <p:cNvSpPr>
            <a:spLocks noGrp="1"/>
          </p:cNvSpPr>
          <p:nvPr>
            <p:ph sz="quarter" idx="1"/>
          </p:nvPr>
        </p:nvSpPr>
        <p:spPr/>
        <p:txBody>
          <a:bodyPr>
            <a:normAutofit lnSpcReduction="10000"/>
          </a:bodyPr>
          <a:lstStyle/>
          <a:p>
            <a:pPr algn="just"/>
            <a:r>
              <a:rPr lang="en-US" dirty="0" smtClean="0"/>
              <a:t>The IP packets contain data in plaintext form that is anyone watching the IP packet passes by can read the data and even change it.</a:t>
            </a:r>
          </a:p>
          <a:p>
            <a:pPr algn="just"/>
            <a:r>
              <a:rPr lang="en-US" dirty="0" smtClean="0"/>
              <a:t>So the higher level protocols are used to protect the IP packets.</a:t>
            </a:r>
          </a:p>
          <a:p>
            <a:pPr algn="just"/>
            <a:r>
              <a:rPr lang="en-US" dirty="0" smtClean="0"/>
              <a:t>Thus there is a need to secure IP packets themselves.</a:t>
            </a:r>
          </a:p>
          <a:p>
            <a:pPr algn="just"/>
            <a:r>
              <a:rPr lang="en-US" dirty="0" smtClean="0"/>
              <a:t>So the IPSec protocol is designed to provide secure communication across LAN, WAN, and internet.</a:t>
            </a:r>
          </a:p>
          <a:p>
            <a:pPr algn="just"/>
            <a:r>
              <a:rPr lang="en-US" dirty="0" smtClean="0"/>
              <a:t>Main feature of IPSec enables to encrypt or authenticate all traffic at IP level.</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 rights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80</a:t>
            </a:fld>
            <a:endParaRPr lang="en-US"/>
          </a:p>
        </p:txBody>
      </p:sp>
      <p:sp>
        <p:nvSpPr>
          <p:cNvPr id="5" name="Content Placeholder 4"/>
          <p:cNvSpPr>
            <a:spLocks noGrp="1"/>
          </p:cNvSpPr>
          <p:nvPr>
            <p:ph sz="quarter" idx="1"/>
          </p:nvPr>
        </p:nvSpPr>
        <p:spPr/>
        <p:txBody>
          <a:bodyPr>
            <a:normAutofit fontScale="92500"/>
          </a:bodyPr>
          <a:lstStyle/>
          <a:p>
            <a:pPr algn="just"/>
            <a:r>
              <a:rPr lang="en-US" dirty="0" smtClean="0"/>
              <a:t>Intellectual property rights are the rights given to each and every person for the creations of new things according to their minds.</a:t>
            </a:r>
          </a:p>
          <a:p>
            <a:pPr algn="just"/>
            <a:r>
              <a:rPr lang="en-US" dirty="0" smtClean="0"/>
              <a:t> IPR usually give the creator a complete right over the use of his/her creation for a certain period of time.</a:t>
            </a:r>
          </a:p>
          <a:p>
            <a:pPr algn="just"/>
            <a:r>
              <a:rPr lang="en-US" dirty="0" smtClean="0"/>
              <a:t>Intellectual property rights are the legal rights that cover the benefits given to individuals who are the owners and inventors of a work and have created something unique with their intellectual creativity or capability.</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 rights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81</a:t>
            </a:fld>
            <a:endParaRPr lang="en-US"/>
          </a:p>
        </p:txBody>
      </p:sp>
      <p:sp>
        <p:nvSpPr>
          <p:cNvPr id="5" name="Content Placeholder 4"/>
          <p:cNvSpPr>
            <a:spLocks noGrp="1"/>
          </p:cNvSpPr>
          <p:nvPr>
            <p:ph sz="quarter" idx="1"/>
          </p:nvPr>
        </p:nvSpPr>
        <p:spPr/>
        <p:txBody>
          <a:bodyPr>
            <a:normAutofit/>
          </a:bodyPr>
          <a:lstStyle/>
          <a:p>
            <a:pPr algn="just"/>
            <a:r>
              <a:rPr lang="en-US" dirty="0" smtClean="0"/>
              <a:t>Every person related to areas such as literature, music, invention, etc., can be granted such rights, which can then be used in the business practices by them.</a:t>
            </a:r>
          </a:p>
          <a:p>
            <a:pPr algn="just"/>
            <a:r>
              <a:rPr lang="en-US" dirty="0" smtClean="0"/>
              <a:t>The creator/inventor gets complete rights against any misuse or use of work without his/her prior information. </a:t>
            </a:r>
          </a:p>
          <a:p>
            <a:pPr algn="just"/>
            <a:r>
              <a:rPr lang="en-US" dirty="0" smtClean="0"/>
              <a:t>However, the rights are issued for a limited period of time to maintain equilibrium.</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Intellectual Property Rights: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82</a:t>
            </a:fld>
            <a:endParaRPr lang="en-US"/>
          </a:p>
        </p:txBody>
      </p:sp>
      <p:sp>
        <p:nvSpPr>
          <p:cNvPr id="5" name="Content Placeholder 4"/>
          <p:cNvSpPr>
            <a:spLocks noGrp="1"/>
          </p:cNvSpPr>
          <p:nvPr>
            <p:ph sz="quarter" idx="1"/>
          </p:nvPr>
        </p:nvSpPr>
        <p:spPr/>
        <p:txBody>
          <a:bodyPr>
            <a:normAutofit fontScale="92500"/>
          </a:bodyPr>
          <a:lstStyle/>
          <a:p>
            <a:r>
              <a:rPr lang="en-US" b="1" dirty="0" smtClean="0"/>
              <a:t>Copyright:</a:t>
            </a:r>
            <a:r>
              <a:rPr lang="en-US" dirty="0" smtClean="0"/>
              <a:t/>
            </a:r>
            <a:br>
              <a:rPr lang="en-US" dirty="0" smtClean="0"/>
            </a:br>
            <a:r>
              <a:rPr lang="en-US" dirty="0" smtClean="0"/>
              <a:t>Copyright is a term that describes ownership of control of the rights to the use and distribution of certain works of creative expression, including books, video, movies, music and computer programs.</a:t>
            </a:r>
          </a:p>
          <a:p>
            <a:r>
              <a:rPr lang="en-US" b="1" dirty="0" smtClean="0"/>
              <a:t>Patent:</a:t>
            </a:r>
            <a:r>
              <a:rPr lang="en-US" dirty="0" smtClean="0"/>
              <a:t/>
            </a:r>
            <a:br>
              <a:rPr lang="en-US" dirty="0" smtClean="0"/>
            </a:br>
            <a:r>
              <a:rPr lang="en-US" dirty="0" smtClean="0"/>
              <a:t>A patent gives its owner the right to exclude others from making, using, selling, and importing an invention for a limited period of time. The patent rights are granted in exchange for enabling public disclosure of the invention.</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Intellectual Property Rights: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83</a:t>
            </a:fld>
            <a:endParaRPr lang="en-US"/>
          </a:p>
        </p:txBody>
      </p:sp>
      <p:sp>
        <p:nvSpPr>
          <p:cNvPr id="5" name="Content Placeholder 4"/>
          <p:cNvSpPr>
            <a:spLocks noGrp="1"/>
          </p:cNvSpPr>
          <p:nvPr>
            <p:ph sz="quarter" idx="1"/>
          </p:nvPr>
        </p:nvSpPr>
        <p:spPr/>
        <p:txBody>
          <a:bodyPr>
            <a:normAutofit fontScale="92500" lnSpcReduction="10000"/>
          </a:bodyPr>
          <a:lstStyle/>
          <a:p>
            <a:r>
              <a:rPr lang="en-US" b="1" dirty="0" smtClean="0"/>
              <a:t>Trademark:</a:t>
            </a:r>
            <a:r>
              <a:rPr lang="en-US" dirty="0" smtClean="0"/>
              <a:t/>
            </a:r>
            <a:br>
              <a:rPr lang="en-US" dirty="0" smtClean="0"/>
            </a:br>
            <a:r>
              <a:rPr lang="en-US" dirty="0" smtClean="0"/>
              <a:t>A Trademark is a Graphical representation that is used to distinguish the goods and services of one party from those of others. A Trademark may consist of a letter, number, word, phrase, logo, graphic, shape, smell, sound or combination of these things.</a:t>
            </a:r>
          </a:p>
          <a:p>
            <a:r>
              <a:rPr lang="en-US" b="1" dirty="0" smtClean="0"/>
              <a:t>Trade Secrets:</a:t>
            </a:r>
            <a:r>
              <a:rPr lang="en-US" dirty="0" smtClean="0"/>
              <a:t/>
            </a:r>
            <a:br>
              <a:rPr lang="en-US" dirty="0" smtClean="0"/>
            </a:br>
            <a:r>
              <a:rPr lang="en-US" dirty="0" smtClean="0"/>
              <a:t>Trade secret describes about the general formula of any product and the key behind any organization’s progress. It also includes various firms’ different secret formula for same products which differ around quality.</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standards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84</a:t>
            </a:fld>
            <a:endParaRPr lang="en-US"/>
          </a:p>
        </p:txBody>
      </p:sp>
      <p:sp>
        <p:nvSpPr>
          <p:cNvPr id="5" name="Content Placeholder 4"/>
          <p:cNvSpPr>
            <a:spLocks noGrp="1"/>
          </p:cNvSpPr>
          <p:nvPr>
            <p:ph sz="quarter" idx="1"/>
          </p:nvPr>
        </p:nvSpPr>
        <p:spPr/>
        <p:txBody>
          <a:bodyPr>
            <a:normAutofit lnSpcReduction="10000"/>
          </a:bodyPr>
          <a:lstStyle/>
          <a:p>
            <a:pPr algn="just"/>
            <a:r>
              <a:rPr lang="en-US" dirty="0" smtClean="0"/>
              <a:t>Information security plays an important role in protecting the data and assets of an organization.</a:t>
            </a:r>
          </a:p>
          <a:p>
            <a:pPr algn="just"/>
            <a:r>
              <a:rPr lang="en-US" dirty="0" smtClean="0"/>
              <a:t>Hence organizations need to be fully aware of the need to protect information and its assets.</a:t>
            </a:r>
          </a:p>
          <a:p>
            <a:pPr algn="just"/>
            <a:r>
              <a:rPr lang="en-US" dirty="0" smtClean="0"/>
              <a:t>Regulations are in place to help companies improve their information security strategy by providing guidelines and best practices based on the company’s industry and type of data they maintain.</a:t>
            </a:r>
          </a:p>
          <a:p>
            <a:pPr algn="just"/>
            <a:r>
              <a:rPr lang="en-US" dirty="0" smtClean="0"/>
              <a:t> Non-compliance with these regulations can result in severe fines, or worse, a data breach.</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standards</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85</a:t>
            </a:fld>
            <a:endParaRPr lang="en-US"/>
          </a:p>
        </p:txBody>
      </p:sp>
      <p:sp>
        <p:nvSpPr>
          <p:cNvPr id="5" name="Content Placeholder 4"/>
          <p:cNvSpPr>
            <a:spLocks noGrp="1"/>
          </p:cNvSpPr>
          <p:nvPr>
            <p:ph sz="quarter" idx="1"/>
          </p:nvPr>
        </p:nvSpPr>
        <p:spPr/>
        <p:txBody>
          <a:bodyPr>
            <a:normAutofit/>
          </a:bodyPr>
          <a:lstStyle/>
          <a:p>
            <a:pPr algn="just"/>
            <a:r>
              <a:rPr lang="en-US" dirty="0" smtClean="0"/>
              <a:t>Some industries like banking are regulated and the guidelines or best practices put together as a part of those regulations often become a standard between members.</a:t>
            </a:r>
          </a:p>
          <a:p>
            <a:pPr algn="just"/>
            <a:r>
              <a:rPr lang="en-US" dirty="0" smtClean="0"/>
              <a:t>Such good practices can come </a:t>
            </a:r>
            <a:r>
              <a:rPr lang="en-US" dirty="0" smtClean="0"/>
              <a:t>from </a:t>
            </a:r>
            <a:r>
              <a:rPr lang="en-US" dirty="0" smtClean="0"/>
              <a:t>many various sources and frameworks like ITIL, COBIT, ISO/IEC 20000, etc.</a:t>
            </a:r>
          </a:p>
          <a:p>
            <a:pPr algn="just"/>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information security management system (ISMS) </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86</a:t>
            </a:fld>
            <a:endParaRPr lang="en-US"/>
          </a:p>
        </p:txBody>
      </p:sp>
      <p:sp>
        <p:nvSpPr>
          <p:cNvPr id="5" name="Content Placeholder 4"/>
          <p:cNvSpPr>
            <a:spLocks noGrp="1"/>
          </p:cNvSpPr>
          <p:nvPr>
            <p:ph sz="quarter" idx="1"/>
          </p:nvPr>
        </p:nvSpPr>
        <p:spPr/>
        <p:txBody>
          <a:bodyPr>
            <a:normAutofit/>
          </a:bodyPr>
          <a:lstStyle/>
          <a:p>
            <a:pPr algn="just"/>
            <a:r>
              <a:rPr lang="en-US" dirty="0" smtClean="0"/>
              <a:t>An information security management system (ISMS) is a set of policies and procedures for systematically managing an organization's sensitive data. </a:t>
            </a:r>
          </a:p>
          <a:p>
            <a:pPr algn="just"/>
            <a:r>
              <a:rPr lang="en-US" dirty="0" smtClean="0"/>
              <a:t>The goal of an ISMS is to minimize risk and ensure </a:t>
            </a:r>
            <a:r>
              <a:rPr lang="en-US" dirty="0" smtClean="0">
                <a:hlinkClick r:id="rId2"/>
              </a:rPr>
              <a:t>business continuity</a:t>
            </a:r>
            <a:r>
              <a:rPr lang="en-US" dirty="0" smtClean="0"/>
              <a:t> by pro-actively limiting the impact of a security breach. </a:t>
            </a:r>
          </a:p>
          <a:p>
            <a:pPr algn="just"/>
            <a:r>
              <a:rPr lang="en-US" dirty="0" smtClean="0"/>
              <a:t>An ISMS typically addresses employee behavior and processes as well as data and technology. </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27001</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87</a:t>
            </a:fld>
            <a:endParaRPr lang="en-US"/>
          </a:p>
        </p:txBody>
      </p:sp>
      <p:sp>
        <p:nvSpPr>
          <p:cNvPr id="5" name="Content Placeholder 4"/>
          <p:cNvSpPr>
            <a:spLocks noGrp="1"/>
          </p:cNvSpPr>
          <p:nvPr>
            <p:ph sz="quarter" idx="1"/>
          </p:nvPr>
        </p:nvSpPr>
        <p:spPr/>
        <p:txBody>
          <a:bodyPr>
            <a:normAutofit fontScale="92500"/>
          </a:bodyPr>
          <a:lstStyle/>
          <a:p>
            <a:pPr algn="just"/>
            <a:r>
              <a:rPr lang="en-US" dirty="0" smtClean="0"/>
              <a:t>it is the leading international standard focused on information security, published by the International Organization for Standardization (ISO), in partnership with the International </a:t>
            </a:r>
            <a:r>
              <a:rPr lang="en-US" dirty="0" err="1" smtClean="0"/>
              <a:t>Electrotechnical</a:t>
            </a:r>
            <a:r>
              <a:rPr lang="en-US" dirty="0" smtClean="0"/>
              <a:t> Commission (IEC). </a:t>
            </a:r>
          </a:p>
          <a:p>
            <a:pPr algn="just"/>
            <a:r>
              <a:rPr lang="en-US" dirty="0" smtClean="0"/>
              <a:t>Both are leading international organizations that develop international standards.</a:t>
            </a:r>
          </a:p>
          <a:p>
            <a:pPr algn="just"/>
            <a:r>
              <a:rPr lang="en-US" dirty="0" smtClean="0"/>
              <a:t>ISO 27001 was developed to help organizations, of any size or any industry, to protect their information in a systematic and cost-effective way, through the adoption of an Information Security Management System (ISMS).</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PDCA Model</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88</a:t>
            </a:fld>
            <a:endParaRPr lang="en-US"/>
          </a:p>
        </p:txBody>
      </p:sp>
      <p:pic>
        <p:nvPicPr>
          <p:cNvPr id="6" name="Picture 5" descr="PDCA.png"/>
          <p:cNvPicPr>
            <a:picLocks noChangeAspect="1"/>
          </p:cNvPicPr>
          <p:nvPr/>
        </p:nvPicPr>
        <p:blipFill>
          <a:blip r:embed="rId2" cstate="print"/>
          <a:stretch>
            <a:fillRect/>
          </a:stretch>
        </p:blipFill>
        <p:spPr>
          <a:xfrm>
            <a:off x="1066800" y="1518465"/>
            <a:ext cx="6629400" cy="442513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PDCA Model</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89</a:t>
            </a:fld>
            <a:endParaRPr lang="en-US"/>
          </a:p>
        </p:txBody>
      </p:sp>
      <p:sp>
        <p:nvSpPr>
          <p:cNvPr id="5" name="Content Placeholder 4"/>
          <p:cNvSpPr>
            <a:spLocks noGrp="1"/>
          </p:cNvSpPr>
          <p:nvPr>
            <p:ph sz="quarter" idx="1"/>
          </p:nvPr>
        </p:nvSpPr>
        <p:spPr>
          <a:xfrm>
            <a:off x="612648" y="1600200"/>
            <a:ext cx="8153400" cy="4876800"/>
          </a:xfrm>
        </p:spPr>
        <p:txBody>
          <a:bodyPr>
            <a:normAutofit lnSpcReduction="10000"/>
          </a:bodyPr>
          <a:lstStyle/>
          <a:p>
            <a:pPr>
              <a:spcBef>
                <a:spcPts val="600"/>
              </a:spcBef>
            </a:pPr>
            <a:r>
              <a:rPr lang="en-GB" sz="2000" b="1" dirty="0" smtClean="0">
                <a:solidFill>
                  <a:srgbClr val="FF9933"/>
                </a:solidFill>
              </a:rPr>
              <a:t>Plan</a:t>
            </a:r>
            <a:r>
              <a:rPr lang="en-GB" sz="2000" dirty="0" smtClean="0"/>
              <a:t> (establish the ISMS)	</a:t>
            </a:r>
          </a:p>
          <a:p>
            <a:pPr lvl="1">
              <a:spcBef>
                <a:spcPts val="600"/>
              </a:spcBef>
            </a:pPr>
            <a:r>
              <a:rPr lang="en-GB" sz="2000" dirty="0" smtClean="0"/>
              <a:t>Establish ISMS policy, objectives, processes and procedures relevant to managing risk and improving information security to deliver results in accordance with an organization’s overall policies and objectives.</a:t>
            </a:r>
          </a:p>
          <a:p>
            <a:pPr>
              <a:spcBef>
                <a:spcPts val="600"/>
              </a:spcBef>
            </a:pPr>
            <a:r>
              <a:rPr lang="en-GB" sz="2000" b="1" dirty="0" smtClean="0">
                <a:solidFill>
                  <a:srgbClr val="000099"/>
                </a:solidFill>
              </a:rPr>
              <a:t>Do</a:t>
            </a:r>
            <a:r>
              <a:rPr lang="en-GB" sz="2000" dirty="0" smtClean="0"/>
              <a:t> (implement and operate the ISMS)	</a:t>
            </a:r>
          </a:p>
          <a:p>
            <a:pPr lvl="1">
              <a:spcBef>
                <a:spcPts val="600"/>
              </a:spcBef>
            </a:pPr>
            <a:r>
              <a:rPr lang="en-GB" sz="2000" dirty="0" smtClean="0"/>
              <a:t>Implement and operate the ISMS policy, controls, processes and procedures.</a:t>
            </a:r>
          </a:p>
          <a:p>
            <a:pPr>
              <a:spcBef>
                <a:spcPts val="600"/>
              </a:spcBef>
            </a:pPr>
            <a:r>
              <a:rPr lang="en-GB" sz="2000" b="1" dirty="0" smtClean="0">
                <a:solidFill>
                  <a:srgbClr val="FF0000"/>
                </a:solidFill>
              </a:rPr>
              <a:t>Check</a:t>
            </a:r>
            <a:r>
              <a:rPr lang="en-GB" sz="2000" dirty="0" smtClean="0"/>
              <a:t> (monitor and review the ISMS)	</a:t>
            </a:r>
          </a:p>
          <a:p>
            <a:pPr lvl="1">
              <a:spcBef>
                <a:spcPts val="600"/>
              </a:spcBef>
            </a:pPr>
            <a:r>
              <a:rPr lang="en-GB" sz="2000" dirty="0" smtClean="0"/>
              <a:t>Assess and, where applicable, measure process performance against ISMS policy, objectives and practical experience and report the results to management for review.</a:t>
            </a:r>
          </a:p>
          <a:p>
            <a:pPr>
              <a:spcBef>
                <a:spcPts val="600"/>
              </a:spcBef>
            </a:pPr>
            <a:r>
              <a:rPr lang="en-GB" sz="2000" b="1" dirty="0" smtClean="0">
                <a:solidFill>
                  <a:srgbClr val="008000"/>
                </a:solidFill>
              </a:rPr>
              <a:t>Act</a:t>
            </a:r>
            <a:r>
              <a:rPr lang="en-GB" sz="2000" dirty="0" smtClean="0"/>
              <a:t> (maintain and improve the ISMS)	</a:t>
            </a:r>
          </a:p>
          <a:p>
            <a:pPr lvl="1">
              <a:spcBef>
                <a:spcPts val="600"/>
              </a:spcBef>
            </a:pPr>
            <a:r>
              <a:rPr lang="en-GB" sz="2000" dirty="0" smtClean="0"/>
              <a:t>Take corrective and preventive actions, based on the results of the internal ISMS audit and management review or other relevant information, to achieve continual improvement of the ISMS.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Security Overview</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9</a:t>
            </a:fld>
            <a:endParaRPr lang="en-US"/>
          </a:p>
        </p:txBody>
      </p:sp>
      <p:sp>
        <p:nvSpPr>
          <p:cNvPr id="5" name="Content Placeholder 4"/>
          <p:cNvSpPr>
            <a:spLocks noGrp="1"/>
          </p:cNvSpPr>
          <p:nvPr>
            <p:ph sz="quarter" idx="1"/>
          </p:nvPr>
        </p:nvSpPr>
        <p:spPr/>
        <p:txBody>
          <a:bodyPr>
            <a:normAutofit lnSpcReduction="10000"/>
          </a:bodyPr>
          <a:lstStyle/>
          <a:p>
            <a:pPr algn="just"/>
            <a:r>
              <a:rPr lang="en-US" b="1" dirty="0" smtClean="0"/>
              <a:t>IPSec is a collection of protocols designed by the Internet Engineering Task Force </a:t>
            </a:r>
            <a:r>
              <a:rPr lang="en-US" dirty="0" smtClean="0"/>
              <a:t>(IETF) to provide security for a packet at the network level. </a:t>
            </a:r>
          </a:p>
          <a:p>
            <a:pPr algn="just"/>
            <a:r>
              <a:rPr lang="en-US" dirty="0" smtClean="0"/>
              <a:t>IPSec helps create authenticated and confidential packets for the IP layer.</a:t>
            </a:r>
          </a:p>
          <a:p>
            <a:pPr algn="just"/>
            <a:r>
              <a:rPr lang="en-US" dirty="0" smtClean="0"/>
              <a:t>The protocol operate in networking devices like router, firewall, etc.</a:t>
            </a:r>
          </a:p>
          <a:p>
            <a:pPr algn="just"/>
            <a:r>
              <a:rPr lang="en-US" dirty="0" smtClean="0"/>
              <a:t>These devices encrypt and compress all traffic going into WAN and decrypt and decompress traffic coming from WAN.</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20000</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90</a:t>
            </a:fld>
            <a:endParaRPr lang="en-US"/>
          </a:p>
        </p:txBody>
      </p:sp>
      <p:sp>
        <p:nvSpPr>
          <p:cNvPr id="5" name="Content Placeholder 4"/>
          <p:cNvSpPr>
            <a:spLocks noGrp="1"/>
          </p:cNvSpPr>
          <p:nvPr>
            <p:ph sz="quarter" idx="1"/>
          </p:nvPr>
        </p:nvSpPr>
        <p:spPr>
          <a:xfrm>
            <a:off x="612648" y="1600200"/>
            <a:ext cx="8153400" cy="4800600"/>
          </a:xfrm>
        </p:spPr>
        <p:txBody>
          <a:bodyPr>
            <a:normAutofit fontScale="77500" lnSpcReduction="20000"/>
          </a:bodyPr>
          <a:lstStyle/>
          <a:p>
            <a:pPr algn="just"/>
            <a:r>
              <a:rPr lang="en-US" dirty="0" smtClean="0"/>
              <a:t>ISO 20000 is the international standard for IT Service Management (ITSM), published by ISO (the International Organization for Standardization). </a:t>
            </a:r>
          </a:p>
          <a:p>
            <a:pPr algn="just"/>
            <a:r>
              <a:rPr lang="en-US" dirty="0" smtClean="0"/>
              <a:t>To become an international standard, ISO 20000 had to be agreed upon by a majority of member countries, which means it is accepted by a majority of countries worldwide.</a:t>
            </a:r>
          </a:p>
          <a:p>
            <a:pPr algn="just"/>
            <a:r>
              <a:rPr lang="en-US" dirty="0" smtClean="0"/>
              <a:t>The standard describes a set of management processes designed to help you deliver more effective IT services (both to those within your business and to your customers).</a:t>
            </a:r>
          </a:p>
          <a:p>
            <a:pPr algn="just"/>
            <a:r>
              <a:rPr lang="en-US" dirty="0" smtClean="0"/>
              <a:t> ISO 20000 gives you the methodology and the framework to help you manage your ITSM, while allowing you to prove your company follows best practice. </a:t>
            </a:r>
          </a:p>
          <a:p>
            <a:pPr algn="just"/>
            <a:r>
              <a:rPr lang="en-US" dirty="0" smtClean="0"/>
              <a:t>With the requirements of the standard you will achieve best practice, helping to improve your delivery of IT services. </a:t>
            </a:r>
          </a:p>
          <a:p>
            <a:pPr algn="just"/>
            <a:r>
              <a:rPr lang="en-US" dirty="0" smtClean="0"/>
              <a:t>And ISO 20000 is applicable to any company size and any industry.</a:t>
            </a:r>
          </a:p>
          <a:p>
            <a:pPr algn="just"/>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20000</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91</a:t>
            </a:fld>
            <a:endParaRPr lang="en-US"/>
          </a:p>
        </p:txBody>
      </p:sp>
      <p:sp>
        <p:nvSpPr>
          <p:cNvPr id="6" name="Content Placeholder 5"/>
          <p:cNvSpPr>
            <a:spLocks noGrp="1"/>
          </p:cNvSpPr>
          <p:nvPr>
            <p:ph sz="quarter" idx="1"/>
          </p:nvPr>
        </p:nvSpPr>
        <p:spPr/>
        <p:txBody>
          <a:bodyPr>
            <a:normAutofit fontScale="92500" lnSpcReduction="10000"/>
          </a:bodyPr>
          <a:lstStyle/>
          <a:p>
            <a:pPr algn="just"/>
            <a:r>
              <a:rPr lang="en-US" b="1" dirty="0" smtClean="0"/>
              <a:t>ISO 20000-1:2011</a:t>
            </a:r>
            <a:r>
              <a:rPr lang="en-US" dirty="0" smtClean="0"/>
              <a:t> is the formal </a:t>
            </a:r>
            <a:r>
              <a:rPr lang="en-US" b="1" dirty="0" smtClean="0"/>
              <a:t>specification for IT Service Management</a:t>
            </a:r>
            <a:r>
              <a:rPr lang="en-US" dirty="0" smtClean="0"/>
              <a:t>. It clearly defines all the requirements you need to deliver managed IT services of an acceptable quality for your customers.</a:t>
            </a:r>
          </a:p>
          <a:p>
            <a:pPr algn="just"/>
            <a:r>
              <a:rPr lang="en-US" dirty="0" smtClean="0"/>
              <a:t> It includes:</a:t>
            </a:r>
          </a:p>
          <a:p>
            <a:pPr lvl="1" algn="just"/>
            <a:r>
              <a:rPr lang="en-US" dirty="0" smtClean="0"/>
              <a:t>Service Management System requirements</a:t>
            </a:r>
          </a:p>
          <a:p>
            <a:pPr lvl="1" algn="just"/>
            <a:r>
              <a:rPr lang="en-US" dirty="0" smtClean="0"/>
              <a:t>Design and transition of new or changed services</a:t>
            </a:r>
          </a:p>
          <a:p>
            <a:pPr lvl="1" algn="just"/>
            <a:r>
              <a:rPr lang="en-US" dirty="0" smtClean="0"/>
              <a:t>Service delivery processes</a:t>
            </a:r>
          </a:p>
          <a:p>
            <a:pPr lvl="1" algn="just"/>
            <a:r>
              <a:rPr lang="en-US" dirty="0" smtClean="0"/>
              <a:t>Relationship processes</a:t>
            </a:r>
          </a:p>
          <a:p>
            <a:pPr lvl="1" algn="just"/>
            <a:r>
              <a:rPr lang="en-US" dirty="0" smtClean="0"/>
              <a:t>Resolution processes</a:t>
            </a:r>
          </a:p>
          <a:p>
            <a:pPr lvl="1" algn="just"/>
            <a:r>
              <a:rPr lang="en-US" dirty="0" smtClean="0"/>
              <a:t>Control processes</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20000</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92</a:t>
            </a:fld>
            <a:endParaRPr lang="en-US"/>
          </a:p>
        </p:txBody>
      </p:sp>
      <p:sp>
        <p:nvSpPr>
          <p:cNvPr id="6" name="Content Placeholder 5"/>
          <p:cNvSpPr>
            <a:spLocks noGrp="1"/>
          </p:cNvSpPr>
          <p:nvPr>
            <p:ph sz="quarter" idx="1"/>
          </p:nvPr>
        </p:nvSpPr>
        <p:spPr/>
        <p:txBody>
          <a:bodyPr>
            <a:normAutofit lnSpcReduction="10000"/>
          </a:bodyPr>
          <a:lstStyle/>
          <a:p>
            <a:pPr algn="just"/>
            <a:r>
              <a:rPr lang="en-US" dirty="0" smtClean="0"/>
              <a:t>The second part: </a:t>
            </a:r>
            <a:r>
              <a:rPr lang="en-US" b="1" dirty="0" smtClean="0"/>
              <a:t>ISO 20000-2:2012</a:t>
            </a:r>
            <a:r>
              <a:rPr lang="en-US" dirty="0" smtClean="0"/>
              <a:t> is the </a:t>
            </a:r>
            <a:r>
              <a:rPr lang="en-US" b="1" dirty="0" smtClean="0"/>
              <a:t>code of practice for IT service management</a:t>
            </a:r>
            <a:r>
              <a:rPr lang="en-US" dirty="0" smtClean="0"/>
              <a:t>;</a:t>
            </a:r>
            <a:r>
              <a:rPr lang="en-US" b="1" dirty="0" smtClean="0"/>
              <a:t> </a:t>
            </a:r>
          </a:p>
          <a:p>
            <a:pPr algn="just"/>
            <a:r>
              <a:rPr lang="en-US" dirty="0" smtClean="0"/>
              <a:t>it is the guidance of the application of service management systems</a:t>
            </a:r>
            <a:r>
              <a:rPr lang="en-US" b="1" dirty="0" smtClean="0"/>
              <a:t>. </a:t>
            </a:r>
          </a:p>
          <a:p>
            <a:pPr algn="just"/>
            <a:r>
              <a:rPr lang="en-US" dirty="0" smtClean="0"/>
              <a:t>In other words, it helps you interpret the requirements of the standard. </a:t>
            </a:r>
          </a:p>
          <a:p>
            <a:pPr algn="just"/>
            <a:r>
              <a:rPr lang="en-US" dirty="0" smtClean="0"/>
              <a:t>It defines the best practice management processes, and is very useful if you’re preparing to be audited against ISO 20000 or planning service improvements.</a:t>
            </a:r>
          </a:p>
          <a:p>
            <a:pPr algn="just"/>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COBIT Framework</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93</a:t>
            </a:fld>
            <a:endParaRPr lang="en-US"/>
          </a:p>
        </p:txBody>
      </p:sp>
      <p:sp>
        <p:nvSpPr>
          <p:cNvPr id="5" name="Content Placeholder 4"/>
          <p:cNvSpPr>
            <a:spLocks noGrp="1"/>
          </p:cNvSpPr>
          <p:nvPr>
            <p:ph sz="quarter" idx="1"/>
          </p:nvPr>
        </p:nvSpPr>
        <p:spPr/>
        <p:txBody>
          <a:bodyPr>
            <a:normAutofit lnSpcReduction="10000"/>
          </a:bodyPr>
          <a:lstStyle/>
          <a:p>
            <a:pPr algn="just"/>
            <a:r>
              <a:rPr lang="en-US" dirty="0" smtClean="0"/>
              <a:t>Control Objectives for Information and Related Technology (COBIT) is a framework for the IT service governance.</a:t>
            </a:r>
          </a:p>
          <a:p>
            <a:pPr algn="just"/>
            <a:r>
              <a:rPr lang="en-US" dirty="0" smtClean="0"/>
              <a:t> COBIT refers to set of practices and guidelines which helps management to get the most out of its IT resources by developing, implementing and continuously improving IT Governance and management.</a:t>
            </a:r>
          </a:p>
          <a:p>
            <a:pPr algn="just"/>
            <a:r>
              <a:rPr lang="en-US" dirty="0" smtClean="0"/>
              <a:t> It is created by the Information systems audit and control association (ISACA).</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COBIT Framework</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94</a:t>
            </a:fld>
            <a:endParaRPr lang="en-US"/>
          </a:p>
        </p:txBody>
      </p:sp>
      <p:sp>
        <p:nvSpPr>
          <p:cNvPr id="5" name="Content Placeholder 4"/>
          <p:cNvSpPr>
            <a:spLocks noGrp="1"/>
          </p:cNvSpPr>
          <p:nvPr>
            <p:ph sz="quarter" idx="1"/>
          </p:nvPr>
        </p:nvSpPr>
        <p:spPr/>
        <p:txBody>
          <a:bodyPr/>
          <a:lstStyle/>
          <a:p>
            <a:pPr algn="just"/>
            <a:r>
              <a:rPr lang="en-US" dirty="0" smtClean="0">
                <a:hlinkClick r:id="rId2"/>
              </a:rPr>
              <a:t>COBIT</a:t>
            </a:r>
            <a:r>
              <a:rPr lang="en-US" dirty="0" smtClean="0"/>
              <a:t> allows you to control all the IT operations of your company so that you can minimize the risk and enhance the work power in a disciplined manner.</a:t>
            </a:r>
          </a:p>
          <a:p>
            <a:pPr algn="just"/>
            <a:r>
              <a:rPr lang="en-US" dirty="0" smtClean="0"/>
              <a:t> </a:t>
            </a:r>
            <a:r>
              <a:rPr lang="en-US" dirty="0" err="1" smtClean="0"/>
              <a:t>Cobit</a:t>
            </a:r>
            <a:r>
              <a:rPr lang="en-US" dirty="0" smtClean="0"/>
              <a:t> allows all the managers to fill the gap between technical issues, control requirements, and business risks.</a:t>
            </a:r>
          </a:p>
          <a:p>
            <a:pPr algn="just"/>
            <a:r>
              <a:rPr lang="en-US" dirty="0" smtClean="0"/>
              <a:t>COBIT ensures quality, control and reliability of information system in organization, which is one of the important aspect of every modern business.</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COBIT Framework</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95</a:t>
            </a:fld>
            <a:endParaRPr lang="en-US"/>
          </a:p>
        </p:txBody>
      </p:sp>
      <p:sp>
        <p:nvSpPr>
          <p:cNvPr id="6" name="Content Placeholder 5"/>
          <p:cNvSpPr>
            <a:spLocks noGrp="1"/>
          </p:cNvSpPr>
          <p:nvPr>
            <p:ph sz="quarter" idx="1"/>
          </p:nvPr>
        </p:nvSpPr>
        <p:spPr>
          <a:xfrm>
            <a:off x="612648" y="1600200"/>
            <a:ext cx="8153400" cy="4953000"/>
          </a:xfrm>
        </p:spPr>
        <p:txBody>
          <a:bodyPr>
            <a:normAutofit fontScale="85000" lnSpcReduction="10000"/>
          </a:bodyPr>
          <a:lstStyle/>
          <a:p>
            <a:pPr algn="just"/>
            <a:r>
              <a:rPr lang="en-US" dirty="0" smtClean="0"/>
              <a:t>The COBIT framework helps align IT with the business by focusing on business information requirements and organizing IT resources. </a:t>
            </a:r>
          </a:p>
          <a:p>
            <a:pPr algn="just"/>
            <a:r>
              <a:rPr lang="en-US" dirty="0" smtClean="0"/>
              <a:t>COBIT provides the framework and guidance to implement IT Governance. </a:t>
            </a:r>
          </a:p>
          <a:p>
            <a:pPr algn="just"/>
            <a:r>
              <a:rPr lang="en-US" dirty="0" smtClean="0"/>
              <a:t>To provide the information that the enterprise requires to achieve its objectives, the enterprise needs to invest in and manage and control IT resources.</a:t>
            </a:r>
          </a:p>
          <a:p>
            <a:pPr algn="just"/>
            <a:r>
              <a:rPr lang="en-US" dirty="0" smtClean="0"/>
              <a:t>Managing and controlling information are at the heart of the COBIT framework and help ensure alignment to business requirements. </a:t>
            </a:r>
          </a:p>
          <a:p>
            <a:pPr algn="just"/>
            <a:r>
              <a:rPr lang="en-US" dirty="0" smtClean="0"/>
              <a:t>The COBIT framework has three components: IT Processes, IT Resources, and Business Requirements/Information Criteria. </a:t>
            </a:r>
          </a:p>
          <a:p>
            <a:pPr algn="just"/>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COBIT Framework</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96</a:t>
            </a:fld>
            <a:endParaRPr lang="en-US"/>
          </a:p>
        </p:txBody>
      </p:sp>
      <p:pic>
        <p:nvPicPr>
          <p:cNvPr id="1028" name="Picture 4" descr="https://mrahmankoj.files.wordpress.com/2008/12/b95bc3f062ed3d0fbbc0ecb16968c0d8.gif"/>
          <p:cNvPicPr>
            <a:picLocks noChangeAspect="1" noChangeArrowheads="1"/>
          </p:cNvPicPr>
          <p:nvPr/>
        </p:nvPicPr>
        <p:blipFill>
          <a:blip r:embed="rId2" cstate="print"/>
          <a:srcRect/>
          <a:stretch>
            <a:fillRect/>
          </a:stretch>
        </p:blipFill>
        <p:spPr bwMode="auto">
          <a:xfrm>
            <a:off x="990600" y="1600200"/>
            <a:ext cx="7391400" cy="4572000"/>
          </a:xfrm>
          <a:prstGeom prst="rect">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 25999 </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97</a:t>
            </a:fld>
            <a:endParaRPr lang="en-US"/>
          </a:p>
        </p:txBody>
      </p:sp>
      <p:sp>
        <p:nvSpPr>
          <p:cNvPr id="5" name="Content Placeholder 4"/>
          <p:cNvSpPr>
            <a:spLocks noGrp="1"/>
          </p:cNvSpPr>
          <p:nvPr>
            <p:ph sz="quarter" idx="1"/>
          </p:nvPr>
        </p:nvSpPr>
        <p:spPr/>
        <p:txBody>
          <a:bodyPr/>
          <a:lstStyle/>
          <a:p>
            <a:pPr algn="just"/>
            <a:r>
              <a:rPr lang="en-US" dirty="0" smtClean="0"/>
              <a:t>BS 25999 is a two-part British Standard published by British Standards Institution(BSI)</a:t>
            </a:r>
          </a:p>
          <a:p>
            <a:pPr algn="just"/>
            <a:r>
              <a:rPr lang="en-US" dirty="0" smtClean="0"/>
              <a:t>It illustrates what </a:t>
            </a:r>
            <a:r>
              <a:rPr lang="en-US" dirty="0" smtClean="0"/>
              <a:t>organizations </a:t>
            </a:r>
            <a:r>
              <a:rPr lang="en-US" dirty="0" smtClean="0"/>
              <a:t>should do to establish</a:t>
            </a:r>
            <a:r>
              <a:rPr lang="tr-TR" dirty="0" smtClean="0"/>
              <a:t> </a:t>
            </a:r>
            <a:r>
              <a:rPr lang="en-US" dirty="0" smtClean="0"/>
              <a:t>demonstrably robust business continuity processes, and how they can evaluate their own processes or</a:t>
            </a:r>
            <a:r>
              <a:rPr lang="tr-TR" dirty="0" smtClean="0"/>
              <a:t> </a:t>
            </a:r>
            <a:r>
              <a:rPr lang="en-US" dirty="0" smtClean="0"/>
              <a:t>those of others who they depend on.</a:t>
            </a:r>
          </a:p>
          <a:p>
            <a:pPr algn="just"/>
            <a:r>
              <a:rPr lang="en-US" dirty="0" smtClean="0"/>
              <a:t>The BS25999 standard is formed in two parts.</a:t>
            </a:r>
            <a:endParaRPr lang="tr-TR" dirty="0" smtClean="0"/>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 25999 -1 </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98</a:t>
            </a:fld>
            <a:endParaRPr lang="en-US"/>
          </a:p>
        </p:txBody>
      </p:sp>
      <p:sp>
        <p:nvSpPr>
          <p:cNvPr id="5" name="Content Placeholder 4"/>
          <p:cNvSpPr>
            <a:spLocks noGrp="1"/>
          </p:cNvSpPr>
          <p:nvPr>
            <p:ph sz="quarter" idx="1"/>
          </p:nvPr>
        </p:nvSpPr>
        <p:spPr>
          <a:xfrm>
            <a:off x="612648" y="1600200"/>
            <a:ext cx="8153400" cy="4876800"/>
          </a:xfrm>
        </p:spPr>
        <p:txBody>
          <a:bodyPr>
            <a:normAutofit fontScale="92500" lnSpcReduction="20000"/>
          </a:bodyPr>
          <a:lstStyle/>
          <a:p>
            <a:pPr algn="just"/>
            <a:r>
              <a:rPr lang="en-US" dirty="0" smtClean="0"/>
              <a:t>BS25999-1 was published in Nov 2006</a:t>
            </a:r>
          </a:p>
          <a:p>
            <a:pPr algn="just"/>
            <a:r>
              <a:rPr lang="en-US" dirty="0" smtClean="0"/>
              <a:t> it establishes the process, principles and terminology of BCM. </a:t>
            </a:r>
          </a:p>
          <a:p>
            <a:pPr algn="just"/>
            <a:r>
              <a:rPr lang="en-US" dirty="0" smtClean="0"/>
              <a:t>It provides a basis for understanding, developing and implementing business continuity within an </a:t>
            </a:r>
            <a:r>
              <a:rPr lang="en-US" dirty="0" err="1" smtClean="0"/>
              <a:t>organisation</a:t>
            </a:r>
            <a:r>
              <a:rPr lang="en-US" dirty="0" smtClean="0"/>
              <a:t> and in that </a:t>
            </a:r>
            <a:r>
              <a:rPr lang="en-US" dirty="0" err="1" smtClean="0"/>
              <a:t>organisation’s</a:t>
            </a:r>
            <a:r>
              <a:rPr lang="en-US" dirty="0" smtClean="0"/>
              <a:t> dealings with suppliers, customers and other </a:t>
            </a:r>
            <a:r>
              <a:rPr lang="en-US" dirty="0" err="1" smtClean="0"/>
              <a:t>organisations</a:t>
            </a:r>
            <a:r>
              <a:rPr lang="en-US" dirty="0" smtClean="0"/>
              <a:t>. </a:t>
            </a:r>
          </a:p>
          <a:p>
            <a:pPr algn="just"/>
            <a:r>
              <a:rPr lang="en-US" dirty="0" smtClean="0"/>
              <a:t>It enables the </a:t>
            </a:r>
            <a:r>
              <a:rPr lang="en-US" dirty="0" err="1" smtClean="0"/>
              <a:t>organisation</a:t>
            </a:r>
            <a:r>
              <a:rPr lang="en-US" dirty="0" smtClean="0"/>
              <a:t> to measure its own and others BCM capabilities in a consistent and </a:t>
            </a:r>
            <a:r>
              <a:rPr lang="en-US" dirty="0" err="1" smtClean="0"/>
              <a:t>recognised</a:t>
            </a:r>
            <a:r>
              <a:rPr lang="en-US" dirty="0" smtClean="0"/>
              <a:t> manner.</a:t>
            </a:r>
          </a:p>
          <a:p>
            <a:pPr algn="just"/>
            <a:r>
              <a:rPr lang="en-US" dirty="0" smtClean="0"/>
              <a:t>It applies to </a:t>
            </a:r>
            <a:r>
              <a:rPr lang="en-US" dirty="0" err="1" smtClean="0"/>
              <a:t>organisations</a:t>
            </a:r>
            <a:r>
              <a:rPr lang="en-US" dirty="0" smtClean="0"/>
              <a:t> of all sizes and sectors and is intended to be used by anyone who has responsibilities for business operations or the provision of services.</a:t>
            </a:r>
          </a:p>
          <a:p>
            <a:pPr algn="just"/>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 25999 -2 </a:t>
            </a:r>
            <a:endParaRPr lang="en-US" dirty="0"/>
          </a:p>
        </p:txBody>
      </p:sp>
      <p:sp>
        <p:nvSpPr>
          <p:cNvPr id="3" name="Footer Placeholder 2"/>
          <p:cNvSpPr>
            <a:spLocks noGrp="1"/>
          </p:cNvSpPr>
          <p:nvPr>
            <p:ph type="ftr" sz="quarter" idx="11"/>
          </p:nvPr>
        </p:nvSpPr>
        <p:spPr/>
        <p:txBody>
          <a:bodyPr/>
          <a:lstStyle/>
          <a:p>
            <a:r>
              <a:rPr lang="en-US" smtClean="0"/>
              <a:t>Network and Information Security</a:t>
            </a:r>
            <a:endParaRPr lang="en-US"/>
          </a:p>
        </p:txBody>
      </p:sp>
      <p:sp>
        <p:nvSpPr>
          <p:cNvPr id="4" name="Slide Number Placeholder 3"/>
          <p:cNvSpPr>
            <a:spLocks noGrp="1"/>
          </p:cNvSpPr>
          <p:nvPr>
            <p:ph type="sldNum" sz="quarter" idx="12"/>
          </p:nvPr>
        </p:nvSpPr>
        <p:spPr/>
        <p:txBody>
          <a:bodyPr>
            <a:normAutofit fontScale="85000" lnSpcReduction="20000"/>
          </a:bodyPr>
          <a:lstStyle/>
          <a:p>
            <a:fld id="{A4EA6A20-D63B-4010-A5AF-9BCB262BDFFB}" type="slidenum">
              <a:rPr lang="en-US" smtClean="0"/>
              <a:pPr/>
              <a:t>99</a:t>
            </a:fld>
            <a:endParaRPr lang="en-US"/>
          </a:p>
        </p:txBody>
      </p:sp>
      <p:sp>
        <p:nvSpPr>
          <p:cNvPr id="5" name="Content Placeholder 4"/>
          <p:cNvSpPr>
            <a:spLocks noGrp="1"/>
          </p:cNvSpPr>
          <p:nvPr>
            <p:ph sz="quarter" idx="1"/>
          </p:nvPr>
        </p:nvSpPr>
        <p:spPr/>
        <p:txBody>
          <a:bodyPr>
            <a:normAutofit/>
          </a:bodyPr>
          <a:lstStyle/>
          <a:p>
            <a:pPr algn="just"/>
            <a:r>
              <a:rPr lang="en-US" dirty="0" smtClean="0"/>
              <a:t>BS 25999-2 it was published in November 2007.</a:t>
            </a:r>
          </a:p>
          <a:p>
            <a:pPr algn="just"/>
            <a:r>
              <a:rPr lang="en-US" dirty="0" smtClean="0"/>
              <a:t>It defines requirements for a management systems approach to BCM.</a:t>
            </a:r>
          </a:p>
          <a:p>
            <a:pPr algn="just"/>
            <a:r>
              <a:rPr lang="en-US" dirty="0" smtClean="0"/>
              <a:t>It  specifies requirements for “planning, establishing, implementing,</a:t>
            </a:r>
            <a:r>
              <a:rPr lang="tr-TR" dirty="0" smtClean="0"/>
              <a:t> </a:t>
            </a:r>
            <a:r>
              <a:rPr lang="en-US" dirty="0" smtClean="0"/>
              <a:t>operating,</a:t>
            </a:r>
            <a:r>
              <a:rPr lang="tr-TR" dirty="0" smtClean="0"/>
              <a:t> </a:t>
            </a:r>
            <a:r>
              <a:rPr lang="en-US" dirty="0" smtClean="0"/>
              <a:t>monitoring, reviewing and improving a documented Business Continuity.</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2C5303E37405409E4183492BCBAA39" ma:contentTypeVersion="0" ma:contentTypeDescription="Create a new document." ma:contentTypeScope="" ma:versionID="2ea03033449e8a48d9dbac4ae6f88cc9">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BA4DAA-7E75-406A-AF7F-70A7C3BB2C9F}"/>
</file>

<file path=customXml/itemProps2.xml><?xml version="1.0" encoding="utf-8"?>
<ds:datastoreItem xmlns:ds="http://schemas.openxmlformats.org/officeDocument/2006/customXml" ds:itemID="{9C5BAE90-E5D7-4EE7-A040-5E17B3960A09}"/>
</file>

<file path=customXml/itemProps3.xml><?xml version="1.0" encoding="utf-8"?>
<ds:datastoreItem xmlns:ds="http://schemas.openxmlformats.org/officeDocument/2006/customXml" ds:itemID="{004AE05F-1C65-402B-8127-355BD7AEC376}"/>
</file>

<file path=docProps/app.xml><?xml version="1.0" encoding="utf-8"?>
<Properties xmlns="http://schemas.openxmlformats.org/officeDocument/2006/extended-properties" xmlns:vt="http://schemas.openxmlformats.org/officeDocument/2006/docPropsVTypes">
  <Template>Median</Template>
  <TotalTime>3068</TotalTime>
  <Words>5343</Words>
  <Application>Microsoft Office PowerPoint</Application>
  <PresentationFormat>On-screen Show (4:3)</PresentationFormat>
  <Paragraphs>682</Paragraphs>
  <Slides>106</Slides>
  <Notes>1</Notes>
  <HiddenSlides>0</HiddenSlides>
  <MMClips>0</MMClips>
  <ScaleCrop>false</ScaleCrop>
  <HeadingPairs>
    <vt:vector size="4" baseType="variant">
      <vt:variant>
        <vt:lpstr>Theme</vt:lpstr>
      </vt:variant>
      <vt:variant>
        <vt:i4>1</vt:i4>
      </vt:variant>
      <vt:variant>
        <vt:lpstr>Slide Titles</vt:lpstr>
      </vt:variant>
      <vt:variant>
        <vt:i4>106</vt:i4>
      </vt:variant>
    </vt:vector>
  </HeadingPairs>
  <TitlesOfParts>
    <vt:vector size="107" baseType="lpstr">
      <vt:lpstr>Median</vt:lpstr>
      <vt:lpstr>Slide 1</vt:lpstr>
      <vt:lpstr>Slide 2</vt:lpstr>
      <vt:lpstr>Kerberos</vt:lpstr>
      <vt:lpstr>Terminologies in Kerberos</vt:lpstr>
      <vt:lpstr>Kerberos</vt:lpstr>
      <vt:lpstr>Kerberos</vt:lpstr>
      <vt:lpstr>Kerberos</vt:lpstr>
      <vt:lpstr>IP Security Overview</vt:lpstr>
      <vt:lpstr>IP Security Overview</vt:lpstr>
      <vt:lpstr>Applications of IPSec</vt:lpstr>
      <vt:lpstr>Modes of IPSec</vt:lpstr>
      <vt:lpstr>Transport Mode</vt:lpstr>
      <vt:lpstr>Transport Mode</vt:lpstr>
      <vt:lpstr>Transport Mode</vt:lpstr>
      <vt:lpstr>Transport Mode</vt:lpstr>
      <vt:lpstr>Tunnel Mode</vt:lpstr>
      <vt:lpstr>Tunnel Mode</vt:lpstr>
      <vt:lpstr>Tunnel Mode</vt:lpstr>
      <vt:lpstr>IPSec Protocols</vt:lpstr>
      <vt:lpstr>Authentication Header (AH)</vt:lpstr>
      <vt:lpstr>Authentication Header (AH)</vt:lpstr>
      <vt:lpstr>Authentication Header (AH)</vt:lpstr>
      <vt:lpstr>Encapsulating Security Payload (ESP)</vt:lpstr>
      <vt:lpstr>Encapsulating Security Payload (ESP)</vt:lpstr>
      <vt:lpstr>Encapsulating Security Payload (ESP)</vt:lpstr>
      <vt:lpstr>Electronic -Mail</vt:lpstr>
      <vt:lpstr>Components of the Email System</vt:lpstr>
      <vt:lpstr>Components of the Email System</vt:lpstr>
      <vt:lpstr>Components of the Email System</vt:lpstr>
      <vt:lpstr>Electronic –Mail Architecture</vt:lpstr>
      <vt:lpstr>Email Security</vt:lpstr>
      <vt:lpstr>Preety Good Privacy (PGP)</vt:lpstr>
      <vt:lpstr>Preety Good Privacy (PGP)</vt:lpstr>
      <vt:lpstr>Preety Good Privacy (PGP)</vt:lpstr>
      <vt:lpstr>Preety Good Privacy (PGP)</vt:lpstr>
      <vt:lpstr>Preety Good Privacy (PGP)</vt:lpstr>
      <vt:lpstr>Simple Mail Transfer Protocol</vt:lpstr>
      <vt:lpstr>Simple Mail Transfer Protocol</vt:lpstr>
      <vt:lpstr>SMTP commands</vt:lpstr>
      <vt:lpstr>SMTP response codes</vt:lpstr>
      <vt:lpstr>SMTP Operation</vt:lpstr>
      <vt:lpstr>SMTP Operation</vt:lpstr>
      <vt:lpstr>Connection Establishment</vt:lpstr>
      <vt:lpstr>SMTP Operation</vt:lpstr>
      <vt:lpstr>SMTP Operation</vt:lpstr>
      <vt:lpstr>SMTP Operation</vt:lpstr>
      <vt:lpstr>Privacy Enhanced Mail</vt:lpstr>
      <vt:lpstr>Working of PEM :</vt:lpstr>
      <vt:lpstr>Working of PEM :</vt:lpstr>
      <vt:lpstr>Working of PEM :</vt:lpstr>
      <vt:lpstr>Working of PEM :</vt:lpstr>
      <vt:lpstr>Public-key infrastructure (PKI)</vt:lpstr>
      <vt:lpstr>Public-key infrastructure (PKI)</vt:lpstr>
      <vt:lpstr>Digital Certificate</vt:lpstr>
      <vt:lpstr>Digital Certificate</vt:lpstr>
      <vt:lpstr>Certificate Authority</vt:lpstr>
      <vt:lpstr>Certificate Authority</vt:lpstr>
      <vt:lpstr>Certificate Creation Steps</vt:lpstr>
      <vt:lpstr>Certificate Creation Steps</vt:lpstr>
      <vt:lpstr>Registration Authority(RA)</vt:lpstr>
      <vt:lpstr>Registration Authority(RA)</vt:lpstr>
      <vt:lpstr>X509/PKIX Certificate format</vt:lpstr>
      <vt:lpstr>X509/PKIX Certificate fields</vt:lpstr>
      <vt:lpstr>X509/PKIX Certificate fields</vt:lpstr>
      <vt:lpstr>Cyber crimes</vt:lpstr>
      <vt:lpstr>Hacking</vt:lpstr>
      <vt:lpstr>Slide 67</vt:lpstr>
      <vt:lpstr>Digital Forgery</vt:lpstr>
      <vt:lpstr>Digital Forgery</vt:lpstr>
      <vt:lpstr>Digital Forgery</vt:lpstr>
      <vt:lpstr>Cyber stalking</vt:lpstr>
      <vt:lpstr>Identity theft and fraud</vt:lpstr>
      <vt:lpstr>Identity theft and fraud</vt:lpstr>
      <vt:lpstr>Cyber Terrorism</vt:lpstr>
      <vt:lpstr>Cyber Defamation</vt:lpstr>
      <vt:lpstr>Cyber law and its need</vt:lpstr>
      <vt:lpstr>Cyber law and its need</vt:lpstr>
      <vt:lpstr>Categories of Cyber laws</vt:lpstr>
      <vt:lpstr>Categories of Cyber laws</vt:lpstr>
      <vt:lpstr>Intellectual property rights</vt:lpstr>
      <vt:lpstr>Intellectual property rights</vt:lpstr>
      <vt:lpstr>Types of Intellectual Property Rights:</vt:lpstr>
      <vt:lpstr>Types of Intellectual Property Rights:</vt:lpstr>
      <vt:lpstr>Compliance standards</vt:lpstr>
      <vt:lpstr>Compliance standards</vt:lpstr>
      <vt:lpstr>information security management system (ISMS) </vt:lpstr>
      <vt:lpstr>ISO 27001</vt:lpstr>
      <vt:lpstr>PDCA Model</vt:lpstr>
      <vt:lpstr>PDCA Model</vt:lpstr>
      <vt:lpstr>ISO 20000</vt:lpstr>
      <vt:lpstr>ISO 20000</vt:lpstr>
      <vt:lpstr>ISO 20000</vt:lpstr>
      <vt:lpstr>COBIT Framework</vt:lpstr>
      <vt:lpstr>COBIT Framework</vt:lpstr>
      <vt:lpstr>COBIT Framework</vt:lpstr>
      <vt:lpstr>COBIT Framework</vt:lpstr>
      <vt:lpstr>BS 25999 </vt:lpstr>
      <vt:lpstr>BS 25999 -1 </vt:lpstr>
      <vt:lpstr>BS 25999 -2 </vt:lpstr>
      <vt:lpstr>PCI DSS</vt:lpstr>
      <vt:lpstr>PCI DSS</vt:lpstr>
      <vt:lpstr>PCI DSS</vt:lpstr>
      <vt:lpstr>PCI DSS</vt:lpstr>
      <vt:lpstr>ITIL Framework</vt:lpstr>
      <vt:lpstr>ITIL Framework</vt:lpstr>
      <vt:lpstr>ITIL Framework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dc:creator>
  <cp:lastModifiedBy>sai</cp:lastModifiedBy>
  <cp:revision>443</cp:revision>
  <dcterms:created xsi:type="dcterms:W3CDTF">2020-11-02T02:52:26Z</dcterms:created>
  <dcterms:modified xsi:type="dcterms:W3CDTF">2021-05-26T03:18:32Z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0x010100982C5303E37405409E4183492BCBAA39</vt:lpwstr>
  </property>
</Properties>
</file>