
<file path=[Content_Types].xml><?xml version="1.0" encoding="utf-8"?>
<Types xmlns="http://schemas.openxmlformats.org/package/2006/content-types">
  <Default Extension="xml" ContentType="application/xml"/>
  <Default Extension="jpeg" ContentType="image/jpeg"/>
  <Default Extension="bin" ContentType="audio/unknown"/>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0"/>
  </p:notesMasterIdLst>
  <p:sldIdLst>
    <p:sldId id="310" r:id="rId2"/>
    <p:sldId id="295" r:id="rId3"/>
    <p:sldId id="303" r:id="rId4"/>
    <p:sldId id="325" r:id="rId5"/>
    <p:sldId id="326" r:id="rId6"/>
    <p:sldId id="327" r:id="rId7"/>
    <p:sldId id="329" r:id="rId8"/>
    <p:sldId id="328" r:id="rId9"/>
    <p:sldId id="318" r:id="rId10"/>
    <p:sldId id="257" r:id="rId11"/>
    <p:sldId id="296" r:id="rId12"/>
    <p:sldId id="311" r:id="rId13"/>
    <p:sldId id="258" r:id="rId14"/>
    <p:sldId id="259" r:id="rId15"/>
    <p:sldId id="260" r:id="rId16"/>
    <p:sldId id="323" r:id="rId17"/>
    <p:sldId id="324" r:id="rId18"/>
    <p:sldId id="319" r:id="rId19"/>
    <p:sldId id="320" r:id="rId20"/>
    <p:sldId id="321" r:id="rId21"/>
    <p:sldId id="322" r:id="rId22"/>
    <p:sldId id="261" r:id="rId23"/>
    <p:sldId id="288" r:id="rId24"/>
    <p:sldId id="289" r:id="rId25"/>
    <p:sldId id="290" r:id="rId26"/>
    <p:sldId id="291" r:id="rId27"/>
    <p:sldId id="266" r:id="rId28"/>
    <p:sldId id="267" r:id="rId29"/>
    <p:sldId id="314" r:id="rId30"/>
    <p:sldId id="268" r:id="rId31"/>
    <p:sldId id="269" r:id="rId32"/>
    <p:sldId id="317" r:id="rId33"/>
    <p:sldId id="307" r:id="rId34"/>
    <p:sldId id="304" r:id="rId35"/>
    <p:sldId id="305" r:id="rId36"/>
    <p:sldId id="306" r:id="rId37"/>
    <p:sldId id="308" r:id="rId38"/>
    <p:sldId id="309"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1"/>
    <p:restoredTop sz="92727"/>
  </p:normalViewPr>
  <p:slideViewPr>
    <p:cSldViewPr>
      <p:cViewPr varScale="1">
        <p:scale>
          <a:sx n="56" d="100"/>
          <a:sy n="56" d="100"/>
        </p:scale>
        <p:origin x="9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cs typeface="Arial" charset="0"/>
              </a:defRPr>
            </a:lvl1pPr>
          </a:lstStyle>
          <a:p>
            <a:pPr>
              <a:defRPr/>
            </a:pPr>
            <a:fld id="{1B29BEDE-BCC4-F84A-8C85-A5B4EC2426B7}" type="slidenum">
              <a:rPr lang="en-US"/>
              <a:pPr>
                <a:defRPr/>
              </a:pPr>
              <a:t>‹#›</a:t>
            </a:fld>
            <a:endParaRPr lang="en-US"/>
          </a:p>
        </p:txBody>
      </p:sp>
    </p:spTree>
    <p:extLst>
      <p:ext uri="{BB962C8B-B14F-4D97-AF65-F5344CB8AC3E}">
        <p14:creationId xmlns:p14="http://schemas.microsoft.com/office/powerpoint/2010/main" val="67216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566FA5A-3BF3-1E48-A4CD-99A8F8045CFD}" type="slidenum">
              <a:rPr lang="en-US" sz="1200"/>
              <a:pPr/>
              <a:t>10</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77235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7AA957F-47ED-B94D-B8D7-F766A2C588E0}" type="slidenum">
              <a:rPr lang="en-US" sz="1200"/>
              <a:pPr/>
              <a:t>27</a:t>
            </a:fld>
            <a:endParaRPr 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0832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A881B29-83F8-5C4F-92B5-26771D88720C}" type="slidenum">
              <a:rPr lang="en-US" sz="1200"/>
              <a:pPr/>
              <a:t>28</a:t>
            </a:fld>
            <a:endParaRPr lang="en-US" sz="120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2370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DBB0DEE-5914-154E-98E9-CEA2280C0D96}" type="slidenum">
              <a:rPr lang="en-US" sz="1200"/>
              <a:pPr/>
              <a:t>29</a:t>
            </a:fld>
            <a:endParaRPr lang="en-US" sz="120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98016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8164C28-C9F6-144F-B23B-AEC8E2735C39}" type="slidenum">
              <a:rPr lang="en-US" sz="1200"/>
              <a:pPr/>
              <a:t>30</a:t>
            </a:fld>
            <a:endParaRPr lang="en-US" sz="120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5090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1A1AAE7-8E96-FD47-8196-A52C40234706}" type="slidenum">
              <a:rPr lang="en-US" sz="1200"/>
              <a:pPr/>
              <a:t>31</a:t>
            </a:fld>
            <a:endParaRPr lang="en-US" sz="120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1365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38A8AEF-AD79-F04D-A53A-10BC6A5F1ED2}" type="slidenum">
              <a:rPr lang="en-US" sz="1200"/>
              <a:pPr/>
              <a:t>32</a:t>
            </a:fld>
            <a:endParaRPr lang="en-US"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023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3D456F1-D2F6-1C45-A2F2-672FCAA4C1E4}" type="slidenum">
              <a:rPr lang="en-US" sz="1200"/>
              <a:pPr/>
              <a:t>13</a:t>
            </a:fld>
            <a:endParaRPr 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10301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6D64BA2-E01C-6045-A5E9-DF1A50F87D73}" type="slidenum">
              <a:rPr lang="en-US" sz="1200"/>
              <a:pPr/>
              <a:t>14</a:t>
            </a:fld>
            <a:endParaRPr 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40021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14B7FED-C6EF-704C-AF9C-6470CC4DF967}" type="slidenum">
              <a:rPr lang="en-US" sz="1200"/>
              <a:pPr/>
              <a:t>15</a:t>
            </a:fld>
            <a:endParaRPr 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265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994C24D-3796-534F-9BD2-58FE3FA23A06}" type="slidenum">
              <a:rPr lang="en-US" sz="1200"/>
              <a:pPr/>
              <a:t>22</a:t>
            </a:fld>
            <a:endParaRPr lang="en-US" sz="120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6034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F724BF6-8BB4-4C4A-95C0-620AA6778FA4}" type="slidenum">
              <a:rPr lang="de-DE" sz="1200"/>
              <a:pPr/>
              <a:t>23</a:t>
            </a:fld>
            <a:endParaRPr lang="de-DE" sz="120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08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3A1C55A-3CD7-134F-8F20-F0EB91896778}" type="slidenum">
              <a:rPr lang="de-DE" sz="1200"/>
              <a:pPr/>
              <a:t>24</a:t>
            </a:fld>
            <a:endParaRPr lang="de-DE" sz="120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1021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BA510E5-9E94-BE4D-9DB7-89F954287EA2}" type="slidenum">
              <a:rPr lang="de-DE" sz="1200"/>
              <a:pPr/>
              <a:t>25</a:t>
            </a:fld>
            <a:endParaRPr lang="de-DE" sz="120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328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9FE6FBB-AD65-5A4A-9510-5A6D05555444}" type="slidenum">
              <a:rPr lang="de-DE" sz="1200"/>
              <a:pPr/>
              <a:t>26</a:t>
            </a:fld>
            <a:endParaRPr lang="de-DE"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5053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audio" Target="../media/audio1.bin"/><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audio" Target="../media/audio1.bin"/><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audio" Target="../media/audio1.bin"/><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7C573B4B-EAFB-FF48-8809-4C02B46F9194}" type="slidenum">
              <a:rPr lang="en-US"/>
              <a:pPr>
                <a:defRPr/>
              </a:pPr>
              <a:t>‹#›</a:t>
            </a:fld>
            <a:endParaRPr lang="en-US"/>
          </a:p>
        </p:txBody>
      </p:sp>
    </p:spTree>
    <p:extLst>
      <p:ext uri="{BB962C8B-B14F-4D97-AF65-F5344CB8AC3E}">
        <p14:creationId xmlns:p14="http://schemas.microsoft.com/office/powerpoint/2010/main" val="2529090677"/>
      </p:ext>
    </p:extLst>
  </p:cSld>
  <p:clrMapOvr>
    <a:overrideClrMapping bg1="dk1" tx1="lt1" bg2="dk2" tx2="lt2" accent1="accent1" accent2="accent2" accent3="accent3" accent4="accent4" accent5="accent5" accent6="accent6" hlink="hlink" folHlink="folHlink"/>
  </p:clrMapOvr>
  <p:transition advClick="0">
    <p:fade/>
    <p:sndAc>
      <p:stSnd>
        <p:snd r:embed="rId2"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6" name="Slide Number Placeholder 17"/>
          <p:cNvSpPr>
            <a:spLocks noGrp="1"/>
          </p:cNvSpPr>
          <p:nvPr>
            <p:ph type="sldNum" sz="quarter" idx="12"/>
          </p:nvPr>
        </p:nvSpPr>
        <p:spPr/>
        <p:txBody>
          <a:bodyPr/>
          <a:lstStyle>
            <a:lvl1pPr>
              <a:defRPr smtClean="0"/>
            </a:lvl1pPr>
          </a:lstStyle>
          <a:p>
            <a:pPr>
              <a:defRPr/>
            </a:pPr>
            <a:fld id="{5B1CDBB2-7060-2140-ADD2-1225FAFD589F}" type="slidenum">
              <a:rPr lang="en-US"/>
              <a:pPr>
                <a:defRPr/>
              </a:pPr>
              <a:t>‹#›</a:t>
            </a:fld>
            <a:endParaRPr lang="en-US"/>
          </a:p>
        </p:txBody>
      </p:sp>
    </p:spTree>
    <p:extLst>
      <p:ext uri="{BB962C8B-B14F-4D97-AF65-F5344CB8AC3E}">
        <p14:creationId xmlns:p14="http://schemas.microsoft.com/office/powerpoint/2010/main" val="2835730041"/>
      </p:ext>
    </p:extLst>
  </p:cSld>
  <p:clrMapOvr>
    <a:masterClrMapping/>
  </p:clrMapOvr>
  <p:transition advClick="0">
    <p:fade/>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6" name="Slide Number Placeholder 17"/>
          <p:cNvSpPr>
            <a:spLocks noGrp="1"/>
          </p:cNvSpPr>
          <p:nvPr>
            <p:ph type="sldNum" sz="quarter" idx="12"/>
          </p:nvPr>
        </p:nvSpPr>
        <p:spPr/>
        <p:txBody>
          <a:bodyPr/>
          <a:lstStyle>
            <a:lvl1pPr>
              <a:defRPr smtClean="0"/>
            </a:lvl1pPr>
          </a:lstStyle>
          <a:p>
            <a:pPr>
              <a:defRPr/>
            </a:pPr>
            <a:fld id="{16B3C93B-C935-3D4E-B2D8-14D203A9ED0A}" type="slidenum">
              <a:rPr lang="en-US"/>
              <a:pPr>
                <a:defRPr/>
              </a:pPr>
              <a:t>‹#›</a:t>
            </a:fld>
            <a:endParaRPr lang="en-US"/>
          </a:p>
        </p:txBody>
      </p:sp>
    </p:spTree>
    <p:extLst>
      <p:ext uri="{BB962C8B-B14F-4D97-AF65-F5344CB8AC3E}">
        <p14:creationId xmlns:p14="http://schemas.microsoft.com/office/powerpoint/2010/main" val="3325484361"/>
      </p:ext>
    </p:extLst>
  </p:cSld>
  <p:clrMapOvr>
    <a:masterClrMapping/>
  </p:clrMapOvr>
  <p:transition advClick="0">
    <p:fade/>
    <p:sndAc>
      <p:stSnd>
        <p:snd r:embed="rId1" name="cashreg.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6" name="Slide Number Placeholder 17"/>
          <p:cNvSpPr>
            <a:spLocks noGrp="1"/>
          </p:cNvSpPr>
          <p:nvPr>
            <p:ph type="sldNum" sz="quarter" idx="12"/>
          </p:nvPr>
        </p:nvSpPr>
        <p:spPr/>
        <p:txBody>
          <a:bodyPr/>
          <a:lstStyle>
            <a:lvl1pPr>
              <a:defRPr smtClean="0"/>
            </a:lvl1pPr>
          </a:lstStyle>
          <a:p>
            <a:pPr>
              <a:defRPr/>
            </a:pPr>
            <a:fld id="{A244A196-836F-424A-8244-CFF79DC34A7F}" type="slidenum">
              <a:rPr lang="en-US"/>
              <a:pPr>
                <a:defRPr/>
              </a:pPr>
              <a:t>‹#›</a:t>
            </a:fld>
            <a:endParaRPr lang="en-US"/>
          </a:p>
        </p:txBody>
      </p:sp>
    </p:spTree>
    <p:extLst>
      <p:ext uri="{BB962C8B-B14F-4D97-AF65-F5344CB8AC3E}">
        <p14:creationId xmlns:p14="http://schemas.microsoft.com/office/powerpoint/2010/main" val="4137014682"/>
      </p:ext>
    </p:extLst>
  </p:cSld>
  <p:clrMapOvr>
    <a:masterClrMapping/>
  </p:clrMapOvr>
  <p:transition advClick="0">
    <p:fade/>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64F64B62-D26E-FB4A-8259-4FAC4453A5B7}" type="slidenum">
              <a:rPr lang="en-US"/>
              <a:pPr>
                <a:defRPr/>
              </a:pPr>
              <a:t>‹#›</a:t>
            </a:fld>
            <a:endParaRPr lang="en-US"/>
          </a:p>
        </p:txBody>
      </p:sp>
    </p:spTree>
    <p:extLst>
      <p:ext uri="{BB962C8B-B14F-4D97-AF65-F5344CB8AC3E}">
        <p14:creationId xmlns:p14="http://schemas.microsoft.com/office/powerpoint/2010/main" val="1439943189"/>
      </p:ext>
    </p:extLst>
  </p:cSld>
  <p:clrMapOvr>
    <a:overrideClrMapping bg1="dk1" tx1="lt1" bg2="dk2" tx2="lt2" accent1="accent1" accent2="accent2" accent3="accent3" accent4="accent4" accent5="accent5" accent6="accent6" hlink="hlink" folHlink="folHlink"/>
  </p:clrMapOvr>
  <p:transition advClick="0">
    <p:fade/>
    <p:sndAc>
      <p:stSnd>
        <p:snd r:embed="rId2"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7" name="Slide Number Placeholder 17"/>
          <p:cNvSpPr>
            <a:spLocks noGrp="1"/>
          </p:cNvSpPr>
          <p:nvPr>
            <p:ph type="sldNum" sz="quarter" idx="12"/>
          </p:nvPr>
        </p:nvSpPr>
        <p:spPr/>
        <p:txBody>
          <a:bodyPr/>
          <a:lstStyle>
            <a:lvl1pPr>
              <a:defRPr smtClean="0"/>
            </a:lvl1pPr>
          </a:lstStyle>
          <a:p>
            <a:pPr>
              <a:defRPr/>
            </a:pPr>
            <a:fld id="{7224AC1B-7410-6847-BBAA-08ADBF3CD9E1}" type="slidenum">
              <a:rPr lang="en-US"/>
              <a:pPr>
                <a:defRPr/>
              </a:pPr>
              <a:t>‹#›</a:t>
            </a:fld>
            <a:endParaRPr lang="en-US"/>
          </a:p>
        </p:txBody>
      </p:sp>
    </p:spTree>
    <p:extLst>
      <p:ext uri="{BB962C8B-B14F-4D97-AF65-F5344CB8AC3E}">
        <p14:creationId xmlns:p14="http://schemas.microsoft.com/office/powerpoint/2010/main" val="2514601393"/>
      </p:ext>
    </p:extLst>
  </p:cSld>
  <p:clrMapOvr>
    <a:masterClrMapping/>
  </p:clrMapOvr>
  <p:transition advClick="0">
    <p:fade/>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9" name="Slide Number Placeholder 17"/>
          <p:cNvSpPr>
            <a:spLocks noGrp="1"/>
          </p:cNvSpPr>
          <p:nvPr>
            <p:ph type="sldNum" sz="quarter" idx="12"/>
          </p:nvPr>
        </p:nvSpPr>
        <p:spPr/>
        <p:txBody>
          <a:bodyPr/>
          <a:lstStyle>
            <a:lvl1pPr>
              <a:defRPr smtClean="0"/>
            </a:lvl1pPr>
          </a:lstStyle>
          <a:p>
            <a:pPr>
              <a:defRPr/>
            </a:pPr>
            <a:fld id="{DCB75D4B-B77B-0747-9C16-7B0B9B930DA1}" type="slidenum">
              <a:rPr lang="en-US"/>
              <a:pPr>
                <a:defRPr/>
              </a:pPr>
              <a:t>‹#›</a:t>
            </a:fld>
            <a:endParaRPr lang="en-US"/>
          </a:p>
        </p:txBody>
      </p:sp>
    </p:spTree>
    <p:extLst>
      <p:ext uri="{BB962C8B-B14F-4D97-AF65-F5344CB8AC3E}">
        <p14:creationId xmlns:p14="http://schemas.microsoft.com/office/powerpoint/2010/main" val="1801880979"/>
      </p:ext>
    </p:extLst>
  </p:cSld>
  <p:clrMapOvr>
    <a:masterClrMapping/>
  </p:clrMapOvr>
  <p:transition advClick="0">
    <p:fade/>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5" name="Slide Number Placeholder 17"/>
          <p:cNvSpPr>
            <a:spLocks noGrp="1"/>
          </p:cNvSpPr>
          <p:nvPr>
            <p:ph type="sldNum" sz="quarter" idx="12"/>
          </p:nvPr>
        </p:nvSpPr>
        <p:spPr/>
        <p:txBody>
          <a:bodyPr/>
          <a:lstStyle>
            <a:lvl1pPr>
              <a:defRPr smtClean="0"/>
            </a:lvl1pPr>
          </a:lstStyle>
          <a:p>
            <a:pPr>
              <a:defRPr/>
            </a:pPr>
            <a:fld id="{8318B37E-04CA-604E-89A4-FD713CB14250}" type="slidenum">
              <a:rPr lang="en-US"/>
              <a:pPr>
                <a:defRPr/>
              </a:pPr>
              <a:t>‹#›</a:t>
            </a:fld>
            <a:endParaRPr lang="en-US"/>
          </a:p>
        </p:txBody>
      </p:sp>
    </p:spTree>
    <p:extLst>
      <p:ext uri="{BB962C8B-B14F-4D97-AF65-F5344CB8AC3E}">
        <p14:creationId xmlns:p14="http://schemas.microsoft.com/office/powerpoint/2010/main" val="682326451"/>
      </p:ext>
    </p:extLst>
  </p:cSld>
  <p:clrMapOvr>
    <a:masterClrMapping/>
  </p:clrMapOvr>
  <p:transition advClick="0">
    <p:fade/>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4" name="Slide Number Placeholder 17"/>
          <p:cNvSpPr>
            <a:spLocks noGrp="1"/>
          </p:cNvSpPr>
          <p:nvPr>
            <p:ph type="sldNum" sz="quarter" idx="12"/>
          </p:nvPr>
        </p:nvSpPr>
        <p:spPr/>
        <p:txBody>
          <a:bodyPr/>
          <a:lstStyle>
            <a:lvl1pPr>
              <a:defRPr smtClean="0"/>
            </a:lvl1pPr>
          </a:lstStyle>
          <a:p>
            <a:pPr>
              <a:defRPr/>
            </a:pPr>
            <a:fld id="{4874262A-D3FE-7545-A96A-32F03545E972}" type="slidenum">
              <a:rPr lang="en-US"/>
              <a:pPr>
                <a:defRPr/>
              </a:pPr>
              <a:t>‹#›</a:t>
            </a:fld>
            <a:endParaRPr lang="en-US"/>
          </a:p>
        </p:txBody>
      </p:sp>
    </p:spTree>
    <p:extLst>
      <p:ext uri="{BB962C8B-B14F-4D97-AF65-F5344CB8AC3E}">
        <p14:creationId xmlns:p14="http://schemas.microsoft.com/office/powerpoint/2010/main" val="1940655843"/>
      </p:ext>
    </p:extLst>
  </p:cSld>
  <p:clrMapOvr>
    <a:masterClrMapping/>
  </p:clrMapOvr>
  <p:transition advClick="0">
    <p:fade/>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7" name="Slide Number Placeholder 17"/>
          <p:cNvSpPr>
            <a:spLocks noGrp="1"/>
          </p:cNvSpPr>
          <p:nvPr>
            <p:ph type="sldNum" sz="quarter" idx="12"/>
          </p:nvPr>
        </p:nvSpPr>
        <p:spPr/>
        <p:txBody>
          <a:bodyPr/>
          <a:lstStyle>
            <a:lvl1pPr>
              <a:defRPr smtClean="0"/>
            </a:lvl1pPr>
          </a:lstStyle>
          <a:p>
            <a:pPr>
              <a:defRPr/>
            </a:pPr>
            <a:fld id="{C74FD4B4-02B2-6247-89F4-87703C1048BE}" type="slidenum">
              <a:rPr lang="en-US"/>
              <a:pPr>
                <a:defRPr/>
              </a:pPr>
              <a:t>‹#›</a:t>
            </a:fld>
            <a:endParaRPr lang="en-US"/>
          </a:p>
        </p:txBody>
      </p:sp>
    </p:spTree>
    <p:extLst>
      <p:ext uri="{BB962C8B-B14F-4D97-AF65-F5344CB8AC3E}">
        <p14:creationId xmlns:p14="http://schemas.microsoft.com/office/powerpoint/2010/main" val="3417667555"/>
      </p:ext>
    </p:extLst>
  </p:cSld>
  <p:clrMapOvr>
    <a:masterClrMapping/>
  </p:clrMapOvr>
  <p:transition advClick="0">
    <p:fade/>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p:cNvSpPr>
          <p:nvPr/>
        </p:nvSpPr>
        <p:spPr bwMode="auto">
          <a:xfrm rot="420000" flipV="1">
            <a:off x="3165475" y="1108075"/>
            <a:ext cx="52578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blurRad="63500" dist="38500" dir="7500041" sx="98500" sy="100079" kx="99984" algn="tl" rotWithShape="0">
              <a:srgbClr val="000000">
                <a:alpha val="25000"/>
              </a:srgbClr>
            </a:outerShdw>
          </a:effectLst>
        </p:spPr>
        <p:txBody>
          <a:bodyPr anchor="ctr"/>
          <a:lstStyle/>
          <a:p>
            <a:pPr>
              <a:defRPr/>
            </a:pPr>
            <a:endParaRPr lang="en-US">
              <a:cs typeface="Arial" charset="0"/>
            </a:endParaRPr>
          </a:p>
        </p:txBody>
      </p:sp>
      <p:sp>
        <p:nvSpPr>
          <p:cNvPr id="6" name="Right Triangle 5"/>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headEnd/>
            <a:tailEnd/>
          </a:ln>
          <a:effectLst>
            <a:outerShdw blurRad="19685" dist="6350" dir="12899787" algn="tl" rotWithShape="0">
              <a:srgbClr val="000000">
                <a:alpha val="46999"/>
              </a:srgbClr>
            </a:outerShdw>
          </a:effectLst>
        </p:spPr>
        <p:txBody>
          <a:bodyPr anchor="ctr"/>
          <a:lstStyle/>
          <a:p>
            <a:pPr algn="ctr" eaLnBrk="1" hangingPunct="1">
              <a:defRPr/>
            </a:pPr>
            <a:endParaRPr lang="en-US">
              <a:solidFill>
                <a:schemeClr val="lt1"/>
              </a:solidFill>
              <a:latin typeface="+mn-lt"/>
              <a:ea typeface="+mn-ea"/>
              <a:cs typeface="+mn-cs"/>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r>
              <a:rPr lang="en-US"/>
              <a:t>Mrs Mavis S. Benneh Mensah (School of Business, UCC)</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D3FBA5-2B81-3E41-871F-0C127B5B0572}" type="slidenum">
              <a:rPr lang="en-US"/>
              <a:pPr>
                <a:defRPr/>
              </a:pPr>
              <a:t>‹#›</a:t>
            </a:fld>
            <a:endParaRPr lang="en-US"/>
          </a:p>
        </p:txBody>
      </p:sp>
    </p:spTree>
    <p:extLst>
      <p:ext uri="{BB962C8B-B14F-4D97-AF65-F5344CB8AC3E}">
        <p14:creationId xmlns:p14="http://schemas.microsoft.com/office/powerpoint/2010/main" val="4043677646"/>
      </p:ext>
    </p:extLst>
  </p:cSld>
  <p:clrMapOvr>
    <a:masterClrMapping/>
  </p:clrMapOvr>
  <p:transition advClick="0">
    <p:fade/>
    <p:sndAc>
      <p:stSnd>
        <p:snd r:embed="rId1" name="cashreg.wav"/>
      </p:stSnd>
    </p:sndAc>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audio" Target="../media/audio1.bin"/><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ea typeface="+mn-ea"/>
                <a:cs typeface="Arial" charset="0"/>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ea typeface="+mn-ea"/>
                <a:cs typeface="Arial" charset="0"/>
              </a:defRPr>
            </a:lvl1pPr>
          </a:lstStyle>
          <a:p>
            <a:pPr>
              <a:defRPr/>
            </a:pPr>
            <a:r>
              <a:rPr lang="en-US"/>
              <a:t>Mrs Mavis S. Benneh Mensah (School of Business, UCC)</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cs typeface="Arial" charset="0"/>
              </a:defRPr>
            </a:lvl1pPr>
          </a:lstStyle>
          <a:p>
            <a:pPr>
              <a:defRPr/>
            </a:pPr>
            <a:fld id="{322811E3-B108-B945-9BFE-E9777A619F6E}"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ea typeface="+mn-ea"/>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ea typeface="+mn-ea"/>
                <a:cs typeface="Arial" charset="0"/>
              </a:endParaRPr>
            </a:p>
          </p:txBody>
        </p:sp>
      </p:gr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advClick="0">
    <p:fade/>
    <p:sndAc>
      <p:stSnd>
        <p:snd r:embed="rId13" name="cashreg.wav"/>
      </p:stSnd>
    </p:sndAc>
  </p:transition>
  <p:hf sldNum="0" hdr="0" ftr="0" dt="0"/>
  <p:txStyles>
    <p:titleStyle>
      <a:lvl1pPr algn="l" rtl="0" eaLnBrk="0" fontAlgn="base" hangingPunct="0">
        <a:spcBef>
          <a:spcPct val="0"/>
        </a:spcBef>
        <a:spcAft>
          <a:spcPct val="0"/>
        </a:spcAft>
        <a:defRPr sz="50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5000">
          <a:solidFill>
            <a:schemeClr val="tx2"/>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5000">
          <a:solidFill>
            <a:schemeClr val="tx2"/>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5000">
          <a:solidFill>
            <a:schemeClr val="tx2"/>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5000">
          <a:solidFill>
            <a:schemeClr val="tx2"/>
          </a:solidFill>
          <a:latin typeface="Calibri" pitchFamily="34" charset="0"/>
          <a:ea typeface="ＭＳ Ｐゴシック" charset="0"/>
          <a:cs typeface="ＭＳ Ｐゴシック"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kern="1200">
          <a:solidFill>
            <a:schemeClr val="tx1"/>
          </a:solidFill>
          <a:latin typeface="+mn-lt"/>
          <a:ea typeface="ＭＳ Ｐゴシック" charset="0"/>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charset="0"/>
        <a:buChar char=""/>
        <a:defRPr sz="2400" kern="1200">
          <a:solidFill>
            <a:schemeClr val="tx1"/>
          </a:solidFill>
          <a:latin typeface="+mn-lt"/>
          <a:ea typeface="ＭＳ Ｐゴシック" charset="0"/>
          <a:cs typeface="+mn-cs"/>
        </a:defRPr>
      </a:lvl2pPr>
      <a:lvl3pPr marL="914400" indent="-246063" algn="l" rtl="0" eaLnBrk="0" fontAlgn="base" hangingPunct="0">
        <a:spcBef>
          <a:spcPct val="20000"/>
        </a:spcBef>
        <a:spcAft>
          <a:spcPct val="0"/>
        </a:spcAft>
        <a:buClr>
          <a:schemeClr val="accent2"/>
        </a:buClr>
        <a:buSzPct val="70000"/>
        <a:buFont typeface="Wingdings 2" charset="0"/>
        <a:buChar char=""/>
        <a:defRPr sz="2100" kern="1200">
          <a:solidFill>
            <a:schemeClr val="tx1"/>
          </a:solidFill>
          <a:latin typeface="+mn-lt"/>
          <a:ea typeface="ＭＳ Ｐゴシック" charset="0"/>
          <a:cs typeface="+mn-cs"/>
        </a:defRPr>
      </a:lvl3pPr>
      <a:lvl4pPr marL="1187450" indent="-209550" algn="l" rtl="0" eaLnBrk="0" fontAlgn="base" hangingPunct="0">
        <a:spcBef>
          <a:spcPct val="20000"/>
        </a:spcBef>
        <a:spcAft>
          <a:spcPct val="0"/>
        </a:spcAft>
        <a:buClr>
          <a:srgbClr val="0BD0D9"/>
        </a:buClr>
        <a:buSzPct val="65000"/>
        <a:buFont typeface="Wingdings 2" charset="0"/>
        <a:buChar char=""/>
        <a:defRPr sz="2000" kern="1200">
          <a:solidFill>
            <a:schemeClr val="tx1"/>
          </a:solidFill>
          <a:latin typeface="+mn-lt"/>
          <a:ea typeface="ＭＳ Ｐゴシック" charset="0"/>
          <a:cs typeface="+mn-cs"/>
        </a:defRPr>
      </a:lvl4pPr>
      <a:lvl5pPr marL="1462088" indent="-209550" algn="l" rtl="0" eaLnBrk="0" fontAlgn="base" hangingPunct="0">
        <a:spcBef>
          <a:spcPct val="20000"/>
        </a:spcBef>
        <a:spcAft>
          <a:spcPct val="0"/>
        </a:spcAft>
        <a:buClr>
          <a:srgbClr val="10CF9B"/>
        </a:buClr>
        <a:buSzPct val="65000"/>
        <a:buFont typeface="Wingdings 2" charset="0"/>
        <a:buChar char=""/>
        <a:defRPr sz="2000" kern="1200">
          <a:solidFill>
            <a:schemeClr val="tx1"/>
          </a:solidFill>
          <a:latin typeface="+mn-lt"/>
          <a:ea typeface="ＭＳ Ｐゴシック" charset="0"/>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audio" Target="../media/audio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audio" Target="../media/audio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audio" Target="../media/audio1.bin"/></Relationships>
</file>

<file path=ppt/slides/_rels/slide14.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hyperlink" Target="http://en.wikipedia.org/wiki/Idea" TargetMode="External"/><Relationship Id="rId5" Type="http://schemas.openxmlformats.org/officeDocument/2006/relationships/hyperlink" Target="http://en.wikipedia.org/wiki/Concept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audio" Target="../media/audio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audio" Target="../media/audio1.bin"/><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audio" Target="../media/audio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audio" Target="../media/audio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audio" Target="../media/audio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audio" Target="../media/audio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audio" Target="../media/audio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audio" Target="../media/audio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audio" Target="../media/audio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audio" Target="../media/audio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audio" Target="../media/audio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audio" Target="../media/audio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ChangeArrowheads="1"/>
          </p:cNvSpPr>
          <p:nvPr/>
        </p:nvSpPr>
        <p:spPr bwMode="auto">
          <a:xfrm>
            <a:off x="762000" y="1981200"/>
            <a:ext cx="79248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GB" sz="4400" b="1" dirty="0">
                <a:solidFill>
                  <a:srgbClr val="F4EC00"/>
                </a:solidFill>
                <a:latin typeface="HelveticaNeue-Bold" charset="0"/>
              </a:rPr>
              <a:t>		</a:t>
            </a:r>
            <a:r>
              <a:rPr lang="en-GB" sz="4400" b="1" dirty="0" err="1">
                <a:solidFill>
                  <a:srgbClr val="F4EC00"/>
                </a:solidFill>
                <a:latin typeface="HelveticaNeue-Bold" charset="0"/>
              </a:rPr>
              <a:t>ssǝɔoɹd</a:t>
            </a:r>
            <a:r>
              <a:rPr lang="en-GB" sz="4400" b="1" dirty="0">
                <a:solidFill>
                  <a:srgbClr val="F4EC00"/>
                </a:solidFill>
                <a:latin typeface="HelveticaNeue-Bold" charset="0"/>
              </a:rPr>
              <a:t> </a:t>
            </a:r>
            <a:r>
              <a:rPr lang="en-GB" sz="4400" b="1" dirty="0" err="1">
                <a:solidFill>
                  <a:srgbClr val="F4EC00"/>
                </a:solidFill>
                <a:latin typeface="HelveticaNeue-Bold" charset="0"/>
              </a:rPr>
              <a:t>ǝɥʇ</a:t>
            </a:r>
            <a:r>
              <a:rPr lang="en-GB" sz="4400" b="1" dirty="0">
                <a:solidFill>
                  <a:srgbClr val="F4EC00"/>
                </a:solidFill>
                <a:latin typeface="HelveticaNeue-Bold" charset="0"/>
              </a:rPr>
              <a:t> </a:t>
            </a:r>
            <a:r>
              <a:rPr lang="en-GB" sz="4400" b="1" dirty="0" err="1">
                <a:solidFill>
                  <a:srgbClr val="F4EC00"/>
                </a:solidFill>
                <a:latin typeface="HelveticaNeue-Bold" charset="0"/>
              </a:rPr>
              <a:t>ǝƃuǝllɐɥɔ</a:t>
            </a:r>
            <a:endParaRPr lang="en-GB" sz="4400" b="1" dirty="0">
              <a:solidFill>
                <a:srgbClr val="F4EC00"/>
              </a:solidFill>
              <a:latin typeface="HelveticaNeue-Bold" charset="0"/>
            </a:endParaRPr>
          </a:p>
          <a:p>
            <a:pPr eaLnBrk="1" hangingPunct="1"/>
            <a:r>
              <a:rPr lang="en-GB" sz="3200" dirty="0">
                <a:solidFill>
                  <a:srgbClr val="FFFFFF"/>
                </a:solidFill>
                <a:latin typeface="Chalkduster" charset="0"/>
              </a:rPr>
              <a:t>WE NEED to</a:t>
            </a:r>
          </a:p>
          <a:p>
            <a:pPr eaLnBrk="1" hangingPunct="1"/>
            <a:endParaRPr lang="en-GB" sz="4400" b="1" dirty="0"/>
          </a:p>
          <a:p>
            <a:pPr eaLnBrk="1" hangingPunct="1"/>
            <a:endParaRPr lang="en-GB" sz="4400" b="1" dirty="0"/>
          </a:p>
          <a:p>
            <a:pPr eaLnBrk="1" hangingPunct="1"/>
            <a:r>
              <a:rPr lang="en-GB" sz="4400" b="1" dirty="0"/>
              <a:t>Everything is a remix:</a:t>
            </a:r>
          </a:p>
          <a:p>
            <a:pPr eaLnBrk="1" hangingPunct="1"/>
            <a:r>
              <a:rPr lang="en-GB" sz="4400" b="1" dirty="0"/>
              <a:t>CREATIVITY &amp; INNOVATION</a:t>
            </a:r>
          </a:p>
          <a:p>
            <a:pPr eaLnBrk="1" hangingPunct="1"/>
            <a:endParaRPr lang="en-GB" sz="4400" dirty="0"/>
          </a:p>
        </p:txBody>
      </p:sp>
    </p:spTree>
  </p:cSld>
  <p:clrMapOvr>
    <a:masterClrMapping/>
  </p:clrMapOvr>
  <p:transition advClick="0">
    <p:fade/>
    <p:sndAc>
      <p:stSnd>
        <p:snd r:embed="rId2" name="cashreg.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752600"/>
            <a:ext cx="8305800" cy="3429000"/>
          </a:xfrm>
          <a:ln>
            <a:miter lim="800000"/>
            <a:headEnd/>
            <a:tailEnd/>
          </a:ln>
          <a:extLst/>
        </p:spPr>
        <p:txBody>
          <a:bodyPr>
            <a:normAutofit fontScale="90000"/>
          </a:bodyPr>
          <a:lstStyle/>
          <a:p>
            <a:pPr algn="ctr" eaLnBrk="1" fontAlgn="auto" hangingPunct="1">
              <a:spcAft>
                <a:spcPts val="0"/>
              </a:spcAft>
              <a:defRPr/>
            </a:pPr>
            <a:r>
              <a:rPr lang="en-US" sz="6600" dirty="0" smtClean="0">
                <a:latin typeface="Agency FB" pitchFamily="34" charset="0"/>
              </a:rPr>
              <a:t>CREATIVITY, INNOVATION, INVENTION AND ENTREPRENEURSHIP</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ChangeArrowheads="1"/>
          </p:cNvSpPr>
          <p:nvPr/>
        </p:nvSpPr>
        <p:spPr bwMode="auto">
          <a:xfrm>
            <a:off x="304800" y="990600"/>
            <a:ext cx="8458200"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GB" sz="3600" b="1"/>
              <a:t>"It's easy to come up with new ideas; the hard part is letting go of what worked for you two years ago, but will soon be out of date."</a:t>
            </a:r>
            <a:br>
              <a:rPr lang="en-GB" sz="3600" b="1"/>
            </a:br>
            <a:r>
              <a:rPr lang="en-GB" sz="3600" b="1"/>
              <a:t>— Roger von Oech</a:t>
            </a:r>
          </a:p>
          <a:p>
            <a:pPr algn="ctr" eaLnBrk="1" hangingPunct="1"/>
            <a:endParaRPr lang="en-GB" sz="3600" b="1"/>
          </a:p>
          <a:p>
            <a:pPr algn="ctr"/>
            <a:r>
              <a:rPr lang="en-GB" sz="3600">
                <a:solidFill>
                  <a:srgbClr val="FF0000"/>
                </a:solidFill>
              </a:rPr>
              <a:t>Being UNIQUE has no value in itself, unless it gives the customer something of value.</a:t>
            </a:r>
            <a:endParaRPr lang="en-GB" sz="3600" b="1">
              <a:solidFill>
                <a:srgbClr val="FF0000"/>
              </a:solidFill>
            </a:endParaRPr>
          </a:p>
        </p:txBody>
      </p:sp>
    </p:spTree>
  </p:cSld>
  <p:clrMapOvr>
    <a:masterClrMapping/>
  </p:clrMapOvr>
  <p:transition advClick="0">
    <p:fade/>
    <p:sndAc>
      <p:stSnd>
        <p:snd r:embed="rId2" name="cashreg.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457200" y="609600"/>
            <a:ext cx="8229600" cy="5715000"/>
          </a:xfrm>
        </p:spPr>
        <p:txBody>
          <a:bodyPr/>
          <a:lstStyle/>
          <a:p>
            <a:pPr algn="just"/>
            <a:r>
              <a:rPr lang="en-GB" sz="3600" dirty="0">
                <a:latin typeface="Constantia" charset="0"/>
              </a:rPr>
              <a:t>Creativity is not a talent.</a:t>
            </a:r>
          </a:p>
          <a:p>
            <a:pPr algn="just"/>
            <a:r>
              <a:rPr lang="en-GB" sz="3600" dirty="0">
                <a:latin typeface="Constantia" charset="0"/>
              </a:rPr>
              <a:t>Creativity is a drive</a:t>
            </a:r>
          </a:p>
          <a:p>
            <a:pPr algn="just"/>
            <a:r>
              <a:rPr lang="en-GB" sz="3600" dirty="0">
                <a:latin typeface="Constantia" charset="0"/>
              </a:rPr>
              <a:t>Telling someone that we are going to have a creative process implies nothing more than: ”We are going to spend sometime coming up with something new” But, it should be:</a:t>
            </a:r>
          </a:p>
          <a:p>
            <a:pPr algn="just"/>
            <a:r>
              <a:rPr lang="en-GB" sz="3600" dirty="0">
                <a:latin typeface="Constantia" charset="0"/>
              </a:rPr>
              <a:t>”We are going to come up with some shit that really works.”</a:t>
            </a:r>
          </a:p>
          <a:p>
            <a:pPr algn="just"/>
            <a:endParaRPr lang="en-GB" sz="3600" dirty="0">
              <a:latin typeface="Constantia" charset="0"/>
            </a:endParaRPr>
          </a:p>
        </p:txBody>
      </p:sp>
    </p:spTree>
  </p:cSld>
  <p:clrMapOvr>
    <a:masterClrMapping/>
  </p:clrMapOvr>
  <p:transition advClick="0">
    <p:fade/>
    <p:sndAc>
      <p:stSnd>
        <p:snd r:embed="rId2" name="cashreg.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z="5400">
                <a:latin typeface="Calibri" charset="0"/>
              </a:rPr>
              <a:t>Definition</a:t>
            </a:r>
          </a:p>
        </p:txBody>
      </p:sp>
      <p:sp>
        <p:nvSpPr>
          <p:cNvPr id="22530" name="Rectangle 3"/>
          <p:cNvSpPr>
            <a:spLocks noGrp="1" noChangeArrowheads="1"/>
          </p:cNvSpPr>
          <p:nvPr>
            <p:ph idx="1"/>
          </p:nvPr>
        </p:nvSpPr>
        <p:spPr>
          <a:xfrm>
            <a:off x="457200" y="1752600"/>
            <a:ext cx="8229600" cy="4572000"/>
          </a:xfrm>
        </p:spPr>
        <p:txBody>
          <a:bodyPr/>
          <a:lstStyle/>
          <a:p>
            <a:pPr algn="just" eaLnBrk="1" hangingPunct="1"/>
            <a:r>
              <a:rPr lang="en-US" sz="2800">
                <a:latin typeface="Constantia" charset="0"/>
              </a:rPr>
              <a:t>Creativity - is </a:t>
            </a:r>
            <a:r>
              <a:rPr lang="ja-JP" altLang="en-US" sz="2800">
                <a:latin typeface="Constantia" charset="0"/>
              </a:rPr>
              <a:t>“</a:t>
            </a:r>
            <a:r>
              <a:rPr lang="en-US" altLang="ja-JP" sz="2800">
                <a:latin typeface="Constantia" charset="0"/>
              </a:rPr>
              <a:t>the ability to bring something new into existence.</a:t>
            </a:r>
          </a:p>
          <a:p>
            <a:pPr algn="just" eaLnBrk="1" hangingPunct="1"/>
            <a:r>
              <a:rPr lang="en-US" sz="2800">
                <a:latin typeface="Constantia" charset="0"/>
              </a:rPr>
              <a:t> This definition emphasizes the </a:t>
            </a:r>
            <a:r>
              <a:rPr lang="ja-JP" altLang="en-US" sz="2800">
                <a:latin typeface="Constantia" charset="0"/>
              </a:rPr>
              <a:t>“</a:t>
            </a:r>
            <a:r>
              <a:rPr lang="en-US" altLang="ja-JP" sz="2800">
                <a:latin typeface="Constantia" charset="0"/>
              </a:rPr>
              <a:t>ability</a:t>
            </a:r>
            <a:r>
              <a:rPr lang="ja-JP" altLang="en-US" sz="2800">
                <a:latin typeface="Constantia" charset="0"/>
              </a:rPr>
              <a:t>”</a:t>
            </a:r>
            <a:r>
              <a:rPr lang="en-US" altLang="ja-JP" sz="2800">
                <a:latin typeface="Constantia" charset="0"/>
              </a:rPr>
              <a:t>,  not the </a:t>
            </a:r>
            <a:r>
              <a:rPr lang="ja-JP" altLang="en-US" sz="2800">
                <a:latin typeface="Constantia" charset="0"/>
              </a:rPr>
              <a:t>“</a:t>
            </a:r>
            <a:r>
              <a:rPr lang="en-US" altLang="ja-JP" sz="2800">
                <a:latin typeface="Constantia" charset="0"/>
              </a:rPr>
              <a:t>activity</a:t>
            </a:r>
            <a:r>
              <a:rPr lang="ja-JP" altLang="en-US" sz="2800">
                <a:latin typeface="Constantia" charset="0"/>
              </a:rPr>
              <a:t>”</a:t>
            </a:r>
            <a:r>
              <a:rPr lang="en-US" altLang="ja-JP" sz="2800">
                <a:latin typeface="Constantia" charset="0"/>
              </a:rPr>
              <a:t>, of bringing something new into existence.</a:t>
            </a:r>
          </a:p>
          <a:p>
            <a:pPr algn="just" eaLnBrk="1" hangingPunct="1"/>
            <a:r>
              <a:rPr lang="en-GB" sz="2800">
                <a:latin typeface="Constantia" charset="0"/>
              </a:rPr>
              <a:t>"To be creative you have to contribute something different from what you've done before. Your results need not be original to the world; few results truly meet that criterion. In fact, most results are built on the work of others."</a:t>
            </a:r>
            <a:br>
              <a:rPr lang="en-GB" sz="2800">
                <a:latin typeface="Constantia" charset="0"/>
              </a:rPr>
            </a:br>
            <a:endParaRPr lang="en-GB" sz="2800">
              <a:latin typeface="Constantia" charset="0"/>
            </a:endParaRPr>
          </a:p>
          <a:p>
            <a:pPr algn="just" eaLnBrk="1" hangingPunct="1"/>
            <a:endParaRPr lang="en-US" sz="2800">
              <a:latin typeface="Constantia" charset="0"/>
            </a:endParaRP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7200" y="0"/>
            <a:ext cx="8229600" cy="1143000"/>
          </a:xfrm>
        </p:spPr>
        <p:txBody>
          <a:bodyPr/>
          <a:lstStyle/>
          <a:p>
            <a:pPr eaLnBrk="1" hangingPunct="1"/>
            <a:r>
              <a:rPr lang="en-US">
                <a:latin typeface="Calibri" charset="0"/>
              </a:rPr>
              <a:t>Creativity</a:t>
            </a:r>
          </a:p>
        </p:txBody>
      </p:sp>
      <p:sp>
        <p:nvSpPr>
          <p:cNvPr id="24578" name="Rectangle 3"/>
          <p:cNvSpPr>
            <a:spLocks noGrp="1" noChangeArrowheads="1"/>
          </p:cNvSpPr>
          <p:nvPr>
            <p:ph idx="1"/>
          </p:nvPr>
        </p:nvSpPr>
        <p:spPr>
          <a:xfrm>
            <a:off x="-838200" y="1371600"/>
            <a:ext cx="9525000" cy="4953000"/>
          </a:xfrm>
        </p:spPr>
        <p:txBody>
          <a:bodyPr/>
          <a:lstStyle/>
          <a:p>
            <a:pPr lvl="3" algn="just" eaLnBrk="1" hangingPunct="1">
              <a:lnSpc>
                <a:spcPct val="90000"/>
              </a:lnSpc>
            </a:pPr>
            <a:r>
              <a:rPr lang="en-US" sz="2400">
                <a:latin typeface="Constantia" charset="0"/>
              </a:rPr>
              <a:t>Creativity (or "creativeness") is a mental process involving the generation of new </a:t>
            </a:r>
            <a:r>
              <a:rPr lang="en-US" sz="2400">
                <a:latin typeface="Constantia" charset="0"/>
                <a:hlinkClick r:id="rId4" tooltip="Idea"/>
              </a:rPr>
              <a:t>ideas</a:t>
            </a:r>
            <a:r>
              <a:rPr lang="en-US" sz="2400">
                <a:latin typeface="Constantia" charset="0"/>
              </a:rPr>
              <a:t> or </a:t>
            </a:r>
            <a:r>
              <a:rPr lang="en-US" sz="2400">
                <a:latin typeface="Constantia" charset="0"/>
                <a:hlinkClick r:id="rId5" tooltip="Concepts"/>
              </a:rPr>
              <a:t>concepts</a:t>
            </a:r>
            <a:r>
              <a:rPr lang="en-US" sz="2400">
                <a:latin typeface="Constantia" charset="0"/>
              </a:rPr>
              <a:t>, or new associations between existing ideas or concepts. </a:t>
            </a:r>
          </a:p>
          <a:p>
            <a:pPr lvl="3" algn="just" eaLnBrk="1" hangingPunct="1">
              <a:lnSpc>
                <a:spcPct val="90000"/>
              </a:lnSpc>
              <a:buFontTx/>
              <a:buNone/>
            </a:pPr>
            <a:endParaRPr lang="en-US" sz="2400">
              <a:latin typeface="Constantia" charset="0"/>
            </a:endParaRPr>
          </a:p>
          <a:p>
            <a:pPr lvl="3" algn="just" eaLnBrk="1" hangingPunct="1">
              <a:lnSpc>
                <a:spcPct val="90000"/>
              </a:lnSpc>
              <a:buFont typeface="Wingdings" charset="0"/>
              <a:buChar char="§"/>
            </a:pPr>
            <a:r>
              <a:rPr lang="en-US" sz="2400">
                <a:latin typeface="Constantia" charset="0"/>
              </a:rPr>
              <a:t> Creativity initiates a product, service or process that is useful, correct, appropriate and valuable.</a:t>
            </a:r>
          </a:p>
          <a:p>
            <a:pPr lvl="3" algn="just" eaLnBrk="1" hangingPunct="1">
              <a:lnSpc>
                <a:spcPct val="90000"/>
              </a:lnSpc>
              <a:buFont typeface="Wingdings" charset="0"/>
              <a:buChar char="§"/>
            </a:pPr>
            <a:endParaRPr lang="en-US" sz="2400">
              <a:latin typeface="Constantia" charset="0"/>
            </a:endParaRPr>
          </a:p>
          <a:p>
            <a:pPr lvl="3" algn="just" eaLnBrk="1" hangingPunct="1">
              <a:lnSpc>
                <a:spcPct val="90000"/>
              </a:lnSpc>
              <a:buFont typeface="Wingdings" charset="0"/>
              <a:buChar char="§"/>
            </a:pPr>
            <a:r>
              <a:rPr lang="en-GB" sz="2400" b="1">
                <a:latin typeface="Constantia" charset="0"/>
              </a:rPr>
              <a:t>“Creative thinking is not a talent, it is a skill that can be learnt. It empowers people by adding strength to their natural abilities which improves teamwork, productivity and where appropriate profits.”</a:t>
            </a:r>
          </a:p>
          <a:p>
            <a:pPr lvl="3" algn="just" eaLnBrk="1" hangingPunct="1">
              <a:lnSpc>
                <a:spcPct val="90000"/>
              </a:lnSpc>
              <a:buFont typeface="Wingdings" charset="0"/>
              <a:buChar char="§"/>
            </a:pPr>
            <a:endParaRPr lang="en-US" sz="2400">
              <a:latin typeface="Constantia" charset="0"/>
            </a:endParaRPr>
          </a:p>
          <a:p>
            <a:pPr lvl="3" algn="just" eaLnBrk="1" hangingPunct="1">
              <a:lnSpc>
                <a:spcPct val="90000"/>
              </a:lnSpc>
              <a:buFont typeface="Wingdings" charset="0"/>
              <a:buChar char="§"/>
            </a:pPr>
            <a:r>
              <a:rPr lang="en-US" sz="2400">
                <a:latin typeface="Constantia" charset="0"/>
              </a:rPr>
              <a:t>Attributes of creative people; curiosity, independence of judgment, flexibility, originality and tolerance for ambiguity. </a:t>
            </a:r>
          </a:p>
          <a:p>
            <a:pPr algn="just" eaLnBrk="1" hangingPunct="1">
              <a:lnSpc>
                <a:spcPct val="90000"/>
              </a:lnSpc>
            </a:pPr>
            <a:endParaRPr lang="en-US" sz="2400">
              <a:latin typeface="Constantia" charset="0"/>
            </a:endParaRP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228600"/>
            <a:ext cx="8229600" cy="1143000"/>
          </a:xfrm>
        </p:spPr>
        <p:txBody>
          <a:bodyPr/>
          <a:lstStyle/>
          <a:p>
            <a:pPr eaLnBrk="1" hangingPunct="1"/>
            <a:r>
              <a:rPr lang="en-US">
                <a:latin typeface="Calibri" charset="0"/>
              </a:rPr>
              <a:t>Creativity (contd)</a:t>
            </a:r>
          </a:p>
        </p:txBody>
      </p:sp>
      <p:sp>
        <p:nvSpPr>
          <p:cNvPr id="6147" name="Rectangle 3"/>
          <p:cNvSpPr>
            <a:spLocks noGrp="1" noChangeArrowheads="1"/>
          </p:cNvSpPr>
          <p:nvPr>
            <p:ph idx="1"/>
          </p:nvPr>
        </p:nvSpPr>
        <p:spPr>
          <a:xfrm>
            <a:off x="7938" y="1393825"/>
            <a:ext cx="8686800" cy="3581400"/>
          </a:xfrm>
        </p:spPr>
        <p:txBody>
          <a:bodyPr>
            <a:noAutofit/>
          </a:bodyPr>
          <a:lstStyle/>
          <a:p>
            <a:pPr lvl="2" indent="-246888" algn="just" eaLnBrk="1" fontAlgn="auto" hangingPunct="1">
              <a:lnSpc>
                <a:spcPct val="80000"/>
              </a:lnSpc>
              <a:spcAft>
                <a:spcPts val="0"/>
              </a:spcAft>
              <a:buFont typeface="Wingdings 2"/>
              <a:buChar char=""/>
              <a:defRPr/>
            </a:pPr>
            <a:r>
              <a:rPr lang="en-US" sz="2800" dirty="0" smtClean="0">
                <a:ea typeface="+mn-ea"/>
              </a:rPr>
              <a:t>To ask the question, what is creativity? It is better to ask where is creativity.</a:t>
            </a:r>
          </a:p>
          <a:p>
            <a:pPr lvl="2" indent="-246888" algn="just" eaLnBrk="1" fontAlgn="auto" hangingPunct="1">
              <a:lnSpc>
                <a:spcPct val="80000"/>
              </a:lnSpc>
              <a:spcAft>
                <a:spcPts val="0"/>
              </a:spcAft>
              <a:buFont typeface="Wingdings 2"/>
              <a:buChar char=""/>
              <a:defRPr/>
            </a:pPr>
            <a:endParaRPr lang="en-US" sz="2800" dirty="0" smtClean="0">
              <a:ea typeface="+mn-ea"/>
            </a:endParaRPr>
          </a:p>
          <a:p>
            <a:pPr lvl="2" indent="-246888" algn="just" eaLnBrk="1" fontAlgn="auto" hangingPunct="1">
              <a:lnSpc>
                <a:spcPct val="80000"/>
              </a:lnSpc>
              <a:spcAft>
                <a:spcPts val="0"/>
              </a:spcAft>
              <a:buFont typeface="Wingdings 2"/>
              <a:buChar char=""/>
              <a:defRPr/>
            </a:pPr>
            <a:r>
              <a:rPr lang="en-US" sz="2800" dirty="0" smtClean="0">
                <a:ea typeface="+mn-ea"/>
              </a:rPr>
              <a:t>Creativity occurs at the intersection of three forces</a:t>
            </a:r>
          </a:p>
          <a:p>
            <a:pPr marL="1188720" lvl="3" indent="-210312" algn="just" eaLnBrk="1" fontAlgn="auto" hangingPunct="1">
              <a:lnSpc>
                <a:spcPct val="80000"/>
              </a:lnSpc>
              <a:spcAft>
                <a:spcPts val="0"/>
              </a:spcAft>
              <a:buClr>
                <a:schemeClr val="accent3"/>
              </a:buClr>
              <a:buFont typeface="Wingdings 2"/>
              <a:buChar char=""/>
              <a:defRPr/>
            </a:pPr>
            <a:r>
              <a:rPr lang="en-US" sz="2800" dirty="0" smtClean="0">
                <a:ea typeface="+mn-ea"/>
              </a:rPr>
              <a:t>The individual, with his or her intelligence, experience and dispositions</a:t>
            </a:r>
          </a:p>
          <a:p>
            <a:pPr marL="1188720" lvl="3" indent="-210312" algn="just" eaLnBrk="1" fontAlgn="auto" hangingPunct="1">
              <a:lnSpc>
                <a:spcPct val="80000"/>
              </a:lnSpc>
              <a:spcAft>
                <a:spcPts val="0"/>
              </a:spcAft>
              <a:buClr>
                <a:schemeClr val="accent3"/>
              </a:buClr>
              <a:buFont typeface="Wingdings 2"/>
              <a:buChar char=""/>
              <a:defRPr/>
            </a:pPr>
            <a:r>
              <a:rPr lang="en-US" sz="2800" dirty="0" smtClean="0">
                <a:ea typeface="+mn-ea"/>
              </a:rPr>
              <a:t>The domain of knowledge within which the individual has chosen to work , e.g. arts, science , business, etc.</a:t>
            </a:r>
          </a:p>
          <a:p>
            <a:pPr marL="1188720" lvl="3" indent="-210312" algn="just" eaLnBrk="1" fontAlgn="auto" hangingPunct="1">
              <a:lnSpc>
                <a:spcPct val="80000"/>
              </a:lnSpc>
              <a:spcAft>
                <a:spcPts val="0"/>
              </a:spcAft>
              <a:buClr>
                <a:schemeClr val="accent3"/>
              </a:buClr>
              <a:buFont typeface="Wingdings 2"/>
              <a:buChar char=""/>
              <a:defRPr/>
            </a:pPr>
            <a:r>
              <a:rPr lang="en-US" sz="2800" dirty="0" smtClean="0">
                <a:ea typeface="+mn-ea"/>
              </a:rPr>
              <a:t>The field or social context within which the merits of the work or product are evaluated or judged by critics, experts, organization or market.</a:t>
            </a:r>
          </a:p>
          <a:p>
            <a:pPr marL="1188720" lvl="3" indent="-210312" algn="just" eaLnBrk="1" fontAlgn="auto" hangingPunct="1">
              <a:lnSpc>
                <a:spcPct val="80000"/>
              </a:lnSpc>
              <a:spcAft>
                <a:spcPts val="0"/>
              </a:spcAft>
              <a:buClr>
                <a:schemeClr val="accent3"/>
              </a:buClr>
              <a:buFont typeface="Wingdings 2"/>
              <a:buChar char=""/>
              <a:defRPr/>
            </a:pPr>
            <a:endParaRPr lang="en-US" sz="2800" dirty="0" smtClean="0">
              <a:ea typeface="+mn-ea"/>
            </a:endParaRP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descr="C:\Users\Jocelynne\Desktop\usain-bolt-photmanipu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308161"/>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descr="C:\Users\Jocelynne\Desktop\mrs-rowan-atkinson-photomanipu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575986"/>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609600"/>
            <a:ext cx="7378700" cy="5435600"/>
          </a:xfrm>
          <a:prstGeom prst="rect">
            <a:avLst/>
          </a:prstGeom>
        </p:spPr>
      </p:pic>
    </p:spTree>
    <p:extLst>
      <p:ext uri="{BB962C8B-B14F-4D97-AF65-F5344CB8AC3E}">
        <p14:creationId xmlns:p14="http://schemas.microsoft.com/office/powerpoint/2010/main" val="858078044"/>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58602276"/>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C:\Users\Julien\Desktop\dont-be-stupid-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488"/>
            <a:ext cx="8229600" cy="723512"/>
          </a:xfrm>
        </p:spPr>
        <p:txBody>
          <a:bodyPr/>
          <a:lstStyle/>
          <a:p>
            <a:r>
              <a:rPr lang="en-US" dirty="0" smtClean="0"/>
              <a:t>Grain storage silo in Malawi</a:t>
            </a:r>
            <a:endParaRPr lang="en-US" dirty="0"/>
          </a:p>
        </p:txBody>
      </p:sp>
      <p:pic>
        <p:nvPicPr>
          <p:cNvPr id="4" name="Content Placeholder 3"/>
          <p:cNvPicPr>
            <a:picLocks noGrp="1" noChangeAspect="1"/>
          </p:cNvPicPr>
          <p:nvPr>
            <p:ph idx="1"/>
          </p:nvPr>
        </p:nvPicPr>
        <p:blipFill>
          <a:blip r:embed="rId3"/>
          <a:srcRect t="21894" b="21894"/>
          <a:stretch>
            <a:fillRect/>
          </a:stretch>
        </p:blipFill>
        <p:spPr>
          <a:xfrm>
            <a:off x="304800" y="990600"/>
            <a:ext cx="8229600" cy="6858000"/>
          </a:xfrm>
        </p:spPr>
      </p:pic>
    </p:spTree>
    <p:extLst>
      <p:ext uri="{BB962C8B-B14F-4D97-AF65-F5344CB8AC3E}">
        <p14:creationId xmlns:p14="http://schemas.microsoft.com/office/powerpoint/2010/main" val="1054775041"/>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4850"/>
          </a:xfrm>
        </p:spPr>
        <p:txBody>
          <a:bodyPr/>
          <a:lstStyle/>
          <a:p>
            <a:pPr algn="ctr"/>
            <a:r>
              <a:rPr lang="en-US" dirty="0" smtClean="0"/>
              <a:t>Cassava grater</a:t>
            </a:r>
            <a:endParaRPr lang="en-US" dirty="0"/>
          </a:p>
        </p:txBody>
      </p:sp>
      <p:pic>
        <p:nvPicPr>
          <p:cNvPr id="4" name="Content Placeholder 3"/>
          <p:cNvPicPr>
            <a:picLocks noGrp="1" noChangeAspect="1"/>
          </p:cNvPicPr>
          <p:nvPr>
            <p:ph idx="1"/>
          </p:nvPr>
        </p:nvPicPr>
        <p:blipFill rotWithShape="1">
          <a:blip r:embed="rId3"/>
          <a:srcRect l="-788" r="-3281"/>
          <a:stretch/>
        </p:blipFill>
        <p:spPr>
          <a:xfrm>
            <a:off x="457200" y="914401"/>
            <a:ext cx="8229600" cy="5410200"/>
          </a:xfrm>
        </p:spPr>
      </p:pic>
    </p:spTree>
    <p:extLst>
      <p:ext uri="{BB962C8B-B14F-4D97-AF65-F5344CB8AC3E}">
        <p14:creationId xmlns:p14="http://schemas.microsoft.com/office/powerpoint/2010/main" val="3680610137"/>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Calibri" charset="0"/>
              </a:rPr>
              <a:t>Types of creative behavior</a:t>
            </a:r>
          </a:p>
        </p:txBody>
      </p:sp>
      <p:sp>
        <p:nvSpPr>
          <p:cNvPr id="30722" name="Rectangle 3"/>
          <p:cNvSpPr>
            <a:spLocks noGrp="1" noChangeArrowheads="1"/>
          </p:cNvSpPr>
          <p:nvPr>
            <p:ph idx="1"/>
          </p:nvPr>
        </p:nvSpPr>
        <p:spPr/>
        <p:txBody>
          <a:bodyPr/>
          <a:lstStyle/>
          <a:p>
            <a:pPr lvl="2" algn="just" eaLnBrk="1" hangingPunct="1"/>
            <a:r>
              <a:rPr lang="en-US" sz="3200">
                <a:latin typeface="Constantia" charset="0"/>
              </a:rPr>
              <a:t>Three types of creative behavior</a:t>
            </a:r>
          </a:p>
          <a:p>
            <a:pPr lvl="3" algn="just" eaLnBrk="1" hangingPunct="1"/>
            <a:r>
              <a:rPr lang="en-US" sz="2800">
                <a:latin typeface="Constantia" charset="0"/>
              </a:rPr>
              <a:t>Creation; act of pure invention, that is making something out of nothing</a:t>
            </a:r>
          </a:p>
          <a:p>
            <a:pPr lvl="3" algn="just" eaLnBrk="1" hangingPunct="1"/>
            <a:r>
              <a:rPr lang="en-US" sz="2800">
                <a:latin typeface="Constantia" charset="0"/>
              </a:rPr>
              <a:t>Synthesis; creative act of joining two previously unrelated things, e.g bringing together the telephone and the computer</a:t>
            </a:r>
          </a:p>
          <a:p>
            <a:pPr lvl="3" algn="just" eaLnBrk="1" hangingPunct="1"/>
            <a:r>
              <a:rPr lang="en-US" sz="2800">
                <a:latin typeface="Constantia" charset="0"/>
              </a:rPr>
              <a:t>Modification; this occurs when a thing or process is improved or gains new application e.g. a change in design etc.</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de-DE" sz="2800">
                <a:latin typeface="Calibri" charset="0"/>
              </a:rPr>
              <a:t>Methods of Generating Business Ideas/Techniques for Improving the Creative Process</a:t>
            </a:r>
          </a:p>
        </p:txBody>
      </p:sp>
      <p:sp>
        <p:nvSpPr>
          <p:cNvPr id="36866" name="Rectangle 3"/>
          <p:cNvSpPr>
            <a:spLocks noGrp="1" noChangeArrowheads="1"/>
          </p:cNvSpPr>
          <p:nvPr>
            <p:ph idx="1"/>
          </p:nvPr>
        </p:nvSpPr>
        <p:spPr/>
        <p:txBody>
          <a:bodyPr/>
          <a:lstStyle/>
          <a:p>
            <a:pPr marL="812800" indent="-812800" eaLnBrk="1" hangingPunct="1">
              <a:buFontTx/>
              <a:buNone/>
            </a:pPr>
            <a:r>
              <a:rPr lang="de-DE" sz="3200">
                <a:latin typeface="Constantia" charset="0"/>
              </a:rPr>
              <a:t>Brainstorming</a:t>
            </a:r>
          </a:p>
          <a:p>
            <a:pPr marL="812800" indent="-812800" eaLnBrk="1" hangingPunct="1"/>
            <a:r>
              <a:rPr lang="de-DE" sz="3200">
                <a:latin typeface="Constantia" charset="0"/>
              </a:rPr>
              <a:t>A creativity technique used by groups to generate a large number of ideas for solving a problem.</a:t>
            </a:r>
          </a:p>
          <a:p>
            <a:pPr marL="812800" indent="-812800" eaLnBrk="1" hangingPunct="1"/>
            <a:r>
              <a:rPr lang="de-DE" sz="3200">
                <a:latin typeface="Constantia" charset="0"/>
              </a:rPr>
              <a:t>Some basic rules:</a:t>
            </a:r>
          </a:p>
          <a:p>
            <a:pPr marL="812800" indent="-812800" eaLnBrk="1" hangingPunct="1">
              <a:buFont typeface="Wingdings" charset="0"/>
              <a:buAutoNum type="alphaLcPeriod"/>
            </a:pPr>
            <a:r>
              <a:rPr lang="de-DE" sz="3200">
                <a:latin typeface="Constantia" charset="0"/>
              </a:rPr>
              <a:t>All members must contribute</a:t>
            </a:r>
          </a:p>
          <a:p>
            <a:pPr marL="812800" indent="-812800" eaLnBrk="1" hangingPunct="1">
              <a:buFont typeface="Wingdings" charset="0"/>
              <a:buAutoNum type="alphaLcPeriod"/>
            </a:pPr>
            <a:r>
              <a:rPr lang="de-DE" sz="3200">
                <a:latin typeface="Constantia" charset="0"/>
              </a:rPr>
              <a:t>No criticism</a:t>
            </a:r>
          </a:p>
          <a:p>
            <a:pPr marL="812800" indent="-812800" eaLnBrk="1" hangingPunct="1">
              <a:buFont typeface="Wingdings" charset="0"/>
              <a:buAutoNum type="alphaLcPeriod"/>
            </a:pPr>
            <a:r>
              <a:rPr lang="de-DE" sz="3200">
                <a:latin typeface="Constantia" charset="0"/>
              </a:rPr>
              <a:t>All ideas are captured</a:t>
            </a:r>
          </a:p>
          <a:p>
            <a:pPr marL="812800" indent="-812800" eaLnBrk="1" hangingPunct="1">
              <a:buFont typeface="Wingdings" charset="0"/>
              <a:buAutoNum type="alphaLcPeriod"/>
            </a:pPr>
            <a:endParaRPr lang="de-DE" sz="3200">
              <a:latin typeface="Constantia" charset="0"/>
            </a:endParaRP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fontAlgn="auto" hangingPunct="1">
              <a:spcAft>
                <a:spcPts val="0"/>
              </a:spcAft>
              <a:defRPr/>
            </a:pPr>
            <a:r>
              <a:rPr lang="de-DE" sz="3200" smtClean="0">
                <a:ea typeface="+mj-ea"/>
                <a:cs typeface="+mj-cs"/>
              </a:rPr>
              <a:t>Methods of Generating Business Ideas/Techniques for Improving the Creative Process</a:t>
            </a:r>
          </a:p>
        </p:txBody>
      </p:sp>
      <p:sp>
        <p:nvSpPr>
          <p:cNvPr id="38914" name="Rectangle 3"/>
          <p:cNvSpPr>
            <a:spLocks noGrp="1" noChangeArrowheads="1"/>
          </p:cNvSpPr>
          <p:nvPr>
            <p:ph idx="1"/>
          </p:nvPr>
        </p:nvSpPr>
        <p:spPr/>
        <p:txBody>
          <a:bodyPr/>
          <a:lstStyle/>
          <a:p>
            <a:pPr marL="812800" indent="-812800" eaLnBrk="1" hangingPunct="1">
              <a:buFontTx/>
              <a:buNone/>
            </a:pPr>
            <a:r>
              <a:rPr lang="de-DE" sz="3200">
                <a:latin typeface="Constantia" charset="0"/>
              </a:rPr>
              <a:t>Brainstorming – Some basic rules:</a:t>
            </a:r>
          </a:p>
          <a:p>
            <a:pPr marL="812800" indent="-812800" eaLnBrk="1" hangingPunct="1">
              <a:buFont typeface="Wingdings" charset="0"/>
              <a:buAutoNum type="alphaLcPeriod" startAt="4"/>
            </a:pPr>
            <a:r>
              <a:rPr lang="de-DE" sz="3200">
                <a:latin typeface="Constantia" charset="0"/>
              </a:rPr>
              <a:t>There should be a facilitator who writes ideas in brief.</a:t>
            </a:r>
          </a:p>
          <a:p>
            <a:pPr marL="812800" indent="-812800" eaLnBrk="1" hangingPunct="1">
              <a:buFont typeface="Wingdings" charset="0"/>
              <a:buAutoNum type="alphaLcPeriod" startAt="4"/>
            </a:pPr>
            <a:r>
              <a:rPr lang="de-DE" sz="3200">
                <a:latin typeface="Constantia" charset="0"/>
              </a:rPr>
              <a:t>No repetition of ideas</a:t>
            </a:r>
          </a:p>
          <a:p>
            <a:pPr marL="812800" indent="-812800" eaLnBrk="1" hangingPunct="1">
              <a:buFont typeface="Wingdings" charset="0"/>
              <a:buAutoNum type="alphaLcPeriod" startAt="4"/>
            </a:pPr>
            <a:r>
              <a:rPr lang="de-DE" sz="3200">
                <a:latin typeface="Constantia" charset="0"/>
              </a:rPr>
              <a:t>No idea is discarded – all ideas are written down</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algn="ctr" eaLnBrk="1" hangingPunct="1"/>
            <a:r>
              <a:rPr lang="de-DE" sz="3200">
                <a:latin typeface="Calibri" charset="0"/>
              </a:rPr>
              <a:t>Methods of Generating Business Ideas/Techniques for Improving the Creative Process</a:t>
            </a:r>
          </a:p>
        </p:txBody>
      </p:sp>
      <p:sp>
        <p:nvSpPr>
          <p:cNvPr id="40962" name="Rectangle 3"/>
          <p:cNvSpPr>
            <a:spLocks noGrp="1" noChangeArrowheads="1"/>
          </p:cNvSpPr>
          <p:nvPr>
            <p:ph idx="1"/>
          </p:nvPr>
        </p:nvSpPr>
        <p:spPr>
          <a:xfrm>
            <a:off x="468313" y="2209800"/>
            <a:ext cx="8229600" cy="3949700"/>
          </a:xfrm>
        </p:spPr>
        <p:txBody>
          <a:bodyPr/>
          <a:lstStyle/>
          <a:p>
            <a:pPr algn="just" eaLnBrk="1" hangingPunct="1">
              <a:buFont typeface="Wingdings" charset="0"/>
              <a:buNone/>
            </a:pPr>
            <a:r>
              <a:rPr lang="de-DE" sz="3600">
                <a:latin typeface="Constantia" charset="0"/>
              </a:rPr>
              <a:t>Focus Group Discussion</a:t>
            </a:r>
          </a:p>
          <a:p>
            <a:pPr algn="just" eaLnBrk="1" hangingPunct="1"/>
            <a:r>
              <a:rPr lang="de-DE" sz="3600">
                <a:latin typeface="Constantia" charset="0"/>
              </a:rPr>
              <a:t>It involves an open and in-depth discussion of ideas led by a facilitator.</a:t>
            </a:r>
          </a:p>
          <a:p>
            <a:pPr algn="just" eaLnBrk="1" hangingPunct="1"/>
            <a:r>
              <a:rPr lang="de-DE" sz="3600">
                <a:latin typeface="Constantia" charset="0"/>
              </a:rPr>
              <a:t>The group could have between 8 and 14 participants</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algn="ctr" eaLnBrk="1" hangingPunct="1"/>
            <a:r>
              <a:rPr lang="de-DE" sz="3200">
                <a:latin typeface="Calibri" charset="0"/>
              </a:rPr>
              <a:t>Methods of Generating Business Ideas/Techniques for Improving the Creative Process</a:t>
            </a:r>
          </a:p>
        </p:txBody>
      </p:sp>
      <p:sp>
        <p:nvSpPr>
          <p:cNvPr id="43010" name="Rectangle 3"/>
          <p:cNvSpPr>
            <a:spLocks noGrp="1" noChangeArrowheads="1"/>
          </p:cNvSpPr>
          <p:nvPr>
            <p:ph idx="1"/>
          </p:nvPr>
        </p:nvSpPr>
        <p:spPr/>
        <p:txBody>
          <a:bodyPr/>
          <a:lstStyle/>
          <a:p>
            <a:pPr algn="just" eaLnBrk="1" hangingPunct="1">
              <a:buFont typeface="Wingdings" charset="0"/>
              <a:buNone/>
            </a:pPr>
            <a:r>
              <a:rPr lang="de-DE" sz="3600">
                <a:latin typeface="Constantia" charset="0"/>
              </a:rPr>
              <a:t>Mind Mapping</a:t>
            </a:r>
          </a:p>
          <a:p>
            <a:pPr algn="just" eaLnBrk="1" hangingPunct="1"/>
            <a:r>
              <a:rPr lang="de-DE" sz="3600">
                <a:latin typeface="Constantia" charset="0"/>
              </a:rPr>
              <a:t>It is diagram that is developed to show how ideas, words, tasks, activities, objects are linked.</a:t>
            </a:r>
          </a:p>
          <a:p>
            <a:pPr algn="just" eaLnBrk="1" hangingPunct="1"/>
            <a:r>
              <a:rPr lang="de-DE" sz="3600">
                <a:latin typeface="Constantia" charset="0"/>
              </a:rPr>
              <a:t>It is used in generating ideas, analysing a problem, classifying objects, or stimulating thinking about somthing. </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85800" y="228600"/>
            <a:ext cx="8229600" cy="1143000"/>
          </a:xfrm>
        </p:spPr>
        <p:txBody>
          <a:bodyPr/>
          <a:lstStyle/>
          <a:p>
            <a:pPr eaLnBrk="1" hangingPunct="1"/>
            <a:r>
              <a:rPr lang="en-US">
                <a:latin typeface="Calibri" charset="0"/>
              </a:rPr>
              <a:t>Creativity Enhancers</a:t>
            </a:r>
          </a:p>
        </p:txBody>
      </p:sp>
      <p:sp>
        <p:nvSpPr>
          <p:cNvPr id="45058" name="Rectangle 3"/>
          <p:cNvSpPr>
            <a:spLocks noGrp="1" noChangeArrowheads="1"/>
          </p:cNvSpPr>
          <p:nvPr>
            <p:ph idx="1"/>
          </p:nvPr>
        </p:nvSpPr>
        <p:spPr/>
        <p:txBody>
          <a:bodyPr/>
          <a:lstStyle/>
          <a:p>
            <a:pPr algn="just" eaLnBrk="1" hangingPunct="1">
              <a:lnSpc>
                <a:spcPct val="80000"/>
              </a:lnSpc>
            </a:pPr>
            <a:r>
              <a:rPr lang="en-US" sz="2800">
                <a:latin typeface="Constantia" charset="0"/>
              </a:rPr>
              <a:t>Elevating creativity importance throughout the organizations</a:t>
            </a:r>
          </a:p>
          <a:p>
            <a:pPr algn="just" eaLnBrk="1" hangingPunct="1">
              <a:lnSpc>
                <a:spcPct val="80000"/>
              </a:lnSpc>
            </a:pPr>
            <a:r>
              <a:rPr lang="en-US" sz="2800">
                <a:latin typeface="Constantia" charset="0"/>
              </a:rPr>
              <a:t>Offering tangible rewards to those generating ideas </a:t>
            </a:r>
          </a:p>
          <a:p>
            <a:pPr algn="just" eaLnBrk="1" hangingPunct="1">
              <a:lnSpc>
                <a:spcPct val="80000"/>
              </a:lnSpc>
            </a:pPr>
            <a:r>
              <a:rPr lang="en-US" sz="2800">
                <a:latin typeface="Constantia" charset="0"/>
              </a:rPr>
              <a:t>Protecting people who make honest mistakes and are willing to learn from them</a:t>
            </a:r>
          </a:p>
          <a:p>
            <a:pPr algn="just" eaLnBrk="1" hangingPunct="1">
              <a:lnSpc>
                <a:spcPct val="80000"/>
              </a:lnSpc>
            </a:pPr>
            <a:r>
              <a:rPr lang="en-US" sz="2800">
                <a:latin typeface="Constantia" charset="0"/>
              </a:rPr>
              <a:t>Investing in resources that help employees to sharpen their creative skills</a:t>
            </a:r>
          </a:p>
          <a:p>
            <a:pPr algn="just" eaLnBrk="1" hangingPunct="1">
              <a:lnSpc>
                <a:spcPct val="80000"/>
              </a:lnSpc>
            </a:pPr>
            <a:r>
              <a:rPr lang="en-US" sz="2800">
                <a:latin typeface="Constantia" charset="0"/>
              </a:rPr>
              <a:t>Listening attentively in order to acknowledge and provide early support to ideas</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atin typeface="Calibri" charset="0"/>
              </a:rPr>
              <a:t>Creativity Detractors</a:t>
            </a:r>
          </a:p>
        </p:txBody>
      </p:sp>
      <p:sp>
        <p:nvSpPr>
          <p:cNvPr id="49154" name="Rectangle 3"/>
          <p:cNvSpPr>
            <a:spLocks noGrp="1" noChangeArrowheads="1"/>
          </p:cNvSpPr>
          <p:nvPr>
            <p:ph idx="1"/>
          </p:nvPr>
        </p:nvSpPr>
        <p:spPr/>
        <p:txBody>
          <a:bodyPr/>
          <a:lstStyle/>
          <a:p>
            <a:pPr algn="just" eaLnBrk="1" hangingPunct="1">
              <a:lnSpc>
                <a:spcPct val="90000"/>
              </a:lnSpc>
            </a:pPr>
            <a:r>
              <a:rPr lang="en-US" sz="3200">
                <a:latin typeface="Constantia" charset="0"/>
              </a:rPr>
              <a:t>Not attempting to hire creative people</a:t>
            </a:r>
          </a:p>
          <a:p>
            <a:pPr algn="just" eaLnBrk="1" hangingPunct="1">
              <a:lnSpc>
                <a:spcPct val="90000"/>
              </a:lnSpc>
            </a:pPr>
            <a:r>
              <a:rPr lang="en-US" sz="3200">
                <a:latin typeface="Constantia" charset="0"/>
              </a:rPr>
              <a:t>Being pessimistic, judgmental and critical</a:t>
            </a:r>
          </a:p>
          <a:p>
            <a:pPr algn="just" eaLnBrk="1" hangingPunct="1">
              <a:lnSpc>
                <a:spcPct val="90000"/>
              </a:lnSpc>
            </a:pPr>
            <a:r>
              <a:rPr lang="en-US" sz="3200">
                <a:latin typeface="Constantia" charset="0"/>
              </a:rPr>
              <a:t>Punishing mistakes or failed ideas</a:t>
            </a:r>
          </a:p>
          <a:p>
            <a:pPr algn="just" eaLnBrk="1" hangingPunct="1">
              <a:lnSpc>
                <a:spcPct val="90000"/>
              </a:lnSpc>
            </a:pPr>
            <a:r>
              <a:rPr lang="en-US" sz="3200">
                <a:latin typeface="Constantia" charset="0"/>
              </a:rPr>
              <a:t>Pigeonholing employees</a:t>
            </a:r>
          </a:p>
          <a:p>
            <a:pPr algn="just" eaLnBrk="1" hangingPunct="1">
              <a:lnSpc>
                <a:spcPct val="90000"/>
              </a:lnSpc>
            </a:pPr>
            <a:r>
              <a:rPr lang="en-US" sz="3200">
                <a:latin typeface="Constantia" charset="0"/>
              </a:rPr>
              <a:t>Maintaining a stiff organizational culture with no room for different behaviors</a:t>
            </a:r>
          </a:p>
          <a:p>
            <a:pPr algn="just" eaLnBrk="1" hangingPunct="1">
              <a:lnSpc>
                <a:spcPct val="90000"/>
              </a:lnSpc>
            </a:pPr>
            <a:r>
              <a:rPr lang="en-US" sz="3200">
                <a:latin typeface="Constantia" charset="0"/>
              </a:rPr>
              <a:t>Being inattentive, acting distant and remaining silent when employees want to discuss new ideas</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609600" y="304800"/>
            <a:ext cx="7781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47625" cmpd="thinThick">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defRPr/>
            </a:pPr>
            <a:r>
              <a:rPr lang="en-US" sz="4400" b="1">
                <a:solidFill>
                  <a:schemeClr val="tx2"/>
                </a:solidFill>
                <a:cs typeface="Arial" charset="0"/>
              </a:rPr>
              <a:t>Management Style and Creativity</a:t>
            </a:r>
          </a:p>
        </p:txBody>
      </p:sp>
      <p:sp>
        <p:nvSpPr>
          <p:cNvPr id="45059" name="Rectangle 5"/>
          <p:cNvSpPr>
            <a:spLocks noChangeArrowheads="1"/>
          </p:cNvSpPr>
          <p:nvPr/>
        </p:nvSpPr>
        <p:spPr bwMode="auto">
          <a:xfrm>
            <a:off x="685800" y="18288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742950" lvl="1" indent="-285750">
              <a:spcBef>
                <a:spcPct val="20000"/>
              </a:spcBef>
              <a:buFont typeface="Wingdings" charset="0"/>
              <a:buChar char="Ø"/>
              <a:defRPr/>
            </a:pPr>
            <a:r>
              <a:rPr lang="en-US" sz="3200">
                <a:cs typeface="Arial" charset="0"/>
              </a:rPr>
              <a:t>Encourage risk taking</a:t>
            </a:r>
          </a:p>
          <a:p>
            <a:pPr marL="742950" lvl="1" indent="-285750">
              <a:spcBef>
                <a:spcPct val="20000"/>
              </a:spcBef>
              <a:buFont typeface="Wingdings" charset="0"/>
              <a:buChar char="Ø"/>
              <a:defRPr/>
            </a:pPr>
            <a:r>
              <a:rPr lang="en-US" sz="3200">
                <a:cs typeface="Arial" charset="0"/>
              </a:rPr>
              <a:t>Provide autonomy</a:t>
            </a:r>
          </a:p>
          <a:p>
            <a:pPr marL="742950" lvl="1" indent="-285750">
              <a:spcBef>
                <a:spcPct val="20000"/>
              </a:spcBef>
              <a:buFont typeface="Wingdings" charset="0"/>
              <a:buChar char="Ø"/>
              <a:defRPr/>
            </a:pPr>
            <a:r>
              <a:rPr lang="en-US" sz="3200">
                <a:cs typeface="Arial" charset="0"/>
              </a:rPr>
              <a:t>Encourage productivity - </a:t>
            </a:r>
            <a:r>
              <a:rPr lang="ja-JP" altLang="en-US" sz="3200">
                <a:cs typeface="Arial" charset="0"/>
              </a:rPr>
              <a:t>“</a:t>
            </a:r>
            <a:r>
              <a:rPr lang="en-US" sz="3200">
                <a:cs typeface="Arial" charset="0"/>
              </a:rPr>
              <a:t>sweat equity</a:t>
            </a:r>
            <a:r>
              <a:rPr lang="ja-JP" altLang="en-US" sz="3200">
                <a:cs typeface="Arial" charset="0"/>
              </a:rPr>
              <a:t>”</a:t>
            </a:r>
            <a:endParaRPr lang="en-US" sz="3200">
              <a:cs typeface="Arial" charset="0"/>
            </a:endParaRPr>
          </a:p>
          <a:p>
            <a:pPr marL="742950" lvl="1" indent="-285750">
              <a:spcBef>
                <a:spcPct val="20000"/>
              </a:spcBef>
              <a:buFont typeface="Wingdings" charset="0"/>
              <a:buChar char="Ø"/>
              <a:defRPr/>
            </a:pPr>
            <a:r>
              <a:rPr lang="en-US" sz="3200">
                <a:cs typeface="Arial" charset="0"/>
              </a:rPr>
              <a:t>Supportive supervision, climate, and work group</a:t>
            </a:r>
          </a:p>
          <a:p>
            <a:pPr marL="742950" lvl="1" indent="-285750">
              <a:spcBef>
                <a:spcPct val="20000"/>
              </a:spcBef>
              <a:buFont typeface="Wingdings" charset="0"/>
              <a:buChar char="Ø"/>
              <a:defRPr/>
            </a:pPr>
            <a:r>
              <a:rPr lang="en-US" sz="3200">
                <a:cs typeface="Arial" charset="0"/>
              </a:rPr>
              <a:t>Participative leadership</a:t>
            </a:r>
          </a:p>
          <a:p>
            <a:pPr marL="342900" indent="-342900">
              <a:spcBef>
                <a:spcPct val="20000"/>
              </a:spcBef>
              <a:buFont typeface="Wingdings" charset="0"/>
              <a:buChar char="Ø"/>
              <a:defRPr/>
            </a:pPr>
            <a:endParaRPr lang="en-US" sz="3200">
              <a:cs typeface="Arial" charset="0"/>
            </a:endParaRPr>
          </a:p>
        </p:txBody>
      </p:sp>
    </p:spTree>
  </p:cSld>
  <p:clrMapOvr>
    <a:masterClrMapping/>
  </p:clrMapOvr>
  <p:transition>
    <p:fade/>
    <p:sndAc>
      <p:stSnd>
        <p:snd r:embed="rId3" name="cashreg.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Content Placeholder 3" descr="26339_381256196201_716606_n.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381000"/>
            <a:ext cx="9144000" cy="7543800"/>
          </a:xfrm>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atin typeface="Calibri" charset="0"/>
              </a:rPr>
              <a:t>Innovation</a:t>
            </a:r>
          </a:p>
        </p:txBody>
      </p:sp>
      <p:sp>
        <p:nvSpPr>
          <p:cNvPr id="55298" name="Rectangle 3"/>
          <p:cNvSpPr>
            <a:spLocks noGrp="1" noChangeArrowheads="1"/>
          </p:cNvSpPr>
          <p:nvPr>
            <p:ph idx="1"/>
          </p:nvPr>
        </p:nvSpPr>
        <p:spPr/>
        <p:txBody>
          <a:bodyPr/>
          <a:lstStyle/>
          <a:p>
            <a:pPr algn="just" eaLnBrk="1" hangingPunct="1"/>
            <a:r>
              <a:rPr lang="en-US" sz="2800" b="1">
                <a:latin typeface="Constantia" charset="0"/>
              </a:rPr>
              <a:t>Innovation</a:t>
            </a:r>
            <a:r>
              <a:rPr lang="en-US" sz="2800">
                <a:latin typeface="Constantia" charset="0"/>
              </a:rPr>
              <a:t> - is the process of doing new things.</a:t>
            </a:r>
          </a:p>
          <a:p>
            <a:pPr algn="just" eaLnBrk="1" hangingPunct="1"/>
            <a:r>
              <a:rPr lang="en-US" sz="2800">
                <a:latin typeface="Constantia" charset="0"/>
              </a:rPr>
              <a:t>Innovation, therefore, is the transformation of creative ideas into useful applications, but creativity is a prerequisite to innovation.</a:t>
            </a:r>
          </a:p>
          <a:p>
            <a:pPr algn="just" eaLnBrk="1" hangingPunct="1"/>
            <a:r>
              <a:rPr lang="en-US" sz="2800">
                <a:latin typeface="Constantia" charset="0"/>
              </a:rPr>
              <a:t>It is important to recognize that innovation implies action, not just conceiving new ideas.  When people have passed through the illumination and verification stages of creativity, they may have become inventors, but they are not yet innovators.</a:t>
            </a:r>
          </a:p>
          <a:p>
            <a:pPr algn="just" eaLnBrk="1" hangingPunct="1"/>
            <a:endParaRPr lang="en-US" sz="2800">
              <a:latin typeface="Constantia" charset="0"/>
            </a:endParaRP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143000"/>
            <a:ext cx="8229600" cy="5181600"/>
          </a:xfrm>
        </p:spPr>
        <p:txBody>
          <a:bodyPr>
            <a:normAutofit/>
          </a:bodyPr>
          <a:lstStyle/>
          <a:p>
            <a:pPr marL="274320" indent="-274320" algn="just" eaLnBrk="1" fontAlgn="auto" hangingPunct="1">
              <a:lnSpc>
                <a:spcPct val="90000"/>
              </a:lnSpc>
              <a:spcAft>
                <a:spcPts val="0"/>
              </a:spcAft>
              <a:buClr>
                <a:schemeClr val="accent3"/>
              </a:buClr>
              <a:buFont typeface="Wingdings 2"/>
              <a:buChar char=""/>
              <a:defRPr/>
            </a:pPr>
            <a:r>
              <a:rPr lang="en-US" sz="3200" dirty="0" smtClean="0">
                <a:ea typeface="+mn-ea"/>
                <a:cs typeface="+mn-cs"/>
              </a:rPr>
              <a:t>The difference between invention and innovation is:</a:t>
            </a:r>
            <a:endParaRPr lang="en-US" sz="3200" b="1" dirty="0" smtClean="0">
              <a:ea typeface="+mn-ea"/>
              <a:cs typeface="+mn-cs"/>
            </a:endParaRPr>
          </a:p>
          <a:p>
            <a:pPr marL="274320" indent="-274320" algn="just" eaLnBrk="1" fontAlgn="auto" hangingPunct="1">
              <a:lnSpc>
                <a:spcPct val="90000"/>
              </a:lnSpc>
              <a:spcAft>
                <a:spcPts val="0"/>
              </a:spcAft>
              <a:buClr>
                <a:schemeClr val="accent3"/>
              </a:buClr>
              <a:buFont typeface="Wingdings 2"/>
              <a:buChar char=""/>
              <a:defRPr/>
            </a:pPr>
            <a:r>
              <a:rPr lang="en-US" sz="3200" b="1" dirty="0" smtClean="0">
                <a:ea typeface="+mn-ea"/>
                <a:cs typeface="+mn-cs"/>
              </a:rPr>
              <a:t>Invention</a:t>
            </a:r>
            <a:r>
              <a:rPr lang="en-US" sz="3200" dirty="0" smtClean="0">
                <a:ea typeface="+mn-ea"/>
                <a:cs typeface="+mn-cs"/>
              </a:rPr>
              <a:t> - is the creation of new products, processes, and technologies not previously known to exist.</a:t>
            </a:r>
            <a:endParaRPr lang="en-US" sz="3200" b="1" dirty="0" smtClean="0">
              <a:ea typeface="+mn-ea"/>
              <a:cs typeface="+mn-cs"/>
            </a:endParaRPr>
          </a:p>
          <a:p>
            <a:pPr marL="274320" indent="-274320" algn="just" eaLnBrk="1" fontAlgn="auto" hangingPunct="1">
              <a:lnSpc>
                <a:spcPct val="90000"/>
              </a:lnSpc>
              <a:spcAft>
                <a:spcPts val="0"/>
              </a:spcAft>
              <a:buClr>
                <a:schemeClr val="accent3"/>
              </a:buClr>
              <a:buFont typeface="Wingdings 2"/>
              <a:buChar char=""/>
              <a:defRPr/>
            </a:pPr>
            <a:r>
              <a:rPr lang="en-US" sz="3200" b="1" dirty="0" smtClean="0">
                <a:ea typeface="+mn-ea"/>
                <a:cs typeface="+mn-cs"/>
              </a:rPr>
              <a:t>Innovation</a:t>
            </a:r>
            <a:r>
              <a:rPr lang="en-US" sz="3200" dirty="0" smtClean="0">
                <a:ea typeface="+mn-ea"/>
                <a:cs typeface="+mn-cs"/>
              </a:rPr>
              <a:t> - is the transformation of creative ideas into useful applications by combining resources in new or unusual ways to provide value to society for or improved products, technology, or services</a:t>
            </a:r>
            <a:r>
              <a:rPr lang="en-US" dirty="0" smtClean="0">
                <a:ea typeface="+mn-ea"/>
                <a:cs typeface="+mn-cs"/>
              </a:rPr>
              <a:t>. </a:t>
            </a:r>
          </a:p>
        </p:txBody>
      </p:sp>
    </p:spTree>
  </p:cSld>
  <p:clrMapOvr>
    <a:masterClrMapping/>
  </p:clrMapOvr>
  <p:transition advClick="0">
    <p:fade/>
    <p:sndAc>
      <p:stSnd>
        <p:snd r:embed="rId3" name="cashreg.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09600" y="-228600"/>
            <a:ext cx="8229600" cy="1143000"/>
          </a:xfrm>
        </p:spPr>
        <p:txBody>
          <a:bodyPr/>
          <a:lstStyle/>
          <a:p>
            <a:pPr eaLnBrk="1" hangingPunct="1"/>
            <a:r>
              <a:rPr lang="en-US">
                <a:latin typeface="Calibri" charset="0"/>
              </a:rPr>
              <a:t>Types of innovation </a:t>
            </a:r>
          </a:p>
        </p:txBody>
      </p:sp>
      <p:sp>
        <p:nvSpPr>
          <p:cNvPr id="59394" name="Rectangle 3"/>
          <p:cNvSpPr>
            <a:spLocks noGrp="1" noChangeArrowheads="1"/>
          </p:cNvSpPr>
          <p:nvPr>
            <p:ph type="body" idx="1"/>
          </p:nvPr>
        </p:nvSpPr>
        <p:spPr>
          <a:xfrm>
            <a:off x="0" y="914400"/>
            <a:ext cx="9144000" cy="5105400"/>
          </a:xfrm>
        </p:spPr>
        <p:txBody>
          <a:bodyPr/>
          <a:lstStyle/>
          <a:p>
            <a:pPr marL="457200" indent="-457200" eaLnBrk="1" hangingPunct="1">
              <a:lnSpc>
                <a:spcPct val="80000"/>
              </a:lnSpc>
              <a:buFont typeface="Symbol" charset="0"/>
              <a:buNone/>
            </a:pPr>
            <a:r>
              <a:rPr lang="en-US">
                <a:latin typeface="Constantia" charset="0"/>
              </a:rPr>
              <a:t>In business and economics, innovation is often divided into five types:</a:t>
            </a:r>
          </a:p>
          <a:p>
            <a:pPr marL="457200" indent="-457200" eaLnBrk="1" hangingPunct="1">
              <a:lnSpc>
                <a:spcPct val="80000"/>
              </a:lnSpc>
              <a:buFont typeface="Symbol" charset="0"/>
              <a:buAutoNum type="arabicPeriod"/>
            </a:pPr>
            <a:r>
              <a:rPr lang="en-US">
                <a:latin typeface="Constantia" charset="0"/>
              </a:rPr>
              <a:t>Product innovation, which involves the introduction of a new good or service that is substantially improved. This might include improvements in functional characteristics, technical abilities, ease of use, or any other dimension. </a:t>
            </a:r>
          </a:p>
          <a:p>
            <a:pPr marL="457200" indent="-457200" eaLnBrk="1" hangingPunct="1">
              <a:lnSpc>
                <a:spcPct val="80000"/>
              </a:lnSpc>
              <a:buFont typeface="Symbol" charset="0"/>
              <a:buAutoNum type="arabicPeriod"/>
            </a:pPr>
            <a:r>
              <a:rPr lang="en-US">
                <a:latin typeface="Constantia" charset="0"/>
              </a:rPr>
              <a:t>Process innovation involves the implementation of a new or significantly improved production or delivery method. </a:t>
            </a:r>
          </a:p>
          <a:p>
            <a:pPr marL="457200" indent="-457200" eaLnBrk="1" hangingPunct="1">
              <a:lnSpc>
                <a:spcPct val="80000"/>
              </a:lnSpc>
              <a:buFont typeface="Symbol" charset="0"/>
              <a:buAutoNum type="arabicPeriod"/>
            </a:pPr>
            <a:r>
              <a:rPr lang="en-US">
                <a:latin typeface="Constantia" charset="0"/>
              </a:rPr>
              <a:t>Marketing innovation is the development of new marketing methods with improvement in product design or packaging, product promotion or pricing. </a:t>
            </a:r>
          </a:p>
          <a:p>
            <a:pPr marL="457200" indent="-457200" eaLnBrk="1" hangingPunct="1">
              <a:lnSpc>
                <a:spcPct val="80000"/>
              </a:lnSpc>
              <a:buFont typeface="Symbol" charset="0"/>
              <a:buAutoNum type="arabicPeriod"/>
            </a:pPr>
            <a:r>
              <a:rPr lang="en-US">
                <a:latin typeface="Constantia" charset="0"/>
              </a:rPr>
              <a:t>Organizational innovation (also referred to as social innovation) involves the creation of new organizations, business practices, ways of running organizations or new organizational behavior. </a:t>
            </a:r>
          </a:p>
          <a:p>
            <a:pPr marL="457200" indent="-457200" eaLnBrk="1" hangingPunct="1">
              <a:lnSpc>
                <a:spcPct val="80000"/>
              </a:lnSpc>
              <a:buFont typeface="Symbol" charset="0"/>
              <a:buAutoNum type="arabicPeriod"/>
            </a:pPr>
            <a:r>
              <a:rPr lang="en-US">
                <a:latin typeface="Constantia" charset="0"/>
              </a:rPr>
              <a:t>Business Model innovation involves changing the way business is done in terms of capturing value e.g. Compaq vs. Dell. </a:t>
            </a:r>
          </a:p>
          <a:p>
            <a:pPr marL="838200" lvl="1" indent="-381000" eaLnBrk="1" hangingPunct="1"/>
            <a:r>
              <a:rPr lang="en-US" sz="1600" b="1">
                <a:latin typeface="Constantia" charset="0"/>
              </a:rPr>
              <a:t>Innovative Thinking: Six Simple Secrets </a:t>
            </a:r>
            <a:r>
              <a:rPr lang="en-US" sz="1600">
                <a:latin typeface="Constantia" charset="0"/>
              </a:rPr>
              <a:t>by Padi Selwyn, M.A.</a:t>
            </a:r>
          </a:p>
        </p:txBody>
      </p:sp>
    </p:spTree>
  </p:cSld>
  <p:clrMapOvr>
    <a:masterClrMapping/>
  </p:clrMapOvr>
  <p:transition>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algn="ctr"/>
            <a:r>
              <a:rPr lang="en-GB" sz="5400">
                <a:latin typeface="Calibri" charset="0"/>
              </a:rPr>
              <a:t>Richard Turere</a:t>
            </a:r>
            <a:endParaRPr lang="en-GB">
              <a:latin typeface="Calibri" charset="0"/>
            </a:endParaRPr>
          </a:p>
        </p:txBody>
      </p:sp>
      <p:sp>
        <p:nvSpPr>
          <p:cNvPr id="61442" name="Content Placeholder 2"/>
          <p:cNvSpPr>
            <a:spLocks noGrp="1"/>
          </p:cNvSpPr>
          <p:nvPr>
            <p:ph idx="1"/>
          </p:nvPr>
        </p:nvSpPr>
        <p:spPr/>
        <p:txBody>
          <a:bodyPr/>
          <a:lstStyle/>
          <a:p>
            <a:r>
              <a:rPr lang="en-GB" sz="2800">
                <a:latin typeface="Constantia" charset="0"/>
              </a:rPr>
              <a:t>Richard Turere  a  13  year  old Kenyan Boy has become a hero after inventing a method of saving cows from being  eaten up by lions .</a:t>
            </a:r>
          </a:p>
          <a:p>
            <a:r>
              <a:rPr lang="en-GB" sz="2800">
                <a:latin typeface="Constantia" charset="0"/>
              </a:rPr>
              <a:t>Turere who grew up at a home near Nairobi National Park ,tried out many things to save their livestock from lions from the age of 11 ,until he discovered that lions fear lights, giving birth to his current ”Lion Lights” system” .</a:t>
            </a:r>
          </a:p>
        </p:txBody>
      </p:sp>
    </p:spTree>
  </p:cSld>
  <p:clrMapOvr>
    <a:masterClrMapping/>
  </p:clrMapOvr>
  <p:transition advClick="0">
    <p:fade/>
    <p:sndAc>
      <p:stSnd>
        <p:snd r:embed="rId2" name="cashreg.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2" descr="C:\Users\Jocelynne\Downloads\Compressed\130222151832-richard-turere-lion-lights-3-horizontal-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466" name="Rectangle 4"/>
          <p:cNvSpPr>
            <a:spLocks noChangeArrowheads="1"/>
          </p:cNvSpPr>
          <p:nvPr/>
        </p:nvSpPr>
        <p:spPr bwMode="auto">
          <a:xfrm>
            <a:off x="6096000" y="5715000"/>
            <a:ext cx="26209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GB"/>
              <a:t>richard-turere-lion-lights</a:t>
            </a:r>
          </a:p>
        </p:txBody>
      </p:sp>
    </p:spTree>
  </p:cSld>
  <p:clrMapOvr>
    <a:masterClrMapping/>
  </p:clrMapOvr>
  <p:transition advClick="0">
    <p:fade/>
    <p:sndAc>
      <p:stSnd>
        <p:snd r:embed="rId2" name="cashreg.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2" descr="C:\Users\Jocelynne\Downloads\Compressed\130222152551-richard-turere-lion-lights-drawing-horizontal-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2" descr="C:\Users\Jocelynne\Downloads\Compressed\130222152200-richard-turere-lion-lights-5-horizontal-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2" descr="C:\Users\Jocelynne\Downloads\Compressed\130226092835-richard-turere-ted-practice-horizontal-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 descr="C:\Users\Jocelynne\Downloads\Compressed\130222152900-richard-turere-lion-lights-plane-horizontal-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75125" cy="6858000"/>
          </a:xfrm>
          <a:prstGeom prst="rect">
            <a:avLst/>
          </a:prstGeom>
        </p:spPr>
      </p:pic>
    </p:spTree>
    <p:extLst>
      <p:ext uri="{BB962C8B-B14F-4D97-AF65-F5344CB8AC3E}">
        <p14:creationId xmlns:p14="http://schemas.microsoft.com/office/powerpoint/2010/main" val="1684481056"/>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85814654"/>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324600"/>
          </a:xfrm>
        </p:spPr>
      </p:pic>
    </p:spTree>
    <p:extLst>
      <p:ext uri="{BB962C8B-B14F-4D97-AF65-F5344CB8AC3E}">
        <p14:creationId xmlns:p14="http://schemas.microsoft.com/office/powerpoint/2010/main" val="640418492"/>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228600"/>
            <a:ext cx="8382000" cy="7924800"/>
          </a:xfrm>
        </p:spPr>
      </p:pic>
    </p:spTree>
    <p:extLst>
      <p:ext uri="{BB962C8B-B14F-4D97-AF65-F5344CB8AC3E}">
        <p14:creationId xmlns:p14="http://schemas.microsoft.com/office/powerpoint/2010/main" val="1936037570"/>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8991600" cy="6477000"/>
          </a:xfrm>
          <a:prstGeom prst="rect">
            <a:avLst/>
          </a:prstGeom>
        </p:spPr>
      </p:pic>
    </p:spTree>
    <p:extLst>
      <p:ext uri="{BB962C8B-B14F-4D97-AF65-F5344CB8AC3E}">
        <p14:creationId xmlns:p14="http://schemas.microsoft.com/office/powerpoint/2010/main" val="2120247776"/>
      </p:ext>
    </p:extLst>
  </p:cSld>
  <p:clrMapOvr>
    <a:masterClrMapping/>
  </p:clrMapOvr>
  <p:transition advClick="0">
    <p:fade/>
    <p:sndAc>
      <p:stSnd>
        <p:snd r:embed="rId2" name="cashreg.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
            <a:ext cx="7315200" cy="670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Click="0">
    <p:fade/>
    <p:sndAc>
      <p:stSnd>
        <p:snd r:embed="rId2" name="cashreg.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1208</TotalTime>
  <Words>1058</Words>
  <Application>Microsoft Macintosh PowerPoint</Application>
  <PresentationFormat>On-screen Show (4:3)</PresentationFormat>
  <Paragraphs>113</Paragraphs>
  <Slides>38</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Agency FB</vt:lpstr>
      <vt:lpstr>Calibri</vt:lpstr>
      <vt:lpstr>Chalkduster</vt:lpstr>
      <vt:lpstr>Constantia</vt:lpstr>
      <vt:lpstr>HelveticaNeue-Bold</vt:lpstr>
      <vt:lpstr>ＭＳ Ｐゴシック</vt:lpstr>
      <vt:lpstr>Symbol</vt:lpstr>
      <vt:lpstr>Wingdings</vt:lpstr>
      <vt:lpstr>Wingdings 2</vt:lpstr>
      <vt:lpstr>Arial</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CREATIVITY, INNOVATION, INVENTION AND ENTREPRENEURSHIP</vt:lpstr>
      <vt:lpstr>PowerPoint Presentation</vt:lpstr>
      <vt:lpstr>PowerPoint Presentation</vt:lpstr>
      <vt:lpstr>Definition</vt:lpstr>
      <vt:lpstr>Creativity</vt:lpstr>
      <vt:lpstr>Creativity (contd)</vt:lpstr>
      <vt:lpstr>PowerPoint Presentation</vt:lpstr>
      <vt:lpstr>PowerPoint Presentation</vt:lpstr>
      <vt:lpstr>PowerPoint Presentation</vt:lpstr>
      <vt:lpstr>PowerPoint Presentation</vt:lpstr>
      <vt:lpstr>Grain storage silo in Malawi</vt:lpstr>
      <vt:lpstr>Cassava grater</vt:lpstr>
      <vt:lpstr>Types of creative behavior</vt:lpstr>
      <vt:lpstr>Methods of Generating Business Ideas/Techniques for Improving the Creative Process</vt:lpstr>
      <vt:lpstr>Methods of Generating Business Ideas/Techniques for Improving the Creative Process</vt:lpstr>
      <vt:lpstr>Methods of Generating Business Ideas/Techniques for Improving the Creative Process</vt:lpstr>
      <vt:lpstr>Methods of Generating Business Ideas/Techniques for Improving the Creative Process</vt:lpstr>
      <vt:lpstr>Creativity Enhancers</vt:lpstr>
      <vt:lpstr>Creativity Detractors</vt:lpstr>
      <vt:lpstr>PowerPoint Presentation</vt:lpstr>
      <vt:lpstr>Innovation</vt:lpstr>
      <vt:lpstr>PowerPoint Presentation</vt:lpstr>
      <vt:lpstr>Types of innovation </vt:lpstr>
      <vt:lpstr>Richard Turere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INNOVATION AND ENTREPRENEURSHIP</dc:title>
  <dc:creator>user</dc:creator>
  <cp:lastModifiedBy>Microsoft Office User</cp:lastModifiedBy>
  <cp:revision>77</cp:revision>
  <dcterms:created xsi:type="dcterms:W3CDTF">2009-02-08T15:25:38Z</dcterms:created>
  <dcterms:modified xsi:type="dcterms:W3CDTF">2017-02-13T16:11:34Z</dcterms:modified>
</cp:coreProperties>
</file>