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60" r:id="rId2"/>
    <p:sldId id="280" r:id="rId3"/>
    <p:sldId id="262" r:id="rId4"/>
    <p:sldId id="263" r:id="rId5"/>
    <p:sldId id="264" r:id="rId6"/>
    <p:sldId id="265" r:id="rId7"/>
    <p:sldId id="266" r:id="rId8"/>
    <p:sldId id="267" r:id="rId9"/>
    <p:sldId id="282" r:id="rId10"/>
    <p:sldId id="283" r:id="rId11"/>
    <p:sldId id="285" r:id="rId12"/>
    <p:sldId id="284" r:id="rId13"/>
    <p:sldId id="286" r:id="rId14"/>
    <p:sldId id="287" r:id="rId15"/>
    <p:sldId id="288" r:id="rId16"/>
    <p:sldId id="289" r:id="rId17"/>
    <p:sldId id="281" r:id="rId18"/>
    <p:sldId id="272" r:id="rId19"/>
    <p:sldId id="290" r:id="rId20"/>
    <p:sldId id="274" r:id="rId21"/>
    <p:sldId id="291" r:id="rId22"/>
    <p:sldId id="292"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57340-176F-410B-8793-071CBB008087}" type="datetimeFigureOut">
              <a:rPr lang="en-US" smtClean="0"/>
              <a:pPr/>
              <a:t>6/23/16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1A92A-9813-4A32-9CFA-EA2E62A082FA}" type="slidenum">
              <a:rPr lang="en-US" smtClean="0"/>
              <a:pPr/>
              <a:t>‹#›</a:t>
            </a:fld>
            <a:endParaRPr lang="en-US"/>
          </a:p>
        </p:txBody>
      </p:sp>
    </p:spTree>
    <p:extLst>
      <p:ext uri="{BB962C8B-B14F-4D97-AF65-F5344CB8AC3E}">
        <p14:creationId xmlns:p14="http://schemas.microsoft.com/office/powerpoint/2010/main" val="8474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5DA6B86F-03AE-4D92-A04A-78E84D7ADC3B}" type="slidenum">
              <a:rPr lang="en-US" smtClean="0">
                <a:latin typeface="Times New Roman" pitchFamily="18" charset="0"/>
                <a:cs typeface="Times New Roman" pitchFamily="18" charset="0"/>
              </a:rPr>
              <a:pPr/>
              <a:t>1</a:t>
            </a:fld>
            <a:endParaRPr lang="en-US" smtClean="0">
              <a:latin typeface="Times New Roman" pitchFamily="18" charset="0"/>
              <a:cs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31A913B-4248-470F-92A3-6A1995383122}" type="slidenum">
              <a:rPr lang="en-US" smtClean="0">
                <a:latin typeface="Times New Roman" pitchFamily="18" charset="0"/>
                <a:cs typeface="Times New Roman" pitchFamily="18" charset="0"/>
              </a:rPr>
              <a:pPr/>
              <a:t>20</a:t>
            </a:fld>
            <a:endParaRPr lang="en-US" smtClean="0">
              <a:latin typeface="Times New Roman" pitchFamily="18" charset="0"/>
              <a:cs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82A0ECC0-46E4-458D-96A4-BF1FE73BFA34}" type="slidenum">
              <a:rPr lang="en-US" smtClean="0">
                <a:latin typeface="Times New Roman" pitchFamily="18" charset="0"/>
                <a:cs typeface="Times New Roman" pitchFamily="18" charset="0"/>
              </a:rPr>
              <a:pPr/>
              <a:t>23</a:t>
            </a:fld>
            <a:endParaRPr lang="en-US" smtClean="0">
              <a:latin typeface="Times New Roman" pitchFamily="18" charset="0"/>
              <a:cs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Times New Roman" pitchFamily="18" charset="0"/>
              <a:cs typeface="Times New Roman" pitchFamily="18" charset="0"/>
            </a:endParaRPr>
          </a:p>
        </p:txBody>
      </p:sp>
      <p:sp>
        <p:nvSpPr>
          <p:cNvPr id="43012" name="Slide Number Placeholder 3"/>
          <p:cNvSpPr>
            <a:spLocks noGrp="1"/>
          </p:cNvSpPr>
          <p:nvPr>
            <p:ph type="sldNum" sz="quarter" idx="5"/>
          </p:nvPr>
        </p:nvSpPr>
        <p:spPr>
          <a:noFill/>
        </p:spPr>
        <p:txBody>
          <a:bodyPr/>
          <a:lstStyle/>
          <a:p>
            <a:fld id="{A867E1FE-506D-4EE6-94A5-99597B4C402E}" type="slidenum">
              <a:rPr lang="en-US" smtClean="0">
                <a:latin typeface="Times New Roman" pitchFamily="18" charset="0"/>
                <a:cs typeface="Times New Roman" pitchFamily="18" charset="0"/>
              </a:rPr>
              <a:pPr/>
              <a:t>24</a:t>
            </a:fld>
            <a:endParaRPr lang="en-US" smtClean="0">
              <a:latin typeface="Times New Roman" pitchFamily="18" charset="0"/>
              <a:cs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D1A92A-9813-4A32-9CFA-EA2E62A082F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5D6CD5A-F5E0-4AC7-B1F0-516D65F6E952}" type="slidenum">
              <a:rPr lang="en-US" smtClean="0">
                <a:latin typeface="Times New Roman" pitchFamily="18" charset="0"/>
                <a:cs typeface="Times New Roman" pitchFamily="18" charset="0"/>
              </a:rPr>
              <a:pPr/>
              <a:t>3</a:t>
            </a:fld>
            <a:endParaRPr lang="en-US" smtClean="0">
              <a:latin typeface="Times New Roman" pitchFamily="18" charset="0"/>
              <a:cs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A860F84-E18C-4DF0-8F21-C717EA5EC9D8}" type="slidenum">
              <a:rPr lang="en-US" smtClean="0">
                <a:latin typeface="Times New Roman" pitchFamily="18" charset="0"/>
                <a:cs typeface="Times New Roman" pitchFamily="18" charset="0"/>
              </a:rPr>
              <a:pPr/>
              <a:t>4</a:t>
            </a:fld>
            <a:endParaRPr lang="en-US" smtClean="0">
              <a:latin typeface="Times New Roman" pitchFamily="18" charset="0"/>
              <a:cs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B7DA193-24E9-40B9-9D6B-09DC2FAC0AB2}" type="slidenum">
              <a:rPr lang="en-US" smtClean="0">
                <a:latin typeface="Times New Roman" pitchFamily="18" charset="0"/>
                <a:cs typeface="Times New Roman" pitchFamily="18" charset="0"/>
              </a:rPr>
              <a:pPr/>
              <a:t>5</a:t>
            </a:fld>
            <a:endParaRPr lang="en-US" smtClean="0">
              <a:latin typeface="Times New Roman" pitchFamily="18" charset="0"/>
              <a:cs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F97732C-1E36-483C-9795-3466F0315E78}" type="slidenum">
              <a:rPr lang="en-US" smtClean="0">
                <a:latin typeface="Times New Roman" pitchFamily="18" charset="0"/>
                <a:cs typeface="Times New Roman" pitchFamily="18" charset="0"/>
              </a:rPr>
              <a:pPr/>
              <a:t>6</a:t>
            </a:fld>
            <a:endParaRPr lang="en-US" smtClean="0">
              <a:latin typeface="Times New Roman" pitchFamily="18" charset="0"/>
              <a:cs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latin typeface="Times New Roman" pitchFamily="18" charset="0"/>
              <a:cs typeface="Times New Roman" pitchFamily="18" charset="0"/>
            </a:endParaRPr>
          </a:p>
        </p:txBody>
      </p:sp>
      <p:sp>
        <p:nvSpPr>
          <p:cNvPr id="29700" name="Slide Number Placeholder 3"/>
          <p:cNvSpPr>
            <a:spLocks noGrp="1"/>
          </p:cNvSpPr>
          <p:nvPr>
            <p:ph type="sldNum" sz="quarter" idx="5"/>
          </p:nvPr>
        </p:nvSpPr>
        <p:spPr>
          <a:noFill/>
        </p:spPr>
        <p:txBody>
          <a:bodyPr/>
          <a:lstStyle/>
          <a:p>
            <a:fld id="{CE5559B2-1335-4361-8833-0DBC3DCF62BB}" type="slidenum">
              <a:rPr lang="en-US" smtClean="0">
                <a:latin typeface="Times New Roman" pitchFamily="18" charset="0"/>
                <a:cs typeface="Times New Roman" pitchFamily="18" charset="0"/>
              </a:rPr>
              <a:pPr/>
              <a:t>7</a:t>
            </a:fld>
            <a:endParaRPr lang="en-US"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246D71C-F99F-4250-9B98-E2C7456E557D}" type="slidenum">
              <a:rPr lang="en-US" smtClean="0">
                <a:latin typeface="Times New Roman" pitchFamily="18" charset="0"/>
                <a:cs typeface="Times New Roman" pitchFamily="18" charset="0"/>
              </a:rPr>
              <a:pPr/>
              <a:t>8</a:t>
            </a:fld>
            <a:endParaRPr lang="en-US" smtClean="0">
              <a:latin typeface="Times New Roman" pitchFamily="18" charset="0"/>
              <a:cs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958A797-54CA-4E74-BE13-FF11EBE85A1F}" type="slidenum">
              <a:rPr lang="en-US" smtClean="0">
                <a:latin typeface="Times New Roman" pitchFamily="18" charset="0"/>
                <a:cs typeface="Times New Roman" pitchFamily="18" charset="0"/>
              </a:rPr>
              <a:pPr/>
              <a:t>18</a:t>
            </a:fld>
            <a:endParaRPr lang="en-US" smtClean="0">
              <a:latin typeface="Times New Roman" pitchFamily="18" charset="0"/>
              <a:cs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9"/>
          <p:cNvSpPr>
            <a:spLocks noGrp="1"/>
          </p:cNvSpPr>
          <p:nvPr>
            <p:ph type="dt" sz="half" idx="10"/>
          </p:nvPr>
        </p:nvSpPr>
        <p:spPr/>
        <p:txBody>
          <a:bodyPr/>
          <a:lstStyle>
            <a:lvl1pPr>
              <a:defRPr/>
            </a:lvl1pPr>
          </a:lstStyle>
          <a:p>
            <a:pPr>
              <a:defRPr/>
            </a:pPr>
            <a:fld id="{EBA33F73-EFA7-4ECC-A6A5-8F30E762DF7A}" type="datetimeFigureOut">
              <a:rPr lang="en-US"/>
              <a:pPr>
                <a:defRPr/>
              </a:pPr>
              <a:t>6/23/16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2F92579-FFD6-4C3C-BA64-D37C1A09E9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117075F-6A35-48BF-93CB-19AFFFCDBC0B}" type="datetimeFigureOut">
              <a:rPr lang="en-US"/>
              <a:pPr>
                <a:defRPr/>
              </a:pPr>
              <a:t>6/23/16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3364C0D-9EE5-4005-800E-96C4F0E3FAD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BFD6D59-1618-4CFB-9FC5-C1BB57FBCA64}" type="datetimeFigureOut">
              <a:rPr lang="en-US"/>
              <a:pPr>
                <a:defRPr/>
              </a:pPr>
              <a:t>6/23/16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C793763-06A8-44FB-8485-5B9F3EF901F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4A5F8D3-D63F-4598-8AE6-6115B6DD6150}" type="datetimeFigureOut">
              <a:rPr lang="en-US"/>
              <a:pPr>
                <a:defRPr/>
              </a:pPr>
              <a:t>6/23/16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8856C10-788E-43AA-86B4-EE4F736B783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pPr>
              <a:defRPr/>
            </a:pPr>
            <a:fld id="{777E1AC2-480E-4E3A-B544-47C26F8C7A90}" type="datetimeFigureOut">
              <a:rPr lang="en-US"/>
              <a:pPr>
                <a:defRPr/>
              </a:pPr>
              <a:t>6/23/16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7660653-EF31-44E2-81D6-464FA0E0FD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6A41A41-9FD7-4230-9D4A-4B4D11B88AD6}" type="datetimeFigureOut">
              <a:rPr lang="en-US"/>
              <a:pPr>
                <a:defRPr/>
              </a:pPr>
              <a:t>6/23/16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A5655645-266D-4DB0-8F90-CC77AE66EF1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EDB8B038-DE55-4956-B925-34569B9A5F74}" type="datetimeFigureOut">
              <a:rPr lang="en-US"/>
              <a:pPr>
                <a:defRPr/>
              </a:pPr>
              <a:t>6/23/16</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41978F41-FB11-4DBD-9142-C805ED5CF4B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ABD55BFB-A1E0-4CC5-ACF8-59C9EE7138F3}" type="datetimeFigureOut">
              <a:rPr lang="en-US"/>
              <a:pPr>
                <a:defRPr/>
              </a:pPr>
              <a:t>6/23/16</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37A99BAD-4445-4EE9-AEC3-B185266855C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3C680F3-0380-4190-BE07-947C88B08369}" type="datetimeFigureOut">
              <a:rPr lang="en-US"/>
              <a:pPr>
                <a:defRPr/>
              </a:pPr>
              <a:t>6/23/16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F7681A30-F206-4EB0-BE8A-7A74AF59BD8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54F938C4-6771-47AE-A275-7131261DCDA5}" type="datetimeFigureOut">
              <a:rPr lang="en-US"/>
              <a:pPr>
                <a:defRPr/>
              </a:pPr>
              <a:t>6/23/16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07ED49B-E38D-49EB-BE8C-EB1240E53D3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AFF365E-8990-4E6B-B3EF-600B07468EAA}" type="datetimeFigureOut">
              <a:rPr lang="en-US"/>
              <a:pPr>
                <a:defRPr/>
              </a:pPr>
              <a:t>6/23/16</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3FBE091C-79E0-425A-BA27-6D6072B985B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CBF4AA5-6B44-4185-AF2F-9B985DD6D646}" type="datetimeFigureOut">
              <a:rPr lang="en-US"/>
              <a:pPr>
                <a:defRPr/>
              </a:pPr>
              <a:t>6/23/16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F1E9DAF2-AA2B-475A-95FB-7FCCA5ADA727}" type="slidenum">
              <a:rPr lang="en-US"/>
              <a:pPr>
                <a:defRPr/>
              </a:pPr>
              <a:t>‹#›</a:t>
            </a:fld>
            <a:endParaRPr lang="en-US"/>
          </a:p>
        </p:txBody>
      </p:sp>
      <p:grpSp>
        <p:nvGrpSpPr>
          <p:cNvPr id="2"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Arial" charset="0"/>
        </a:defRPr>
      </a:lvl2pPr>
      <a:lvl3pPr algn="l" rtl="0" eaLnBrk="0" fontAlgn="base" hangingPunct="0">
        <a:spcBef>
          <a:spcPct val="0"/>
        </a:spcBef>
        <a:spcAft>
          <a:spcPct val="0"/>
        </a:spcAft>
        <a:defRPr sz="5000">
          <a:solidFill>
            <a:schemeClr val="tx2"/>
          </a:solidFill>
          <a:latin typeface="Arial" charset="0"/>
        </a:defRPr>
      </a:lvl3pPr>
      <a:lvl4pPr algn="l" rtl="0" eaLnBrk="0" fontAlgn="base" hangingPunct="0">
        <a:spcBef>
          <a:spcPct val="0"/>
        </a:spcBef>
        <a:spcAft>
          <a:spcPct val="0"/>
        </a:spcAft>
        <a:defRPr sz="5000">
          <a:solidFill>
            <a:schemeClr val="tx2"/>
          </a:solidFill>
          <a:latin typeface="Arial" charset="0"/>
        </a:defRPr>
      </a:lvl4pPr>
      <a:lvl5pPr algn="l" rtl="0" eaLnBrk="0" fontAlgn="base" hangingPunct="0">
        <a:spcBef>
          <a:spcPct val="0"/>
        </a:spcBef>
        <a:spcAft>
          <a:spcPct val="0"/>
        </a:spcAft>
        <a:defRPr sz="5000">
          <a:solidFill>
            <a:schemeClr val="tx2"/>
          </a:solidFill>
          <a:latin typeface="Arial" charset="0"/>
        </a:defRPr>
      </a:lvl5pPr>
      <a:lvl6pPr marL="457200" algn="l" rtl="0" fontAlgn="base">
        <a:spcBef>
          <a:spcPct val="0"/>
        </a:spcBef>
        <a:spcAft>
          <a:spcPct val="0"/>
        </a:spcAft>
        <a:defRPr sz="5000">
          <a:solidFill>
            <a:schemeClr val="tx2"/>
          </a:solidFill>
          <a:latin typeface="Arial" charset="0"/>
        </a:defRPr>
      </a:lvl6pPr>
      <a:lvl7pPr marL="914400" algn="l" rtl="0" fontAlgn="base">
        <a:spcBef>
          <a:spcPct val="0"/>
        </a:spcBef>
        <a:spcAft>
          <a:spcPct val="0"/>
        </a:spcAft>
        <a:defRPr sz="5000">
          <a:solidFill>
            <a:schemeClr val="tx2"/>
          </a:solidFill>
          <a:latin typeface="Arial" charset="0"/>
        </a:defRPr>
      </a:lvl7pPr>
      <a:lvl8pPr marL="1371600" algn="l" rtl="0" fontAlgn="base">
        <a:spcBef>
          <a:spcPct val="0"/>
        </a:spcBef>
        <a:spcAft>
          <a:spcPct val="0"/>
        </a:spcAft>
        <a:defRPr sz="5000">
          <a:solidFill>
            <a:schemeClr val="tx2"/>
          </a:solidFill>
          <a:latin typeface="Arial" charset="0"/>
        </a:defRPr>
      </a:lvl8pPr>
      <a:lvl9pPr marL="1828800" algn="l" rtl="0" fontAlgn="base">
        <a:spcBef>
          <a:spcPct val="0"/>
        </a:spcBef>
        <a:spcAft>
          <a:spcPct val="0"/>
        </a:spcAft>
        <a:defRPr sz="5000">
          <a:solidFill>
            <a:schemeClr val="tx2"/>
          </a:solidFill>
          <a:latin typeface="Arial" charset="0"/>
        </a:defRPr>
      </a:lvl9pPr>
    </p:titleStyle>
    <p:bodyStyle>
      <a:lvl1pPr marL="273050" indent="-273050" algn="l" rtl="0" eaLnBrk="0" fontAlgn="base" hangingPunct="0">
        <a:spcBef>
          <a:spcPct val="20000"/>
        </a:spcBef>
        <a:spcAft>
          <a:spcPct val="0"/>
        </a:spcAft>
        <a:buClr>
          <a:srgbClr val="E7BC2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E7BC2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D092A7"/>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5459413" y="420688"/>
            <a:ext cx="184150" cy="457200"/>
          </a:xfrm>
          <a:prstGeom prst="rect">
            <a:avLst/>
          </a:prstGeom>
          <a:noFill/>
          <a:ln w="9525">
            <a:noFill/>
            <a:miter lim="800000"/>
            <a:headEnd/>
            <a:tailEnd/>
          </a:ln>
        </p:spPr>
        <p:txBody>
          <a:bodyPr wrap="none">
            <a:spAutoFit/>
          </a:bodyPr>
          <a:lstStyle/>
          <a:p>
            <a:pPr algn="ctr"/>
            <a:endParaRPr lang="en-US" b="0" i="1"/>
          </a:p>
        </p:txBody>
      </p:sp>
      <p:sp>
        <p:nvSpPr>
          <p:cNvPr id="2051" name="Text Box 3"/>
          <p:cNvSpPr txBox="1">
            <a:spLocks noChangeArrowheads="1"/>
          </p:cNvSpPr>
          <p:nvPr/>
        </p:nvSpPr>
        <p:spPr bwMode="auto">
          <a:xfrm>
            <a:off x="381000" y="685800"/>
            <a:ext cx="8445500" cy="6124754"/>
          </a:xfrm>
          <a:prstGeom prst="rect">
            <a:avLst/>
          </a:prstGeom>
          <a:noFill/>
          <a:ln w="9525">
            <a:noFill/>
            <a:miter lim="800000"/>
            <a:headEnd/>
            <a:tailEnd/>
          </a:ln>
        </p:spPr>
        <p:txBody>
          <a:bodyPr>
            <a:spAutoFit/>
          </a:bodyPr>
          <a:lstStyle/>
          <a:p>
            <a:pPr algn="ctr">
              <a:defRPr/>
            </a:pPr>
            <a:endParaRPr lang="en-GB" sz="4000" b="1" spc="-150" dirty="0" smtClean="0">
              <a:solidFill>
                <a:schemeClr val="bg1"/>
              </a:solidFill>
              <a:effectLst>
                <a:outerShdw blurRad="38100" dist="38100" dir="2700000" algn="tl">
                  <a:srgbClr val="000000">
                    <a:alpha val="43137"/>
                  </a:srgbClr>
                </a:outerShdw>
              </a:effectLst>
              <a:latin typeface="+mj-lt"/>
              <a:cs typeface="Times New Roman" charset="0"/>
            </a:endParaRPr>
          </a:p>
          <a:p>
            <a:pPr algn="ctr">
              <a:defRPr/>
            </a:pPr>
            <a:endParaRPr lang="en-GB" sz="4000" b="1" spc="-150" dirty="0">
              <a:solidFill>
                <a:schemeClr val="bg1"/>
              </a:solidFill>
              <a:effectLst>
                <a:outerShdw blurRad="38100" dist="38100" dir="2700000" algn="tl">
                  <a:srgbClr val="000000">
                    <a:alpha val="43137"/>
                  </a:srgbClr>
                </a:outerShdw>
              </a:effectLst>
              <a:latin typeface="+mj-lt"/>
              <a:cs typeface="Times New Roman" charset="0"/>
            </a:endParaRPr>
          </a:p>
          <a:p>
            <a:pPr algn="ctr">
              <a:defRPr/>
            </a:pPr>
            <a:endParaRPr lang="en-GB" sz="4000" b="1" spc="-150" dirty="0" smtClean="0">
              <a:solidFill>
                <a:schemeClr val="bg1"/>
              </a:solidFill>
              <a:effectLst>
                <a:outerShdw blurRad="38100" dist="38100" dir="2700000" algn="tl">
                  <a:srgbClr val="000000">
                    <a:alpha val="43137"/>
                  </a:srgbClr>
                </a:outerShdw>
              </a:effectLst>
              <a:latin typeface="+mj-lt"/>
              <a:cs typeface="Times New Roman" charset="0"/>
            </a:endParaRPr>
          </a:p>
          <a:p>
            <a:pPr algn="ctr">
              <a:defRPr/>
            </a:pPr>
            <a:r>
              <a:rPr lang="en-GB" sz="4000" b="1" spc="-150" dirty="0" smtClean="0">
                <a:solidFill>
                  <a:schemeClr val="bg1"/>
                </a:solidFill>
                <a:effectLst>
                  <a:outerShdw blurRad="38100" dist="38100" dir="2700000" algn="tl">
                    <a:srgbClr val="000000">
                      <a:alpha val="43137"/>
                    </a:srgbClr>
                  </a:outerShdw>
                </a:effectLst>
                <a:cs typeface="Times New Roman" charset="0"/>
              </a:rPr>
              <a:t>Writing a Successful</a:t>
            </a:r>
            <a:endParaRPr lang="en-GB" sz="4000" b="1" spc="-150" dirty="0">
              <a:solidFill>
                <a:schemeClr val="bg1"/>
              </a:solidFill>
              <a:effectLst>
                <a:outerShdw blurRad="38100" dist="38100" dir="2700000" algn="tl">
                  <a:srgbClr val="000000">
                    <a:alpha val="43137"/>
                  </a:srgbClr>
                </a:outerShdw>
              </a:effectLst>
              <a:cs typeface="Times New Roman" charset="0"/>
            </a:endParaRPr>
          </a:p>
          <a:p>
            <a:pPr algn="ctr">
              <a:defRPr/>
            </a:pPr>
            <a:r>
              <a:rPr lang="en-GB" sz="4000" b="1" spc="-150" dirty="0" smtClean="0">
                <a:solidFill>
                  <a:schemeClr val="bg1"/>
                </a:solidFill>
                <a:effectLst>
                  <a:outerShdw blurRad="38100" dist="38100" dir="2700000" algn="tl">
                    <a:srgbClr val="000000">
                      <a:alpha val="43137"/>
                    </a:srgbClr>
                  </a:outerShdw>
                </a:effectLst>
                <a:cs typeface="Times New Roman" charset="0"/>
              </a:rPr>
              <a:t>Business Plan</a:t>
            </a:r>
            <a:endParaRPr lang="en-GB" sz="4600" b="0" spc="-150" dirty="0">
              <a:solidFill>
                <a:schemeClr val="bg1"/>
              </a:solidFill>
              <a:effectLst>
                <a:outerShdw blurRad="38100" dist="38100" dir="2700000" algn="tl">
                  <a:srgbClr val="000000">
                    <a:alpha val="43137"/>
                  </a:srgbClr>
                </a:outerShdw>
              </a:effectLst>
              <a:cs typeface="Times New Roman" charset="0"/>
            </a:endParaRPr>
          </a:p>
          <a:p>
            <a:pPr algn="ctr">
              <a:defRPr/>
            </a:pPr>
            <a:endParaRPr lang="en-GB" sz="4600" b="0" spc="-150" dirty="0" smtClean="0">
              <a:solidFill>
                <a:schemeClr val="bg1"/>
              </a:solidFill>
              <a:effectLst>
                <a:outerShdw blurRad="38100" dist="38100" dir="2700000" algn="tl">
                  <a:srgbClr val="000000">
                    <a:alpha val="43137"/>
                  </a:srgbClr>
                </a:outerShdw>
              </a:effectLst>
              <a:latin typeface="+mj-lt"/>
              <a:cs typeface="Times New Roman" charset="0"/>
            </a:endParaRPr>
          </a:p>
          <a:p>
            <a:pPr>
              <a:defRPr/>
            </a:pPr>
            <a:endParaRPr lang="en-GB" sz="2000" b="0" spc="-150" dirty="0" smtClean="0">
              <a:solidFill>
                <a:schemeClr val="bg1"/>
              </a:solidFill>
              <a:effectLst>
                <a:outerShdw blurRad="38100" dist="38100" dir="2700000" algn="tl">
                  <a:srgbClr val="000000">
                    <a:alpha val="43137"/>
                  </a:srgbClr>
                </a:outerShdw>
              </a:effectLst>
              <a:latin typeface="+mj-lt"/>
              <a:cs typeface="Times New Roman" charset="0"/>
            </a:endParaRPr>
          </a:p>
          <a:p>
            <a:pPr>
              <a:defRPr/>
            </a:pPr>
            <a:endParaRPr lang="en-GB" sz="2000" spc="-150" dirty="0">
              <a:solidFill>
                <a:schemeClr val="bg1"/>
              </a:solidFill>
              <a:effectLst>
                <a:outerShdw blurRad="38100" dist="38100" dir="2700000" algn="tl">
                  <a:srgbClr val="000000">
                    <a:alpha val="43137"/>
                  </a:srgbClr>
                </a:outerShdw>
              </a:effectLst>
              <a:cs typeface="Times New Roman" charset="0"/>
            </a:endParaRPr>
          </a:p>
          <a:p>
            <a:pPr>
              <a:defRPr/>
            </a:pPr>
            <a:endParaRPr lang="en-GB" sz="2000" b="0" spc="-150" dirty="0" smtClean="0">
              <a:solidFill>
                <a:schemeClr val="bg1"/>
              </a:solidFill>
              <a:effectLst>
                <a:outerShdw blurRad="38100" dist="38100" dir="2700000" algn="tl">
                  <a:srgbClr val="000000">
                    <a:alpha val="43137"/>
                  </a:srgbClr>
                </a:outerShdw>
              </a:effectLst>
              <a:cs typeface="Times New Roman" charset="0"/>
            </a:endParaRPr>
          </a:p>
          <a:p>
            <a:pPr>
              <a:defRPr/>
            </a:pPr>
            <a:r>
              <a:rPr lang="en-GB" sz="2000" b="0" spc="-150" dirty="0" smtClean="0">
                <a:solidFill>
                  <a:schemeClr val="bg1"/>
                </a:solidFill>
                <a:effectLst>
                  <a:outerShdw blurRad="38100" dist="38100" dir="2700000" algn="tl">
                    <a:srgbClr val="000000">
                      <a:alpha val="43137"/>
                    </a:srgbClr>
                  </a:outerShdw>
                </a:effectLst>
                <a:cs typeface="Times New Roman" charset="0"/>
              </a:rPr>
              <a:t>Edward </a:t>
            </a:r>
            <a:r>
              <a:rPr lang="en-GB" sz="2000" b="0" spc="-150" dirty="0" err="1" smtClean="0">
                <a:solidFill>
                  <a:schemeClr val="bg1"/>
                </a:solidFill>
                <a:effectLst>
                  <a:outerShdw blurRad="38100" dist="38100" dir="2700000" algn="tl">
                    <a:srgbClr val="000000">
                      <a:alpha val="43137"/>
                    </a:srgbClr>
                  </a:outerShdw>
                </a:effectLst>
                <a:cs typeface="Times New Roman" charset="0"/>
              </a:rPr>
              <a:t>Nii</a:t>
            </a:r>
            <a:r>
              <a:rPr lang="en-GB" sz="2000" b="0" spc="-150" dirty="0" smtClean="0">
                <a:solidFill>
                  <a:schemeClr val="bg1"/>
                </a:solidFill>
                <a:effectLst>
                  <a:outerShdw blurRad="38100" dist="38100" dir="2700000" algn="tl">
                    <a:srgbClr val="000000">
                      <a:alpha val="43137"/>
                    </a:srgbClr>
                  </a:outerShdw>
                </a:effectLst>
                <a:cs typeface="Times New Roman" charset="0"/>
              </a:rPr>
              <a:t> Amar Amarteifio (PhD)</a:t>
            </a:r>
            <a:endParaRPr lang="en-GB" sz="2000" b="0" spc="-150" dirty="0">
              <a:solidFill>
                <a:schemeClr val="bg1"/>
              </a:solidFill>
              <a:effectLst>
                <a:outerShdw blurRad="38100" dist="38100" dir="2700000" algn="tl">
                  <a:srgbClr val="000000">
                    <a:alpha val="43137"/>
                  </a:srgbClr>
                </a:outerShdw>
              </a:effectLst>
              <a:cs typeface="Times New Roman" charset="0"/>
            </a:endParaRPr>
          </a:p>
          <a:p>
            <a:pPr>
              <a:defRPr/>
            </a:pPr>
            <a:r>
              <a:rPr lang="en-GB" sz="2000" b="0" spc="-150" dirty="0">
                <a:solidFill>
                  <a:schemeClr val="bg1"/>
                </a:solidFill>
                <a:effectLst>
                  <a:outerShdw blurRad="38100" dist="38100" dir="2700000" algn="tl">
                    <a:srgbClr val="000000">
                      <a:alpha val="43137"/>
                    </a:srgbClr>
                  </a:outerShdw>
                </a:effectLst>
                <a:cs typeface="Times New Roman" charset="0"/>
              </a:rPr>
              <a:t>School </a:t>
            </a:r>
            <a:r>
              <a:rPr lang="en-GB" sz="2000" b="0" spc="-150" dirty="0" smtClean="0">
                <a:solidFill>
                  <a:schemeClr val="bg1"/>
                </a:solidFill>
                <a:effectLst>
                  <a:outerShdw blurRad="38100" dist="38100" dir="2700000" algn="tl">
                    <a:srgbClr val="000000">
                      <a:alpha val="43137"/>
                    </a:srgbClr>
                  </a:outerShdw>
                </a:effectLst>
                <a:cs typeface="Times New Roman" charset="0"/>
              </a:rPr>
              <a:t>of </a:t>
            </a:r>
            <a:r>
              <a:rPr lang="en-GB" sz="2000" b="0" spc="-150" dirty="0">
                <a:solidFill>
                  <a:schemeClr val="bg1"/>
                </a:solidFill>
                <a:effectLst>
                  <a:outerShdw blurRad="38100" dist="38100" dir="2700000" algn="tl">
                    <a:srgbClr val="000000">
                      <a:alpha val="43137"/>
                    </a:srgbClr>
                  </a:outerShdw>
                </a:effectLst>
                <a:cs typeface="Times New Roman" charset="0"/>
              </a:rPr>
              <a:t>Business </a:t>
            </a:r>
            <a:endParaRPr lang="en-GB" sz="2000" spc="-150" dirty="0">
              <a:solidFill>
                <a:schemeClr val="bg1"/>
              </a:solidFill>
              <a:effectLst>
                <a:outerShdw blurRad="38100" dist="38100" dir="2700000" algn="tl">
                  <a:srgbClr val="000000">
                    <a:alpha val="43137"/>
                  </a:srgbClr>
                </a:outerShdw>
              </a:effectLst>
              <a:cs typeface="Times New Roman" charset="0"/>
            </a:endParaRPr>
          </a:p>
          <a:p>
            <a:pPr>
              <a:defRPr/>
            </a:pPr>
            <a:r>
              <a:rPr lang="en-GB" sz="2000" b="0" spc="-150" dirty="0" smtClean="0">
                <a:solidFill>
                  <a:schemeClr val="bg1"/>
                </a:solidFill>
                <a:effectLst>
                  <a:outerShdw blurRad="38100" dist="38100" dir="2700000" algn="tl">
                    <a:srgbClr val="000000">
                      <a:alpha val="43137"/>
                    </a:srgbClr>
                  </a:outerShdw>
                </a:effectLst>
                <a:cs typeface="Times New Roman" charset="0"/>
              </a:rPr>
              <a:t>University of Cape Coast</a:t>
            </a:r>
          </a:p>
          <a:p>
            <a:pPr>
              <a:defRPr/>
            </a:pPr>
            <a:r>
              <a:rPr lang="en-GB" sz="2000" spc="-150" dirty="0" smtClean="0">
                <a:solidFill>
                  <a:schemeClr val="bg1"/>
                </a:solidFill>
                <a:effectLst>
                  <a:outerShdw blurRad="38100" dist="38100" dir="2700000" algn="tl">
                    <a:srgbClr val="000000">
                      <a:alpha val="43137"/>
                    </a:srgbClr>
                  </a:outerShdw>
                </a:effectLst>
                <a:cs typeface="Times New Roman" charset="0"/>
              </a:rPr>
              <a:t>Cape Coast</a:t>
            </a:r>
            <a:endParaRPr lang="en-GB" sz="2000" b="0" spc="-150" dirty="0">
              <a:solidFill>
                <a:schemeClr val="bg1"/>
              </a:solidFill>
              <a:effectLst>
                <a:outerShdw blurRad="38100" dist="38100" dir="2700000" algn="tl">
                  <a:srgbClr val="000000">
                    <a:alpha val="43137"/>
                  </a:srgbClr>
                </a:outerShdw>
              </a:effectLst>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rgbClr val="000000"/>
                </a:solidFill>
              </a:rPr>
              <a:t>Company Overview </a:t>
            </a:r>
            <a:r>
              <a:rPr lang="en-US" sz="4000" dirty="0"/>
              <a:t/>
            </a:r>
            <a:br>
              <a:rPr lang="en-US" sz="4000" dirty="0"/>
            </a:br>
            <a:endParaRPr lang="en-US" sz="4000" dirty="0"/>
          </a:p>
        </p:txBody>
      </p:sp>
      <p:sp>
        <p:nvSpPr>
          <p:cNvPr id="3" name="Content Placeholder 2"/>
          <p:cNvSpPr>
            <a:spLocks noGrp="1"/>
          </p:cNvSpPr>
          <p:nvPr>
            <p:ph idx="1"/>
          </p:nvPr>
        </p:nvSpPr>
        <p:spPr/>
        <p:txBody>
          <a:bodyPr/>
          <a:lstStyle/>
          <a:p>
            <a:r>
              <a:rPr lang="en-US" b="1" dirty="0" smtClean="0">
                <a:solidFill>
                  <a:srgbClr val="000000"/>
                </a:solidFill>
              </a:rPr>
              <a:t>Introduction</a:t>
            </a:r>
          </a:p>
          <a:p>
            <a:pPr lvl="1"/>
            <a:r>
              <a:rPr lang="en-US" sz="2000" dirty="0">
                <a:solidFill>
                  <a:srgbClr val="000000"/>
                </a:solidFill>
              </a:rPr>
              <a:t>What is the name of </a:t>
            </a:r>
            <a:r>
              <a:rPr lang="en-US" sz="2000" dirty="0" smtClean="0">
                <a:solidFill>
                  <a:srgbClr val="000000"/>
                </a:solidFill>
              </a:rPr>
              <a:t>the business? Does the  </a:t>
            </a:r>
            <a:r>
              <a:rPr lang="en-US" sz="2000" dirty="0">
                <a:solidFill>
                  <a:srgbClr val="000000"/>
                </a:solidFill>
              </a:rPr>
              <a:t>company currently exist, or will it be forming?  </a:t>
            </a:r>
            <a:r>
              <a:rPr lang="en-US" sz="2000" dirty="0" smtClean="0">
                <a:solidFill>
                  <a:srgbClr val="000000"/>
                </a:solidFill>
              </a:rPr>
              <a:t>Where </a:t>
            </a:r>
            <a:r>
              <a:rPr lang="en-US" sz="2000" dirty="0">
                <a:solidFill>
                  <a:srgbClr val="000000"/>
                </a:solidFill>
              </a:rPr>
              <a:t>is it located? </a:t>
            </a:r>
            <a:r>
              <a:rPr lang="en-US" sz="2000" dirty="0" smtClean="0">
                <a:solidFill>
                  <a:srgbClr val="000000"/>
                </a:solidFill>
              </a:rPr>
              <a:t>How will the company be formed?</a:t>
            </a:r>
            <a:endParaRPr lang="en-US" sz="2000" b="1" dirty="0" smtClean="0">
              <a:solidFill>
                <a:srgbClr val="000000"/>
              </a:solidFill>
            </a:endParaRPr>
          </a:p>
          <a:p>
            <a:r>
              <a:rPr lang="en-US" b="1" dirty="0" smtClean="0">
                <a:solidFill>
                  <a:srgbClr val="000000"/>
                </a:solidFill>
              </a:rPr>
              <a:t>Vision and Mission</a:t>
            </a:r>
          </a:p>
          <a:p>
            <a:pPr lvl="1"/>
            <a:r>
              <a:rPr lang="en-US" sz="2000" dirty="0" smtClean="0">
                <a:solidFill>
                  <a:srgbClr val="000000"/>
                </a:solidFill>
              </a:rPr>
              <a:t>Road map of the business</a:t>
            </a:r>
          </a:p>
          <a:p>
            <a:r>
              <a:rPr lang="en-US" b="1" dirty="0">
                <a:solidFill>
                  <a:srgbClr val="000000"/>
                </a:solidFill>
              </a:rPr>
              <a:t>History and Current Status </a:t>
            </a:r>
            <a:endParaRPr lang="en-US" b="1" dirty="0" smtClean="0">
              <a:solidFill>
                <a:srgbClr val="000000"/>
              </a:solidFill>
            </a:endParaRPr>
          </a:p>
          <a:p>
            <a:r>
              <a:rPr lang="en-US" b="1" dirty="0" smtClean="0">
                <a:solidFill>
                  <a:srgbClr val="000000"/>
                </a:solidFill>
              </a:rPr>
              <a:t>Objectives </a:t>
            </a:r>
          </a:p>
          <a:p>
            <a:pPr lvl="1"/>
            <a:r>
              <a:rPr lang="en-US" sz="1800" dirty="0">
                <a:solidFill>
                  <a:srgbClr val="000000"/>
                </a:solidFill>
              </a:rPr>
              <a:t>Where are we going with </a:t>
            </a:r>
            <a:r>
              <a:rPr lang="en-US" sz="1800" dirty="0" smtClean="0">
                <a:solidFill>
                  <a:srgbClr val="000000"/>
                </a:solidFill>
              </a:rPr>
              <a:t>the business? </a:t>
            </a:r>
            <a:endParaRPr lang="en-US" sz="1800" dirty="0">
              <a:solidFill>
                <a:srgbClr val="000000"/>
              </a:solidFill>
            </a:endParaRPr>
          </a:p>
          <a:p>
            <a:pPr lvl="1"/>
            <a:r>
              <a:rPr lang="en-US" sz="1800" dirty="0">
                <a:solidFill>
                  <a:srgbClr val="000000"/>
                </a:solidFill>
              </a:rPr>
              <a:t>What are our goals for the </a:t>
            </a:r>
            <a:r>
              <a:rPr lang="en-US" sz="1800" dirty="0" smtClean="0">
                <a:solidFill>
                  <a:srgbClr val="000000"/>
                </a:solidFill>
              </a:rPr>
              <a:t>business </a:t>
            </a:r>
            <a:r>
              <a:rPr lang="en-US" sz="1800" dirty="0">
                <a:solidFill>
                  <a:srgbClr val="000000"/>
                </a:solidFill>
              </a:rPr>
              <a:t>(keep it small, grow it big, franchise it, </a:t>
            </a:r>
          </a:p>
          <a:p>
            <a:pPr lvl="1"/>
            <a:r>
              <a:rPr lang="en-US" sz="1800" dirty="0">
                <a:solidFill>
                  <a:srgbClr val="000000"/>
                </a:solidFill>
              </a:rPr>
              <a:t>etc.)? </a:t>
            </a:r>
            <a:endParaRPr lang="en-US" b="1" dirty="0">
              <a:solidFill>
                <a:srgbClr val="000000"/>
              </a:solidFill>
            </a:endParaRPr>
          </a:p>
        </p:txBody>
      </p:sp>
    </p:spTree>
    <p:extLst>
      <p:ext uri="{BB962C8B-B14F-4D97-AF65-F5344CB8AC3E}">
        <p14:creationId xmlns:p14="http://schemas.microsoft.com/office/powerpoint/2010/main" val="10355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rgbClr val="000000"/>
                </a:solidFill>
              </a:rPr>
              <a:t>Product and Service </a:t>
            </a:r>
            <a:endParaRPr lang="en-US" sz="4400" dirty="0"/>
          </a:p>
        </p:txBody>
      </p:sp>
      <p:sp>
        <p:nvSpPr>
          <p:cNvPr id="3" name="Content Placeholder 2"/>
          <p:cNvSpPr>
            <a:spLocks noGrp="1"/>
          </p:cNvSpPr>
          <p:nvPr>
            <p:ph idx="1"/>
          </p:nvPr>
        </p:nvSpPr>
        <p:spPr/>
        <p:txBody>
          <a:bodyPr/>
          <a:lstStyle/>
          <a:p>
            <a:pPr algn="just"/>
            <a:r>
              <a:rPr lang="en-US" sz="2800" dirty="0">
                <a:solidFill>
                  <a:srgbClr val="000000"/>
                </a:solidFill>
              </a:rPr>
              <a:t>You should not assume that the reader is familiar with your product/service, so be sure to explain and describe it carefully. Begin to sell your idea here by generating some excitement about your product/service. Be factual, but be enthusiastic. When readers have finished learning about your product or service, they should be primed for the marketing, operations and financial strategies of your venture. </a:t>
            </a:r>
          </a:p>
          <a:p>
            <a:pPr algn="just"/>
            <a:endParaRPr lang="en-US" sz="2800" dirty="0">
              <a:solidFill>
                <a:srgbClr val="000000"/>
              </a:solidFill>
            </a:endParaRPr>
          </a:p>
        </p:txBody>
      </p:sp>
    </p:spTree>
    <p:extLst>
      <p:ext uri="{BB962C8B-B14F-4D97-AF65-F5344CB8AC3E}">
        <p14:creationId xmlns:p14="http://schemas.microsoft.com/office/powerpoint/2010/main" val="56568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rgbClr val="000000"/>
                </a:solidFill>
              </a:rPr>
              <a:t>Product and Service </a:t>
            </a:r>
            <a:r>
              <a:rPr lang="en-US" sz="4000" dirty="0">
                <a:solidFill>
                  <a:srgbClr val="000000"/>
                </a:solidFill>
              </a:rPr>
              <a:t/>
            </a:r>
            <a:br>
              <a:rPr lang="en-US" sz="4000" dirty="0">
                <a:solidFill>
                  <a:srgbClr val="000000"/>
                </a:solidFill>
              </a:rPr>
            </a:br>
            <a:endParaRPr lang="en-US" sz="4000" dirty="0">
              <a:solidFill>
                <a:srgbClr val="000000"/>
              </a:solidFill>
            </a:endParaRPr>
          </a:p>
        </p:txBody>
      </p:sp>
      <p:sp>
        <p:nvSpPr>
          <p:cNvPr id="3" name="Content Placeholder 2"/>
          <p:cNvSpPr>
            <a:spLocks noGrp="1"/>
          </p:cNvSpPr>
          <p:nvPr>
            <p:ph idx="1"/>
          </p:nvPr>
        </p:nvSpPr>
        <p:spPr/>
        <p:txBody>
          <a:bodyPr/>
          <a:lstStyle/>
          <a:p>
            <a:r>
              <a:rPr lang="en-US" b="1" dirty="0" smtClean="0">
                <a:solidFill>
                  <a:srgbClr val="000000"/>
                </a:solidFill>
              </a:rPr>
              <a:t>Features</a:t>
            </a:r>
          </a:p>
          <a:p>
            <a:pPr lvl="1"/>
            <a:r>
              <a:rPr lang="en-US" sz="2800" dirty="0">
                <a:solidFill>
                  <a:srgbClr val="000000"/>
                </a:solidFill>
              </a:rPr>
              <a:t>Describe the attributes of your product/</a:t>
            </a:r>
            <a:r>
              <a:rPr lang="en-US" sz="2800" dirty="0" smtClean="0">
                <a:solidFill>
                  <a:srgbClr val="000000"/>
                </a:solidFill>
              </a:rPr>
              <a:t>service. </a:t>
            </a:r>
          </a:p>
          <a:p>
            <a:pPr lvl="1"/>
            <a:r>
              <a:rPr lang="en-US" sz="2800" dirty="0" smtClean="0">
                <a:solidFill>
                  <a:srgbClr val="000000"/>
                </a:solidFill>
              </a:rPr>
              <a:t>What </a:t>
            </a:r>
            <a:r>
              <a:rPr lang="en-US" sz="2800" dirty="0">
                <a:solidFill>
                  <a:srgbClr val="000000"/>
                </a:solidFill>
              </a:rPr>
              <a:t>evidence do you have to support the demand for these features? </a:t>
            </a:r>
            <a:endParaRPr lang="en-US" sz="2800" dirty="0" smtClean="0">
              <a:solidFill>
                <a:srgbClr val="000000"/>
              </a:solidFill>
            </a:endParaRPr>
          </a:p>
          <a:p>
            <a:pPr lvl="1"/>
            <a:r>
              <a:rPr lang="en-US" sz="2800" dirty="0" smtClean="0">
                <a:solidFill>
                  <a:srgbClr val="000000"/>
                </a:solidFill>
              </a:rPr>
              <a:t>What </a:t>
            </a:r>
            <a:r>
              <a:rPr lang="en-US" sz="2800" dirty="0">
                <a:solidFill>
                  <a:srgbClr val="000000"/>
                </a:solidFill>
              </a:rPr>
              <a:t>customer service or tech support will you provide? After sales </a:t>
            </a:r>
            <a:r>
              <a:rPr lang="en-US" sz="2800" dirty="0" smtClean="0">
                <a:solidFill>
                  <a:srgbClr val="000000"/>
                </a:solidFill>
              </a:rPr>
              <a:t>support</a:t>
            </a:r>
            <a:r>
              <a:rPr lang="en-US" sz="2800" dirty="0">
                <a:solidFill>
                  <a:srgbClr val="000000"/>
                </a:solidFill>
              </a:rPr>
              <a:t>? Training? Delivery? Installation? Repair service? Warranty? </a:t>
            </a:r>
            <a:endParaRPr lang="en-US" sz="2800" dirty="0" smtClean="0">
              <a:solidFill>
                <a:srgbClr val="000000"/>
              </a:solidFill>
            </a:endParaRPr>
          </a:p>
          <a:p>
            <a:pPr lvl="1"/>
            <a:r>
              <a:rPr lang="en-US" sz="2800" dirty="0" smtClean="0">
                <a:solidFill>
                  <a:srgbClr val="000000"/>
                </a:solidFill>
              </a:rPr>
              <a:t>What </a:t>
            </a:r>
            <a:r>
              <a:rPr lang="en-US" sz="2800" dirty="0">
                <a:solidFill>
                  <a:srgbClr val="000000"/>
                </a:solidFill>
              </a:rPr>
              <a:t>are the </a:t>
            </a:r>
            <a:r>
              <a:rPr lang="en-US" sz="2800" dirty="0" smtClean="0">
                <a:solidFill>
                  <a:srgbClr val="000000"/>
                </a:solidFill>
              </a:rPr>
              <a:t>prices</a:t>
            </a:r>
            <a:r>
              <a:rPr lang="en-US" sz="2800" dirty="0">
                <a:solidFill>
                  <a:srgbClr val="000000"/>
                </a:solidFill>
              </a:rPr>
              <a:t> </a:t>
            </a:r>
            <a:r>
              <a:rPr lang="en-US" sz="2800" dirty="0" smtClean="0">
                <a:solidFill>
                  <a:srgbClr val="000000"/>
                </a:solidFill>
              </a:rPr>
              <a:t>and packaging issues? </a:t>
            </a:r>
            <a:r>
              <a:rPr lang="en-US" sz="2800" dirty="0">
                <a:solidFill>
                  <a:srgbClr val="000000"/>
                </a:solidFill>
              </a:rPr>
              <a:t>What is unique about our product/service? </a:t>
            </a:r>
            <a:endParaRPr lang="en-US" sz="4000" b="1" dirty="0">
              <a:solidFill>
                <a:srgbClr val="000000"/>
              </a:solidFill>
            </a:endParaRPr>
          </a:p>
          <a:p>
            <a:endParaRPr lang="en-US" sz="4000" dirty="0">
              <a:solidFill>
                <a:srgbClr val="000000"/>
              </a:solidFill>
            </a:endParaRPr>
          </a:p>
        </p:txBody>
      </p:sp>
    </p:spTree>
    <p:extLst>
      <p:ext uri="{BB962C8B-B14F-4D97-AF65-F5344CB8AC3E}">
        <p14:creationId xmlns:p14="http://schemas.microsoft.com/office/powerpoint/2010/main" val="294199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rgbClr val="000000"/>
                </a:solidFill>
              </a:rPr>
              <a:t>Product and Service </a:t>
            </a:r>
            <a:endParaRPr lang="en-US" sz="4000" dirty="0"/>
          </a:p>
        </p:txBody>
      </p:sp>
      <p:sp>
        <p:nvSpPr>
          <p:cNvPr id="3" name="Content Placeholder 2"/>
          <p:cNvSpPr>
            <a:spLocks noGrp="1"/>
          </p:cNvSpPr>
          <p:nvPr>
            <p:ph idx="1"/>
          </p:nvPr>
        </p:nvSpPr>
        <p:spPr/>
        <p:txBody>
          <a:bodyPr/>
          <a:lstStyle/>
          <a:p>
            <a:pPr algn="just"/>
            <a:r>
              <a:rPr lang="en-US" dirty="0">
                <a:solidFill>
                  <a:srgbClr val="000000"/>
                </a:solidFill>
              </a:rPr>
              <a:t>Benefits </a:t>
            </a:r>
          </a:p>
          <a:p>
            <a:pPr lvl="1" algn="just"/>
            <a:r>
              <a:rPr lang="en-US" dirty="0">
                <a:solidFill>
                  <a:srgbClr val="000000"/>
                </a:solidFill>
              </a:rPr>
              <a:t>Describe the major benefits of the product/service. </a:t>
            </a:r>
            <a:endParaRPr lang="en-US" dirty="0" smtClean="0">
              <a:solidFill>
                <a:srgbClr val="000000"/>
              </a:solidFill>
            </a:endParaRPr>
          </a:p>
          <a:p>
            <a:pPr lvl="1" algn="just"/>
            <a:r>
              <a:rPr lang="en-US" dirty="0" smtClean="0">
                <a:solidFill>
                  <a:srgbClr val="000000"/>
                </a:solidFill>
              </a:rPr>
              <a:t>How </a:t>
            </a:r>
            <a:r>
              <a:rPr lang="en-US" dirty="0">
                <a:solidFill>
                  <a:srgbClr val="000000"/>
                </a:solidFill>
              </a:rPr>
              <a:t>do the benefits address the needs of the target </a:t>
            </a:r>
            <a:r>
              <a:rPr lang="en-US" dirty="0" smtClean="0">
                <a:solidFill>
                  <a:srgbClr val="000000"/>
                </a:solidFill>
              </a:rPr>
              <a:t>market. Think </a:t>
            </a:r>
            <a:r>
              <a:rPr lang="en-US" dirty="0">
                <a:solidFill>
                  <a:srgbClr val="000000"/>
                </a:solidFill>
              </a:rPr>
              <a:t>beyond a generic description of </a:t>
            </a:r>
            <a:r>
              <a:rPr lang="en-US" dirty="0" smtClean="0">
                <a:solidFill>
                  <a:srgbClr val="000000"/>
                </a:solidFill>
              </a:rPr>
              <a:t>benefits</a:t>
            </a:r>
          </a:p>
          <a:p>
            <a:pPr lvl="1"/>
            <a:r>
              <a:rPr lang="en-US" sz="2000" dirty="0" smtClean="0">
                <a:solidFill>
                  <a:srgbClr val="000000"/>
                </a:solidFill>
              </a:rPr>
              <a:t>Best quality </a:t>
            </a:r>
          </a:p>
          <a:p>
            <a:pPr lvl="1"/>
            <a:r>
              <a:rPr lang="en-US" sz="2000" dirty="0" smtClean="0">
                <a:solidFill>
                  <a:srgbClr val="000000"/>
                </a:solidFill>
              </a:rPr>
              <a:t>Good service</a:t>
            </a:r>
          </a:p>
          <a:p>
            <a:pPr lvl="1"/>
            <a:r>
              <a:rPr lang="en-US" sz="2000" dirty="0" smtClean="0">
                <a:solidFill>
                  <a:srgbClr val="000000"/>
                </a:solidFill>
              </a:rPr>
              <a:t>Efficiency</a:t>
            </a:r>
          </a:p>
          <a:p>
            <a:pPr lvl="1"/>
            <a:r>
              <a:rPr lang="en-US" sz="2000" dirty="0" smtClean="0">
                <a:solidFill>
                  <a:srgbClr val="000000"/>
                </a:solidFill>
              </a:rPr>
              <a:t>Save time </a:t>
            </a:r>
          </a:p>
          <a:p>
            <a:pPr lvl="1"/>
            <a:r>
              <a:rPr lang="en-US" sz="2000" dirty="0" smtClean="0">
                <a:solidFill>
                  <a:srgbClr val="000000"/>
                </a:solidFill>
              </a:rPr>
              <a:t>Convenience</a:t>
            </a:r>
            <a:endParaRPr lang="en-US" sz="2000" dirty="0">
              <a:solidFill>
                <a:srgbClr val="000000"/>
              </a:solidFill>
            </a:endParaRPr>
          </a:p>
          <a:p>
            <a:pPr lvl="1" algn="just"/>
            <a:endParaRPr lang="en-US" dirty="0" smtClean="0">
              <a:solidFill>
                <a:srgbClr val="000000"/>
              </a:solidFill>
            </a:endParaRPr>
          </a:p>
          <a:p>
            <a:pPr lvl="1" algn="just"/>
            <a:endParaRPr lang="en-US" dirty="0">
              <a:solidFill>
                <a:srgbClr val="000000"/>
              </a:solidFill>
            </a:endParaRPr>
          </a:p>
          <a:p>
            <a:pPr lvl="1" algn="just"/>
            <a:endParaRPr lang="en-US" dirty="0"/>
          </a:p>
        </p:txBody>
      </p:sp>
    </p:spTree>
    <p:extLst>
      <p:ext uri="{BB962C8B-B14F-4D97-AF65-F5344CB8AC3E}">
        <p14:creationId xmlns:p14="http://schemas.microsoft.com/office/powerpoint/2010/main" val="204585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rgbClr val="000000"/>
                </a:solidFill>
              </a:rPr>
              <a:t>Product and Service </a:t>
            </a:r>
            <a:endParaRPr lang="en-US" sz="4000" dirty="0"/>
          </a:p>
        </p:txBody>
      </p:sp>
      <p:sp>
        <p:nvSpPr>
          <p:cNvPr id="3" name="Content Placeholder 2"/>
          <p:cNvSpPr>
            <a:spLocks noGrp="1"/>
          </p:cNvSpPr>
          <p:nvPr>
            <p:ph idx="1"/>
          </p:nvPr>
        </p:nvSpPr>
        <p:spPr/>
        <p:txBody>
          <a:bodyPr/>
          <a:lstStyle/>
          <a:p>
            <a:r>
              <a:rPr lang="en-US" b="1" dirty="0">
                <a:solidFill>
                  <a:srgbClr val="000000"/>
                </a:solidFill>
              </a:rPr>
              <a:t>Proprietary Rights </a:t>
            </a:r>
            <a:endParaRPr lang="en-US" b="1" dirty="0" smtClean="0">
              <a:solidFill>
                <a:srgbClr val="000000"/>
              </a:solidFill>
            </a:endParaRPr>
          </a:p>
          <a:p>
            <a:pPr lvl="1"/>
            <a:r>
              <a:rPr lang="en-US" dirty="0">
                <a:solidFill>
                  <a:srgbClr val="000000"/>
                </a:solidFill>
              </a:rPr>
              <a:t>Patents, copyrights, trade secrets, non-compete agreements? </a:t>
            </a:r>
            <a:endParaRPr lang="en-US" sz="1600" dirty="0">
              <a:solidFill>
                <a:srgbClr val="000000"/>
              </a:solidFill>
            </a:endParaRPr>
          </a:p>
          <a:p>
            <a:pPr lvl="1"/>
            <a:r>
              <a:rPr lang="en-US" dirty="0">
                <a:solidFill>
                  <a:srgbClr val="000000"/>
                </a:solidFill>
              </a:rPr>
              <a:t>Other proprietary knowledge or skills? </a:t>
            </a:r>
            <a:endParaRPr lang="en-US" sz="1600" dirty="0">
              <a:solidFill>
                <a:srgbClr val="000000"/>
              </a:solidFill>
            </a:endParaRPr>
          </a:p>
          <a:p>
            <a:pPr lvl="1"/>
            <a:endParaRPr lang="en-US" dirty="0">
              <a:solidFill>
                <a:srgbClr val="000000"/>
              </a:solidFill>
            </a:endParaRPr>
          </a:p>
          <a:p>
            <a:r>
              <a:rPr lang="en-US" b="1" dirty="0">
                <a:solidFill>
                  <a:srgbClr val="000000"/>
                </a:solidFill>
              </a:rPr>
              <a:t>Stage of Development </a:t>
            </a:r>
            <a:endParaRPr lang="en-US" b="1" dirty="0" smtClean="0">
              <a:solidFill>
                <a:srgbClr val="000000"/>
              </a:solidFill>
            </a:endParaRPr>
          </a:p>
          <a:p>
            <a:pPr lvl="1"/>
            <a:r>
              <a:rPr lang="en-US" sz="2200" dirty="0">
                <a:solidFill>
                  <a:srgbClr val="000000"/>
                </a:solidFill>
              </a:rPr>
              <a:t>Where is the product in its lifecycle (early, growing, mature, declining)? </a:t>
            </a:r>
            <a:endParaRPr lang="en-US" sz="1400" dirty="0">
              <a:solidFill>
                <a:srgbClr val="000000"/>
              </a:solidFill>
            </a:endParaRPr>
          </a:p>
          <a:p>
            <a:pPr lvl="1"/>
            <a:r>
              <a:rPr lang="en-US" sz="2200" dirty="0">
                <a:solidFill>
                  <a:srgbClr val="000000"/>
                </a:solidFill>
              </a:rPr>
              <a:t>Is it ready for the market, or is it in development? </a:t>
            </a:r>
            <a:endParaRPr lang="en-US" sz="1400" dirty="0">
              <a:solidFill>
                <a:srgbClr val="000000"/>
              </a:solidFill>
            </a:endParaRPr>
          </a:p>
          <a:p>
            <a:pPr lvl="1"/>
            <a:r>
              <a:rPr lang="en-US" sz="2200" dirty="0">
                <a:solidFill>
                  <a:srgbClr val="000000"/>
                </a:solidFill>
              </a:rPr>
              <a:t>If in development, how far along is it? </a:t>
            </a:r>
            <a:endParaRPr lang="en-US" sz="1400" dirty="0">
              <a:solidFill>
                <a:srgbClr val="000000"/>
              </a:solidFill>
            </a:endParaRPr>
          </a:p>
          <a:p>
            <a:pPr lvl="1"/>
            <a:r>
              <a:rPr lang="en-US" sz="2200" dirty="0">
                <a:solidFill>
                  <a:srgbClr val="000000"/>
                </a:solidFill>
              </a:rPr>
              <a:t>What obstacles remain? </a:t>
            </a:r>
            <a:endParaRPr lang="en-US" sz="1400" dirty="0">
              <a:solidFill>
                <a:srgbClr val="000000"/>
              </a:solidFill>
            </a:endParaRPr>
          </a:p>
          <a:p>
            <a:pPr lvl="2"/>
            <a:endParaRPr lang="en-US" sz="1700" b="1" dirty="0">
              <a:solidFill>
                <a:srgbClr val="000000"/>
              </a:solidFill>
            </a:endParaRPr>
          </a:p>
          <a:p>
            <a:endParaRPr lang="en-US" dirty="0"/>
          </a:p>
        </p:txBody>
      </p:sp>
    </p:spTree>
    <p:extLst>
      <p:ext uri="{BB962C8B-B14F-4D97-AF65-F5344CB8AC3E}">
        <p14:creationId xmlns:p14="http://schemas.microsoft.com/office/powerpoint/2010/main" val="177061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000000"/>
                </a:solidFill>
              </a:rPr>
              <a:t>Market and Industry Analysis </a:t>
            </a:r>
            <a:r>
              <a:rPr lang="en-US" sz="3200" dirty="0">
                <a:solidFill>
                  <a:srgbClr val="000000"/>
                </a:solidFill>
              </a:rPr>
              <a:t>(~</a:t>
            </a:r>
            <a:r>
              <a:rPr lang="en-US" sz="3200" dirty="0" smtClean="0">
                <a:solidFill>
                  <a:srgbClr val="000000"/>
                </a:solidFill>
              </a:rPr>
              <a:t>3 pages</a:t>
            </a:r>
            <a:r>
              <a:rPr lang="en-US" sz="3200" dirty="0">
                <a:solidFill>
                  <a:srgbClr val="000000"/>
                </a:solidFill>
              </a:rPr>
              <a:t>) </a:t>
            </a:r>
            <a:br>
              <a:rPr lang="en-US" sz="3200" dirty="0">
                <a:solidFill>
                  <a:srgbClr val="000000"/>
                </a:solidFill>
              </a:rPr>
            </a:br>
            <a:endParaRPr lang="en-US" sz="3200" dirty="0"/>
          </a:p>
        </p:txBody>
      </p:sp>
      <p:sp>
        <p:nvSpPr>
          <p:cNvPr id="3" name="Content Placeholder 2"/>
          <p:cNvSpPr>
            <a:spLocks noGrp="1"/>
          </p:cNvSpPr>
          <p:nvPr>
            <p:ph idx="1"/>
          </p:nvPr>
        </p:nvSpPr>
        <p:spPr/>
        <p:txBody>
          <a:bodyPr/>
          <a:lstStyle/>
          <a:p>
            <a:pPr lvl="1"/>
            <a:r>
              <a:rPr lang="en-US" b="1" dirty="0" smtClean="0">
                <a:solidFill>
                  <a:srgbClr val="000000"/>
                </a:solidFill>
              </a:rPr>
              <a:t>Market </a:t>
            </a:r>
            <a:r>
              <a:rPr lang="en-US" b="1" dirty="0">
                <a:solidFill>
                  <a:srgbClr val="000000"/>
                </a:solidFill>
              </a:rPr>
              <a:t>Size and Growth </a:t>
            </a:r>
            <a:endParaRPr lang="en-US" b="1" dirty="0" smtClean="0">
              <a:solidFill>
                <a:srgbClr val="000000"/>
              </a:solidFill>
            </a:endParaRPr>
          </a:p>
          <a:p>
            <a:pPr lvl="2"/>
            <a:r>
              <a:rPr lang="en-US" dirty="0">
                <a:solidFill>
                  <a:srgbClr val="000000"/>
                </a:solidFill>
              </a:rPr>
              <a:t>Define the market in which you are competing </a:t>
            </a:r>
          </a:p>
          <a:p>
            <a:pPr lvl="1"/>
            <a:r>
              <a:rPr lang="en-US" b="1" dirty="0">
                <a:solidFill>
                  <a:srgbClr val="000000"/>
                </a:solidFill>
              </a:rPr>
              <a:t>Trends </a:t>
            </a:r>
            <a:endParaRPr lang="en-US" b="1" dirty="0" smtClean="0">
              <a:solidFill>
                <a:srgbClr val="000000"/>
              </a:solidFill>
            </a:endParaRPr>
          </a:p>
          <a:p>
            <a:pPr lvl="2"/>
            <a:r>
              <a:rPr lang="en-US" dirty="0">
                <a:solidFill>
                  <a:srgbClr val="000000"/>
                </a:solidFill>
              </a:rPr>
              <a:t>How is the market changing? </a:t>
            </a:r>
            <a:r>
              <a:rPr lang="en-US" dirty="0" smtClean="0">
                <a:solidFill>
                  <a:srgbClr val="000000"/>
                </a:solidFill>
              </a:rPr>
              <a:t>(SLEPT factors)</a:t>
            </a:r>
            <a:endParaRPr lang="en-US" b="1" dirty="0">
              <a:solidFill>
                <a:srgbClr val="000000"/>
              </a:solidFill>
            </a:endParaRPr>
          </a:p>
          <a:p>
            <a:pPr lvl="1"/>
            <a:r>
              <a:rPr lang="en-US" b="1" dirty="0">
                <a:solidFill>
                  <a:srgbClr val="000000"/>
                </a:solidFill>
              </a:rPr>
              <a:t>Target Market </a:t>
            </a:r>
            <a:endParaRPr lang="en-US" b="1" dirty="0" smtClean="0">
              <a:solidFill>
                <a:srgbClr val="000000"/>
              </a:solidFill>
            </a:endParaRPr>
          </a:p>
          <a:p>
            <a:pPr lvl="2"/>
            <a:r>
              <a:rPr lang="en-US" dirty="0">
                <a:solidFill>
                  <a:srgbClr val="000000"/>
                </a:solidFill>
              </a:rPr>
              <a:t>Determine the size of the market segment </a:t>
            </a:r>
            <a:r>
              <a:rPr lang="en-US" dirty="0" smtClean="0">
                <a:solidFill>
                  <a:srgbClr val="000000"/>
                </a:solidFill>
              </a:rPr>
              <a:t>and the customers</a:t>
            </a:r>
            <a:endParaRPr lang="en-US" b="1" dirty="0">
              <a:solidFill>
                <a:srgbClr val="000000"/>
              </a:solidFill>
            </a:endParaRPr>
          </a:p>
          <a:p>
            <a:pPr lvl="1"/>
            <a:r>
              <a:rPr lang="en-US" b="1" dirty="0">
                <a:solidFill>
                  <a:srgbClr val="000000"/>
                </a:solidFill>
              </a:rPr>
              <a:t>Industry Structure </a:t>
            </a:r>
            <a:endParaRPr lang="en-US" b="1" dirty="0" smtClean="0">
              <a:solidFill>
                <a:srgbClr val="000000"/>
              </a:solidFill>
            </a:endParaRPr>
          </a:p>
          <a:p>
            <a:pPr lvl="2"/>
            <a:r>
              <a:rPr lang="en-US" dirty="0">
                <a:solidFill>
                  <a:srgbClr val="000000"/>
                </a:solidFill>
              </a:rPr>
              <a:t>Describe how the industry is organized </a:t>
            </a:r>
            <a:endParaRPr lang="en-US" b="1" dirty="0">
              <a:solidFill>
                <a:srgbClr val="000000"/>
              </a:solidFill>
            </a:endParaRPr>
          </a:p>
          <a:p>
            <a:pPr lvl="1"/>
            <a:r>
              <a:rPr lang="en-US" b="1" dirty="0">
                <a:solidFill>
                  <a:srgbClr val="000000"/>
                </a:solidFill>
              </a:rPr>
              <a:t>Competitive Environment </a:t>
            </a:r>
          </a:p>
          <a:p>
            <a:pPr lvl="1"/>
            <a:r>
              <a:rPr lang="en-US" b="1" dirty="0">
                <a:solidFill>
                  <a:srgbClr val="000000"/>
                </a:solidFill>
              </a:rPr>
              <a:t>Competition </a:t>
            </a:r>
          </a:p>
          <a:p>
            <a:pPr marL="393700" lvl="1" indent="0">
              <a:buNone/>
            </a:pPr>
            <a:r>
              <a:rPr lang="en-US" dirty="0" smtClean="0">
                <a:solidFill>
                  <a:srgbClr val="000000"/>
                </a:solidFill>
              </a:rPr>
              <a:t> </a:t>
            </a:r>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858034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rgbClr val="000000"/>
                </a:solidFill>
              </a:rPr>
              <a:t>Marketing Plan </a:t>
            </a:r>
            <a:r>
              <a:rPr lang="en-US" sz="4400" dirty="0">
                <a:solidFill>
                  <a:srgbClr val="000000"/>
                </a:solidFill>
              </a:rPr>
              <a:t>(~4 pages) </a:t>
            </a:r>
            <a:br>
              <a:rPr lang="en-US" sz="4400" dirty="0">
                <a:solidFill>
                  <a:srgbClr val="000000"/>
                </a:solidFill>
              </a:rPr>
            </a:br>
            <a:endParaRPr lang="en-US" sz="4400" dirty="0"/>
          </a:p>
        </p:txBody>
      </p:sp>
      <p:sp>
        <p:nvSpPr>
          <p:cNvPr id="3" name="Content Placeholder 2"/>
          <p:cNvSpPr>
            <a:spLocks noGrp="1"/>
          </p:cNvSpPr>
          <p:nvPr>
            <p:ph idx="1"/>
          </p:nvPr>
        </p:nvSpPr>
        <p:spPr/>
        <p:txBody>
          <a:bodyPr/>
          <a:lstStyle/>
          <a:p>
            <a:pPr lvl="1"/>
            <a:r>
              <a:rPr lang="en-US" b="1" dirty="0" smtClean="0">
                <a:solidFill>
                  <a:srgbClr val="000000"/>
                </a:solidFill>
              </a:rPr>
              <a:t>Target </a:t>
            </a:r>
            <a:r>
              <a:rPr lang="en-US" b="1" dirty="0">
                <a:solidFill>
                  <a:srgbClr val="000000"/>
                </a:solidFill>
              </a:rPr>
              <a:t>Market Strategy </a:t>
            </a:r>
            <a:endParaRPr lang="en-US" b="1" dirty="0" smtClean="0">
              <a:solidFill>
                <a:srgbClr val="000000"/>
              </a:solidFill>
            </a:endParaRPr>
          </a:p>
          <a:p>
            <a:pPr lvl="2"/>
            <a:r>
              <a:rPr lang="en-US" dirty="0">
                <a:solidFill>
                  <a:srgbClr val="000000"/>
                </a:solidFill>
              </a:rPr>
              <a:t>Describe the characteristics that define your target customers </a:t>
            </a:r>
            <a:endParaRPr lang="en-US" b="1" dirty="0">
              <a:solidFill>
                <a:srgbClr val="000000"/>
              </a:solidFill>
            </a:endParaRPr>
          </a:p>
          <a:p>
            <a:pPr lvl="1"/>
            <a:r>
              <a:rPr lang="en-US" b="1" dirty="0" smtClean="0">
                <a:solidFill>
                  <a:srgbClr val="000000"/>
                </a:solidFill>
              </a:rPr>
              <a:t>Place/Channel  </a:t>
            </a:r>
            <a:endParaRPr lang="en-US" b="1" dirty="0">
              <a:solidFill>
                <a:srgbClr val="000000"/>
              </a:solidFill>
            </a:endParaRPr>
          </a:p>
          <a:p>
            <a:pPr lvl="1"/>
            <a:r>
              <a:rPr lang="en-US" b="1" dirty="0">
                <a:solidFill>
                  <a:srgbClr val="000000"/>
                </a:solidFill>
              </a:rPr>
              <a:t>Product/Service Strategy </a:t>
            </a:r>
          </a:p>
          <a:p>
            <a:pPr lvl="1"/>
            <a:r>
              <a:rPr lang="en-US" b="1" dirty="0">
                <a:solidFill>
                  <a:srgbClr val="000000"/>
                </a:solidFill>
              </a:rPr>
              <a:t>Pricing </a:t>
            </a:r>
            <a:r>
              <a:rPr lang="en-US" b="1" dirty="0" smtClean="0">
                <a:solidFill>
                  <a:srgbClr val="000000"/>
                </a:solidFill>
              </a:rPr>
              <a:t>Strategy </a:t>
            </a:r>
            <a:endParaRPr lang="en-US" b="1" dirty="0">
              <a:solidFill>
                <a:srgbClr val="000000"/>
              </a:solidFill>
            </a:endParaRPr>
          </a:p>
          <a:p>
            <a:pPr lvl="1"/>
            <a:r>
              <a:rPr lang="en-US" b="1" dirty="0" smtClean="0">
                <a:solidFill>
                  <a:srgbClr val="000000"/>
                </a:solidFill>
              </a:rPr>
              <a:t>Promotional/Communication </a:t>
            </a:r>
            <a:r>
              <a:rPr lang="en-US" b="1" dirty="0">
                <a:solidFill>
                  <a:srgbClr val="000000"/>
                </a:solidFill>
              </a:rPr>
              <a:t>Strategy </a:t>
            </a:r>
            <a:endParaRPr lang="en-US" b="1" dirty="0" smtClean="0">
              <a:solidFill>
                <a:srgbClr val="000000"/>
              </a:solidFill>
            </a:endParaRPr>
          </a:p>
          <a:p>
            <a:pPr lvl="1"/>
            <a:r>
              <a:rPr lang="en-US" b="1" dirty="0">
                <a:solidFill>
                  <a:srgbClr val="000000"/>
                </a:solidFill>
              </a:rPr>
              <a:t>E-commerce </a:t>
            </a:r>
          </a:p>
          <a:p>
            <a:pPr lvl="1"/>
            <a:r>
              <a:rPr lang="en-US" b="1" dirty="0">
                <a:solidFill>
                  <a:srgbClr val="000000"/>
                </a:solidFill>
              </a:rPr>
              <a:t>Sales Strategy </a:t>
            </a:r>
          </a:p>
          <a:p>
            <a:pPr lvl="1"/>
            <a:r>
              <a:rPr lang="en-US" b="1" dirty="0">
                <a:solidFill>
                  <a:srgbClr val="000000"/>
                </a:solidFill>
              </a:rPr>
              <a:t>Revenue Model </a:t>
            </a:r>
          </a:p>
          <a:p>
            <a:endParaRPr lang="en-US" b="1" dirty="0">
              <a:solidFill>
                <a:srgbClr val="000000"/>
              </a:solidFill>
            </a:endParaRPr>
          </a:p>
        </p:txBody>
      </p:sp>
    </p:spTree>
    <p:extLst>
      <p:ext uri="{BB962C8B-B14F-4D97-AF65-F5344CB8AC3E}">
        <p14:creationId xmlns:p14="http://schemas.microsoft.com/office/powerpoint/2010/main" val="305722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chemeClr val="bg1"/>
                </a:solidFill>
              </a:rPr>
              <a:t>Some Pricing Strategies</a:t>
            </a:r>
            <a:endParaRPr lang="en-US" sz="4400"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latin typeface="+mj-lt"/>
              </a:rPr>
              <a:t>Competition-based pricing</a:t>
            </a:r>
          </a:p>
          <a:p>
            <a:r>
              <a:rPr lang="en-US" dirty="0" smtClean="0">
                <a:solidFill>
                  <a:schemeClr val="bg1"/>
                </a:solidFill>
                <a:latin typeface="+mj-lt"/>
              </a:rPr>
              <a:t>Cost-plus pricing</a:t>
            </a:r>
          </a:p>
          <a:p>
            <a:r>
              <a:rPr lang="en-US" dirty="0" smtClean="0">
                <a:solidFill>
                  <a:schemeClr val="bg1"/>
                </a:solidFill>
                <a:latin typeface="+mj-lt"/>
              </a:rPr>
              <a:t>Creaming or skimming</a:t>
            </a:r>
          </a:p>
          <a:p>
            <a:r>
              <a:rPr lang="en-US" dirty="0" smtClean="0">
                <a:solidFill>
                  <a:schemeClr val="bg1"/>
                </a:solidFill>
                <a:latin typeface="+mj-lt"/>
              </a:rPr>
              <a:t>Limit pricing</a:t>
            </a:r>
          </a:p>
          <a:p>
            <a:r>
              <a:rPr lang="en-US" dirty="0" smtClean="0">
                <a:solidFill>
                  <a:schemeClr val="bg1"/>
                </a:solidFill>
                <a:latin typeface="+mj-lt"/>
              </a:rPr>
              <a:t>Loss leader</a:t>
            </a:r>
          </a:p>
          <a:p>
            <a:r>
              <a:rPr lang="en-US" dirty="0" smtClean="0">
                <a:solidFill>
                  <a:schemeClr val="bg1"/>
                </a:solidFill>
                <a:latin typeface="+mj-lt"/>
              </a:rPr>
              <a:t>Market-oriented pricing</a:t>
            </a:r>
          </a:p>
          <a:p>
            <a:r>
              <a:rPr lang="en-US" dirty="0" smtClean="0">
                <a:solidFill>
                  <a:schemeClr val="bg1"/>
                </a:solidFill>
                <a:latin typeface="+mj-lt"/>
              </a:rPr>
              <a:t>Penetration pricing</a:t>
            </a:r>
          </a:p>
          <a:p>
            <a:r>
              <a:rPr lang="en-US" dirty="0" smtClean="0">
                <a:solidFill>
                  <a:schemeClr val="bg1"/>
                </a:solidFill>
                <a:latin typeface="+mj-lt"/>
              </a:rPr>
              <a:t>Price discrimination</a:t>
            </a:r>
          </a:p>
          <a:p>
            <a:endParaRPr lang="en-US" dirty="0">
              <a:solidFill>
                <a:schemeClr val="bg1"/>
              </a:solidFill>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229600" cy="1143000"/>
          </a:xfrm>
        </p:spPr>
        <p:txBody>
          <a:bodyPr/>
          <a:lstStyle/>
          <a:p>
            <a:pPr marL="342900" indent="-342900" eaLnBrk="1" hangingPunct="1"/>
            <a:r>
              <a:rPr lang="en-US" sz="4000" b="1" dirty="0" smtClean="0">
                <a:solidFill>
                  <a:schemeClr val="bg1"/>
                </a:solidFill>
                <a:latin typeface="Arial" charset="0"/>
                <a:cs typeface="Arial" charset="0"/>
              </a:rPr>
              <a:t>Design and Development Plan</a:t>
            </a:r>
            <a:br>
              <a:rPr lang="en-US" sz="4000" b="1" dirty="0" smtClean="0">
                <a:solidFill>
                  <a:schemeClr val="bg1"/>
                </a:solidFill>
                <a:latin typeface="Arial" charset="0"/>
                <a:cs typeface="Arial" charset="0"/>
              </a:rPr>
            </a:br>
            <a:endParaRPr lang="en-US" sz="4000" b="1" dirty="0" smtClean="0">
              <a:solidFill>
                <a:schemeClr val="bg1"/>
              </a:solidFill>
              <a:latin typeface="Arial" charset="0"/>
              <a:cs typeface="Arial" charset="0"/>
            </a:endParaRPr>
          </a:p>
        </p:txBody>
      </p:sp>
      <p:sp>
        <p:nvSpPr>
          <p:cNvPr id="14339" name="Rectangle 3"/>
          <p:cNvSpPr>
            <a:spLocks noGrp="1" noChangeArrowheads="1"/>
          </p:cNvSpPr>
          <p:nvPr>
            <p:ph type="body" idx="1"/>
          </p:nvPr>
        </p:nvSpPr>
        <p:spPr>
          <a:xfrm>
            <a:off x="0" y="1981200"/>
            <a:ext cx="9677400" cy="4114800"/>
          </a:xfrm>
        </p:spPr>
        <p:txBody>
          <a:bodyPr/>
          <a:lstStyle/>
          <a:p>
            <a:pPr lvl="2" eaLnBrk="1" hangingPunct="1"/>
            <a:r>
              <a:rPr lang="en-US" sz="4000" dirty="0" smtClean="0">
                <a:solidFill>
                  <a:schemeClr val="bg1"/>
                </a:solidFill>
                <a:latin typeface="Arial" charset="0"/>
                <a:cs typeface="Arial" charset="0"/>
              </a:rPr>
              <a:t>Development status and tasks</a:t>
            </a:r>
          </a:p>
          <a:p>
            <a:pPr lvl="2" eaLnBrk="1" hangingPunct="1"/>
            <a:r>
              <a:rPr lang="en-US" sz="4000" dirty="0" smtClean="0">
                <a:solidFill>
                  <a:schemeClr val="bg1"/>
                </a:solidFill>
                <a:latin typeface="Arial" charset="0"/>
                <a:cs typeface="Arial" charset="0"/>
              </a:rPr>
              <a:t>Difficulties and risks</a:t>
            </a:r>
          </a:p>
          <a:p>
            <a:pPr lvl="2" eaLnBrk="1" hangingPunct="1"/>
            <a:r>
              <a:rPr lang="en-US" sz="4000" dirty="0" smtClean="0">
                <a:solidFill>
                  <a:schemeClr val="bg1"/>
                </a:solidFill>
                <a:latin typeface="Arial" charset="0"/>
                <a:cs typeface="Arial" charset="0"/>
              </a:rPr>
              <a:t>Product improvement and new products</a:t>
            </a:r>
          </a:p>
          <a:p>
            <a:pPr lvl="2" eaLnBrk="1" hangingPunct="1"/>
            <a:r>
              <a:rPr lang="en-US" sz="4000" dirty="0" smtClean="0">
                <a:solidFill>
                  <a:schemeClr val="bg1"/>
                </a:solidFill>
                <a:latin typeface="Arial" charset="0"/>
                <a:cs typeface="Arial" charset="0"/>
              </a:rPr>
              <a:t>Costs</a:t>
            </a:r>
          </a:p>
          <a:p>
            <a:pPr lvl="3" eaLnBrk="1" hangingPunct="1"/>
            <a:endParaRPr lang="en-US" sz="4000" dirty="0" smtClean="0">
              <a:solidFill>
                <a:schemeClr val="bg1"/>
              </a:solidFill>
              <a:latin typeface="Arial" charset="0"/>
              <a:cs typeface="Arial" charset="0"/>
            </a:endParaRPr>
          </a:p>
          <a:p>
            <a:pPr lvl="2" eaLnBrk="1" hangingPunct="1"/>
            <a:endParaRPr lang="en-US" sz="4000" dirty="0" smtClean="0">
              <a:solidFill>
                <a:schemeClr val="bg1"/>
              </a:solidFill>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solidFill>
                  <a:srgbClr val="000000"/>
                </a:solidFill>
              </a:rPr>
              <a:t>Manufacturing and Operational </a:t>
            </a:r>
            <a:r>
              <a:rPr lang="en-US" sz="3600" b="1" dirty="0">
                <a:solidFill>
                  <a:srgbClr val="000000"/>
                </a:solidFill>
              </a:rPr>
              <a:t>Plan </a:t>
            </a:r>
            <a:r>
              <a:rPr lang="en-US" sz="3600" dirty="0">
                <a:solidFill>
                  <a:srgbClr val="000000"/>
                </a:solidFill>
              </a:rPr>
              <a:t>(~2 pages) </a:t>
            </a:r>
            <a:br>
              <a:rPr lang="en-US" sz="3600" dirty="0">
                <a:solidFill>
                  <a:srgbClr val="000000"/>
                </a:solidFill>
              </a:rPr>
            </a:br>
            <a:endParaRPr lang="en-US" sz="3600" dirty="0">
              <a:solidFill>
                <a:srgbClr val="000000"/>
              </a:solidFill>
            </a:endParaRPr>
          </a:p>
        </p:txBody>
      </p:sp>
      <p:sp>
        <p:nvSpPr>
          <p:cNvPr id="3" name="Content Placeholder 2"/>
          <p:cNvSpPr>
            <a:spLocks noGrp="1"/>
          </p:cNvSpPr>
          <p:nvPr>
            <p:ph idx="1"/>
          </p:nvPr>
        </p:nvSpPr>
        <p:spPr/>
        <p:txBody>
          <a:bodyPr/>
          <a:lstStyle/>
          <a:p>
            <a:pPr marL="273050" lvl="3" indent="-273050">
              <a:buSzPct val="95000"/>
            </a:pPr>
            <a:r>
              <a:rPr lang="en-US" sz="3200" dirty="0" smtClean="0">
                <a:solidFill>
                  <a:schemeClr val="bg1"/>
                </a:solidFill>
                <a:latin typeface="Arial" charset="0"/>
                <a:cs typeface="Arial" charset="0"/>
              </a:rPr>
              <a:t>Geographical location</a:t>
            </a:r>
          </a:p>
          <a:p>
            <a:pPr marL="273050" lvl="3" indent="-273050">
              <a:buSzPct val="95000"/>
            </a:pPr>
            <a:r>
              <a:rPr lang="en-US" sz="3200" dirty="0" smtClean="0">
                <a:solidFill>
                  <a:schemeClr val="bg1"/>
                </a:solidFill>
                <a:latin typeface="Arial" charset="0"/>
                <a:cs typeface="Arial" charset="0"/>
              </a:rPr>
              <a:t>Facilities </a:t>
            </a:r>
            <a:r>
              <a:rPr lang="en-US" sz="3200" dirty="0">
                <a:solidFill>
                  <a:schemeClr val="bg1"/>
                </a:solidFill>
                <a:latin typeface="Arial" charset="0"/>
                <a:cs typeface="Arial" charset="0"/>
              </a:rPr>
              <a:t>and </a:t>
            </a:r>
            <a:r>
              <a:rPr lang="en-US" sz="3200" dirty="0" smtClean="0">
                <a:solidFill>
                  <a:schemeClr val="bg1"/>
                </a:solidFill>
                <a:latin typeface="Arial" charset="0"/>
                <a:cs typeface="Arial" charset="0"/>
              </a:rPr>
              <a:t>improvements</a:t>
            </a:r>
          </a:p>
          <a:p>
            <a:pPr marL="273050" lvl="3" indent="-273050">
              <a:buSzPct val="95000"/>
            </a:pPr>
            <a:r>
              <a:rPr lang="en-US" sz="3200" dirty="0" smtClean="0">
                <a:solidFill>
                  <a:schemeClr val="bg1"/>
                </a:solidFill>
                <a:latin typeface="Arial" charset="0"/>
                <a:cs typeface="Arial" charset="0"/>
              </a:rPr>
              <a:t>Strategy </a:t>
            </a:r>
            <a:r>
              <a:rPr lang="en-US" sz="3200" dirty="0">
                <a:solidFill>
                  <a:schemeClr val="bg1"/>
                </a:solidFill>
                <a:latin typeface="Arial" charset="0"/>
                <a:cs typeface="Arial" charset="0"/>
              </a:rPr>
              <a:t>and </a:t>
            </a:r>
            <a:r>
              <a:rPr lang="en-US" sz="3200" dirty="0" smtClean="0">
                <a:solidFill>
                  <a:schemeClr val="bg1"/>
                </a:solidFill>
                <a:latin typeface="Arial" charset="0"/>
                <a:cs typeface="Arial" charset="0"/>
              </a:rPr>
              <a:t>plans</a:t>
            </a:r>
          </a:p>
          <a:p>
            <a:pPr marL="273050" lvl="3" indent="-273050">
              <a:buSzPct val="95000"/>
            </a:pPr>
            <a:r>
              <a:rPr lang="en-US" sz="3200" dirty="0" smtClean="0">
                <a:solidFill>
                  <a:schemeClr val="bg1"/>
                </a:solidFill>
                <a:latin typeface="Arial" charset="0"/>
                <a:cs typeface="Arial" charset="0"/>
              </a:rPr>
              <a:t>Regulatory </a:t>
            </a:r>
            <a:r>
              <a:rPr lang="en-US" sz="3200" dirty="0">
                <a:solidFill>
                  <a:schemeClr val="bg1"/>
                </a:solidFill>
                <a:latin typeface="Arial" charset="0"/>
                <a:cs typeface="Arial" charset="0"/>
              </a:rPr>
              <a:t>and legal </a:t>
            </a:r>
            <a:r>
              <a:rPr lang="en-US" sz="3200" dirty="0" smtClean="0">
                <a:solidFill>
                  <a:schemeClr val="bg1"/>
                </a:solidFill>
                <a:latin typeface="Arial" charset="0"/>
                <a:cs typeface="Arial" charset="0"/>
              </a:rPr>
              <a:t>issues</a:t>
            </a:r>
          </a:p>
          <a:p>
            <a:pPr marL="273050" lvl="3" indent="-273050">
              <a:buSzPct val="95000"/>
            </a:pPr>
            <a:r>
              <a:rPr lang="en-US" sz="3200" dirty="0" smtClean="0">
                <a:solidFill>
                  <a:schemeClr val="bg1"/>
                </a:solidFill>
                <a:latin typeface="Arial" charset="0"/>
                <a:cs typeface="Arial" charset="0"/>
              </a:rPr>
              <a:t>Operational strategies</a:t>
            </a:r>
          </a:p>
          <a:p>
            <a:pPr marL="273050" lvl="3" indent="-273050">
              <a:buSzPct val="95000"/>
            </a:pPr>
            <a:r>
              <a:rPr lang="en-US" sz="3200" dirty="0" smtClean="0">
                <a:solidFill>
                  <a:schemeClr val="bg1"/>
                </a:solidFill>
                <a:latin typeface="Arial" charset="0"/>
                <a:cs typeface="Arial" charset="0"/>
              </a:rPr>
              <a:t>Developmental strategies</a:t>
            </a:r>
            <a:endParaRPr lang="en-US" sz="3200" dirty="0">
              <a:solidFill>
                <a:schemeClr val="bg1"/>
              </a:solidFill>
              <a:latin typeface="Arial" charset="0"/>
              <a:cs typeface="Arial" charset="0"/>
            </a:endParaRPr>
          </a:p>
          <a:p>
            <a:endParaRPr lang="en-US" sz="2000" dirty="0"/>
          </a:p>
        </p:txBody>
      </p:sp>
    </p:spTree>
    <p:extLst>
      <p:ext uri="{BB962C8B-B14F-4D97-AF65-F5344CB8AC3E}">
        <p14:creationId xmlns:p14="http://schemas.microsoft.com/office/powerpoint/2010/main" val="121124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458200" cy="6001643"/>
          </a:xfrm>
          <a:prstGeom prst="rect">
            <a:avLst/>
          </a:prstGeom>
        </p:spPr>
        <p:txBody>
          <a:bodyPr wrap="square">
            <a:spAutoFit/>
          </a:bodyPr>
          <a:lstStyle/>
          <a:p>
            <a:pPr algn="just">
              <a:defRPr/>
            </a:pPr>
            <a:r>
              <a:rPr lang="en-US" sz="3200" spc="-150" dirty="0">
                <a:solidFill>
                  <a:schemeClr val="bg1"/>
                </a:solidFill>
                <a:latin typeface="+mj-lt"/>
                <a:cs typeface="Arial" pitchFamily="34" charset="0"/>
              </a:rPr>
              <a:t> A </a:t>
            </a:r>
            <a:r>
              <a:rPr lang="en-US" sz="3200" b="1" i="1" spc="-150" dirty="0">
                <a:solidFill>
                  <a:schemeClr val="bg1"/>
                </a:solidFill>
                <a:latin typeface="+mj-lt"/>
                <a:cs typeface="Arial" pitchFamily="34" charset="0"/>
              </a:rPr>
              <a:t>business plan</a:t>
            </a:r>
            <a:r>
              <a:rPr lang="en-US" sz="3200" spc="-150" dirty="0">
                <a:solidFill>
                  <a:schemeClr val="bg1"/>
                </a:solidFill>
                <a:latin typeface="+mj-lt"/>
                <a:cs typeface="Arial" pitchFamily="34" charset="0"/>
              </a:rPr>
              <a:t> is a written narrative typically 25 to 35 pages long, that describes what a new business intends to accomplish and how it intends to accomplish it</a:t>
            </a:r>
            <a:r>
              <a:rPr lang="en-US" sz="3200" spc="-150" dirty="0" smtClean="0">
                <a:solidFill>
                  <a:schemeClr val="bg1"/>
                </a:solidFill>
                <a:latin typeface="+mj-lt"/>
                <a:cs typeface="Arial" pitchFamily="34" charset="0"/>
              </a:rPr>
              <a:t>.</a:t>
            </a:r>
          </a:p>
          <a:p>
            <a:pPr algn="just">
              <a:defRPr/>
            </a:pPr>
            <a:endParaRPr lang="en-US" sz="3200" spc="-150" dirty="0" smtClean="0">
              <a:solidFill>
                <a:schemeClr val="bg1"/>
              </a:solidFill>
              <a:latin typeface="+mj-lt"/>
              <a:cs typeface="Arial" pitchFamily="34" charset="0"/>
            </a:endParaRPr>
          </a:p>
          <a:p>
            <a:pPr algn="just">
              <a:defRPr/>
            </a:pPr>
            <a:r>
              <a:rPr lang="en-US" sz="3200" dirty="0">
                <a:solidFill>
                  <a:schemeClr val="bg1"/>
                </a:solidFill>
                <a:latin typeface="+mj-lt"/>
              </a:rPr>
              <a:t>A </a:t>
            </a:r>
            <a:r>
              <a:rPr lang="en-US" sz="3200" b="1" dirty="0">
                <a:solidFill>
                  <a:schemeClr val="bg1"/>
                </a:solidFill>
                <a:latin typeface="+mj-lt"/>
              </a:rPr>
              <a:t>business plan</a:t>
            </a:r>
            <a:r>
              <a:rPr lang="en-US" sz="3200" dirty="0">
                <a:solidFill>
                  <a:schemeClr val="bg1"/>
                </a:solidFill>
                <a:latin typeface="+mj-lt"/>
              </a:rPr>
              <a:t> is a formal statement of a set of business goals, the reasons why they are believed attainable, and the plan for reaching those goals. It may also contain background information about the organization or team attempting to reach those goals.</a:t>
            </a:r>
            <a:endParaRPr lang="en-GB" sz="3200" spc="-150" dirty="0">
              <a:solidFill>
                <a:schemeClr val="bg1"/>
              </a:solidFill>
              <a:latin typeface="+mj-lt"/>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1143000"/>
          </a:xfrm>
        </p:spPr>
        <p:txBody>
          <a:bodyPr/>
          <a:lstStyle/>
          <a:p>
            <a:pPr marL="342900" indent="-342900" algn="ctr" eaLnBrk="1" hangingPunct="1"/>
            <a:r>
              <a:rPr lang="en-US" sz="4000" b="1" dirty="0" smtClean="0">
                <a:solidFill>
                  <a:schemeClr val="bg1"/>
                </a:solidFill>
                <a:latin typeface="Arial" charset="0"/>
                <a:cs typeface="Arial" charset="0"/>
              </a:rPr>
              <a:t>Management Team</a:t>
            </a:r>
            <a:br>
              <a:rPr lang="en-US" sz="4000" b="1" dirty="0" smtClean="0">
                <a:solidFill>
                  <a:schemeClr val="bg1"/>
                </a:solidFill>
                <a:latin typeface="Arial" charset="0"/>
                <a:cs typeface="Arial" charset="0"/>
              </a:rPr>
            </a:br>
            <a:endParaRPr lang="en-US" sz="4000" b="1" dirty="0" smtClean="0">
              <a:solidFill>
                <a:schemeClr val="bg1"/>
              </a:solidFill>
              <a:latin typeface="Arial" charset="0"/>
              <a:cs typeface="Arial" charset="0"/>
            </a:endParaRPr>
          </a:p>
        </p:txBody>
      </p:sp>
      <p:sp>
        <p:nvSpPr>
          <p:cNvPr id="16387" name="Rectangle 3"/>
          <p:cNvSpPr>
            <a:spLocks noGrp="1" noChangeArrowheads="1"/>
          </p:cNvSpPr>
          <p:nvPr>
            <p:ph type="body" idx="1"/>
          </p:nvPr>
        </p:nvSpPr>
        <p:spPr>
          <a:xfrm>
            <a:off x="-457200" y="1295400"/>
            <a:ext cx="9601200" cy="5334000"/>
          </a:xfrm>
        </p:spPr>
        <p:txBody>
          <a:bodyPr/>
          <a:lstStyle/>
          <a:p>
            <a:pPr lvl="3" eaLnBrk="1" hangingPunct="1">
              <a:buFont typeface="Arial" charset="0"/>
              <a:buChar char="•"/>
            </a:pPr>
            <a:r>
              <a:rPr lang="en-US" sz="2800" dirty="0" smtClean="0">
                <a:solidFill>
                  <a:schemeClr val="bg1"/>
                </a:solidFill>
                <a:latin typeface="Arial" charset="0"/>
                <a:cs typeface="Arial" charset="0"/>
              </a:rPr>
              <a:t>Organization</a:t>
            </a:r>
          </a:p>
          <a:p>
            <a:pPr lvl="3" eaLnBrk="1" hangingPunct="1">
              <a:buFont typeface="Arial" charset="0"/>
              <a:buChar char="•"/>
            </a:pPr>
            <a:r>
              <a:rPr lang="en-US" sz="2800" dirty="0" smtClean="0">
                <a:solidFill>
                  <a:schemeClr val="bg1"/>
                </a:solidFill>
                <a:latin typeface="Arial" charset="0"/>
                <a:cs typeface="Arial" charset="0"/>
              </a:rPr>
              <a:t>Key management personnel</a:t>
            </a:r>
          </a:p>
          <a:p>
            <a:pPr lvl="3" eaLnBrk="1" hangingPunct="1">
              <a:buFont typeface="Arial" charset="0"/>
              <a:buChar char="•"/>
            </a:pPr>
            <a:r>
              <a:rPr lang="en-US" sz="2800" dirty="0" smtClean="0">
                <a:solidFill>
                  <a:schemeClr val="bg1"/>
                </a:solidFill>
                <a:latin typeface="Arial" charset="0"/>
                <a:cs typeface="Arial" charset="0"/>
              </a:rPr>
              <a:t>Management compensation and ownership</a:t>
            </a:r>
          </a:p>
          <a:p>
            <a:pPr lvl="3" eaLnBrk="1" hangingPunct="1">
              <a:buFont typeface="Arial" charset="0"/>
              <a:buChar char="•"/>
            </a:pPr>
            <a:r>
              <a:rPr lang="en-US" sz="2800" dirty="0" smtClean="0">
                <a:solidFill>
                  <a:schemeClr val="bg1"/>
                </a:solidFill>
                <a:latin typeface="Arial" charset="0"/>
                <a:cs typeface="Arial" charset="0"/>
              </a:rPr>
              <a:t>Other investors</a:t>
            </a:r>
          </a:p>
          <a:p>
            <a:pPr lvl="3" eaLnBrk="1" hangingPunct="1">
              <a:buFont typeface="Arial" charset="0"/>
              <a:buChar char="•"/>
            </a:pPr>
            <a:r>
              <a:rPr lang="en-US" sz="2800" dirty="0" smtClean="0">
                <a:solidFill>
                  <a:schemeClr val="bg1"/>
                </a:solidFill>
                <a:latin typeface="Arial" charset="0"/>
                <a:cs typeface="Arial" charset="0"/>
              </a:rPr>
              <a:t>Employment and other agreements and stock option and bonus plans</a:t>
            </a:r>
          </a:p>
          <a:p>
            <a:pPr lvl="3" eaLnBrk="1" hangingPunct="1">
              <a:buFont typeface="Arial" charset="0"/>
              <a:buChar char="•"/>
            </a:pPr>
            <a:r>
              <a:rPr lang="en-US" sz="2800" dirty="0" smtClean="0">
                <a:solidFill>
                  <a:schemeClr val="bg1"/>
                </a:solidFill>
                <a:latin typeface="Arial" charset="0"/>
                <a:cs typeface="Arial" charset="0"/>
              </a:rPr>
              <a:t>Board of directors</a:t>
            </a:r>
          </a:p>
          <a:p>
            <a:pPr lvl="3" eaLnBrk="1" hangingPunct="1">
              <a:buFont typeface="Arial" charset="0"/>
              <a:buChar char="•"/>
            </a:pPr>
            <a:r>
              <a:rPr lang="en-US" sz="2800" dirty="0" smtClean="0">
                <a:solidFill>
                  <a:schemeClr val="bg1"/>
                </a:solidFill>
                <a:latin typeface="Arial" charset="0"/>
                <a:cs typeface="Arial" charset="0"/>
              </a:rPr>
              <a:t>Other shareholders, rights, and restrictions</a:t>
            </a:r>
          </a:p>
          <a:p>
            <a:pPr lvl="3" eaLnBrk="1" hangingPunct="1">
              <a:buFont typeface="Arial" charset="0"/>
              <a:buChar char="•"/>
            </a:pPr>
            <a:r>
              <a:rPr lang="en-US" sz="2800" dirty="0" smtClean="0">
                <a:solidFill>
                  <a:schemeClr val="bg1"/>
                </a:solidFill>
                <a:latin typeface="Arial" charset="0"/>
                <a:cs typeface="Arial" charset="0"/>
              </a:rPr>
              <a:t>Supporting professional advisors and services</a:t>
            </a:r>
          </a:p>
          <a:p>
            <a:pPr eaLnBrk="1" hangingPunct="1"/>
            <a:endParaRPr lang="en-US" sz="2800" dirty="0" smtClean="0">
              <a:solidFill>
                <a:schemeClr val="bg1"/>
              </a:solidFill>
              <a:latin typeface="Arial" charset="0"/>
              <a:cs typeface="Arial" charset="0"/>
            </a:endParaRPr>
          </a:p>
          <a:p>
            <a:pPr lvl="2" eaLnBrk="1" hangingPunct="1"/>
            <a:endParaRPr lang="en-US" sz="2800" dirty="0" smtClean="0">
              <a:solidFill>
                <a:schemeClr val="bg1"/>
              </a:solidFill>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eaLnBrk="1" hangingPunct="1">
              <a:lnSpc>
                <a:spcPct val="90000"/>
              </a:lnSpc>
            </a:pPr>
            <a:r>
              <a:rPr lang="en-US" sz="3200" b="1" dirty="0">
                <a:solidFill>
                  <a:schemeClr val="bg1"/>
                </a:solidFill>
                <a:cs typeface="Arial" charset="0"/>
              </a:rPr>
              <a:t>Critical risks</a:t>
            </a:r>
            <a:r>
              <a:rPr lang="en-US" sz="3200" b="1" dirty="0" smtClean="0">
                <a:solidFill>
                  <a:schemeClr val="bg1"/>
                </a:solidFill>
                <a:cs typeface="Arial" charset="0"/>
              </a:rPr>
              <a:t>, problems, and assumptions</a:t>
            </a:r>
            <a:r>
              <a:rPr lang="en-US" sz="3200" b="1" dirty="0">
                <a:solidFill>
                  <a:schemeClr val="bg1"/>
                </a:solidFill>
                <a:cs typeface="Arial" charset="0"/>
              </a:rPr>
              <a:t/>
            </a:r>
            <a:br>
              <a:rPr lang="en-US" sz="3200" b="1" dirty="0">
                <a:solidFill>
                  <a:schemeClr val="bg1"/>
                </a:solidFill>
                <a:cs typeface="Arial" charset="0"/>
              </a:rPr>
            </a:br>
            <a:endParaRPr lang="en-US" sz="4800" dirty="0"/>
          </a:p>
        </p:txBody>
      </p:sp>
      <p:sp>
        <p:nvSpPr>
          <p:cNvPr id="3" name="Content Placeholder 2"/>
          <p:cNvSpPr>
            <a:spLocks noGrp="1"/>
          </p:cNvSpPr>
          <p:nvPr>
            <p:ph idx="1"/>
          </p:nvPr>
        </p:nvSpPr>
        <p:spPr/>
        <p:txBody>
          <a:bodyPr/>
          <a:lstStyle/>
          <a:p>
            <a:r>
              <a:rPr lang="en-US" sz="3200" dirty="0" smtClean="0">
                <a:solidFill>
                  <a:schemeClr val="bg1"/>
                </a:solidFill>
                <a:cs typeface="Arial" charset="0"/>
              </a:rPr>
              <a:t>Product risk</a:t>
            </a:r>
          </a:p>
          <a:p>
            <a:r>
              <a:rPr lang="en-US" sz="3200" dirty="0" smtClean="0">
                <a:solidFill>
                  <a:schemeClr val="bg1"/>
                </a:solidFill>
                <a:cs typeface="Arial" charset="0"/>
              </a:rPr>
              <a:t>Management risk</a:t>
            </a:r>
          </a:p>
          <a:p>
            <a:r>
              <a:rPr lang="en-US" sz="3200" dirty="0" smtClean="0">
                <a:solidFill>
                  <a:schemeClr val="bg1"/>
                </a:solidFill>
                <a:cs typeface="Arial" charset="0"/>
              </a:rPr>
              <a:t>Marketing risk</a:t>
            </a:r>
          </a:p>
          <a:p>
            <a:r>
              <a:rPr lang="en-US" sz="3200" dirty="0" smtClean="0">
                <a:solidFill>
                  <a:schemeClr val="bg1"/>
                </a:solidFill>
                <a:cs typeface="Arial" charset="0"/>
              </a:rPr>
              <a:t>Operating risk</a:t>
            </a:r>
          </a:p>
          <a:p>
            <a:r>
              <a:rPr lang="en-US" sz="3200" dirty="0" smtClean="0">
                <a:solidFill>
                  <a:schemeClr val="bg1"/>
                </a:solidFill>
                <a:cs typeface="Arial" charset="0"/>
              </a:rPr>
              <a:t>Financial risk</a:t>
            </a:r>
          </a:p>
          <a:p>
            <a:r>
              <a:rPr lang="en-US" sz="3200" dirty="0" smtClean="0">
                <a:solidFill>
                  <a:schemeClr val="bg1"/>
                </a:solidFill>
                <a:cs typeface="Arial" charset="0"/>
              </a:rPr>
              <a:t>Other </a:t>
            </a:r>
            <a:r>
              <a:rPr lang="en-US" sz="3200" dirty="0">
                <a:solidFill>
                  <a:schemeClr val="bg1"/>
                </a:solidFill>
                <a:cs typeface="Arial" charset="0"/>
              </a:rPr>
              <a:t>risk as appropriate</a:t>
            </a:r>
          </a:p>
          <a:p>
            <a:endParaRPr lang="en-US" sz="2000" dirty="0">
              <a:solidFill>
                <a:srgbClr val="000000"/>
              </a:solidFill>
            </a:endParaRPr>
          </a:p>
        </p:txBody>
      </p:sp>
    </p:spTree>
    <p:extLst>
      <p:ext uri="{BB962C8B-B14F-4D97-AF65-F5344CB8AC3E}">
        <p14:creationId xmlns:p14="http://schemas.microsoft.com/office/powerpoint/2010/main" val="264412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rgbClr val="000000"/>
                </a:solidFill>
              </a:rPr>
              <a:t>Financial Plan </a:t>
            </a:r>
            <a:r>
              <a:rPr lang="en-US" sz="4000" dirty="0">
                <a:solidFill>
                  <a:srgbClr val="000000"/>
                </a:solidFill>
              </a:rPr>
              <a:t>(~3 pages) </a:t>
            </a:r>
            <a:br>
              <a:rPr lang="en-US" sz="4000" dirty="0">
                <a:solidFill>
                  <a:srgbClr val="000000"/>
                </a:solidFill>
              </a:rPr>
            </a:br>
            <a:endParaRPr lang="en-US" sz="4000" dirty="0"/>
          </a:p>
        </p:txBody>
      </p:sp>
      <p:sp>
        <p:nvSpPr>
          <p:cNvPr id="3" name="Content Placeholder 2"/>
          <p:cNvSpPr>
            <a:spLocks noGrp="1"/>
          </p:cNvSpPr>
          <p:nvPr>
            <p:ph idx="1"/>
          </p:nvPr>
        </p:nvSpPr>
        <p:spPr/>
        <p:txBody>
          <a:bodyPr/>
          <a:lstStyle/>
          <a:p>
            <a:pPr lvl="1"/>
            <a:r>
              <a:rPr lang="en-US" sz="3200" dirty="0" smtClean="0">
                <a:solidFill>
                  <a:srgbClr val="000000"/>
                </a:solidFill>
              </a:rPr>
              <a:t>Financial </a:t>
            </a:r>
            <a:r>
              <a:rPr lang="en-US" sz="3200" dirty="0">
                <a:solidFill>
                  <a:srgbClr val="000000"/>
                </a:solidFill>
              </a:rPr>
              <a:t>Projections </a:t>
            </a:r>
          </a:p>
          <a:p>
            <a:pPr lvl="1"/>
            <a:r>
              <a:rPr lang="en-US" sz="3200" dirty="0">
                <a:solidFill>
                  <a:srgbClr val="000000"/>
                </a:solidFill>
              </a:rPr>
              <a:t>Key Assumptions </a:t>
            </a:r>
          </a:p>
          <a:p>
            <a:pPr lvl="1"/>
            <a:r>
              <a:rPr lang="en-US" sz="3200" dirty="0">
                <a:solidFill>
                  <a:srgbClr val="000000"/>
                </a:solidFill>
              </a:rPr>
              <a:t>Sources and Uses of Funds </a:t>
            </a:r>
          </a:p>
          <a:p>
            <a:pPr lvl="1"/>
            <a:r>
              <a:rPr lang="en-US" sz="3200" dirty="0">
                <a:solidFill>
                  <a:srgbClr val="000000"/>
                </a:solidFill>
              </a:rPr>
              <a:t>Business Risks </a:t>
            </a:r>
          </a:p>
          <a:p>
            <a:endParaRPr lang="en-US" sz="3200" dirty="0">
              <a:solidFill>
                <a:srgbClr val="000000"/>
              </a:solidFill>
            </a:endParaRPr>
          </a:p>
        </p:txBody>
      </p:sp>
    </p:spTree>
    <p:extLst>
      <p:ext uri="{BB962C8B-B14F-4D97-AF65-F5344CB8AC3E}">
        <p14:creationId xmlns:p14="http://schemas.microsoft.com/office/powerpoint/2010/main" val="365851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228600"/>
            <a:ext cx="8229600" cy="1143000"/>
          </a:xfrm>
        </p:spPr>
        <p:txBody>
          <a:bodyPr/>
          <a:lstStyle/>
          <a:p>
            <a:pPr algn="ctr" eaLnBrk="1" hangingPunct="1"/>
            <a:r>
              <a:rPr lang="en-US" b="1" dirty="0" smtClean="0">
                <a:solidFill>
                  <a:schemeClr val="bg1"/>
                </a:solidFill>
                <a:latin typeface="Arial" charset="0"/>
                <a:cs typeface="Arial" charset="0"/>
              </a:rPr>
              <a:t>Appendices</a:t>
            </a:r>
          </a:p>
        </p:txBody>
      </p:sp>
      <p:sp>
        <p:nvSpPr>
          <p:cNvPr id="20483" name="Rectangle 3"/>
          <p:cNvSpPr>
            <a:spLocks noGrp="1" noChangeArrowheads="1"/>
          </p:cNvSpPr>
          <p:nvPr>
            <p:ph type="body" idx="1"/>
          </p:nvPr>
        </p:nvSpPr>
        <p:spPr/>
        <p:txBody>
          <a:bodyPr/>
          <a:lstStyle/>
          <a:p>
            <a:pPr lvl="2" eaLnBrk="1" hangingPunct="1"/>
            <a:endParaRPr lang="en-US" sz="3200" smtClean="0">
              <a:solidFill>
                <a:schemeClr val="bg1"/>
              </a:solidFill>
              <a:latin typeface="Arial" charset="0"/>
              <a:cs typeface="Arial" charset="0"/>
            </a:endParaRPr>
          </a:p>
          <a:p>
            <a:pPr lvl="3" eaLnBrk="1" hangingPunct="1">
              <a:buFont typeface="Arial" charset="0"/>
              <a:buChar char="•"/>
            </a:pPr>
            <a:r>
              <a:rPr lang="en-US" sz="3200" smtClean="0">
                <a:solidFill>
                  <a:schemeClr val="bg1"/>
                </a:solidFill>
                <a:latin typeface="Arial" charset="0"/>
                <a:cs typeface="Arial" charset="0"/>
              </a:rPr>
              <a:t>Supporting documents</a:t>
            </a:r>
          </a:p>
          <a:p>
            <a:pPr lvl="3" eaLnBrk="1" hangingPunct="1">
              <a:buFont typeface="Arial" charset="0"/>
              <a:buChar char="•"/>
            </a:pPr>
            <a:r>
              <a:rPr lang="en-US" sz="3200" smtClean="0">
                <a:solidFill>
                  <a:schemeClr val="bg1"/>
                </a:solidFill>
                <a:latin typeface="Arial" charset="0"/>
                <a:cs typeface="Arial" charset="0"/>
              </a:rPr>
              <a:t>Resumes of founders and key employees</a:t>
            </a:r>
          </a:p>
          <a:p>
            <a:pPr lvl="3" eaLnBrk="1" hangingPunct="1">
              <a:buFont typeface="Arial" charset="0"/>
              <a:buChar char="•"/>
            </a:pPr>
            <a:r>
              <a:rPr lang="en-US" sz="3200" smtClean="0">
                <a:solidFill>
                  <a:schemeClr val="bg1"/>
                </a:solidFill>
                <a:latin typeface="Arial" charset="0"/>
                <a:cs typeface="Arial" charset="0"/>
              </a:rPr>
              <a:t>Picture of product prototypes</a:t>
            </a:r>
          </a:p>
          <a:p>
            <a:pPr lvl="3" eaLnBrk="1" hangingPunct="1">
              <a:buFont typeface="Arial" charset="0"/>
              <a:buChar char="•"/>
            </a:pPr>
            <a:r>
              <a:rPr lang="en-US" sz="3200" smtClean="0">
                <a:solidFill>
                  <a:schemeClr val="bg1"/>
                </a:solidFill>
                <a:latin typeface="Arial" charset="0"/>
                <a:cs typeface="Arial" charset="0"/>
              </a:rPr>
              <a:t>Other documents as appropriate</a:t>
            </a:r>
          </a:p>
          <a:p>
            <a:pPr lvl="2" eaLnBrk="1" hangingPunct="1"/>
            <a:endParaRPr lang="en-US" sz="3200" smtClean="0">
              <a:solidFill>
                <a:schemeClr val="bg1"/>
              </a:solidFill>
              <a:latin typeface="Arial" charset="0"/>
              <a:cs typeface="Arial" charset="0"/>
            </a:endParaRPr>
          </a:p>
          <a:p>
            <a:pPr lvl="3" eaLnBrk="1" hangingPunct="1">
              <a:buFont typeface="Arial" charset="0"/>
              <a:buChar char="•"/>
            </a:pPr>
            <a:endParaRPr lang="en-US" sz="3200" smtClean="0">
              <a:solidFill>
                <a:schemeClr val="bg1"/>
              </a:solidFill>
              <a:latin typeface="Arial" charset="0"/>
              <a:cs typeface="Arial" charset="0"/>
            </a:endParaRPr>
          </a:p>
          <a:p>
            <a:pPr lvl="2" eaLnBrk="1" hangingPunct="1"/>
            <a:endParaRPr lang="en-US" smtClean="0">
              <a:solidFill>
                <a:schemeClr val="bg1"/>
              </a:solidFill>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685800" y="838200"/>
            <a:ext cx="7772400" cy="5257800"/>
          </a:xfrm>
        </p:spPr>
        <p:txBody>
          <a:bodyPr/>
          <a:lstStyle/>
          <a:p>
            <a:pPr algn="ctr" eaLnBrk="1" hangingPunct="1">
              <a:buFontTx/>
              <a:buNone/>
            </a:pPr>
            <a:r>
              <a:rPr lang="en-US" sz="5400" dirty="0" smtClean="0">
                <a:solidFill>
                  <a:schemeClr val="bg1"/>
                </a:solidFill>
                <a:latin typeface="Arial" charset="0"/>
                <a:cs typeface="Arial" charset="0"/>
              </a:rPr>
              <a:t>	</a:t>
            </a:r>
            <a:r>
              <a:rPr lang="en-US" sz="5400" b="1" dirty="0" smtClean="0">
                <a:solidFill>
                  <a:schemeClr val="bg1"/>
                </a:solidFill>
                <a:latin typeface="Arial" charset="0"/>
                <a:cs typeface="Arial" charset="0"/>
              </a:rPr>
              <a:t>THANK YOU</a:t>
            </a:r>
          </a:p>
          <a:p>
            <a:pPr algn="ctr" eaLnBrk="1" hangingPunct="1">
              <a:buFontTx/>
              <a:buNone/>
            </a:pPr>
            <a:endParaRPr lang="en-US" sz="5400" b="1" dirty="0" smtClean="0">
              <a:solidFill>
                <a:schemeClr val="bg1"/>
              </a:solidFill>
              <a:latin typeface="Arial" charset="0"/>
              <a:cs typeface="Arial" charset="0"/>
            </a:endParaRPr>
          </a:p>
          <a:p>
            <a:pPr algn="ctr" eaLnBrk="1" hangingPunct="1">
              <a:buFontTx/>
              <a:buNone/>
            </a:pPr>
            <a:r>
              <a:rPr lang="en-US" sz="5400" dirty="0" smtClean="0">
                <a:solidFill>
                  <a:schemeClr val="bg1"/>
                </a:solidFill>
                <a:latin typeface="Arial" charset="0"/>
                <a:cs typeface="Arial" charset="0"/>
              </a:rPr>
              <a:t>For B-Plan Samples check</a:t>
            </a:r>
          </a:p>
          <a:p>
            <a:pPr algn="ctr" eaLnBrk="1" hangingPunct="1">
              <a:buFontTx/>
              <a:buNone/>
            </a:pPr>
            <a:r>
              <a:rPr lang="en-US" sz="5400" dirty="0" err="1" smtClean="0">
                <a:solidFill>
                  <a:schemeClr val="bg1"/>
                </a:solidFill>
                <a:latin typeface="Arial" charset="0"/>
                <a:cs typeface="Arial" charset="0"/>
              </a:rPr>
              <a:t>www.bplans.com</a:t>
            </a:r>
            <a:endParaRPr lang="en-US" sz="5400" dirty="0" smtClean="0">
              <a:solidFill>
                <a:schemeClr val="bg1"/>
              </a:solidFill>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228600" y="0"/>
            <a:ext cx="8229600" cy="6400800"/>
          </a:xfrm>
        </p:spPr>
        <p:txBody>
          <a:bodyPr/>
          <a:lstStyle/>
          <a:p>
            <a:pPr lvl="2" algn="ctr" eaLnBrk="1" hangingPunct="1">
              <a:buFontTx/>
              <a:buNone/>
            </a:pPr>
            <a:r>
              <a:rPr lang="en-US" sz="3200" b="1" dirty="0" smtClean="0">
                <a:solidFill>
                  <a:schemeClr val="bg1"/>
                </a:solidFill>
                <a:latin typeface="Arial" charset="0"/>
                <a:cs typeface="Arial" charset="0"/>
              </a:rPr>
              <a:t>Guidelines for Writing a</a:t>
            </a:r>
          </a:p>
          <a:p>
            <a:pPr lvl="2" algn="ctr" eaLnBrk="1" hangingPunct="1">
              <a:buFontTx/>
              <a:buNone/>
            </a:pPr>
            <a:r>
              <a:rPr lang="en-US" sz="3200" b="1" dirty="0" smtClean="0">
                <a:solidFill>
                  <a:schemeClr val="bg1"/>
                </a:solidFill>
                <a:latin typeface="Arial" charset="0"/>
                <a:cs typeface="Arial" charset="0"/>
              </a:rPr>
              <a:t>B-Plan</a:t>
            </a:r>
          </a:p>
          <a:p>
            <a:pPr lvl="2" eaLnBrk="1" hangingPunct="1"/>
            <a:r>
              <a:rPr lang="en-US" sz="3600" dirty="0" smtClean="0">
                <a:solidFill>
                  <a:schemeClr val="bg1"/>
                </a:solidFill>
                <a:latin typeface="Arial" charset="0"/>
                <a:cs typeface="Arial" charset="0"/>
              </a:rPr>
              <a:t>Clarity (clearness of expression)</a:t>
            </a:r>
          </a:p>
          <a:p>
            <a:pPr lvl="2" eaLnBrk="1" hangingPunct="1"/>
            <a:r>
              <a:rPr lang="en-US" sz="3600" dirty="0" smtClean="0">
                <a:solidFill>
                  <a:schemeClr val="bg1"/>
                </a:solidFill>
                <a:latin typeface="Arial" charset="0"/>
                <a:cs typeface="Arial" charset="0"/>
              </a:rPr>
              <a:t>Strive to communicate and not impress</a:t>
            </a:r>
          </a:p>
          <a:p>
            <a:pPr lvl="2" eaLnBrk="1" hangingPunct="1"/>
            <a:r>
              <a:rPr lang="en-US" sz="3600" dirty="0" smtClean="0">
                <a:solidFill>
                  <a:schemeClr val="bg1"/>
                </a:solidFill>
                <a:latin typeface="Arial" charset="0"/>
                <a:cs typeface="Arial" charset="0"/>
              </a:rPr>
              <a:t>Error free</a:t>
            </a:r>
          </a:p>
          <a:p>
            <a:pPr lvl="2" eaLnBrk="1" hangingPunct="1"/>
            <a:r>
              <a:rPr lang="en-US" sz="3600" dirty="0" smtClean="0">
                <a:solidFill>
                  <a:schemeClr val="bg1"/>
                </a:solidFill>
                <a:latin typeface="Arial" charset="0"/>
                <a:cs typeface="Arial" charset="0"/>
              </a:rPr>
              <a:t>Print and bind</a:t>
            </a:r>
          </a:p>
          <a:p>
            <a:pPr lvl="2" eaLnBrk="1" hangingPunct="1"/>
            <a:r>
              <a:rPr lang="en-US" sz="3600" dirty="0" smtClean="0">
                <a:solidFill>
                  <a:schemeClr val="bg1"/>
                </a:solidFill>
                <a:latin typeface="Arial" charset="0"/>
                <a:cs typeface="Arial" charset="0"/>
              </a:rPr>
              <a:t>Visual elements</a:t>
            </a:r>
          </a:p>
          <a:p>
            <a:pPr lvl="2" eaLnBrk="1" hangingPunct="1"/>
            <a:r>
              <a:rPr lang="en-US" sz="3600" dirty="0" smtClean="0">
                <a:solidFill>
                  <a:schemeClr val="bg1"/>
                </a:solidFill>
                <a:latin typeface="Arial" charset="0"/>
                <a:cs typeface="Arial" charset="0"/>
              </a:rPr>
              <a:t>Title page</a:t>
            </a:r>
          </a:p>
          <a:p>
            <a:pPr lvl="2" eaLnBrk="1" hangingPunct="1"/>
            <a:r>
              <a:rPr lang="en-US" sz="3600" dirty="0" smtClean="0">
                <a:solidFill>
                  <a:schemeClr val="bg1"/>
                </a:solidFill>
                <a:latin typeface="Arial" charset="0"/>
                <a:cs typeface="Arial" charset="0"/>
              </a:rPr>
              <a:t>Write to a global audience</a:t>
            </a:r>
          </a:p>
          <a:p>
            <a:pPr lvl="2" eaLnBrk="1" hangingPunct="1"/>
            <a:endParaRPr lang="en-US" sz="3600" dirty="0" smtClean="0">
              <a:solidFill>
                <a:schemeClr val="bg1"/>
              </a:solidFill>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152400"/>
            <a:ext cx="8229600" cy="1219200"/>
          </a:xfrm>
        </p:spPr>
        <p:txBody>
          <a:bodyPr/>
          <a:lstStyle/>
          <a:p>
            <a:pPr algn="ctr" eaLnBrk="1" hangingPunct="1">
              <a:defRPr/>
            </a:pPr>
            <a:r>
              <a:rPr lang="en-US" sz="4400" b="1" spc="-150" dirty="0" smtClean="0">
                <a:solidFill>
                  <a:schemeClr val="bg1"/>
                </a:solidFill>
                <a:latin typeface="Arial" pitchFamily="34" charset="0"/>
                <a:cs typeface="Arial" pitchFamily="34" charset="0"/>
              </a:rPr>
              <a:t>When do we plan</a:t>
            </a:r>
          </a:p>
        </p:txBody>
      </p:sp>
      <p:sp>
        <p:nvSpPr>
          <p:cNvPr id="5123" name="Rectangle 3"/>
          <p:cNvSpPr>
            <a:spLocks noGrp="1" noChangeArrowheads="1"/>
          </p:cNvSpPr>
          <p:nvPr>
            <p:ph type="body" idx="1"/>
          </p:nvPr>
        </p:nvSpPr>
        <p:spPr>
          <a:xfrm>
            <a:off x="762000" y="1752600"/>
            <a:ext cx="8077200" cy="5105400"/>
          </a:xfrm>
        </p:spPr>
        <p:txBody>
          <a:bodyPr/>
          <a:lstStyle/>
          <a:p>
            <a:pPr lvl="2" eaLnBrk="1" hangingPunct="1">
              <a:lnSpc>
                <a:spcPct val="90000"/>
              </a:lnSpc>
            </a:pPr>
            <a:r>
              <a:rPr lang="en-US" sz="4000" dirty="0" smtClean="0">
                <a:solidFill>
                  <a:schemeClr val="bg1"/>
                </a:solidFill>
                <a:latin typeface="Arial" charset="0"/>
                <a:cs typeface="Arial" charset="0"/>
              </a:rPr>
              <a:t>Start-up</a:t>
            </a:r>
          </a:p>
          <a:p>
            <a:pPr lvl="2" eaLnBrk="1" hangingPunct="1">
              <a:lnSpc>
                <a:spcPct val="90000"/>
              </a:lnSpc>
            </a:pPr>
            <a:r>
              <a:rPr lang="en-US" sz="4000" dirty="0" smtClean="0">
                <a:solidFill>
                  <a:schemeClr val="bg1"/>
                </a:solidFill>
                <a:latin typeface="Arial" charset="0"/>
                <a:cs typeface="Arial" charset="0"/>
              </a:rPr>
              <a:t>Business Purchase</a:t>
            </a:r>
          </a:p>
          <a:p>
            <a:pPr lvl="2" eaLnBrk="1" hangingPunct="1">
              <a:lnSpc>
                <a:spcPct val="90000"/>
              </a:lnSpc>
            </a:pPr>
            <a:r>
              <a:rPr lang="en-US" sz="4000" dirty="0" smtClean="0">
                <a:solidFill>
                  <a:schemeClr val="bg1"/>
                </a:solidFill>
                <a:latin typeface="Arial" charset="0"/>
                <a:cs typeface="Arial" charset="0"/>
              </a:rPr>
              <a:t>Ongoing Review</a:t>
            </a:r>
          </a:p>
          <a:p>
            <a:pPr lvl="2" eaLnBrk="1" hangingPunct="1">
              <a:lnSpc>
                <a:spcPct val="90000"/>
              </a:lnSpc>
            </a:pPr>
            <a:r>
              <a:rPr lang="en-US" sz="4000" dirty="0" smtClean="0">
                <a:solidFill>
                  <a:schemeClr val="bg1"/>
                </a:solidFill>
                <a:latin typeface="Arial" charset="0"/>
                <a:cs typeface="Arial" charset="0"/>
              </a:rPr>
              <a:t>Major Decisions</a:t>
            </a:r>
          </a:p>
          <a:p>
            <a:pPr lvl="2" eaLnBrk="1" hangingPunct="1">
              <a:lnSpc>
                <a:spcPct val="90000"/>
              </a:lnSpc>
            </a:pPr>
            <a:r>
              <a:rPr lang="en-US" sz="4000" dirty="0" smtClean="0">
                <a:solidFill>
                  <a:schemeClr val="bg1"/>
                </a:solidFill>
                <a:latin typeface="Arial" charset="0"/>
                <a:cs typeface="Arial" charset="0"/>
              </a:rPr>
              <a:t>Requiring funds </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1143000"/>
          </a:xfrm>
        </p:spPr>
        <p:txBody>
          <a:bodyPr/>
          <a:lstStyle/>
          <a:p>
            <a:pPr algn="ctr" eaLnBrk="1" hangingPunct="1"/>
            <a:r>
              <a:rPr lang="en-US" sz="4000" b="1" dirty="0" smtClean="0">
                <a:solidFill>
                  <a:schemeClr val="bg1"/>
                </a:solidFill>
                <a:latin typeface="Arial" charset="0"/>
                <a:cs typeface="Arial" charset="0"/>
              </a:rPr>
              <a:t>Objectives</a:t>
            </a:r>
            <a:r>
              <a:rPr lang="en-US" b="1" dirty="0" smtClean="0">
                <a:solidFill>
                  <a:schemeClr val="bg1"/>
                </a:solidFill>
                <a:latin typeface="Arial" charset="0"/>
                <a:cs typeface="Arial" charset="0"/>
              </a:rPr>
              <a:t> of B-plan</a:t>
            </a:r>
          </a:p>
        </p:txBody>
      </p:sp>
      <p:sp>
        <p:nvSpPr>
          <p:cNvPr id="6147" name="Rectangle 3"/>
          <p:cNvSpPr>
            <a:spLocks noGrp="1" noChangeArrowheads="1"/>
          </p:cNvSpPr>
          <p:nvPr>
            <p:ph type="body" idx="1"/>
          </p:nvPr>
        </p:nvSpPr>
        <p:spPr>
          <a:xfrm>
            <a:off x="228600" y="1935163"/>
            <a:ext cx="8458200" cy="4389437"/>
          </a:xfrm>
        </p:spPr>
        <p:txBody>
          <a:bodyPr/>
          <a:lstStyle/>
          <a:p>
            <a:pPr lvl="1" eaLnBrk="1" hangingPunct="1">
              <a:buFont typeface="Arial" charset="0"/>
              <a:buChar char="•"/>
            </a:pPr>
            <a:r>
              <a:rPr lang="en-US" sz="3200" dirty="0" smtClean="0">
                <a:solidFill>
                  <a:schemeClr val="bg1"/>
                </a:solidFill>
                <a:latin typeface="Arial" charset="0"/>
                <a:cs typeface="Arial" charset="0"/>
              </a:rPr>
              <a:t>It guides the firm’s operation by charting its future course and devising a strategy for following it</a:t>
            </a:r>
          </a:p>
          <a:p>
            <a:pPr lvl="1" eaLnBrk="1" hangingPunct="1">
              <a:buFont typeface="Arial" charset="0"/>
              <a:buChar char="•"/>
            </a:pPr>
            <a:endParaRPr lang="en-US" sz="3200" dirty="0" smtClean="0">
              <a:solidFill>
                <a:schemeClr val="bg1"/>
              </a:solidFill>
              <a:latin typeface="Arial" charset="0"/>
              <a:cs typeface="Arial" charset="0"/>
            </a:endParaRPr>
          </a:p>
          <a:p>
            <a:pPr lvl="1" eaLnBrk="1" hangingPunct="1">
              <a:buFont typeface="Arial" charset="0"/>
              <a:buChar char="•"/>
            </a:pPr>
            <a:r>
              <a:rPr lang="en-US" sz="3200" dirty="0" smtClean="0">
                <a:solidFill>
                  <a:schemeClr val="bg1"/>
                </a:solidFill>
                <a:latin typeface="Arial" charset="0"/>
                <a:cs typeface="Arial" charset="0"/>
              </a:rPr>
              <a:t>It helps attract  lenders and investors thus it serves as an important tool in helping to secure the necessary financing</a:t>
            </a:r>
          </a:p>
          <a:p>
            <a:pPr lvl="1" eaLnBrk="1" hangingPunct="1">
              <a:buFontTx/>
              <a:buNone/>
            </a:pPr>
            <a:endParaRPr lang="en-US" sz="3200" dirty="0" smtClean="0">
              <a:solidFill>
                <a:schemeClr val="bg1"/>
              </a:solidFill>
              <a:latin typeface="Arial" charset="0"/>
              <a:cs typeface="Arial" charset="0"/>
            </a:endParaRPr>
          </a:p>
          <a:p>
            <a:pPr lvl="1" eaLnBrk="1" hangingPunct="1"/>
            <a:endParaRPr lang="en-US" sz="3200" dirty="0" smtClean="0">
              <a:solidFill>
                <a:schemeClr val="bg1"/>
              </a:solidFill>
              <a:latin typeface="Arial" charset="0"/>
              <a:cs typeface="Arial" charset="0"/>
            </a:endParaRPr>
          </a:p>
          <a:p>
            <a:pPr eaLnBrk="1" hangingPunct="1">
              <a:buFontTx/>
              <a:buNone/>
            </a:pPr>
            <a:endParaRPr lang="en-US" sz="3600"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838200"/>
            <a:ext cx="7772400" cy="2667000"/>
          </a:xfrm>
        </p:spPr>
        <p:txBody>
          <a:bodyPr/>
          <a:lstStyle/>
          <a:p>
            <a:pPr algn="ctr" eaLnBrk="1" hangingPunct="1"/>
            <a:r>
              <a:rPr lang="en-US" sz="4800" b="1" dirty="0" smtClean="0">
                <a:solidFill>
                  <a:schemeClr val="bg1"/>
                </a:solidFill>
                <a:latin typeface="Arial" charset="0"/>
                <a:cs typeface="Arial" charset="0"/>
              </a:rPr>
              <a:t>BUSINESS PLAN FORMAT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9600" y="228600"/>
            <a:ext cx="8229600" cy="1143000"/>
          </a:xfrm>
        </p:spPr>
        <p:txBody>
          <a:bodyPr/>
          <a:lstStyle/>
          <a:p>
            <a:pPr algn="ctr"/>
            <a:r>
              <a:rPr lang="en-GB" sz="4800" b="1" dirty="0" smtClean="0">
                <a:solidFill>
                  <a:schemeClr val="bg1"/>
                </a:solidFill>
                <a:latin typeface="Arial" charset="0"/>
                <a:cs typeface="Arial" charset="0"/>
              </a:rPr>
              <a:t>Introductory Page</a:t>
            </a:r>
          </a:p>
        </p:txBody>
      </p:sp>
      <p:sp>
        <p:nvSpPr>
          <p:cNvPr id="8195" name="Content Placeholder 2"/>
          <p:cNvSpPr>
            <a:spLocks noGrp="1"/>
          </p:cNvSpPr>
          <p:nvPr>
            <p:ph idx="1"/>
          </p:nvPr>
        </p:nvSpPr>
        <p:spPr>
          <a:xfrm>
            <a:off x="533400" y="1763713"/>
            <a:ext cx="8229600" cy="4389437"/>
          </a:xfrm>
        </p:spPr>
        <p:txBody>
          <a:bodyPr/>
          <a:lstStyle/>
          <a:p>
            <a:r>
              <a:rPr lang="en-GB" sz="4000" dirty="0" smtClean="0">
                <a:solidFill>
                  <a:schemeClr val="bg1"/>
                </a:solidFill>
                <a:latin typeface="Arial" charset="0"/>
                <a:cs typeface="Arial" charset="0"/>
              </a:rPr>
              <a:t>Table of content</a:t>
            </a:r>
          </a:p>
          <a:p>
            <a:r>
              <a:rPr lang="en-GB" sz="4000" dirty="0" smtClean="0">
                <a:solidFill>
                  <a:schemeClr val="bg1"/>
                </a:solidFill>
                <a:latin typeface="Arial" charset="0"/>
                <a:cs typeface="Arial" charset="0"/>
              </a:rPr>
              <a:t>Name and address of business</a:t>
            </a:r>
          </a:p>
          <a:p>
            <a:r>
              <a:rPr lang="en-GB" sz="4000" dirty="0" smtClean="0">
                <a:solidFill>
                  <a:schemeClr val="bg1"/>
                </a:solidFill>
                <a:latin typeface="Arial" charset="0"/>
                <a:cs typeface="Arial" charset="0"/>
              </a:rPr>
              <a:t>Names and addresses of principals</a:t>
            </a:r>
          </a:p>
          <a:p>
            <a:r>
              <a:rPr lang="en-GB" sz="4000" dirty="0" smtClean="0">
                <a:solidFill>
                  <a:schemeClr val="bg1"/>
                </a:solidFill>
                <a:latin typeface="Arial" charset="0"/>
                <a:cs typeface="Arial" charset="0"/>
              </a:rPr>
              <a:t>Nature of business</a:t>
            </a:r>
          </a:p>
          <a:p>
            <a:r>
              <a:rPr lang="en-GB" sz="4000" dirty="0" smtClean="0">
                <a:solidFill>
                  <a:schemeClr val="bg1"/>
                </a:solidFill>
                <a:latin typeface="Arial" charset="0"/>
                <a:cs typeface="Arial" charset="0"/>
              </a:rPr>
              <a:t>Statement of confidentiality of report</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1981200"/>
            <a:ext cx="8915400" cy="4648200"/>
          </a:xfrm>
        </p:spPr>
        <p:txBody>
          <a:bodyPr/>
          <a:lstStyle/>
          <a:p>
            <a:pPr lvl="2" eaLnBrk="1" hangingPunct="1">
              <a:buFontTx/>
              <a:buNone/>
            </a:pPr>
            <a:r>
              <a:rPr lang="en-US" sz="4000" dirty="0" smtClean="0">
                <a:solidFill>
                  <a:schemeClr val="bg1"/>
                </a:solidFill>
                <a:latin typeface="Arial" charset="0"/>
                <a:cs typeface="Arial" charset="0"/>
              </a:rPr>
              <a:t> This section should be written by the entrepreneur after the B-plan has been prepared. It is about 2-3 pages in length and must be very concise and brief</a:t>
            </a:r>
          </a:p>
        </p:txBody>
      </p:sp>
      <p:sp>
        <p:nvSpPr>
          <p:cNvPr id="9219" name="Title 3"/>
          <p:cNvSpPr>
            <a:spLocks noGrp="1"/>
          </p:cNvSpPr>
          <p:nvPr>
            <p:ph type="title"/>
          </p:nvPr>
        </p:nvSpPr>
        <p:spPr>
          <a:xfrm>
            <a:off x="533400" y="228600"/>
            <a:ext cx="8229600" cy="1143000"/>
          </a:xfrm>
        </p:spPr>
        <p:txBody>
          <a:bodyPr/>
          <a:lstStyle/>
          <a:p>
            <a:pPr algn="ctr"/>
            <a:r>
              <a:rPr lang="en-US" b="1" dirty="0" smtClean="0">
                <a:solidFill>
                  <a:schemeClr val="bg1"/>
                </a:solidFill>
                <a:latin typeface="Arial" charset="0"/>
                <a:cs typeface="Arial" charset="0"/>
              </a:rPr>
              <a:t> Executive Summary</a:t>
            </a:r>
            <a:endParaRPr lang="en-GB" b="1" dirty="0" smtClean="0">
              <a:solidFill>
                <a:schemeClr val="bg1"/>
              </a:solidFill>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000000"/>
                </a:solidFill>
              </a:rPr>
              <a:t>Company Overview </a:t>
            </a:r>
            <a:r>
              <a:rPr lang="en-US" dirty="0"/>
              <a:t/>
            </a:r>
            <a:br>
              <a:rPr lang="en-US" dirty="0"/>
            </a:br>
            <a:endParaRPr lang="en-US" dirty="0"/>
          </a:p>
        </p:txBody>
      </p:sp>
      <p:sp>
        <p:nvSpPr>
          <p:cNvPr id="3" name="Content Placeholder 2"/>
          <p:cNvSpPr>
            <a:spLocks noGrp="1"/>
          </p:cNvSpPr>
          <p:nvPr>
            <p:ph idx="1"/>
          </p:nvPr>
        </p:nvSpPr>
        <p:spPr/>
        <p:txBody>
          <a:bodyPr/>
          <a:lstStyle/>
          <a:p>
            <a:r>
              <a:rPr lang="en-US" sz="3200" dirty="0">
                <a:solidFill>
                  <a:srgbClr val="000000"/>
                </a:solidFill>
              </a:rPr>
              <a:t>The Company Overview is a brief (one page) description of the company you have founded or want to found. </a:t>
            </a:r>
            <a:endParaRPr lang="en-US" sz="3200" dirty="0" smtClean="0">
              <a:solidFill>
                <a:srgbClr val="000000"/>
              </a:solidFill>
            </a:endParaRPr>
          </a:p>
          <a:p>
            <a:r>
              <a:rPr lang="en-US" sz="3200" dirty="0" smtClean="0">
                <a:solidFill>
                  <a:srgbClr val="000000"/>
                </a:solidFill>
              </a:rPr>
              <a:t>How </a:t>
            </a:r>
            <a:r>
              <a:rPr lang="en-US" sz="3200" dirty="0">
                <a:solidFill>
                  <a:srgbClr val="000000"/>
                </a:solidFill>
              </a:rPr>
              <a:t>will it be organized? Will it be a sole proprietorship, partnership, or </a:t>
            </a:r>
            <a:r>
              <a:rPr lang="en-US" sz="3200" dirty="0" smtClean="0">
                <a:solidFill>
                  <a:srgbClr val="000000"/>
                </a:solidFill>
              </a:rPr>
              <a:t>company? </a:t>
            </a:r>
          </a:p>
          <a:p>
            <a:r>
              <a:rPr lang="en-US" sz="3200" dirty="0" smtClean="0">
                <a:solidFill>
                  <a:srgbClr val="000000"/>
                </a:solidFill>
              </a:rPr>
              <a:t>What </a:t>
            </a:r>
            <a:r>
              <a:rPr lang="en-US" sz="3200" dirty="0">
                <a:solidFill>
                  <a:srgbClr val="000000"/>
                </a:solidFill>
              </a:rPr>
              <a:t>are your ambitions for the company? Will it always be a small company, or do you want to grow it into an international giant? </a:t>
            </a:r>
          </a:p>
          <a:p>
            <a:endParaRPr lang="en-US" sz="3200" dirty="0">
              <a:solidFill>
                <a:srgbClr val="000000"/>
              </a:solidFill>
            </a:endParaRPr>
          </a:p>
        </p:txBody>
      </p:sp>
    </p:spTree>
    <p:extLst>
      <p:ext uri="{BB962C8B-B14F-4D97-AF65-F5344CB8AC3E}">
        <p14:creationId xmlns:p14="http://schemas.microsoft.com/office/powerpoint/2010/main" val="1577575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880</Words>
  <Application>Microsoft Macintosh PowerPoint</Application>
  <PresentationFormat>On-screen Show (4:3)</PresentationFormat>
  <Paragraphs>174</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PowerPoint Presentation</vt:lpstr>
      <vt:lpstr>PowerPoint Presentation</vt:lpstr>
      <vt:lpstr>PowerPoint Presentation</vt:lpstr>
      <vt:lpstr>When do we plan</vt:lpstr>
      <vt:lpstr>Objectives of B-plan</vt:lpstr>
      <vt:lpstr>BUSINESS PLAN FORMAT</vt:lpstr>
      <vt:lpstr>Introductory Page</vt:lpstr>
      <vt:lpstr> Executive Summary</vt:lpstr>
      <vt:lpstr>Company Overview  </vt:lpstr>
      <vt:lpstr>Company Overview  </vt:lpstr>
      <vt:lpstr>Product and Service </vt:lpstr>
      <vt:lpstr>Product and Service  </vt:lpstr>
      <vt:lpstr>Product and Service </vt:lpstr>
      <vt:lpstr>Product and Service </vt:lpstr>
      <vt:lpstr>Market and Industry Analysis (~3 pages)  </vt:lpstr>
      <vt:lpstr>Marketing Plan (~4 pages)  </vt:lpstr>
      <vt:lpstr>Some Pricing Strategies</vt:lpstr>
      <vt:lpstr>Design and Development Plan </vt:lpstr>
      <vt:lpstr>Manufacturing and Operational Plan (~2 pages)  </vt:lpstr>
      <vt:lpstr>Management Team </vt:lpstr>
      <vt:lpstr>Critical risks, problems, and assumptions </vt:lpstr>
      <vt:lpstr>Financial Plan (~3 pages)  </vt:lpstr>
      <vt:lpstr>Appendices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Julien</dc:creator>
  <cp:lastModifiedBy>Edward Amarteifio</cp:lastModifiedBy>
  <cp:revision>19</cp:revision>
  <dcterms:created xsi:type="dcterms:W3CDTF">2010-03-27T07:46:38Z</dcterms:created>
  <dcterms:modified xsi:type="dcterms:W3CDTF">2016-06-23T06:45:36Z</dcterms:modified>
</cp:coreProperties>
</file>