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7"/>
  </p:notesMasterIdLst>
  <p:handoutMasterIdLst>
    <p:handoutMasterId r:id="rId28"/>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33" r:id="rId21"/>
    <p:sldId id="334" r:id="rId22"/>
    <p:sldId id="335" r:id="rId23"/>
    <p:sldId id="336" r:id="rId24"/>
    <p:sldId id="337" r:id="rId25"/>
    <p:sldId id="338"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17" clrIdx="7">
    <p:extLst/>
  </p:cmAuthor>
  <p:cmAuthor id="1" name="Ruchi Sachdev" initials="" lastIdx="8" clrIdx="1"/>
  <p:cmAuthor id="8" name="R2, Pushparani" initials="RP" lastIdx="0" clrIdx="8"/>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1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2" autoAdjust="0"/>
    <p:restoredTop sz="94364" autoAdjust="0"/>
  </p:normalViewPr>
  <p:slideViewPr>
    <p:cSldViewPr snapToGrid="0" snapToObjects="1">
      <p:cViewPr varScale="1">
        <p:scale>
          <a:sx n="74" d="100"/>
          <a:sy n="74" d="100"/>
        </p:scale>
        <p:origin x="1128" y="72"/>
      </p:cViewPr>
      <p:guideLst>
        <p:guide orient="horz" pos="2160"/>
        <p:guide pos="2880"/>
      </p:guideLst>
    </p:cSldViewPr>
  </p:slideViewPr>
  <p:outlineViewPr>
    <p:cViewPr>
      <p:scale>
        <a:sx n="33" d="100"/>
        <a:sy n="33" d="100"/>
      </p:scale>
      <p:origin x="0" y="-649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382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6159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smtClean="0">
                <a:solidFill>
                  <a:schemeClr val="bg2"/>
                </a:solidFill>
                <a:latin typeface="+mn-lt"/>
              </a:rPr>
              <a:t>Introduction: Why Project Management?</a:t>
            </a:r>
            <a:endParaRPr lang="en-US" altLang="en-US" dirty="0" smtClean="0">
              <a:solidFill>
                <a:schemeClr val="bg2"/>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Are </a:t>
            </a:r>
            <a:r>
              <a:rPr lang="en-US" dirty="0"/>
              <a:t>Projects Important?</a:t>
            </a:r>
            <a:endParaRPr lang="en-IN" dirty="0"/>
          </a:p>
        </p:txBody>
      </p:sp>
      <p:sp>
        <p:nvSpPr>
          <p:cNvPr id="3" name="Text Placeholder 2"/>
          <p:cNvSpPr>
            <a:spLocks noGrp="1"/>
          </p:cNvSpPr>
          <p:nvPr>
            <p:ph type="body" idx="1"/>
          </p:nvPr>
        </p:nvSpPr>
        <p:spPr>
          <a:xfrm>
            <a:off x="457200" y="1600200"/>
            <a:ext cx="8229600" cy="4525963"/>
          </a:xfrm>
        </p:spPr>
        <p:txBody>
          <a:bodyPr/>
          <a:lstStyle/>
          <a:p>
            <a:pPr marL="432000" indent="-432000">
              <a:buFont typeface="Corbel" panose="020B0503020204020204" pitchFamily="34" charset="0"/>
              <a:buAutoNum type="arabicPeriod"/>
            </a:pPr>
            <a:r>
              <a:rPr lang="en-US" altLang="en-US" sz="2400" dirty="0"/>
              <a:t>Shortened product life cycles</a:t>
            </a:r>
          </a:p>
          <a:p>
            <a:pPr marL="432000" indent="-432000" eaLnBrk="1" hangingPunct="1">
              <a:buFont typeface="Corbel" panose="020B0503020204020204" pitchFamily="34" charset="0"/>
              <a:buAutoNum type="arabicPeriod"/>
            </a:pPr>
            <a:r>
              <a:rPr lang="en-US" altLang="en-US" sz="2400" dirty="0" smtClean="0">
                <a:latin typeface="+mn-lt"/>
              </a:rPr>
              <a:t>Narrow </a:t>
            </a:r>
            <a:r>
              <a:rPr lang="en-US" altLang="en-US" sz="2400" dirty="0">
                <a:latin typeface="+mn-lt"/>
              </a:rPr>
              <a:t>product launch windows</a:t>
            </a:r>
          </a:p>
          <a:p>
            <a:pPr marL="432000" indent="-432000" eaLnBrk="1" hangingPunct="1">
              <a:buFont typeface="Corbel" panose="020B0503020204020204" pitchFamily="34" charset="0"/>
              <a:buAutoNum type="arabicPeriod"/>
            </a:pPr>
            <a:r>
              <a:rPr lang="en-US" altLang="en-US" sz="2400" dirty="0" smtClean="0">
                <a:latin typeface="+mn-lt"/>
              </a:rPr>
              <a:t>Increasingly </a:t>
            </a:r>
            <a:r>
              <a:rPr lang="en-US" altLang="en-US" sz="2400" dirty="0">
                <a:latin typeface="+mn-lt"/>
              </a:rPr>
              <a:t>complex and technical products</a:t>
            </a:r>
          </a:p>
          <a:p>
            <a:pPr marL="432000" indent="-432000" eaLnBrk="1" hangingPunct="1">
              <a:buFont typeface="Corbel" panose="020B0503020204020204" pitchFamily="34" charset="0"/>
              <a:buAutoNum type="arabicPeriod"/>
            </a:pPr>
            <a:r>
              <a:rPr lang="en-US" altLang="en-US" sz="2400" dirty="0">
                <a:latin typeface="+mn-lt"/>
              </a:rPr>
              <a:t>Emergence of global markets</a:t>
            </a:r>
          </a:p>
          <a:p>
            <a:pPr marL="432000" indent="-432000" eaLnBrk="1" hangingPunct="1">
              <a:buFont typeface="Corbel" panose="020B0503020204020204" pitchFamily="34" charset="0"/>
              <a:buAutoNum type="arabicPeriod"/>
            </a:pPr>
            <a:r>
              <a:rPr lang="en-US" altLang="en-US" sz="2400" dirty="0">
                <a:latin typeface="+mn-lt"/>
              </a:rPr>
              <a:t>An economic period marked by low </a:t>
            </a:r>
            <a:r>
              <a:rPr lang="en-US" altLang="en-US" sz="2400" dirty="0" smtClean="0">
                <a:latin typeface="+mn-lt"/>
              </a:rPr>
              <a:t>inflation</a:t>
            </a:r>
            <a:endParaRPr lang="en-US" altLang="en-US" sz="2400" dirty="0">
              <a:latin typeface="+mn-lt"/>
            </a:endParaRPr>
          </a:p>
        </p:txBody>
      </p:sp>
    </p:spTree>
    <p:extLst>
      <p:ext uri="{BB962C8B-B14F-4D97-AF65-F5344CB8AC3E}">
        <p14:creationId xmlns:p14="http://schemas.microsoft.com/office/powerpoint/2010/main" val="391181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solidFill>
                  <a:schemeClr val="tx2"/>
                </a:solidFill>
              </a:rPr>
              <a:t>Figure </a:t>
            </a:r>
            <a:r>
              <a:rPr lang="en-US" altLang="en-US" dirty="0">
                <a:solidFill>
                  <a:schemeClr val="tx2"/>
                </a:solidFill>
              </a:rPr>
              <a:t>1.4 </a:t>
            </a:r>
            <a:r>
              <a:rPr lang="en-US" altLang="en-US" dirty="0" smtClean="0">
                <a:solidFill>
                  <a:schemeClr val="tx2"/>
                </a:solidFill>
              </a:rPr>
              <a:t>Project Life Cycle </a:t>
            </a:r>
            <a:r>
              <a:rPr lang="en-US" dirty="0"/>
              <a:t>Stages</a:t>
            </a:r>
            <a:endParaRPr lang="en-IN" dirty="0">
              <a:solidFill>
                <a:schemeClr val="tx2"/>
              </a:solidFill>
            </a:endParaRPr>
          </a:p>
        </p:txBody>
      </p:sp>
      <p:pic>
        <p:nvPicPr>
          <p:cNvPr id="3" name="Picture 2" descr="A graph that plots man hours of work on the y axis against the project life cycle on the x axis. The graph is a bell shaped curve, which is skewed left. The four phases of conceptualization, planning, execution, and termination are placed along the horizontal axis in that order. The vertical axis indicates the number of man hours. Beginning with the conceptualization phase, the curve begins to gradually increase through the planning phase, peaking during the execution phase. At about the midpoint of the execution phase, the curve begins to rapidly decrease through the termination ph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98" y="1833542"/>
            <a:ext cx="8233605" cy="4056150"/>
          </a:xfrm>
          <a:prstGeom prst="rect">
            <a:avLst/>
          </a:prstGeom>
        </p:spPr>
      </p:pic>
    </p:spTree>
    <p:extLst>
      <p:ext uri="{BB962C8B-B14F-4D97-AF65-F5344CB8AC3E}">
        <p14:creationId xmlns:p14="http://schemas.microsoft.com/office/powerpoint/2010/main" val="324586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Cycles</a:t>
            </a:r>
            <a:endParaRPr lang="en-IN" dirty="0"/>
          </a:p>
        </p:txBody>
      </p:sp>
      <p:sp>
        <p:nvSpPr>
          <p:cNvPr id="3" name="Text Placeholder 2"/>
          <p:cNvSpPr>
            <a:spLocks noGrp="1"/>
          </p:cNvSpPr>
          <p:nvPr>
            <p:ph type="body" idx="1"/>
          </p:nvPr>
        </p:nvSpPr>
        <p:spPr/>
        <p:txBody>
          <a:bodyPr/>
          <a:lstStyle/>
          <a:p>
            <a:pPr marL="0" indent="0" eaLnBrk="1" hangingPunct="1">
              <a:buFont typeface="Wingdings" panose="05000000000000000000" pitchFamily="2" charset="2"/>
              <a:buNone/>
            </a:pPr>
            <a:r>
              <a:rPr lang="en-US" altLang="en-US" sz="2400" dirty="0">
                <a:solidFill>
                  <a:schemeClr val="tx1"/>
                </a:solidFill>
                <a:latin typeface="+mn-lt"/>
              </a:rPr>
              <a:t>A </a:t>
            </a:r>
            <a:r>
              <a:rPr lang="en-US" altLang="en-US" sz="2400" b="1" dirty="0">
                <a:solidFill>
                  <a:schemeClr val="tx1"/>
                </a:solidFill>
                <a:latin typeface="+mn-lt"/>
              </a:rPr>
              <a:t>project life cycle</a:t>
            </a:r>
            <a:r>
              <a:rPr lang="en-US" altLang="en-US" sz="2400" b="1" i="1" dirty="0">
                <a:solidFill>
                  <a:schemeClr val="tx1"/>
                </a:solidFill>
                <a:latin typeface="+mn-lt"/>
              </a:rPr>
              <a:t> </a:t>
            </a:r>
            <a:r>
              <a:rPr lang="en-US" altLang="en-US" sz="2400" dirty="0">
                <a:solidFill>
                  <a:schemeClr val="tx1"/>
                </a:solidFill>
                <a:latin typeface="+mn-lt"/>
              </a:rPr>
              <a:t>refers to the stages in a </a:t>
            </a:r>
            <a:r>
              <a:rPr lang="en-US" altLang="en-US" sz="2400" dirty="0" smtClean="0">
                <a:solidFill>
                  <a:schemeClr val="tx1"/>
                </a:solidFill>
                <a:latin typeface="+mn-lt"/>
              </a:rPr>
              <a:t>project</a:t>
            </a:r>
            <a:r>
              <a:rPr lang="en-IN" altLang="ja-JP" sz="2400" dirty="0" smtClean="0">
                <a:solidFill>
                  <a:schemeClr val="tx1"/>
                </a:solidFill>
                <a:latin typeface="+mn-lt"/>
              </a:rPr>
              <a:t>’</a:t>
            </a:r>
            <a:r>
              <a:rPr lang="en-US" altLang="ja-JP" sz="2400" dirty="0" smtClean="0">
                <a:solidFill>
                  <a:schemeClr val="tx1"/>
                </a:solidFill>
                <a:latin typeface="+mn-lt"/>
              </a:rPr>
              <a:t>s </a:t>
            </a:r>
            <a:r>
              <a:rPr lang="en-US" altLang="ja-JP" sz="2400" dirty="0">
                <a:solidFill>
                  <a:schemeClr val="tx1"/>
                </a:solidFill>
                <a:latin typeface="+mn-lt"/>
              </a:rPr>
              <a:t>development and are divided into four distinct phases:</a:t>
            </a:r>
          </a:p>
          <a:p>
            <a:pPr eaLnBrk="1" hangingPunct="1"/>
            <a:r>
              <a:rPr lang="en-US" altLang="en-US" sz="2400" b="1" dirty="0" smtClean="0">
                <a:solidFill>
                  <a:schemeClr val="tx1"/>
                </a:solidFill>
                <a:latin typeface="+mn-lt"/>
              </a:rPr>
              <a:t>Conceptualization</a:t>
            </a:r>
            <a:r>
              <a:rPr lang="en-US" altLang="en-US" sz="2400" dirty="0" smtClean="0">
                <a:solidFill>
                  <a:schemeClr val="tx1"/>
                </a:solidFill>
                <a:latin typeface="+mn-lt"/>
              </a:rPr>
              <a:t>—development </a:t>
            </a:r>
            <a:r>
              <a:rPr lang="en-US" altLang="en-US" sz="2400" dirty="0">
                <a:solidFill>
                  <a:schemeClr val="tx1"/>
                </a:solidFill>
                <a:latin typeface="+mn-lt"/>
              </a:rPr>
              <a:t>of the initial goal and technical specifications of the project. Key </a:t>
            </a:r>
            <a:r>
              <a:rPr lang="en-US" altLang="en-US" sz="2400" b="1" dirty="0">
                <a:solidFill>
                  <a:schemeClr val="tx1"/>
                </a:solidFill>
                <a:latin typeface="+mn-lt"/>
              </a:rPr>
              <a:t>stakeholders</a:t>
            </a:r>
            <a:r>
              <a:rPr lang="en-US" altLang="en-US" sz="2400" b="1" i="1" dirty="0">
                <a:solidFill>
                  <a:schemeClr val="tx1"/>
                </a:solidFill>
                <a:latin typeface="+mn-lt"/>
              </a:rPr>
              <a:t> </a:t>
            </a:r>
            <a:r>
              <a:rPr lang="en-US" altLang="en-US" sz="2400" dirty="0">
                <a:solidFill>
                  <a:schemeClr val="tx1"/>
                </a:solidFill>
                <a:latin typeface="+mn-lt"/>
              </a:rPr>
              <a:t>are identified and signed on at this phase.</a:t>
            </a:r>
          </a:p>
          <a:p>
            <a:pPr eaLnBrk="1" hangingPunct="1"/>
            <a:r>
              <a:rPr lang="en-US" altLang="en-US" sz="2400" b="1" dirty="0" smtClean="0">
                <a:solidFill>
                  <a:schemeClr val="tx1"/>
                </a:solidFill>
                <a:latin typeface="+mn-lt"/>
              </a:rPr>
              <a:t>Planning</a:t>
            </a:r>
            <a:r>
              <a:rPr lang="en-US" altLang="en-US" sz="2400" dirty="0">
                <a:solidFill>
                  <a:schemeClr val="tx1"/>
                </a:solidFill>
              </a:rPr>
              <a:t>—</a:t>
            </a:r>
            <a:r>
              <a:rPr lang="en-US" altLang="en-US" sz="2400" dirty="0" smtClean="0">
                <a:solidFill>
                  <a:schemeClr val="tx1"/>
                </a:solidFill>
                <a:latin typeface="+mn-lt"/>
              </a:rPr>
              <a:t>all </a:t>
            </a:r>
            <a:r>
              <a:rPr lang="en-US" altLang="en-US" sz="2400" dirty="0">
                <a:solidFill>
                  <a:schemeClr val="tx1"/>
                </a:solidFill>
                <a:latin typeface="+mn-lt"/>
              </a:rPr>
              <a:t>detailed specifications, schedules, schematics, and plans are developed.</a:t>
            </a:r>
          </a:p>
          <a:p>
            <a:pPr eaLnBrk="1" hangingPunct="1"/>
            <a:r>
              <a:rPr lang="en-US" altLang="en-US" sz="2400" b="1" dirty="0" smtClean="0">
                <a:solidFill>
                  <a:schemeClr val="tx1"/>
                </a:solidFill>
                <a:latin typeface="+mn-lt"/>
              </a:rPr>
              <a:t>Execution</a:t>
            </a:r>
            <a:r>
              <a:rPr lang="en-US" altLang="en-US" sz="2400" dirty="0">
                <a:solidFill>
                  <a:schemeClr val="tx1"/>
                </a:solidFill>
              </a:rPr>
              <a:t>—</a:t>
            </a:r>
            <a:r>
              <a:rPr lang="en-US" altLang="en-US" sz="2400" dirty="0" smtClean="0">
                <a:solidFill>
                  <a:schemeClr val="tx1"/>
                </a:solidFill>
                <a:latin typeface="+mn-lt"/>
              </a:rPr>
              <a:t>the </a:t>
            </a:r>
            <a:r>
              <a:rPr lang="en-US" altLang="en-US" sz="2400" dirty="0">
                <a:solidFill>
                  <a:schemeClr val="tx1"/>
                </a:solidFill>
                <a:latin typeface="+mn-lt"/>
              </a:rPr>
              <a:t>actual </a:t>
            </a:r>
            <a:r>
              <a:rPr lang="en-IN" altLang="ja-JP" sz="2400" dirty="0" smtClean="0">
                <a:solidFill>
                  <a:schemeClr val="tx1"/>
                </a:solidFill>
                <a:latin typeface="+mn-lt"/>
              </a:rPr>
              <a:t>“</a:t>
            </a:r>
            <a:r>
              <a:rPr lang="en-US" altLang="ja-JP" sz="2400" dirty="0" smtClean="0">
                <a:solidFill>
                  <a:schemeClr val="tx1"/>
                </a:solidFill>
                <a:latin typeface="+mn-lt"/>
              </a:rPr>
              <a:t>work</a:t>
            </a:r>
            <a:r>
              <a:rPr lang="en-IN" altLang="ja-JP" sz="2400" dirty="0" smtClean="0">
                <a:solidFill>
                  <a:schemeClr val="tx1"/>
                </a:solidFill>
                <a:latin typeface="+mn-lt"/>
              </a:rPr>
              <a:t>”</a:t>
            </a:r>
            <a:r>
              <a:rPr lang="en-US" altLang="ja-JP" sz="2400" dirty="0" smtClean="0">
                <a:solidFill>
                  <a:schemeClr val="tx1"/>
                </a:solidFill>
                <a:latin typeface="+mn-lt"/>
              </a:rPr>
              <a:t> </a:t>
            </a:r>
            <a:r>
              <a:rPr lang="en-US" altLang="ja-JP" sz="2400" dirty="0">
                <a:solidFill>
                  <a:schemeClr val="tx1"/>
                </a:solidFill>
                <a:latin typeface="+mn-lt"/>
              </a:rPr>
              <a:t>of the project is performed.</a:t>
            </a:r>
          </a:p>
          <a:p>
            <a:pPr eaLnBrk="1" hangingPunct="1"/>
            <a:r>
              <a:rPr lang="en-US" altLang="en-US" sz="2400" b="1" dirty="0" smtClean="0">
                <a:solidFill>
                  <a:schemeClr val="tx1"/>
                </a:solidFill>
                <a:latin typeface="+mn-lt"/>
              </a:rPr>
              <a:t>Termination</a:t>
            </a:r>
            <a:r>
              <a:rPr lang="en-US" altLang="en-US" sz="2400" dirty="0">
                <a:solidFill>
                  <a:schemeClr val="tx1"/>
                </a:solidFill>
              </a:rPr>
              <a:t>—</a:t>
            </a:r>
            <a:r>
              <a:rPr lang="en-US" altLang="en-US" sz="2400" dirty="0" smtClean="0">
                <a:solidFill>
                  <a:schemeClr val="tx1"/>
                </a:solidFill>
                <a:latin typeface="+mn-lt"/>
              </a:rPr>
              <a:t>project </a:t>
            </a:r>
            <a:r>
              <a:rPr lang="en-US" altLang="en-US" sz="2400" dirty="0">
                <a:solidFill>
                  <a:schemeClr val="tx1"/>
                </a:solidFill>
                <a:latin typeface="+mn-lt"/>
              </a:rPr>
              <a:t>is transferred to the customer, resources reassigned, project is closed out</a:t>
            </a:r>
            <a:r>
              <a:rPr lang="en-US" altLang="en-US" sz="2400" dirty="0" smtClean="0">
                <a:solidFill>
                  <a:schemeClr val="tx1"/>
                </a:solidFill>
                <a:latin typeface="+mn-lt"/>
              </a:rPr>
              <a:t>.</a:t>
            </a:r>
            <a:endParaRPr lang="en-US" altLang="en-US" sz="2400" b="1" i="1" dirty="0">
              <a:solidFill>
                <a:schemeClr val="tx1"/>
              </a:solidFill>
              <a:latin typeface="+mn-lt"/>
            </a:endParaRPr>
          </a:p>
        </p:txBody>
      </p:sp>
    </p:spTree>
    <p:extLst>
      <p:ext uri="{BB962C8B-B14F-4D97-AF65-F5344CB8AC3E}">
        <p14:creationId xmlns:p14="http://schemas.microsoft.com/office/powerpoint/2010/main" val="1331584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Change During Project Life Cycle</a:t>
            </a:r>
          </a:p>
        </p:txBody>
      </p:sp>
      <p:pic>
        <p:nvPicPr>
          <p:cNvPr id="5" name="Picture 4" descr="Five cascading rectangles are arranged diagonally. In the upper left corner and proceeding down and to the right are the following rectangles, Client Interest, Project Stake, Resources, Creativity, and Uncertainty. In the upper right is a left pointing arrow, and in the lower left is a right pointing arr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98" y="1721166"/>
            <a:ext cx="7344004" cy="4112349"/>
          </a:xfrm>
          <a:prstGeom prst="rect">
            <a:avLst/>
          </a:prstGeom>
        </p:spPr>
      </p:pic>
    </p:spTree>
    <p:extLst>
      <p:ext uri="{BB962C8B-B14F-4D97-AF65-F5344CB8AC3E}">
        <p14:creationId xmlns:p14="http://schemas.microsoft.com/office/powerpoint/2010/main" val="122102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a:t>
            </a:r>
            <a:r>
              <a:rPr lang="en-IN" dirty="0"/>
              <a:t>1.5 Project Life </a:t>
            </a:r>
            <a:r>
              <a:rPr lang="en-IN" dirty="0" smtClean="0"/>
              <a:t>Cycles </a:t>
            </a:r>
            <a:r>
              <a:rPr lang="en-IN" dirty="0"/>
              <a:t>and Their Effects</a:t>
            </a:r>
          </a:p>
        </p:txBody>
      </p:sp>
      <p:pic>
        <p:nvPicPr>
          <p:cNvPr id="4" name="Picture 3" descr="The figure depicts the graphs of five lines. The four phases of conceptualization, planning, execution, and termination are placed along the horizontal axis in that order. The vertical axis indicates the intensity level. The client interest graph is an inverted bell shaped curve. At conceptualization, the curve is at a high intensity level and begins to decrease through the planning and bottoming out at a low intensity level during the execution phase. At the about the midpoint of the execution phase the curve begins to increase through the termination phase to a high intensity level. At conceptualization, the project stake graph begins at a low intensity level, and decreases slightly into the planning phase. During and after the planning phase, the curve begins to increase and reaches a high intensity level at the end of the termination phase. The resources curve has a left skewed bell shape. At conceptualization, the curve is at a low intensity level and begins to increase through the planning and peaks during the execution phase. At the about the midpoint of the execution phase the curve begins to decrease to a medium intensity level during the termination phase. At the conceptualization phase, the creativity curve begins at about a medium intensity level and rises slightly to the planning phase. At the planning phase, the curve rapidly increases. During the remainder of the planning and the beginning of the execution phase the curve continues to gradually increase. At the about the midpoint of the execution phase the curve peaks and then begins to decrease to a medium intensity level during the termination phase. At the conceptualization phase, the uncertainty curve begins between the medium and high intensity levels and decreases rapidly. From the beginning of the planning through the termination phases it decreases linearly to a low intensity level at the conclusion of the termination phase."/>
          <p:cNvPicPr>
            <a:picLocks noChangeAspect="1"/>
          </p:cNvPicPr>
          <p:nvPr/>
        </p:nvPicPr>
        <p:blipFill>
          <a:blip r:embed="rId2"/>
          <a:stretch>
            <a:fillRect/>
          </a:stretch>
        </p:blipFill>
        <p:spPr>
          <a:xfrm>
            <a:off x="761990" y="1912602"/>
            <a:ext cx="7575657" cy="3770033"/>
          </a:xfrm>
          <a:prstGeom prst="rect">
            <a:avLst/>
          </a:prstGeom>
        </p:spPr>
      </p:pic>
    </p:spTree>
    <p:extLst>
      <p:ext uri="{BB962C8B-B14F-4D97-AF65-F5344CB8AC3E}">
        <p14:creationId xmlns:p14="http://schemas.microsoft.com/office/powerpoint/2010/main" val="14738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Quadruple </a:t>
            </a:r>
            <a:r>
              <a:rPr lang="en-IN" dirty="0"/>
              <a:t>Constraint of Project Success</a:t>
            </a:r>
          </a:p>
        </p:txBody>
      </p:sp>
      <p:sp>
        <p:nvSpPr>
          <p:cNvPr id="3" name="Text Placeholder 2"/>
          <p:cNvSpPr>
            <a:spLocks noGrp="1"/>
          </p:cNvSpPr>
          <p:nvPr>
            <p:ph type="body" idx="1"/>
          </p:nvPr>
        </p:nvSpPr>
        <p:spPr>
          <a:xfrm>
            <a:off x="457200" y="1600201"/>
            <a:ext cx="8229600" cy="431800"/>
          </a:xfrm>
        </p:spPr>
        <p:txBody>
          <a:bodyPr/>
          <a:lstStyle/>
          <a:p>
            <a:pPr marL="0" indent="0">
              <a:buNone/>
            </a:pPr>
            <a:r>
              <a:rPr lang="en-US" sz="2000" b="1" dirty="0" smtClean="0">
                <a:latin typeface="+mn-lt"/>
              </a:rPr>
              <a:t>Figure </a:t>
            </a:r>
            <a:r>
              <a:rPr lang="en-US" sz="2000" b="1" dirty="0">
                <a:latin typeface="+mn-lt"/>
              </a:rPr>
              <a:t>1.7</a:t>
            </a:r>
            <a:r>
              <a:rPr lang="en-US" sz="2000" dirty="0">
                <a:latin typeface="+mn-lt"/>
              </a:rPr>
              <a:t> The New Quadruple </a:t>
            </a:r>
            <a:r>
              <a:rPr lang="en-US" sz="2000" dirty="0" smtClean="0">
                <a:latin typeface="+mn-lt"/>
              </a:rPr>
              <a:t>Constraint</a:t>
            </a:r>
            <a:endParaRPr lang="en-US" sz="2000" dirty="0">
              <a:latin typeface="+mn-lt"/>
            </a:endParaRPr>
          </a:p>
        </p:txBody>
      </p:sp>
      <p:pic>
        <p:nvPicPr>
          <p:cNvPr id="4" name="Picture 3" descr="A Venn diagram consists of four mutually overlapping circles, which are labeled Budget, Client Acceptance, Performance, and Time. The Budget circle has a white interior, whereas the others have a teal interior. The common region, which is the intersection of all four circle, is labeled Success."/>
          <p:cNvPicPr>
            <a:picLocks noChangeAspect="1"/>
          </p:cNvPicPr>
          <p:nvPr/>
        </p:nvPicPr>
        <p:blipFill>
          <a:blip r:embed="rId2"/>
          <a:stretch>
            <a:fillRect/>
          </a:stretch>
        </p:blipFill>
        <p:spPr>
          <a:xfrm>
            <a:off x="2499261" y="2142391"/>
            <a:ext cx="4145479" cy="4145479"/>
          </a:xfrm>
          <a:prstGeom prst="rect">
            <a:avLst/>
          </a:prstGeom>
        </p:spPr>
      </p:pic>
    </p:spTree>
    <p:extLst>
      <p:ext uri="{BB962C8B-B14F-4D97-AF65-F5344CB8AC3E}">
        <p14:creationId xmlns:p14="http://schemas.microsoft.com/office/powerpoint/2010/main" val="1900391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1.8 </a:t>
            </a:r>
            <a:r>
              <a:rPr lang="en-IN" dirty="0" smtClean="0"/>
              <a:t>Four Dimensions of Project Success </a:t>
            </a:r>
            <a:r>
              <a:rPr lang="en-US" dirty="0"/>
              <a:t>Importance</a:t>
            </a:r>
            <a:endParaRPr lang="en-IN" dirty="0"/>
          </a:p>
        </p:txBody>
      </p:sp>
      <p:pic>
        <p:nvPicPr>
          <p:cNvPr id="4" name="Picture 3" descr="The figure is a Project Completion graph, where time is the horizontal axis and importance is the vertical axis. The graph is bounded above and to the right by two lines. A horizontal line that begins at high importance on the vertical axis and extends to the right. A vertical line that begins at the end of the time axis and extends upward. These two lines intersect at the upper right of the graph, creating a rectangular region with the two axes. Three lines are drawn that divide the rectangle into four areas. The first line extends from the point of intersection of the horizontal line with the importance axis to about a quarter of the way along the time axis. The triangular area bounded by this line and the two axes is labeled, 1, Project Efficiency. The second line begins about a quarter of the way along the horizontal line to about half way along the time axis. The area bounded by the first and second lines and the horizontal line and the time axis is a quadrilateral and is labeled, 2, Impact of the Customer. The third line begins just short of the half way point on the horizontal line and extends about a quarter of the way up the vertical line. The area bounded by the second and third lines and the horizontal line and the time axis is a quadrilateral and is labeled 3, Business Success. The triangular area bounded by the third line, the horizontal line, and the vertical line is labeled 4, Preparing for the Future."/>
          <p:cNvPicPr>
            <a:picLocks noChangeAspect="1"/>
          </p:cNvPicPr>
          <p:nvPr/>
        </p:nvPicPr>
        <p:blipFill>
          <a:blip r:embed="rId2"/>
          <a:stretch>
            <a:fillRect/>
          </a:stretch>
        </p:blipFill>
        <p:spPr>
          <a:xfrm>
            <a:off x="823980" y="1828952"/>
            <a:ext cx="7463971" cy="4281114"/>
          </a:xfrm>
          <a:prstGeom prst="rect">
            <a:avLst/>
          </a:prstGeom>
        </p:spPr>
      </p:pic>
    </p:spTree>
    <p:extLst>
      <p:ext uri="{BB962C8B-B14F-4D97-AF65-F5344CB8AC3E}">
        <p14:creationId xmlns:p14="http://schemas.microsoft.com/office/powerpoint/2010/main" val="257034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1.2 Understanding Success Criteria</a:t>
            </a:r>
          </a:p>
        </p:txBody>
      </p:sp>
      <p:graphicFrame>
        <p:nvGraphicFramePr>
          <p:cNvPr id="4" name="Table 3"/>
          <p:cNvGraphicFramePr>
            <a:graphicFrameLocks noGrp="1"/>
          </p:cNvGraphicFramePr>
          <p:nvPr>
            <p:extLst>
              <p:ext uri="{D42A27DB-BD31-4B8C-83A1-F6EECF244321}">
                <p14:modId xmlns:p14="http://schemas.microsoft.com/office/powerpoint/2010/main" val="4039881238"/>
              </p:ext>
            </p:extLst>
          </p:nvPr>
        </p:nvGraphicFramePr>
        <p:xfrm>
          <a:off x="597880" y="1819033"/>
          <a:ext cx="7927145" cy="4053840"/>
        </p:xfrm>
        <a:graphic>
          <a:graphicData uri="http://schemas.openxmlformats.org/drawingml/2006/table">
            <a:tbl>
              <a:tblPr firstRow="1" bandRow="1">
                <a:tableStyleId>{40F9630F-82C1-40B7-BC3A-925EFCFF5E92}</a:tableStyleId>
              </a:tblPr>
              <a:tblGrid>
                <a:gridCol w="1416046">
                  <a:extLst>
                    <a:ext uri="{9D8B030D-6E8A-4147-A177-3AD203B41FA5}">
                      <a16:colId xmlns="" xmlns:a16="http://schemas.microsoft.com/office/drawing/2014/main" val="366913992"/>
                    </a:ext>
                  </a:extLst>
                </a:gridCol>
                <a:gridCol w="1883279">
                  <a:extLst>
                    <a:ext uri="{9D8B030D-6E8A-4147-A177-3AD203B41FA5}">
                      <a16:colId xmlns="" xmlns:a16="http://schemas.microsoft.com/office/drawing/2014/main" val="3891904475"/>
                    </a:ext>
                  </a:extLst>
                </a:gridCol>
                <a:gridCol w="2358083">
                  <a:extLst>
                    <a:ext uri="{9D8B030D-6E8A-4147-A177-3AD203B41FA5}">
                      <a16:colId xmlns="" xmlns:a16="http://schemas.microsoft.com/office/drawing/2014/main" val="173268321"/>
                    </a:ext>
                  </a:extLst>
                </a:gridCol>
                <a:gridCol w="2269737">
                  <a:extLst>
                    <a:ext uri="{9D8B030D-6E8A-4147-A177-3AD203B41FA5}">
                      <a16:colId xmlns="" xmlns:a16="http://schemas.microsoft.com/office/drawing/2014/main" val="222188964"/>
                    </a:ext>
                  </a:extLst>
                </a:gridCol>
              </a:tblGrid>
              <a:tr h="0">
                <a:tc>
                  <a:txBody>
                    <a:bodyPr/>
                    <a:lstStyle/>
                    <a:p>
                      <a:r>
                        <a:rPr lang="en-IN" sz="1600" b="1" i="0" u="none" strike="noStrike" cap="none" baseline="0" dirty="0" smtClean="0">
                          <a:solidFill>
                            <a:schemeClr val="dk1"/>
                          </a:solidFill>
                          <a:latin typeface="+mn-lt"/>
                          <a:ea typeface="Arial"/>
                          <a:cs typeface="Arial"/>
                          <a:sym typeface="Arial"/>
                        </a:rPr>
                        <a:t>Iron Triangle</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1" i="0" u="none" strike="noStrike" cap="none" baseline="0" dirty="0" smtClean="0">
                          <a:solidFill>
                            <a:schemeClr val="dk1"/>
                          </a:solidFill>
                          <a:latin typeface="+mn-lt"/>
                          <a:ea typeface="Arial"/>
                          <a:cs typeface="Arial"/>
                          <a:sym typeface="Arial"/>
                        </a:rPr>
                        <a:t>Information System</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1" i="0" u="none" strike="noStrike" cap="none" baseline="0" dirty="0" smtClean="0">
                          <a:solidFill>
                            <a:schemeClr val="dk1"/>
                          </a:solidFill>
                          <a:latin typeface="+mn-lt"/>
                          <a:ea typeface="Arial"/>
                          <a:cs typeface="Arial"/>
                          <a:sym typeface="Arial"/>
                        </a:rPr>
                        <a:t>Benefits (Organization)</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1" i="0" u="none" strike="noStrike" cap="none" baseline="0" dirty="0" smtClean="0">
                          <a:solidFill>
                            <a:schemeClr val="dk1"/>
                          </a:solidFill>
                          <a:latin typeface="+mn-lt"/>
                          <a:ea typeface="Arial"/>
                          <a:cs typeface="Arial"/>
                          <a:sym typeface="Arial"/>
                        </a:rPr>
                        <a:t>Benefits (Stakeholders)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44083197"/>
                  </a:ext>
                </a:extLst>
              </a:tr>
              <a:tr h="0">
                <a:tc>
                  <a:txBody>
                    <a:bodyPr/>
                    <a:lstStyle/>
                    <a:p>
                      <a:r>
                        <a:rPr lang="en-IN" sz="1600" b="0" i="0" u="none" strike="noStrike" cap="none" baseline="0" dirty="0" smtClean="0">
                          <a:solidFill>
                            <a:schemeClr val="dk1"/>
                          </a:solidFill>
                          <a:latin typeface="+mn-lt"/>
                          <a:ea typeface="Arial"/>
                          <a:cs typeface="Arial"/>
                          <a:sym typeface="Arial"/>
                        </a:rPr>
                        <a:t>Cost</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Maintainability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Improved efficiency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Satisfied users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964020798"/>
                  </a:ext>
                </a:extLst>
              </a:tr>
              <a:tr h="0">
                <a:tc>
                  <a:txBody>
                    <a:bodyPr/>
                    <a:lstStyle/>
                    <a:p>
                      <a:r>
                        <a:rPr lang="en-IN" sz="1600" b="0" i="0" u="none" strike="noStrike" cap="none" baseline="0" dirty="0" smtClean="0">
                          <a:solidFill>
                            <a:schemeClr val="dk1"/>
                          </a:solidFill>
                          <a:latin typeface="+mn-lt"/>
                          <a:ea typeface="Arial"/>
                          <a:cs typeface="Arial"/>
                          <a:sym typeface="Arial"/>
                        </a:rPr>
                        <a:t>Quality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Reliability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Improved effectiveness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Social and environmental impact</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253883660"/>
                  </a:ext>
                </a:extLst>
              </a:tr>
              <a:tr h="0">
                <a:tc>
                  <a:txBody>
                    <a:bodyPr/>
                    <a:lstStyle/>
                    <a:p>
                      <a:r>
                        <a:rPr lang="en-IN" sz="1600" b="0" i="0" u="none" strike="noStrike" cap="none" baseline="0" dirty="0" smtClean="0">
                          <a:solidFill>
                            <a:schemeClr val="dk1"/>
                          </a:solidFill>
                          <a:latin typeface="+mn-lt"/>
                          <a:ea typeface="Arial"/>
                          <a:cs typeface="Arial"/>
                          <a:sym typeface="Arial"/>
                        </a:rPr>
                        <a:t>Time</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Validity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Increased profits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Personal development</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8435731"/>
                  </a:ext>
                </a:extLst>
              </a:tr>
              <a:tr h="0">
                <a:tc>
                  <a:txBody>
                    <a:bodyPr/>
                    <a:lstStyle/>
                    <a:p>
                      <a:r>
                        <a:rPr lang="en-IN" sz="1600" baseline="0" dirty="0" smtClean="0">
                          <a:solidFill>
                            <a:schemeClr val="bg1"/>
                          </a:solidFill>
                          <a:latin typeface="+mn-lt"/>
                        </a:rPr>
                        <a:t>Blank</a:t>
                      </a:r>
                      <a:endParaRPr lang="en-IN" sz="1600" baseline="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Information quality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Strategic goals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Professional learning, contractors’ profits</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8913183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bg1"/>
                          </a:solidFill>
                          <a:latin typeface="+mn-lt"/>
                          <a:ea typeface="Arial"/>
                          <a:cs typeface="Arial"/>
                          <a:sym typeface="Arial"/>
                        </a:rPr>
                        <a:t>Blank</a:t>
                      </a:r>
                    </a:p>
                    <a:p>
                      <a:endParaRPr lang="en-IN" sz="1600" baseline="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Use</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Organization learning</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Capital suppliers, content</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65843655"/>
                  </a:ext>
                </a:extLst>
              </a:tr>
              <a:tr h="178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bg1"/>
                          </a:solidFill>
                          <a:latin typeface="+mn-lt"/>
                          <a:ea typeface="Arial"/>
                          <a:cs typeface="Arial"/>
                          <a:sym typeface="Arial"/>
                        </a:rPr>
                        <a:t>Blank</a:t>
                      </a:r>
                    </a:p>
                    <a:p>
                      <a:endParaRPr lang="en-IN" sz="1600" baseline="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smtClean="0">
                          <a:solidFill>
                            <a:schemeClr val="bg1"/>
                          </a:solidFill>
                          <a:latin typeface="+mn-lt"/>
                          <a:ea typeface="Arial"/>
                          <a:cs typeface="Arial"/>
                          <a:sym typeface="Arial"/>
                        </a:rPr>
                        <a:t>Blank</a:t>
                      </a:r>
                    </a:p>
                    <a:p>
                      <a:endParaRPr lang="en-IN"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Reduced waste</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i="0" u="none" strike="noStrike" cap="none" baseline="0" dirty="0" smtClean="0">
                          <a:solidFill>
                            <a:schemeClr val="dk1"/>
                          </a:solidFill>
                          <a:latin typeface="+mn-lt"/>
                          <a:ea typeface="Arial"/>
                          <a:cs typeface="Arial"/>
                          <a:sym typeface="Arial"/>
                        </a:rPr>
                        <a:t>Project team, economic impact to surrounding community</a:t>
                      </a:r>
                      <a:endParaRPr lang="en-IN"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29904159"/>
                  </a:ext>
                </a:extLst>
              </a:tr>
            </a:tbl>
          </a:graphicData>
        </a:graphic>
      </p:graphicFrame>
    </p:spTree>
    <p:extLst>
      <p:ext uri="{BB962C8B-B14F-4D97-AF65-F5344CB8AC3E}">
        <p14:creationId xmlns:p14="http://schemas.microsoft.com/office/powerpoint/2010/main" val="383242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Six Criteria for </a:t>
            </a:r>
            <a:r>
              <a:rPr lang="en-IN" dirty="0" smtClean="0"/>
              <a:t>IT </a:t>
            </a:r>
            <a:r>
              <a:rPr lang="en-IN" dirty="0"/>
              <a:t>Project Success</a:t>
            </a:r>
          </a:p>
        </p:txBody>
      </p:sp>
      <p:sp>
        <p:nvSpPr>
          <p:cNvPr id="3" name="Text Placeholder 2"/>
          <p:cNvSpPr>
            <a:spLocks noGrp="1"/>
          </p:cNvSpPr>
          <p:nvPr>
            <p:ph type="body" idx="1"/>
          </p:nvPr>
        </p:nvSpPr>
        <p:spPr/>
        <p:txBody>
          <a:bodyPr/>
          <a:lstStyle/>
          <a:p>
            <a:pPr>
              <a:defRPr/>
            </a:pPr>
            <a:r>
              <a:rPr lang="en-US" sz="2400" dirty="0" smtClean="0">
                <a:latin typeface="+mn-lt"/>
              </a:rPr>
              <a:t>System Quality</a:t>
            </a:r>
          </a:p>
          <a:p>
            <a:pPr>
              <a:defRPr/>
            </a:pPr>
            <a:r>
              <a:rPr lang="en-US" sz="2400" dirty="0" smtClean="0">
                <a:latin typeface="+mn-lt"/>
              </a:rPr>
              <a:t>Information Quality</a:t>
            </a:r>
          </a:p>
          <a:p>
            <a:pPr>
              <a:defRPr/>
            </a:pPr>
            <a:r>
              <a:rPr lang="en-US" sz="2400" dirty="0" smtClean="0">
                <a:latin typeface="+mn-lt"/>
              </a:rPr>
              <a:t>Use</a:t>
            </a:r>
          </a:p>
          <a:p>
            <a:pPr>
              <a:defRPr/>
            </a:pPr>
            <a:r>
              <a:rPr lang="en-US" sz="2400" dirty="0" smtClean="0">
                <a:latin typeface="+mn-lt"/>
              </a:rPr>
              <a:t>User Satisfaction</a:t>
            </a:r>
          </a:p>
          <a:p>
            <a:pPr>
              <a:defRPr/>
            </a:pPr>
            <a:r>
              <a:rPr lang="en-US" sz="2400" dirty="0" smtClean="0">
                <a:latin typeface="+mn-lt"/>
              </a:rPr>
              <a:t>Individual Impact</a:t>
            </a:r>
          </a:p>
          <a:p>
            <a:pPr>
              <a:defRPr/>
            </a:pPr>
            <a:r>
              <a:rPr lang="en-US" sz="2400" dirty="0" smtClean="0">
                <a:latin typeface="+mn-lt"/>
              </a:rPr>
              <a:t>Organizational Impact</a:t>
            </a:r>
            <a:endParaRPr lang="en-US" sz="2400" dirty="0">
              <a:latin typeface="+mn-lt"/>
            </a:endParaRPr>
          </a:p>
        </p:txBody>
      </p:sp>
    </p:spTree>
    <p:extLst>
      <p:ext uri="{BB962C8B-B14F-4D97-AF65-F5344CB8AC3E}">
        <p14:creationId xmlns:p14="http://schemas.microsoft.com/office/powerpoint/2010/main" val="279550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Employability Skills</a:t>
            </a:r>
            <a:endParaRPr lang="en-IN" dirty="0"/>
          </a:p>
        </p:txBody>
      </p:sp>
      <p:sp>
        <p:nvSpPr>
          <p:cNvPr id="3" name="Text Placeholder 2"/>
          <p:cNvSpPr>
            <a:spLocks noGrp="1"/>
          </p:cNvSpPr>
          <p:nvPr>
            <p:ph type="body" idx="1"/>
          </p:nvPr>
        </p:nvSpPr>
        <p:spPr/>
        <p:txBody>
          <a:bodyPr/>
          <a:lstStyle/>
          <a:p>
            <a:pPr marL="432000" indent="-432000">
              <a:buFont typeface="+mj-lt"/>
              <a:buAutoNum type="arabicPeriod"/>
              <a:defRPr/>
            </a:pPr>
            <a:r>
              <a:rPr lang="en-US" sz="2400" dirty="0">
                <a:latin typeface="+mn-lt"/>
              </a:rPr>
              <a:t>Communication</a:t>
            </a:r>
          </a:p>
          <a:p>
            <a:pPr marL="432000" indent="-432000">
              <a:buFont typeface="+mj-lt"/>
              <a:buAutoNum type="arabicPeriod"/>
              <a:defRPr/>
            </a:pPr>
            <a:r>
              <a:rPr lang="en-US" sz="2400" dirty="0">
                <a:latin typeface="+mn-lt"/>
              </a:rPr>
              <a:t>Critical Thinking</a:t>
            </a:r>
          </a:p>
          <a:p>
            <a:pPr marL="432000" indent="-432000">
              <a:buFont typeface="+mj-lt"/>
              <a:buAutoNum type="arabicPeriod"/>
              <a:defRPr/>
            </a:pPr>
            <a:r>
              <a:rPr lang="en-US" sz="2400" dirty="0">
                <a:latin typeface="+mn-lt"/>
              </a:rPr>
              <a:t>Collaboration</a:t>
            </a:r>
          </a:p>
          <a:p>
            <a:pPr marL="432000" indent="-432000">
              <a:buFont typeface="+mj-lt"/>
              <a:buAutoNum type="arabicPeriod"/>
              <a:defRPr/>
            </a:pPr>
            <a:r>
              <a:rPr lang="en-US" sz="2400" dirty="0">
                <a:latin typeface="+mn-lt"/>
              </a:rPr>
              <a:t>Knowledge Application and Analysis</a:t>
            </a:r>
          </a:p>
          <a:p>
            <a:pPr marL="432000" indent="-432000">
              <a:buFont typeface="+mj-lt"/>
              <a:buAutoNum type="arabicPeriod"/>
              <a:defRPr/>
            </a:pPr>
            <a:r>
              <a:rPr lang="en-US" sz="2400" dirty="0">
                <a:latin typeface="+mn-lt"/>
              </a:rPr>
              <a:t>Business Ethics and Social Responsibility</a:t>
            </a:r>
          </a:p>
          <a:p>
            <a:pPr marL="432000" indent="-432000">
              <a:buFont typeface="+mj-lt"/>
              <a:buAutoNum type="arabicPeriod"/>
              <a:defRPr/>
            </a:pPr>
            <a:r>
              <a:rPr lang="en-US" sz="2400" dirty="0">
                <a:latin typeface="+mn-lt"/>
              </a:rPr>
              <a:t>Information Technology Application and Computing Skills</a:t>
            </a:r>
          </a:p>
          <a:p>
            <a:pPr marL="432000" indent="-432000">
              <a:buFont typeface="+mj-lt"/>
              <a:buAutoNum type="arabicPeriod"/>
              <a:defRPr/>
            </a:pPr>
            <a:r>
              <a:rPr lang="en-US" sz="2400" dirty="0">
                <a:latin typeface="+mn-lt"/>
              </a:rPr>
              <a:t>Data </a:t>
            </a:r>
            <a:r>
              <a:rPr lang="en-US" sz="2400" dirty="0" smtClean="0">
                <a:latin typeface="+mn-lt"/>
              </a:rPr>
              <a:t>Literacy</a:t>
            </a:r>
            <a:endParaRPr lang="en-US" sz="2400" dirty="0">
              <a:latin typeface="+mn-lt"/>
            </a:endParaRPr>
          </a:p>
        </p:txBody>
      </p:sp>
    </p:spTree>
    <p:extLst>
      <p:ext uri="{BB962C8B-B14F-4D97-AF65-F5344CB8AC3E}">
        <p14:creationId xmlns:p14="http://schemas.microsoft.com/office/powerpoint/2010/main" val="399247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tx2"/>
                </a:solidFill>
              </a:rPr>
              <a:t>Learning Objectives </a:t>
            </a:r>
            <a:r>
              <a:rPr lang="en-US" sz="2000" b="0" dirty="0" smtClean="0">
                <a:solidFill>
                  <a:schemeClr val="tx2"/>
                </a:solidFill>
              </a:rPr>
              <a:t>(1 </a:t>
            </a:r>
            <a:r>
              <a:rPr lang="en-US" sz="2000" b="0" dirty="0">
                <a:solidFill>
                  <a:schemeClr val="tx2"/>
                </a:solidFill>
              </a:rPr>
              <a:t>of 2)</a:t>
            </a:r>
            <a:endParaRPr lang="en-IN" dirty="0">
              <a:solidFill>
                <a:schemeClr val="tx2"/>
              </a:solidFill>
            </a:endParaRPr>
          </a:p>
        </p:txBody>
      </p:sp>
      <p:sp>
        <p:nvSpPr>
          <p:cNvPr id="8" name="Text Placeholder 7"/>
          <p:cNvSpPr>
            <a:spLocks noGrp="1"/>
          </p:cNvSpPr>
          <p:nvPr>
            <p:ph idx="1"/>
          </p:nvPr>
        </p:nvSpPr>
        <p:spPr/>
        <p:txBody>
          <a:bodyPr/>
          <a:lstStyle/>
          <a:p>
            <a:pPr marL="0" indent="0" eaLnBrk="1" fontAlgn="auto" hangingPunct="1">
              <a:buClr>
                <a:schemeClr val="tx2"/>
              </a:buClr>
              <a:buNone/>
              <a:defRPr/>
            </a:pPr>
            <a:r>
              <a:rPr lang="en-US" sz="2400" b="1" dirty="0" smtClean="0">
                <a:solidFill>
                  <a:schemeClr val="tx2"/>
                </a:solidFill>
                <a:latin typeface="+mn-lt"/>
              </a:rPr>
              <a:t>1.1</a:t>
            </a:r>
            <a:r>
              <a:rPr lang="en-US" sz="2400" dirty="0" smtClean="0">
                <a:latin typeface="+mn-lt"/>
              </a:rPr>
              <a:t> Understand </a:t>
            </a:r>
            <a:r>
              <a:rPr lang="en-US" sz="2400" dirty="0">
                <a:latin typeface="+mn-lt"/>
              </a:rPr>
              <a:t>why project management is becoming such a powerful and popular practice in business.</a:t>
            </a:r>
          </a:p>
          <a:p>
            <a:pPr marL="0" indent="0" eaLnBrk="1" fontAlgn="auto" hangingPunct="1">
              <a:buClr>
                <a:schemeClr val="tx2"/>
              </a:buClr>
              <a:buNone/>
              <a:defRPr/>
            </a:pPr>
            <a:r>
              <a:rPr lang="en-US" sz="2400" b="1" dirty="0" smtClean="0">
                <a:solidFill>
                  <a:schemeClr val="tx2"/>
                </a:solidFill>
                <a:latin typeface="+mn-lt"/>
              </a:rPr>
              <a:t>1.2</a:t>
            </a:r>
            <a:r>
              <a:rPr lang="en-US" sz="2400" dirty="0" smtClean="0">
                <a:latin typeface="+mn-lt"/>
              </a:rPr>
              <a:t> Recognize </a:t>
            </a:r>
            <a:r>
              <a:rPr lang="en-US" sz="2400" dirty="0">
                <a:latin typeface="+mn-lt"/>
              </a:rPr>
              <a:t>the basic properties of projects, including their definition.</a:t>
            </a:r>
          </a:p>
          <a:p>
            <a:pPr marL="0" indent="0" eaLnBrk="1" fontAlgn="auto" hangingPunct="1">
              <a:buClr>
                <a:schemeClr val="tx2"/>
              </a:buClr>
              <a:buNone/>
              <a:defRPr/>
            </a:pPr>
            <a:r>
              <a:rPr lang="en-US" sz="2400" b="1" dirty="0" smtClean="0">
                <a:solidFill>
                  <a:schemeClr val="tx2"/>
                </a:solidFill>
                <a:latin typeface="+mn-lt"/>
              </a:rPr>
              <a:t>1.3</a:t>
            </a:r>
            <a:r>
              <a:rPr lang="en-US" sz="2400" dirty="0" smtClean="0">
                <a:latin typeface="+mn-lt"/>
              </a:rPr>
              <a:t> Understand </a:t>
            </a:r>
            <a:r>
              <a:rPr lang="en-US" sz="2400" dirty="0">
                <a:latin typeface="+mn-lt"/>
              </a:rPr>
              <a:t>why effective project management is such a challenge.</a:t>
            </a:r>
          </a:p>
          <a:p>
            <a:pPr marL="0" indent="0" eaLnBrk="1" fontAlgn="auto" hangingPunct="1">
              <a:buClr>
                <a:schemeClr val="tx2"/>
              </a:buClr>
              <a:buNone/>
              <a:defRPr/>
            </a:pPr>
            <a:r>
              <a:rPr lang="en-US" sz="2400" b="1" dirty="0" smtClean="0">
                <a:solidFill>
                  <a:schemeClr val="tx2"/>
                </a:solidFill>
                <a:latin typeface="+mn-lt"/>
              </a:rPr>
              <a:t>1.4</a:t>
            </a:r>
            <a:r>
              <a:rPr lang="en-US" sz="2400" dirty="0" smtClean="0">
                <a:latin typeface="+mn-lt"/>
              </a:rPr>
              <a:t> Understand </a:t>
            </a:r>
            <a:r>
              <a:rPr lang="en-US" sz="2400" dirty="0">
                <a:latin typeface="+mn-lt"/>
              </a:rPr>
              <a:t>and explain the project life cycle, its stages, and the activities that typically occur at each stage in the project</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86285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Manager </a:t>
            </a:r>
            <a:r>
              <a:rPr lang="en-US" dirty="0" smtClean="0"/>
              <a:t>Responsibilities</a:t>
            </a:r>
            <a:endParaRPr lang="en-IN" dirty="0"/>
          </a:p>
        </p:txBody>
      </p:sp>
      <p:sp>
        <p:nvSpPr>
          <p:cNvPr id="3" name="Text Placeholder 2"/>
          <p:cNvSpPr>
            <a:spLocks noGrp="1"/>
          </p:cNvSpPr>
          <p:nvPr>
            <p:ph type="body" idx="1"/>
          </p:nvPr>
        </p:nvSpPr>
        <p:spPr/>
        <p:txBody>
          <a:bodyPr/>
          <a:lstStyle/>
          <a:p>
            <a:pPr marL="432000" indent="-432000">
              <a:buFont typeface="+mj-lt"/>
              <a:buAutoNum type="arabicPeriod"/>
              <a:defRPr/>
            </a:pPr>
            <a:r>
              <a:rPr lang="en-US" sz="2400" dirty="0">
                <a:latin typeface="+mn-lt"/>
              </a:rPr>
              <a:t>Selecting a team</a:t>
            </a:r>
          </a:p>
          <a:p>
            <a:pPr marL="432000" indent="-432000">
              <a:buFont typeface="+mj-lt"/>
              <a:buAutoNum type="arabicPeriod"/>
              <a:defRPr/>
            </a:pPr>
            <a:r>
              <a:rPr lang="en-US" sz="2400" dirty="0">
                <a:latin typeface="+mn-lt"/>
              </a:rPr>
              <a:t>Developing project objectives and a plan for execution</a:t>
            </a:r>
          </a:p>
          <a:p>
            <a:pPr marL="432000" indent="-432000">
              <a:buFont typeface="+mj-lt"/>
              <a:buAutoNum type="arabicPeriod"/>
              <a:defRPr/>
            </a:pPr>
            <a:r>
              <a:rPr lang="en-US" sz="2400" dirty="0">
                <a:latin typeface="+mn-lt"/>
              </a:rPr>
              <a:t>Performing risk management activities</a:t>
            </a:r>
          </a:p>
          <a:p>
            <a:pPr marL="432000" indent="-432000">
              <a:buFont typeface="+mj-lt"/>
              <a:buAutoNum type="arabicPeriod"/>
              <a:defRPr/>
            </a:pPr>
            <a:r>
              <a:rPr lang="en-US" sz="2400" dirty="0">
                <a:latin typeface="+mn-lt"/>
              </a:rPr>
              <a:t>Cost estimating and budgeting</a:t>
            </a:r>
          </a:p>
          <a:p>
            <a:pPr marL="432000" indent="-432000">
              <a:buFont typeface="+mj-lt"/>
              <a:buAutoNum type="arabicPeriod"/>
              <a:defRPr/>
            </a:pPr>
            <a:r>
              <a:rPr lang="en-US" sz="2400" dirty="0">
                <a:latin typeface="+mn-lt"/>
              </a:rPr>
              <a:t>Scheduling</a:t>
            </a:r>
          </a:p>
          <a:p>
            <a:pPr marL="432000" indent="-432000">
              <a:buFont typeface="+mj-lt"/>
              <a:buAutoNum type="arabicPeriod"/>
              <a:defRPr/>
            </a:pPr>
            <a:r>
              <a:rPr lang="en-US" sz="2400" dirty="0">
                <a:latin typeface="+mn-lt"/>
              </a:rPr>
              <a:t>Managing </a:t>
            </a:r>
            <a:r>
              <a:rPr lang="en-US" sz="2400" dirty="0" smtClean="0">
                <a:latin typeface="+mn-lt"/>
              </a:rPr>
              <a:t>resources</a:t>
            </a:r>
            <a:endParaRPr lang="en-US" sz="2400" dirty="0">
              <a:latin typeface="+mn-lt"/>
            </a:endParaRPr>
          </a:p>
        </p:txBody>
      </p:sp>
    </p:spTree>
    <p:extLst>
      <p:ext uri="{BB962C8B-B14F-4D97-AF65-F5344CB8AC3E}">
        <p14:creationId xmlns:p14="http://schemas.microsoft.com/office/powerpoint/2010/main" val="3308087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Figure </a:t>
            </a:r>
            <a:r>
              <a:rPr lang="en-IN" sz="3000" dirty="0"/>
              <a:t>1.13 Overview of the Project Management </a:t>
            </a:r>
            <a:r>
              <a:rPr lang="en-IN" sz="3000" dirty="0" smtClean="0"/>
              <a:t>Institute’s P</a:t>
            </a:r>
            <a:r>
              <a:rPr lang="en-IN" sz="100" dirty="0" smtClean="0"/>
              <a:t> </a:t>
            </a:r>
            <a:r>
              <a:rPr lang="en-IN" sz="3000" dirty="0" smtClean="0"/>
              <a:t>M</a:t>
            </a:r>
            <a:r>
              <a:rPr lang="en-IN" sz="100" dirty="0" smtClean="0"/>
              <a:t> </a:t>
            </a:r>
            <a:r>
              <a:rPr lang="en-IN" sz="3000" dirty="0" smtClean="0"/>
              <a:t>B</a:t>
            </a:r>
            <a:r>
              <a:rPr lang="en-IN" sz="100" dirty="0" smtClean="0"/>
              <a:t> </a:t>
            </a:r>
            <a:r>
              <a:rPr lang="en-IN" sz="3000" dirty="0" smtClean="0"/>
              <a:t>o</a:t>
            </a:r>
            <a:r>
              <a:rPr lang="en-IN" sz="100" dirty="0" smtClean="0"/>
              <a:t> </a:t>
            </a:r>
            <a:r>
              <a:rPr lang="en-IN" sz="3000" dirty="0" smtClean="0"/>
              <a:t>K </a:t>
            </a:r>
            <a:r>
              <a:rPr lang="en-IN" sz="3000" dirty="0"/>
              <a:t>Knowledge Areas</a:t>
            </a:r>
          </a:p>
        </p:txBody>
      </p:sp>
      <p:pic>
        <p:nvPicPr>
          <p:cNvPr id="4" name="Picture 3" descr="Project management is divided into 10 knowledge area sections for managing integration, scope, time, cost, quality, human resources, communications, risk, procurement, and stakeholders. Each has further action subsections. Subsections are as follows, 4. Integration management. Develop project charter, develop project management plan, direct and manage project work, monitor and control project work, perform integrated change control, close project or phase. 5. Scope management. Plan scope management, collect requirements, define scope, create W B S, validate scope, control scope. 6. Time management Plan schedule management, define activities, sequence activities, estimate activity resources, estimate activity durations, develop schedule, control schedule. 7. Cost management. Plan cost management, estimate costs, determine budget, control costs. 8. Quality management. Plan quality management, perform quality assurance, control quality. 9. Human resource management. Plan H R management, acquire project team, develop project team, manage project team. 10. Communications management. Plan communications management, manage communications, control communications. 11. Risk management. Plan risk management, identify risks, perform qualitative analysis, perform quantitative analysis, plan risk responses, control risks. 12. Procurement management. Plan procurement management, conduct procurements, control rocurements, close procurements. 13. Stakeholder management. Identify stakeholders, plan stakeholder management, manage stakeholder engagement, control stakeholder engagement."/>
          <p:cNvPicPr>
            <a:picLocks noChangeAspect="1"/>
          </p:cNvPicPr>
          <p:nvPr/>
        </p:nvPicPr>
        <p:blipFill>
          <a:blip r:embed="rId2"/>
          <a:stretch>
            <a:fillRect/>
          </a:stretch>
        </p:blipFill>
        <p:spPr>
          <a:xfrm>
            <a:off x="1721936" y="1591923"/>
            <a:ext cx="5700128" cy="4589221"/>
          </a:xfrm>
          <a:prstGeom prst="rect">
            <a:avLst/>
          </a:prstGeom>
        </p:spPr>
      </p:pic>
    </p:spTree>
    <p:extLst>
      <p:ext uri="{BB962C8B-B14F-4D97-AF65-F5344CB8AC3E}">
        <p14:creationId xmlns:p14="http://schemas.microsoft.com/office/powerpoint/2010/main" val="3235297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sz="2000" b="0" dirty="0" smtClean="0"/>
              <a:t>(1 of 2)</a:t>
            </a:r>
            <a:endParaRPr lang="en-IN" sz="2000" b="0" dirty="0"/>
          </a:p>
        </p:txBody>
      </p:sp>
      <p:sp>
        <p:nvSpPr>
          <p:cNvPr id="3" name="Text Placeholder 2"/>
          <p:cNvSpPr>
            <a:spLocks noGrp="1"/>
          </p:cNvSpPr>
          <p:nvPr>
            <p:ph type="body" idx="1"/>
          </p:nvPr>
        </p:nvSpPr>
        <p:spPr/>
        <p:txBody>
          <a:bodyPr/>
          <a:lstStyle/>
          <a:p>
            <a:pPr marL="432000" indent="-432000">
              <a:buClr>
                <a:schemeClr val="tx2"/>
              </a:buClr>
              <a:buFont typeface="+mj-lt"/>
              <a:buAutoNum type="arabicPeriod"/>
              <a:defRPr/>
            </a:pPr>
            <a:r>
              <a:rPr lang="en-US" sz="2400" dirty="0">
                <a:solidFill>
                  <a:schemeClr val="tx1"/>
                </a:solidFill>
                <a:latin typeface="+mn-lt"/>
              </a:rPr>
              <a:t>Understand why project management is becoming such a powerful and popular practice in business.</a:t>
            </a:r>
          </a:p>
          <a:p>
            <a:pPr marL="432000" indent="-432000">
              <a:buClr>
                <a:schemeClr val="tx2"/>
              </a:buClr>
              <a:buFont typeface="+mj-lt"/>
              <a:buAutoNum type="arabicPeriod"/>
              <a:defRPr/>
            </a:pPr>
            <a:r>
              <a:rPr lang="en-US" sz="2400" dirty="0">
                <a:solidFill>
                  <a:schemeClr val="tx1"/>
                </a:solidFill>
                <a:latin typeface="+mn-lt"/>
              </a:rPr>
              <a:t>Recognize the basic properties of projects, including their definition.</a:t>
            </a:r>
          </a:p>
          <a:p>
            <a:pPr marL="432000" indent="-432000">
              <a:buClr>
                <a:schemeClr val="tx2"/>
              </a:buClr>
              <a:buFont typeface="+mj-lt"/>
              <a:buAutoNum type="arabicPeriod"/>
              <a:defRPr/>
            </a:pPr>
            <a:r>
              <a:rPr lang="en-US" sz="2400" dirty="0">
                <a:solidFill>
                  <a:schemeClr val="tx1"/>
                </a:solidFill>
                <a:latin typeface="+mn-lt"/>
              </a:rPr>
              <a:t>Understand why effective project management is such a challenge.</a:t>
            </a:r>
          </a:p>
          <a:p>
            <a:pPr marL="432000" indent="-432000">
              <a:buClr>
                <a:schemeClr val="tx2"/>
              </a:buClr>
              <a:buFont typeface="+mj-lt"/>
              <a:buAutoNum type="arabicPeriod"/>
              <a:defRPr/>
            </a:pPr>
            <a:r>
              <a:rPr lang="en-US" sz="2400" dirty="0">
                <a:solidFill>
                  <a:schemeClr val="tx1"/>
                </a:solidFill>
                <a:latin typeface="+mn-lt"/>
              </a:rPr>
              <a:t>Understand and explain the project life cycle, its stages, and the activities that typically occur at each stage in the project</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897275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sz="2000" b="0" dirty="0" smtClean="0"/>
              <a:t>(2 </a:t>
            </a:r>
            <a:r>
              <a:rPr lang="en-US" sz="2000" b="0" dirty="0"/>
              <a:t>of 2)</a:t>
            </a:r>
            <a:endParaRPr lang="en-IN" dirty="0"/>
          </a:p>
        </p:txBody>
      </p:sp>
      <p:sp>
        <p:nvSpPr>
          <p:cNvPr id="3" name="Text Placeholder 2"/>
          <p:cNvSpPr>
            <a:spLocks noGrp="1"/>
          </p:cNvSpPr>
          <p:nvPr>
            <p:ph type="body" idx="1"/>
          </p:nvPr>
        </p:nvSpPr>
        <p:spPr/>
        <p:txBody>
          <a:bodyPr/>
          <a:lstStyle/>
          <a:p>
            <a:pPr marL="432000" indent="-432000" algn="just" eaLnBrk="1" hangingPunct="1">
              <a:buClr>
                <a:schemeClr val="tx2"/>
              </a:buClr>
              <a:buFont typeface="Corbel" panose="020B0503020204020204" pitchFamily="34" charset="0"/>
              <a:buAutoNum type="arabicPeriod" startAt="5"/>
            </a:pPr>
            <a:r>
              <a:rPr lang="en-US" altLang="en-US" sz="2400" dirty="0">
                <a:latin typeface="+mn-lt"/>
              </a:rPr>
              <a:t>Understand the concept of project </a:t>
            </a:r>
            <a:r>
              <a:rPr lang="en-IN" altLang="ja-JP" sz="2400" dirty="0" smtClean="0">
                <a:latin typeface="+mn-lt"/>
              </a:rPr>
              <a:t>“</a:t>
            </a:r>
            <a:r>
              <a:rPr lang="en-US" altLang="ja-JP" sz="2400" dirty="0" smtClean="0">
                <a:latin typeface="+mn-lt"/>
              </a:rPr>
              <a:t>success,</a:t>
            </a:r>
            <a:r>
              <a:rPr lang="en-IN" altLang="ja-JP" sz="2400" dirty="0" smtClean="0">
                <a:latin typeface="+mn-lt"/>
              </a:rPr>
              <a:t>”</a:t>
            </a:r>
            <a:r>
              <a:rPr lang="en-US" altLang="ja-JP" sz="2400" dirty="0" smtClean="0">
                <a:latin typeface="+mn-lt"/>
              </a:rPr>
              <a:t> </a:t>
            </a:r>
            <a:r>
              <a:rPr lang="en-US" altLang="ja-JP" sz="2400" dirty="0">
                <a:latin typeface="+mn-lt"/>
              </a:rPr>
              <a:t>including various definitions of success, as well as the alternative models of success.</a:t>
            </a:r>
          </a:p>
          <a:p>
            <a:pPr marL="432000" indent="-432000" algn="just" eaLnBrk="1" hangingPunct="1">
              <a:buClr>
                <a:schemeClr val="tx2"/>
              </a:buClr>
              <a:buFont typeface="Corbel" panose="020B0503020204020204" pitchFamily="34" charset="0"/>
              <a:buAutoNum type="arabicPeriod" startAt="5"/>
            </a:pPr>
            <a:r>
              <a:rPr lang="en-US" altLang="en-US" sz="2400" dirty="0">
                <a:latin typeface="+mn-lt"/>
              </a:rPr>
              <a:t>Understand the purpose of project management maturity models and the process of benchmarking in organizations.</a:t>
            </a:r>
          </a:p>
          <a:p>
            <a:pPr marL="432000" indent="-432000" algn="just" eaLnBrk="1" hangingPunct="1">
              <a:buClr>
                <a:schemeClr val="tx2"/>
              </a:buClr>
              <a:buFont typeface="Corbel" panose="020B0503020204020204" pitchFamily="34" charset="0"/>
              <a:buAutoNum type="arabicPeriod" startAt="5"/>
            </a:pPr>
            <a:r>
              <a:rPr lang="en-US" altLang="en-US" sz="2400" dirty="0">
                <a:latin typeface="+mn-lt"/>
              </a:rPr>
              <a:t>Recognize how mastery of the discipline of project management enhances critical employability skills for university graduates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182724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t>THANK YOU</a:t>
            </a:r>
            <a:endParaRPr lang="en-US" sz="4400" dirty="0"/>
          </a:p>
        </p:txBody>
      </p:sp>
    </p:spTree>
    <p:extLst>
      <p:ext uri="{BB962C8B-B14F-4D97-AF65-F5344CB8AC3E}">
        <p14:creationId xmlns:p14="http://schemas.microsoft.com/office/powerpoint/2010/main" val="8781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(2 of 2)</a:t>
            </a:r>
            <a:endParaRPr lang="en-IN" sz="2000" b="0" dirty="0">
              <a:solidFill>
                <a:schemeClr val="tx2"/>
              </a:solidFill>
            </a:endParaRPr>
          </a:p>
        </p:txBody>
      </p:sp>
      <p:sp>
        <p:nvSpPr>
          <p:cNvPr id="3" name="Text Placeholder 2"/>
          <p:cNvSpPr>
            <a:spLocks noGrp="1"/>
          </p:cNvSpPr>
          <p:nvPr>
            <p:ph idx="1"/>
          </p:nvPr>
        </p:nvSpPr>
        <p:spPr/>
        <p:txBody>
          <a:bodyPr/>
          <a:lstStyle/>
          <a:p>
            <a:pPr marL="0" indent="0" algn="just" eaLnBrk="1" hangingPunct="1">
              <a:buClr>
                <a:srgbClr val="06995A"/>
              </a:buClr>
              <a:buNone/>
              <a:defRPr/>
            </a:pPr>
            <a:r>
              <a:rPr lang="en-US" sz="2400" b="1" dirty="0" smtClean="0">
                <a:solidFill>
                  <a:schemeClr val="tx2"/>
                </a:solidFill>
                <a:latin typeface="+mn-lt"/>
              </a:rPr>
              <a:t>1.5 </a:t>
            </a:r>
            <a:r>
              <a:rPr lang="en-US" altLang="en-US" sz="2400" dirty="0" smtClean="0">
                <a:latin typeface="+mn-lt"/>
              </a:rPr>
              <a:t>Understand </a:t>
            </a:r>
            <a:r>
              <a:rPr lang="en-US" altLang="en-US" sz="2400" dirty="0">
                <a:latin typeface="+mn-lt"/>
              </a:rPr>
              <a:t>the concept of project </a:t>
            </a:r>
            <a:r>
              <a:rPr lang="en-IN" altLang="ja-JP" sz="2400" dirty="0" smtClean="0">
                <a:latin typeface="+mn-lt"/>
              </a:rPr>
              <a:t>“</a:t>
            </a:r>
            <a:r>
              <a:rPr lang="en-US" altLang="ja-JP" sz="2400" dirty="0" smtClean="0">
                <a:latin typeface="+mn-lt"/>
              </a:rPr>
              <a:t>success,</a:t>
            </a:r>
            <a:r>
              <a:rPr lang="en-IN" altLang="ja-JP" sz="2400" dirty="0" smtClean="0">
                <a:latin typeface="+mn-lt"/>
              </a:rPr>
              <a:t>”</a:t>
            </a:r>
            <a:r>
              <a:rPr lang="en-US" altLang="ja-JP" sz="2400" dirty="0" smtClean="0">
                <a:latin typeface="+mn-lt"/>
              </a:rPr>
              <a:t> </a:t>
            </a:r>
            <a:r>
              <a:rPr lang="en-US" altLang="ja-JP" sz="2400" dirty="0">
                <a:latin typeface="+mn-lt"/>
              </a:rPr>
              <a:t>including various </a:t>
            </a:r>
            <a:r>
              <a:rPr lang="en-US" altLang="ja-JP" sz="2400" dirty="0" smtClean="0">
                <a:latin typeface="+mn-lt"/>
              </a:rPr>
              <a:t>definitions of </a:t>
            </a:r>
            <a:r>
              <a:rPr lang="en-US" altLang="ja-JP" sz="2400" dirty="0">
                <a:latin typeface="+mn-lt"/>
              </a:rPr>
              <a:t>success, as well as the alternative models of </a:t>
            </a:r>
            <a:r>
              <a:rPr lang="en-US" altLang="ja-JP" sz="2400" dirty="0" smtClean="0">
                <a:latin typeface="+mn-lt"/>
              </a:rPr>
              <a:t>success.</a:t>
            </a:r>
          </a:p>
          <a:p>
            <a:pPr marL="0" indent="0" algn="just" eaLnBrk="1" hangingPunct="1">
              <a:buClr>
                <a:srgbClr val="06995A"/>
              </a:buClr>
              <a:buNone/>
              <a:defRPr/>
            </a:pPr>
            <a:r>
              <a:rPr lang="en-US" sz="2400" b="1" dirty="0" smtClean="0">
                <a:solidFill>
                  <a:schemeClr val="tx2"/>
                </a:solidFill>
                <a:latin typeface="+mn-lt"/>
              </a:rPr>
              <a:t>1.6 </a:t>
            </a:r>
            <a:r>
              <a:rPr lang="en-US" altLang="en-US" sz="2400" dirty="0" smtClean="0">
                <a:latin typeface="+mn-lt"/>
              </a:rPr>
              <a:t>Understand </a:t>
            </a:r>
            <a:r>
              <a:rPr lang="en-US" altLang="en-US" sz="2400" dirty="0">
                <a:latin typeface="+mn-lt"/>
              </a:rPr>
              <a:t>the purpose of project management maturity models and the process of benchmarking in </a:t>
            </a:r>
            <a:r>
              <a:rPr lang="en-US" altLang="en-US" sz="2400" dirty="0" smtClean="0">
                <a:latin typeface="+mn-lt"/>
              </a:rPr>
              <a:t>organizations.</a:t>
            </a:r>
          </a:p>
          <a:p>
            <a:pPr marL="0" indent="0" algn="just" eaLnBrk="1" hangingPunct="1">
              <a:buClr>
                <a:srgbClr val="06995A"/>
              </a:buClr>
              <a:buNone/>
              <a:defRPr/>
            </a:pPr>
            <a:r>
              <a:rPr lang="en-US" sz="2400" b="1" dirty="0" smtClean="0">
                <a:solidFill>
                  <a:schemeClr val="tx2"/>
                </a:solidFill>
                <a:latin typeface="+mn-lt"/>
              </a:rPr>
              <a:t>1.7 </a:t>
            </a:r>
            <a:r>
              <a:rPr lang="en-US" altLang="en-US" sz="2400" dirty="0" smtClean="0">
                <a:latin typeface="+mn-lt"/>
              </a:rPr>
              <a:t>Recognize </a:t>
            </a:r>
            <a:r>
              <a:rPr lang="en-US" altLang="en-US" sz="2400" dirty="0">
                <a:latin typeface="+mn-lt"/>
              </a:rPr>
              <a:t>how mastery of the discipline of project management enhances critical employability skills for university graduates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73340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100" dirty="0" smtClean="0"/>
              <a:t> </a:t>
            </a:r>
            <a:r>
              <a:rPr lang="en-US" dirty="0" smtClean="0"/>
              <a:t>M</a:t>
            </a:r>
            <a:r>
              <a:rPr lang="en-US" sz="100" dirty="0" smtClean="0"/>
              <a:t> </a:t>
            </a:r>
            <a:r>
              <a:rPr lang="en-US" dirty="0" smtClean="0"/>
              <a:t>B</a:t>
            </a:r>
            <a:r>
              <a:rPr lang="en-US" sz="100" dirty="0" smtClean="0"/>
              <a:t> </a:t>
            </a:r>
            <a:r>
              <a:rPr lang="en-US" dirty="0" smtClean="0"/>
              <a:t>o</a:t>
            </a:r>
            <a:r>
              <a:rPr lang="en-US" sz="100" dirty="0" smtClean="0"/>
              <a:t> </a:t>
            </a:r>
            <a:r>
              <a:rPr lang="en-US" dirty="0" smtClean="0"/>
              <a:t>K </a:t>
            </a:r>
            <a:r>
              <a:rPr lang="en-US" dirty="0"/>
              <a:t>Core Concepts</a:t>
            </a:r>
            <a:endParaRPr lang="en-IN" dirty="0"/>
          </a:p>
        </p:txBody>
      </p:sp>
      <p:sp>
        <p:nvSpPr>
          <p:cNvPr id="3" name="Text Placeholder 2"/>
          <p:cNvSpPr>
            <a:spLocks noGrp="1"/>
          </p:cNvSpPr>
          <p:nvPr>
            <p:ph type="body" idx="1"/>
          </p:nvPr>
        </p:nvSpPr>
        <p:spPr/>
        <p:txBody>
          <a:bodyPr/>
          <a:lstStyle/>
          <a:p>
            <a:pPr marL="0" indent="0" eaLnBrk="1" fontAlgn="auto" hangingPunct="1">
              <a:buFont typeface="Wingdings" panose="05000000000000000000" pitchFamily="2" charset="2"/>
              <a:buNone/>
              <a:defRPr/>
            </a:pPr>
            <a:r>
              <a:rPr lang="en-US" sz="2400" dirty="0">
                <a:latin typeface="+mn-lt"/>
              </a:rPr>
              <a:t>Project Management Body of Knowledge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a:t>
            </a:r>
            <a:r>
              <a:rPr lang="en-US" sz="2400" dirty="0">
                <a:latin typeface="+mn-lt"/>
              </a:rPr>
              <a:t>) covered in </a:t>
            </a:r>
            <a:r>
              <a:rPr lang="en-US" sz="2400" dirty="0">
                <a:latin typeface="+mn-lt"/>
                <a:ea typeface="ＭＳ Ｐゴシック" charset="0"/>
              </a:rPr>
              <a:t>this </a:t>
            </a:r>
            <a:r>
              <a:rPr lang="en-US" sz="2400" dirty="0">
                <a:latin typeface="+mn-lt"/>
              </a:rPr>
              <a:t>chapter includes:</a:t>
            </a:r>
          </a:p>
          <a:p>
            <a:pPr marL="432000" indent="-432000" eaLnBrk="1" fontAlgn="auto" hangingPunct="1">
              <a:buFont typeface="+mj-lt"/>
              <a:buAutoNum type="arabicPeriod"/>
              <a:defRPr/>
            </a:pPr>
            <a:r>
              <a:rPr lang="en-US" sz="2400" dirty="0">
                <a:latin typeface="+mn-lt"/>
              </a:rPr>
              <a:t>Definition of a Project </a:t>
            </a:r>
            <a:r>
              <a:rPr lang="en-US" sz="2400" dirty="0" smtClean="0">
                <a:latin typeface="+mn-lt"/>
              </a:rPr>
              <a:t>(</a:t>
            </a:r>
            <a:r>
              <a:rPr lang="en-US" sz="2400" dirty="0">
                <a:latin typeface="+mn-lt"/>
              </a:rPr>
              <a:t>P</a:t>
            </a:r>
            <a:r>
              <a:rPr lang="en-US" sz="100" dirty="0">
                <a:latin typeface="+mn-lt"/>
              </a:rPr>
              <a:t> </a:t>
            </a:r>
            <a:r>
              <a:rPr lang="en-US" sz="2400" dirty="0">
                <a:latin typeface="+mn-lt"/>
              </a:rPr>
              <a:t>M</a:t>
            </a:r>
            <a:r>
              <a:rPr lang="en-US" sz="100" dirty="0">
                <a:latin typeface="+mn-lt"/>
              </a:rPr>
              <a:t> </a:t>
            </a:r>
            <a:r>
              <a:rPr lang="en-US" sz="2400" dirty="0">
                <a:latin typeface="+mn-lt"/>
              </a:rPr>
              <a:t>B</a:t>
            </a:r>
            <a:r>
              <a:rPr lang="en-US" sz="100" dirty="0">
                <a:latin typeface="+mn-lt"/>
              </a:rPr>
              <a:t> </a:t>
            </a:r>
            <a:r>
              <a:rPr lang="en-US" sz="2400" dirty="0">
                <a:latin typeface="+mn-lt"/>
              </a:rPr>
              <a:t>o</a:t>
            </a:r>
            <a:r>
              <a:rPr lang="en-US" sz="100" dirty="0">
                <a:latin typeface="+mn-lt"/>
              </a:rPr>
              <a:t> </a:t>
            </a:r>
            <a:r>
              <a:rPr lang="en-US" sz="2400" dirty="0">
                <a:latin typeface="+mn-lt"/>
              </a:rPr>
              <a:t>K</a:t>
            </a:r>
            <a:r>
              <a:rPr lang="en-US" sz="2400" dirty="0" smtClean="0">
                <a:latin typeface="+mn-lt"/>
              </a:rPr>
              <a:t> 1.2)</a:t>
            </a:r>
          </a:p>
          <a:p>
            <a:pPr marL="432000" indent="-432000" eaLnBrk="1" fontAlgn="auto" hangingPunct="1">
              <a:buFont typeface="+mj-lt"/>
              <a:buAutoNum type="arabicPeriod"/>
              <a:defRPr/>
            </a:pPr>
            <a:r>
              <a:rPr lang="en-US" sz="2400" dirty="0" smtClean="0">
                <a:latin typeface="+mn-lt"/>
              </a:rPr>
              <a:t>Definition </a:t>
            </a:r>
            <a:r>
              <a:rPr lang="en-US" sz="2400" dirty="0">
                <a:latin typeface="+mn-lt"/>
              </a:rPr>
              <a:t>of Project Management </a:t>
            </a:r>
            <a:r>
              <a:rPr lang="en-US" sz="2400" dirty="0" smtClean="0">
                <a:latin typeface="+mn-lt"/>
              </a:rPr>
              <a:t>(</a:t>
            </a:r>
            <a:r>
              <a:rPr lang="en-US" sz="2400" dirty="0">
                <a:latin typeface="+mn-lt"/>
              </a:rPr>
              <a:t>P</a:t>
            </a:r>
            <a:r>
              <a:rPr lang="en-US" sz="100" dirty="0">
                <a:latin typeface="+mn-lt"/>
              </a:rPr>
              <a:t> </a:t>
            </a:r>
            <a:r>
              <a:rPr lang="en-US" sz="2400" dirty="0">
                <a:latin typeface="+mn-lt"/>
              </a:rPr>
              <a:t>M</a:t>
            </a:r>
            <a:r>
              <a:rPr lang="en-US" sz="100" dirty="0">
                <a:latin typeface="+mn-lt"/>
              </a:rPr>
              <a:t> </a:t>
            </a:r>
            <a:r>
              <a:rPr lang="en-US" sz="2400" dirty="0">
                <a:latin typeface="+mn-lt"/>
              </a:rPr>
              <a:t>B</a:t>
            </a:r>
            <a:r>
              <a:rPr lang="en-US" sz="100" dirty="0">
                <a:latin typeface="+mn-lt"/>
              </a:rPr>
              <a:t> </a:t>
            </a:r>
            <a:r>
              <a:rPr lang="en-US" sz="2400" dirty="0">
                <a:latin typeface="+mn-lt"/>
              </a:rPr>
              <a:t>o</a:t>
            </a:r>
            <a:r>
              <a:rPr lang="en-US" sz="100" dirty="0">
                <a:latin typeface="+mn-lt"/>
              </a:rPr>
              <a:t> </a:t>
            </a:r>
            <a:r>
              <a:rPr lang="en-US" sz="2400" dirty="0" smtClean="0">
                <a:latin typeface="+mn-lt"/>
              </a:rPr>
              <a:t>K 1.3</a:t>
            </a:r>
            <a:r>
              <a:rPr lang="en-US" sz="2400" dirty="0">
                <a:latin typeface="+mn-lt"/>
              </a:rPr>
              <a:t>)</a:t>
            </a:r>
          </a:p>
          <a:p>
            <a:pPr marL="432000" indent="-432000" eaLnBrk="1" fontAlgn="auto" hangingPunct="1">
              <a:buFont typeface="+mj-lt"/>
              <a:buAutoNum type="arabicPeriod"/>
              <a:defRPr/>
            </a:pPr>
            <a:r>
              <a:rPr lang="en-US" sz="2400" dirty="0">
                <a:latin typeface="+mn-lt"/>
              </a:rPr>
              <a:t>Relationship to Other Management Disciplines </a:t>
            </a:r>
            <a:r>
              <a:rPr lang="en-US" sz="2400" dirty="0" smtClean="0">
                <a:latin typeface="+mn-lt"/>
              </a:rPr>
              <a:t>(</a:t>
            </a:r>
            <a:r>
              <a:rPr lang="en-US" sz="2400" dirty="0">
                <a:latin typeface="+mn-lt"/>
              </a:rPr>
              <a:t>P</a:t>
            </a:r>
            <a:r>
              <a:rPr lang="en-US" sz="100" dirty="0">
                <a:latin typeface="+mn-lt"/>
              </a:rPr>
              <a:t> </a:t>
            </a:r>
            <a:r>
              <a:rPr lang="en-US" sz="2400" dirty="0">
                <a:latin typeface="+mn-lt"/>
              </a:rPr>
              <a:t>M</a:t>
            </a:r>
            <a:r>
              <a:rPr lang="en-US" sz="100" dirty="0">
                <a:latin typeface="+mn-lt"/>
              </a:rPr>
              <a:t> </a:t>
            </a:r>
            <a:r>
              <a:rPr lang="en-US" sz="2400" dirty="0">
                <a:latin typeface="+mn-lt"/>
              </a:rPr>
              <a:t>B</a:t>
            </a:r>
            <a:r>
              <a:rPr lang="en-US" sz="100" dirty="0">
                <a:latin typeface="+mn-lt"/>
              </a:rPr>
              <a:t> </a:t>
            </a:r>
            <a:r>
              <a:rPr lang="en-US" sz="2400" dirty="0">
                <a:latin typeface="+mn-lt"/>
              </a:rPr>
              <a:t>o</a:t>
            </a:r>
            <a:r>
              <a:rPr lang="en-US" sz="100" dirty="0">
                <a:latin typeface="+mn-lt"/>
              </a:rPr>
              <a:t> </a:t>
            </a:r>
            <a:r>
              <a:rPr lang="en-US" sz="2400" dirty="0">
                <a:latin typeface="+mn-lt"/>
              </a:rPr>
              <a:t>K</a:t>
            </a:r>
            <a:r>
              <a:rPr lang="en-US" sz="2400" dirty="0" smtClean="0">
                <a:latin typeface="+mn-lt"/>
              </a:rPr>
              <a:t> </a:t>
            </a:r>
            <a:r>
              <a:rPr lang="en-US" sz="2400" dirty="0">
                <a:latin typeface="+mn-lt"/>
              </a:rPr>
              <a:t>1.4)</a:t>
            </a:r>
          </a:p>
          <a:p>
            <a:pPr marL="432000" indent="-432000" eaLnBrk="1" fontAlgn="auto" hangingPunct="1">
              <a:buFont typeface="+mj-lt"/>
              <a:buAutoNum type="arabicPeriod"/>
              <a:defRPr/>
            </a:pPr>
            <a:r>
              <a:rPr lang="en-US" sz="2400" dirty="0">
                <a:latin typeface="+mn-lt"/>
              </a:rPr>
              <a:t>Project Phases and the Project </a:t>
            </a:r>
            <a:r>
              <a:rPr lang="en-US" sz="2400" dirty="0" smtClean="0">
                <a:latin typeface="+mn-lt"/>
              </a:rPr>
              <a:t>Life </a:t>
            </a:r>
            <a:r>
              <a:rPr lang="en-US" sz="2400" dirty="0">
                <a:latin typeface="+mn-lt"/>
              </a:rPr>
              <a:t>Cycle </a:t>
            </a:r>
            <a:r>
              <a:rPr lang="en-US" sz="2400" dirty="0" smtClean="0">
                <a:latin typeface="+mn-lt"/>
              </a:rPr>
              <a:t>(</a:t>
            </a:r>
            <a:r>
              <a:rPr lang="en-US" sz="2400" dirty="0">
                <a:latin typeface="+mn-lt"/>
              </a:rPr>
              <a:t>P</a:t>
            </a:r>
            <a:r>
              <a:rPr lang="en-US" sz="100" dirty="0">
                <a:latin typeface="+mn-lt"/>
              </a:rPr>
              <a:t> </a:t>
            </a:r>
            <a:r>
              <a:rPr lang="en-US" sz="2400" dirty="0">
                <a:latin typeface="+mn-lt"/>
              </a:rPr>
              <a:t>M</a:t>
            </a:r>
            <a:r>
              <a:rPr lang="en-US" sz="100" dirty="0">
                <a:latin typeface="+mn-lt"/>
              </a:rPr>
              <a:t> </a:t>
            </a:r>
            <a:r>
              <a:rPr lang="en-US" sz="2400" dirty="0">
                <a:latin typeface="+mn-lt"/>
              </a:rPr>
              <a:t>B</a:t>
            </a:r>
            <a:r>
              <a:rPr lang="en-US" sz="100" dirty="0">
                <a:latin typeface="+mn-lt"/>
              </a:rPr>
              <a:t> </a:t>
            </a:r>
            <a:r>
              <a:rPr lang="en-US" sz="2400" dirty="0">
                <a:latin typeface="+mn-lt"/>
              </a:rPr>
              <a:t>o</a:t>
            </a:r>
            <a:r>
              <a:rPr lang="en-US" sz="100" dirty="0">
                <a:latin typeface="+mn-lt"/>
              </a:rPr>
              <a:t> </a:t>
            </a:r>
            <a:r>
              <a:rPr lang="en-US" sz="2400" dirty="0">
                <a:latin typeface="+mn-lt"/>
              </a:rPr>
              <a:t>K</a:t>
            </a:r>
            <a:r>
              <a:rPr lang="en-US" sz="2400" dirty="0" smtClean="0">
                <a:latin typeface="+mn-lt"/>
              </a:rPr>
              <a:t> </a:t>
            </a:r>
            <a:r>
              <a:rPr lang="en-US" sz="2400" dirty="0">
                <a:latin typeface="+mn-lt"/>
              </a:rPr>
              <a:t>2.1</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4424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What Is a Project?</a:t>
            </a:r>
            <a:endParaRPr lang="en-IN" dirty="0">
              <a:solidFill>
                <a:schemeClr val="tx2"/>
              </a:solidFill>
            </a:endParaRPr>
          </a:p>
        </p:txBody>
      </p:sp>
      <p:sp>
        <p:nvSpPr>
          <p:cNvPr id="3" name="Text Placeholder 2"/>
          <p:cNvSpPr>
            <a:spLocks noGrp="1"/>
          </p:cNvSpPr>
          <p:nvPr>
            <p:ph type="body" idx="1"/>
          </p:nvPr>
        </p:nvSpPr>
        <p:spPr>
          <a:xfrm>
            <a:off x="457200" y="1600200"/>
            <a:ext cx="8229600" cy="2549769"/>
          </a:xfrm>
        </p:spPr>
        <p:txBody>
          <a:bodyPr/>
          <a:lstStyle/>
          <a:p>
            <a:r>
              <a:rPr lang="en-US" altLang="en-US" sz="2400" dirty="0">
                <a:solidFill>
                  <a:schemeClr val="tx1"/>
                </a:solidFill>
                <a:latin typeface="+mn-lt"/>
              </a:rPr>
              <a:t>Projects are </a:t>
            </a:r>
            <a:r>
              <a:rPr lang="en-US" altLang="en-US" sz="2400" b="1" dirty="0">
                <a:solidFill>
                  <a:schemeClr val="tx1"/>
                </a:solidFill>
                <a:latin typeface="+mn-lt"/>
              </a:rPr>
              <a:t>complex, one-time </a:t>
            </a:r>
            <a:r>
              <a:rPr lang="en-US" altLang="en-US" sz="2400" dirty="0">
                <a:solidFill>
                  <a:schemeClr val="tx1"/>
                </a:solidFill>
                <a:latin typeface="+mn-lt"/>
              </a:rPr>
              <a:t>processes.</a:t>
            </a:r>
          </a:p>
          <a:p>
            <a:r>
              <a:rPr lang="en-US" altLang="en-US" sz="2400" dirty="0">
                <a:solidFill>
                  <a:schemeClr val="tx1"/>
                </a:solidFill>
                <a:latin typeface="+mn-lt"/>
              </a:rPr>
              <a:t>Projects are </a:t>
            </a:r>
            <a:r>
              <a:rPr lang="en-US" altLang="en-US" sz="2400" b="1" dirty="0">
                <a:solidFill>
                  <a:schemeClr val="tx1"/>
                </a:solidFill>
                <a:latin typeface="+mn-lt"/>
              </a:rPr>
              <a:t>limited</a:t>
            </a:r>
            <a:r>
              <a:rPr lang="en-US" altLang="en-US" sz="2400" dirty="0">
                <a:solidFill>
                  <a:schemeClr val="tx1"/>
                </a:solidFill>
                <a:latin typeface="+mn-lt"/>
              </a:rPr>
              <a:t> by budget, schedule, and resources.</a:t>
            </a:r>
          </a:p>
          <a:p>
            <a:r>
              <a:rPr lang="en-US" altLang="en-US" sz="2400" dirty="0">
                <a:solidFill>
                  <a:schemeClr val="tx1"/>
                </a:solidFill>
                <a:latin typeface="+mn-lt"/>
              </a:rPr>
              <a:t>Projects are developed to resolve a </a:t>
            </a:r>
            <a:r>
              <a:rPr lang="en-US" altLang="en-US" sz="2400" b="1" dirty="0">
                <a:solidFill>
                  <a:schemeClr val="tx1"/>
                </a:solidFill>
                <a:latin typeface="+mn-lt"/>
              </a:rPr>
              <a:t>clear goal </a:t>
            </a:r>
            <a:r>
              <a:rPr lang="en-US" altLang="en-US" sz="2400" dirty="0">
                <a:solidFill>
                  <a:schemeClr val="tx1"/>
                </a:solidFill>
                <a:latin typeface="+mn-lt"/>
              </a:rPr>
              <a:t>or </a:t>
            </a:r>
            <a:r>
              <a:rPr lang="en-US" altLang="en-US" sz="2400" b="1" dirty="0">
                <a:solidFill>
                  <a:schemeClr val="tx1"/>
                </a:solidFill>
                <a:latin typeface="+mn-lt"/>
              </a:rPr>
              <a:t>set of goals</a:t>
            </a:r>
            <a:r>
              <a:rPr lang="en-US" altLang="en-US" sz="2400" dirty="0">
                <a:solidFill>
                  <a:schemeClr val="tx1"/>
                </a:solidFill>
                <a:latin typeface="+mn-lt"/>
              </a:rPr>
              <a:t>.</a:t>
            </a:r>
          </a:p>
          <a:p>
            <a:r>
              <a:rPr lang="en-US" altLang="en-US" sz="2400" dirty="0">
                <a:solidFill>
                  <a:schemeClr val="tx1"/>
                </a:solidFill>
                <a:latin typeface="+mn-lt"/>
              </a:rPr>
              <a:t>Projects are </a:t>
            </a:r>
            <a:r>
              <a:rPr lang="en-US" altLang="en-US" sz="2400" b="1" dirty="0">
                <a:solidFill>
                  <a:schemeClr val="tx1"/>
                </a:solidFill>
                <a:latin typeface="+mn-lt"/>
              </a:rPr>
              <a:t>customer-focused</a:t>
            </a:r>
            <a:r>
              <a:rPr lang="en-US" altLang="en-US" sz="2400" dirty="0" smtClean="0">
                <a:solidFill>
                  <a:schemeClr val="tx1"/>
                </a:solidFill>
                <a:latin typeface="+mn-lt"/>
              </a:rPr>
              <a:t>.</a:t>
            </a:r>
            <a:endParaRPr lang="en-US" altLang="en-US" sz="2400" dirty="0">
              <a:solidFill>
                <a:schemeClr val="tx1"/>
              </a:solidFill>
              <a:latin typeface="+mn-lt"/>
            </a:endParaRPr>
          </a:p>
        </p:txBody>
      </p:sp>
      <p:sp>
        <p:nvSpPr>
          <p:cNvPr id="4" name="Text Placeholder 3"/>
          <p:cNvSpPr>
            <a:spLocks noGrp="1"/>
          </p:cNvSpPr>
          <p:nvPr>
            <p:ph type="body" idx="2"/>
          </p:nvPr>
        </p:nvSpPr>
        <p:spPr>
          <a:xfrm>
            <a:off x="457200" y="4385548"/>
            <a:ext cx="8229600" cy="1624501"/>
          </a:xfrm>
        </p:spPr>
        <p:txBody>
          <a:bodyPr/>
          <a:lstStyle/>
          <a:p>
            <a:pPr marL="0" indent="0">
              <a:buNone/>
            </a:pPr>
            <a:r>
              <a:rPr lang="en-US" sz="2400" dirty="0">
                <a:solidFill>
                  <a:schemeClr val="tx1"/>
                </a:solidFill>
                <a:latin typeface="+mn-lt"/>
              </a:rPr>
              <a:t>A project is a </a:t>
            </a:r>
            <a:r>
              <a:rPr lang="en-US" sz="2400" b="1" dirty="0">
                <a:solidFill>
                  <a:schemeClr val="tx1"/>
                </a:solidFill>
                <a:latin typeface="+mn-lt"/>
              </a:rPr>
              <a:t>temporary endeavor </a:t>
            </a:r>
            <a:r>
              <a:rPr lang="en-US" sz="2400" dirty="0">
                <a:solidFill>
                  <a:schemeClr val="tx1"/>
                </a:solidFill>
                <a:latin typeface="+mn-lt"/>
              </a:rPr>
              <a:t>undertaken to create a </a:t>
            </a:r>
            <a:r>
              <a:rPr lang="en-US" sz="2400" dirty="0" smtClean="0">
                <a:solidFill>
                  <a:schemeClr val="tx1"/>
                </a:solidFill>
                <a:latin typeface="+mn-lt"/>
              </a:rPr>
              <a:t>unique </a:t>
            </a:r>
            <a:r>
              <a:rPr lang="en-US" sz="2400" dirty="0">
                <a:solidFill>
                  <a:schemeClr val="tx1"/>
                </a:solidFill>
                <a:latin typeface="+mn-lt"/>
              </a:rPr>
              <a:t>product, service, or result</a:t>
            </a:r>
            <a:r>
              <a:rPr lang="en-US" sz="2400" dirty="0" smtClean="0">
                <a:solidFill>
                  <a:schemeClr val="tx1"/>
                </a:solidFill>
                <a:latin typeface="+mn-lt"/>
              </a:rPr>
              <a:t>.</a:t>
            </a:r>
          </a:p>
          <a:p>
            <a:pPr marL="0" indent="0">
              <a:buNone/>
            </a:pPr>
            <a:r>
              <a:rPr lang="en-US" sz="2400" dirty="0" smtClean="0">
                <a:latin typeface="+mn-lt"/>
              </a:rPr>
              <a:t>					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5</a:t>
            </a:r>
            <a:r>
              <a:rPr lang="en-US" sz="2400" baseline="30000" dirty="0">
                <a:latin typeface="+mn-lt"/>
              </a:rPr>
              <a:t>th</a:t>
            </a:r>
            <a:r>
              <a:rPr lang="en-US" sz="2400" dirty="0">
                <a:latin typeface="+mn-lt"/>
              </a:rPr>
              <a:t> </a:t>
            </a:r>
            <a:r>
              <a:rPr lang="en-US" sz="2400" dirty="0" smtClean="0">
                <a:latin typeface="+mn-lt"/>
              </a:rPr>
              <a:t>edition</a:t>
            </a:r>
            <a:endParaRPr lang="en-US" sz="2400" dirty="0">
              <a:latin typeface="+mn-lt"/>
            </a:endParaRPr>
          </a:p>
        </p:txBody>
      </p:sp>
    </p:spTree>
    <p:extLst>
      <p:ext uri="{BB962C8B-B14F-4D97-AF65-F5344CB8AC3E}">
        <p14:creationId xmlns:p14="http://schemas.microsoft.com/office/powerpoint/2010/main" val="405022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Project </a:t>
            </a:r>
            <a:r>
              <a:rPr lang="en-US" dirty="0" smtClean="0"/>
              <a:t>Characteristics </a:t>
            </a:r>
            <a:r>
              <a:rPr lang="en-US" sz="2000" b="0" dirty="0" smtClean="0"/>
              <a:t>(1 of 2)</a:t>
            </a:r>
            <a:endParaRPr lang="en-IN" sz="2000" b="0"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solidFill>
                  <a:schemeClr val="tx1"/>
                </a:solidFill>
                <a:latin typeface="+mn-lt"/>
              </a:rPr>
              <a:t>Projects are </a:t>
            </a:r>
            <a:r>
              <a:rPr lang="en-US" altLang="en-US" sz="2400" b="1" dirty="0">
                <a:solidFill>
                  <a:schemeClr val="tx1"/>
                </a:solidFill>
                <a:latin typeface="+mn-lt"/>
              </a:rPr>
              <a:t>ad hoc </a:t>
            </a:r>
            <a:r>
              <a:rPr lang="en-US" altLang="en-US" sz="2400" dirty="0">
                <a:solidFill>
                  <a:schemeClr val="tx1"/>
                </a:solidFill>
                <a:latin typeface="+mn-lt"/>
              </a:rPr>
              <a:t>endeavors with a clear life cycle.</a:t>
            </a:r>
          </a:p>
          <a:p>
            <a:pPr eaLnBrk="1" hangingPunct="1"/>
            <a:r>
              <a:rPr lang="en-US" altLang="en-US" sz="2400" dirty="0">
                <a:solidFill>
                  <a:schemeClr val="tx1"/>
                </a:solidFill>
                <a:latin typeface="+mn-lt"/>
              </a:rPr>
              <a:t>Projects are </a:t>
            </a:r>
            <a:r>
              <a:rPr lang="en-US" altLang="en-US" sz="2400" b="1" dirty="0">
                <a:solidFill>
                  <a:schemeClr val="tx1"/>
                </a:solidFill>
                <a:latin typeface="+mn-lt"/>
              </a:rPr>
              <a:t>building blocks </a:t>
            </a:r>
            <a:r>
              <a:rPr lang="en-US" altLang="en-US" sz="2400" dirty="0">
                <a:solidFill>
                  <a:schemeClr val="tx1"/>
                </a:solidFill>
                <a:latin typeface="+mn-lt"/>
              </a:rPr>
              <a:t>in the design and execution of organizational strategies.</a:t>
            </a:r>
          </a:p>
          <a:p>
            <a:pPr eaLnBrk="1" hangingPunct="1"/>
            <a:r>
              <a:rPr lang="en-US" altLang="en-US" sz="2400" dirty="0">
                <a:solidFill>
                  <a:schemeClr val="tx1"/>
                </a:solidFill>
                <a:latin typeface="+mn-lt"/>
              </a:rPr>
              <a:t>Projects are responsible for the newest and most </a:t>
            </a:r>
            <a:r>
              <a:rPr lang="en-US" altLang="en-US" sz="2400" b="1" dirty="0">
                <a:solidFill>
                  <a:schemeClr val="tx1"/>
                </a:solidFill>
                <a:latin typeface="+mn-lt"/>
              </a:rPr>
              <a:t>improved products</a:t>
            </a:r>
            <a:r>
              <a:rPr lang="en-US" altLang="en-US" sz="2400" dirty="0">
                <a:solidFill>
                  <a:schemeClr val="tx1"/>
                </a:solidFill>
                <a:latin typeface="+mn-lt"/>
              </a:rPr>
              <a:t>,</a:t>
            </a:r>
            <a:r>
              <a:rPr lang="en-US" altLang="en-US" sz="2400" b="1" dirty="0">
                <a:solidFill>
                  <a:schemeClr val="tx1"/>
                </a:solidFill>
                <a:latin typeface="+mn-lt"/>
              </a:rPr>
              <a:t> services</a:t>
            </a:r>
            <a:r>
              <a:rPr lang="en-US" altLang="en-US" sz="2400" dirty="0">
                <a:solidFill>
                  <a:schemeClr val="tx1"/>
                </a:solidFill>
                <a:latin typeface="+mn-lt"/>
              </a:rPr>
              <a:t>,</a:t>
            </a:r>
            <a:r>
              <a:rPr lang="en-US" altLang="en-US" sz="2400" b="1" dirty="0">
                <a:solidFill>
                  <a:schemeClr val="tx1"/>
                </a:solidFill>
                <a:latin typeface="+mn-lt"/>
              </a:rPr>
              <a:t> </a:t>
            </a:r>
            <a:r>
              <a:rPr lang="en-US" altLang="en-US" sz="2400" dirty="0">
                <a:solidFill>
                  <a:schemeClr val="tx1"/>
                </a:solidFill>
                <a:latin typeface="+mn-lt"/>
              </a:rPr>
              <a:t>and</a:t>
            </a:r>
            <a:r>
              <a:rPr lang="en-US" altLang="en-US" sz="2400" b="1" dirty="0">
                <a:solidFill>
                  <a:schemeClr val="tx1"/>
                </a:solidFill>
                <a:latin typeface="+mn-lt"/>
              </a:rPr>
              <a:t> organizational processes</a:t>
            </a:r>
            <a:r>
              <a:rPr lang="en-US" altLang="en-US" sz="2400" dirty="0">
                <a:solidFill>
                  <a:schemeClr val="tx1"/>
                </a:solidFill>
                <a:latin typeface="+mn-lt"/>
              </a:rPr>
              <a:t>.</a:t>
            </a:r>
          </a:p>
          <a:p>
            <a:pPr eaLnBrk="1" hangingPunct="1"/>
            <a:r>
              <a:rPr lang="en-US" altLang="en-US" sz="2400" dirty="0">
                <a:solidFill>
                  <a:schemeClr val="tx1"/>
                </a:solidFill>
                <a:latin typeface="+mn-lt"/>
              </a:rPr>
              <a:t>Projects provide a philosophy and strategy for the </a:t>
            </a:r>
            <a:r>
              <a:rPr lang="en-US" altLang="en-US" sz="2400" b="1" dirty="0">
                <a:solidFill>
                  <a:schemeClr val="tx1"/>
                </a:solidFill>
                <a:latin typeface="+mn-lt"/>
              </a:rPr>
              <a:t>management of change</a:t>
            </a:r>
            <a:r>
              <a:rPr lang="en-US" altLang="en-US" sz="2400" dirty="0">
                <a:solidFill>
                  <a:schemeClr val="tx1"/>
                </a:solidFill>
                <a:latin typeface="+mn-lt"/>
              </a:rPr>
              <a:t>.</a:t>
            </a:r>
          </a:p>
          <a:p>
            <a:pPr eaLnBrk="1" hangingPunct="1"/>
            <a:r>
              <a:rPr lang="en-US" altLang="en-US" sz="2400" dirty="0">
                <a:solidFill>
                  <a:schemeClr val="tx1"/>
                </a:solidFill>
                <a:latin typeface="+mn-lt"/>
              </a:rPr>
              <a:t>Project management entails </a:t>
            </a:r>
            <a:r>
              <a:rPr lang="en-US" altLang="en-US" sz="2400" b="1" dirty="0">
                <a:solidFill>
                  <a:schemeClr val="tx1"/>
                </a:solidFill>
                <a:latin typeface="+mn-lt"/>
              </a:rPr>
              <a:t>crossing functional </a:t>
            </a:r>
            <a:r>
              <a:rPr lang="en-US" altLang="en-US" sz="2400" dirty="0">
                <a:solidFill>
                  <a:schemeClr val="tx1"/>
                </a:solidFill>
                <a:latin typeface="+mn-lt"/>
              </a:rPr>
              <a:t>and organizational boundaries</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131823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Project Characteristics </a:t>
            </a:r>
            <a:r>
              <a:rPr lang="en-US" sz="2000" b="0" dirty="0" smtClean="0"/>
              <a:t>(2 </a:t>
            </a:r>
            <a:r>
              <a:rPr lang="en-US" sz="2000" b="0" dirty="0"/>
              <a:t>of 2)</a:t>
            </a:r>
            <a:endParaRPr lang="en-IN" dirty="0"/>
          </a:p>
        </p:txBody>
      </p:sp>
      <p:sp>
        <p:nvSpPr>
          <p:cNvPr id="3" name="Text Placeholder 2"/>
          <p:cNvSpPr>
            <a:spLocks noGrp="1"/>
          </p:cNvSpPr>
          <p:nvPr>
            <p:ph type="body" idx="1"/>
          </p:nvPr>
        </p:nvSpPr>
        <p:spPr/>
        <p:txBody>
          <a:bodyPr/>
          <a:lstStyle/>
          <a:p>
            <a:pPr eaLnBrk="1" hangingPunct="1"/>
            <a:r>
              <a:rPr lang="en-US" altLang="en-US" sz="2400" dirty="0">
                <a:solidFill>
                  <a:schemeClr val="tx1"/>
                </a:solidFill>
                <a:latin typeface="+mn-lt"/>
              </a:rPr>
              <a:t>Traditional </a:t>
            </a:r>
            <a:r>
              <a:rPr lang="en-US" altLang="en-US" sz="2400" b="1" dirty="0">
                <a:solidFill>
                  <a:schemeClr val="tx1"/>
                </a:solidFill>
                <a:latin typeface="+mn-lt"/>
              </a:rPr>
              <a:t>management functions </a:t>
            </a:r>
            <a:r>
              <a:rPr lang="en-US" altLang="en-US" sz="2400" dirty="0">
                <a:solidFill>
                  <a:schemeClr val="tx1"/>
                </a:solidFill>
                <a:latin typeface="+mn-lt"/>
              </a:rPr>
              <a:t>of planning, organizing, motivation, directing, and </a:t>
            </a:r>
            <a:r>
              <a:rPr lang="en-US" altLang="en-US" sz="2400" dirty="0" smtClean="0">
                <a:solidFill>
                  <a:schemeClr val="tx1"/>
                </a:solidFill>
                <a:latin typeface="+mn-lt"/>
              </a:rPr>
              <a:t>controlling </a:t>
            </a:r>
            <a:r>
              <a:rPr lang="en-US" altLang="en-US" sz="2400" dirty="0">
                <a:solidFill>
                  <a:schemeClr val="tx1"/>
                </a:solidFill>
                <a:latin typeface="+mn-lt"/>
              </a:rPr>
              <a:t>apply to project management.</a:t>
            </a:r>
          </a:p>
          <a:p>
            <a:pPr eaLnBrk="1" hangingPunct="1"/>
            <a:r>
              <a:rPr lang="en-US" altLang="en-US" sz="2400" dirty="0">
                <a:solidFill>
                  <a:schemeClr val="tx1"/>
                </a:solidFill>
                <a:latin typeface="+mn-lt"/>
              </a:rPr>
              <a:t>Principal outcomes of a project are the satisfaction of </a:t>
            </a:r>
            <a:r>
              <a:rPr lang="en-US" altLang="en-US" sz="2400" b="1" dirty="0">
                <a:solidFill>
                  <a:schemeClr val="tx1"/>
                </a:solidFill>
                <a:latin typeface="+mn-lt"/>
              </a:rPr>
              <a:t>customer requirements </a:t>
            </a:r>
            <a:r>
              <a:rPr lang="en-US" altLang="en-US" sz="2400" dirty="0">
                <a:solidFill>
                  <a:schemeClr val="tx1"/>
                </a:solidFill>
                <a:latin typeface="+mn-lt"/>
              </a:rPr>
              <a:t>within the constraints of technical, cost, and schedule objectives.</a:t>
            </a:r>
          </a:p>
          <a:p>
            <a:pPr eaLnBrk="1" hangingPunct="1"/>
            <a:r>
              <a:rPr lang="en-US" altLang="en-US" sz="2400" dirty="0">
                <a:solidFill>
                  <a:schemeClr val="tx1"/>
                </a:solidFill>
                <a:latin typeface="+mn-lt"/>
              </a:rPr>
              <a:t>Projects are terminated upon successful completion of </a:t>
            </a:r>
            <a:r>
              <a:rPr lang="en-US" altLang="en-US" sz="2400" b="1" dirty="0">
                <a:solidFill>
                  <a:schemeClr val="tx1"/>
                </a:solidFill>
                <a:latin typeface="+mn-lt"/>
              </a:rPr>
              <a:t>performance objectives</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1579394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and </a:t>
            </a:r>
            <a:r>
              <a:rPr lang="en-US" dirty="0"/>
              <a:t>Project Management</a:t>
            </a:r>
            <a:endParaRPr lang="en-IN" dirty="0"/>
          </a:p>
        </p:txBody>
      </p:sp>
      <p:sp>
        <p:nvSpPr>
          <p:cNvPr id="3" name="Text Placeholder 2"/>
          <p:cNvSpPr>
            <a:spLocks noGrp="1"/>
          </p:cNvSpPr>
          <p:nvPr>
            <p:ph type="body" idx="1"/>
          </p:nvPr>
        </p:nvSpPr>
        <p:spPr>
          <a:xfrm>
            <a:off x="457200" y="1600201"/>
            <a:ext cx="8229600" cy="509953"/>
          </a:xfrm>
        </p:spPr>
        <p:txBody>
          <a:bodyPr/>
          <a:lstStyle/>
          <a:p>
            <a:pPr marL="0" indent="0">
              <a:buNone/>
            </a:pPr>
            <a:r>
              <a:rPr lang="en-IN" sz="2000" b="1" dirty="0" smtClean="0">
                <a:latin typeface="+mn-lt"/>
              </a:rPr>
              <a:t>Table </a:t>
            </a:r>
            <a:r>
              <a:rPr lang="en-IN" sz="2000" b="1" dirty="0">
                <a:latin typeface="+mn-lt"/>
              </a:rPr>
              <a:t>1.1</a:t>
            </a:r>
            <a:r>
              <a:rPr lang="en-IN" sz="2000" dirty="0">
                <a:latin typeface="+mn-lt"/>
              </a:rPr>
              <a:t> Differences Between Process and Project </a:t>
            </a:r>
            <a:r>
              <a:rPr lang="en-IN" sz="2000" dirty="0" smtClean="0">
                <a:latin typeface="+mn-lt"/>
              </a:rPr>
              <a:t>Management</a:t>
            </a:r>
            <a:endParaRPr lang="en-IN" sz="2000" baseline="30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80672868"/>
              </p:ext>
            </p:extLst>
          </p:nvPr>
        </p:nvGraphicFramePr>
        <p:xfrm>
          <a:off x="1148555" y="2349302"/>
          <a:ext cx="6889314" cy="3774228"/>
        </p:xfrm>
        <a:graphic>
          <a:graphicData uri="http://schemas.openxmlformats.org/drawingml/2006/table">
            <a:tbl>
              <a:tblPr firstRow="1" bandRow="1">
                <a:tableStyleId>{40F9630F-82C1-40B7-BC3A-925EFCFF5E92}</a:tableStyleId>
              </a:tblPr>
              <a:tblGrid>
                <a:gridCol w="3444657">
                  <a:extLst>
                    <a:ext uri="{9D8B030D-6E8A-4147-A177-3AD203B41FA5}">
                      <a16:colId xmlns="" xmlns:a16="http://schemas.microsoft.com/office/drawing/2014/main" val="3234548983"/>
                    </a:ext>
                  </a:extLst>
                </a:gridCol>
                <a:gridCol w="3444657">
                  <a:extLst>
                    <a:ext uri="{9D8B030D-6E8A-4147-A177-3AD203B41FA5}">
                      <a16:colId xmlns="" xmlns:a16="http://schemas.microsoft.com/office/drawing/2014/main" val="1219152471"/>
                    </a:ext>
                  </a:extLst>
                </a:gridCol>
              </a:tblGrid>
              <a:tr h="482388">
                <a:tc>
                  <a:txBody>
                    <a:bodyPr/>
                    <a:lstStyle/>
                    <a:p>
                      <a:r>
                        <a:rPr lang="en-US" altLang="en-US" sz="1800" dirty="0" smtClean="0">
                          <a:latin typeface="+mn-lt"/>
                        </a:rPr>
                        <a:t>Process</a:t>
                      </a:r>
                      <a:endParaRPr lang="en-IN" sz="180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1800" dirty="0" smtClean="0">
                          <a:latin typeface="+mn-lt"/>
                        </a:rPr>
                        <a:t>Project</a:t>
                      </a:r>
                      <a:endParaRPr lang="en-IN" sz="180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3895713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Repeat process or product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New process or product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97361933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Several objectives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One objective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344407232"/>
                  </a:ext>
                </a:extLst>
              </a:tr>
              <a:tr h="0">
                <a:tc>
                  <a:txBody>
                    <a:bodyPr/>
                    <a:lstStyle/>
                    <a:p>
                      <a:r>
                        <a:rPr lang="en-US" sz="1800" b="0" i="0" u="none" strike="noStrike" cap="none" dirty="0" smtClean="0">
                          <a:solidFill>
                            <a:schemeClr val="dk1"/>
                          </a:solidFill>
                          <a:latin typeface="+mn-lt"/>
                          <a:ea typeface="Arial"/>
                          <a:cs typeface="Arial"/>
                          <a:sym typeface="Arial"/>
                        </a:rPr>
                        <a:t>Ongoing</a:t>
                      </a:r>
                      <a:endParaRPr lang="en-IN" sz="1800"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One-shot-limited life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82794307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People are homogenous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More heterogeneous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18446183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Well-established systems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Integrated system efforts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55566173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Greater certainty</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Greater uncertainty</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835382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Part of line organization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Outside of line organization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851307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Established practices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Violates established practice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4848284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mn-lt"/>
                          <a:ea typeface="Arial"/>
                          <a:cs typeface="Arial"/>
                          <a:sym typeface="Arial"/>
                        </a:rPr>
                        <a:t>Supports status quo</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latin typeface="+mn-lt"/>
                        </a:rPr>
                        <a:t>Upsets status quo</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87968930"/>
                  </a:ext>
                </a:extLst>
              </a:tr>
            </a:tbl>
          </a:graphicData>
        </a:graphic>
      </p:graphicFrame>
    </p:spTree>
    <p:extLst>
      <p:ext uri="{BB962C8B-B14F-4D97-AF65-F5344CB8AC3E}">
        <p14:creationId xmlns:p14="http://schemas.microsoft.com/office/powerpoint/2010/main" val="330019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Success Rates</a:t>
            </a:r>
            <a:endParaRPr lang="en-IN" dirty="0"/>
          </a:p>
        </p:txBody>
      </p:sp>
      <p:sp>
        <p:nvSpPr>
          <p:cNvPr id="3" name="Text Placeholder 2"/>
          <p:cNvSpPr>
            <a:spLocks noGrp="1"/>
          </p:cNvSpPr>
          <p:nvPr>
            <p:ph type="body" idx="1"/>
          </p:nvPr>
        </p:nvSpPr>
        <p:spPr/>
        <p:txBody>
          <a:bodyPr/>
          <a:lstStyle/>
          <a:p>
            <a:pPr eaLnBrk="1" fontAlgn="auto" hangingPunct="1">
              <a:defRPr/>
            </a:pPr>
            <a:r>
              <a:rPr lang="en-US" sz="2000" dirty="0">
                <a:solidFill>
                  <a:schemeClr val="tx1"/>
                </a:solidFill>
                <a:latin typeface="+mn-lt"/>
              </a:rPr>
              <a:t>Software </a:t>
            </a:r>
            <a:r>
              <a:rPr lang="en-US" sz="2000" dirty="0" smtClean="0">
                <a:solidFill>
                  <a:schemeClr val="tx1"/>
                </a:solidFill>
                <a:latin typeface="+mn-lt"/>
              </a:rPr>
              <a:t>and </a:t>
            </a:r>
            <a:r>
              <a:rPr lang="en-US" sz="2000" dirty="0">
                <a:solidFill>
                  <a:schemeClr val="tx1"/>
                </a:solidFill>
                <a:latin typeface="+mn-lt"/>
              </a:rPr>
              <a:t>hardware projects </a:t>
            </a:r>
            <a:r>
              <a:rPr lang="en-US" sz="2000" b="1" dirty="0">
                <a:solidFill>
                  <a:schemeClr val="tx1"/>
                </a:solidFill>
                <a:latin typeface="+mn-lt"/>
              </a:rPr>
              <a:t>fail at a 65% </a:t>
            </a:r>
            <a:r>
              <a:rPr lang="en-US" sz="2000" dirty="0">
                <a:solidFill>
                  <a:schemeClr val="tx1"/>
                </a:solidFill>
                <a:latin typeface="+mn-lt"/>
              </a:rPr>
              <a:t>rate.</a:t>
            </a:r>
          </a:p>
          <a:p>
            <a:pPr eaLnBrk="1" fontAlgn="auto" hangingPunct="1">
              <a:defRPr/>
            </a:pPr>
            <a:r>
              <a:rPr lang="en-US" sz="2000" b="1" dirty="0">
                <a:solidFill>
                  <a:schemeClr val="tx1"/>
                </a:solidFill>
                <a:latin typeface="+mn-lt"/>
              </a:rPr>
              <a:t>Over half </a:t>
            </a:r>
            <a:r>
              <a:rPr lang="en-US" sz="2000" dirty="0">
                <a:solidFill>
                  <a:schemeClr val="tx1"/>
                </a:solidFill>
                <a:latin typeface="+mn-lt"/>
              </a:rPr>
              <a:t>of all </a:t>
            </a:r>
            <a:r>
              <a:rPr lang="en-US" sz="2000" dirty="0" smtClean="0">
                <a:solidFill>
                  <a:schemeClr val="tx1"/>
                </a:solidFill>
                <a:latin typeface="+mn-lt"/>
              </a:rPr>
              <a:t>I</a:t>
            </a:r>
            <a:r>
              <a:rPr lang="en-US" sz="100" dirty="0" smtClean="0">
                <a:solidFill>
                  <a:schemeClr val="tx1"/>
                </a:solidFill>
                <a:latin typeface="+mn-lt"/>
              </a:rPr>
              <a:t> </a:t>
            </a:r>
            <a:r>
              <a:rPr lang="en-US" sz="2000" dirty="0" smtClean="0">
                <a:solidFill>
                  <a:schemeClr val="tx1"/>
                </a:solidFill>
                <a:latin typeface="+mn-lt"/>
              </a:rPr>
              <a:t>T </a:t>
            </a:r>
            <a:r>
              <a:rPr lang="en-US" sz="2000" dirty="0">
                <a:solidFill>
                  <a:schemeClr val="tx1"/>
                </a:solidFill>
                <a:latin typeface="+mn-lt"/>
              </a:rPr>
              <a:t>projects become </a:t>
            </a:r>
            <a:r>
              <a:rPr lang="en-US" sz="2000" b="1" dirty="0">
                <a:solidFill>
                  <a:schemeClr val="tx1"/>
                </a:solidFill>
                <a:latin typeface="+mn-lt"/>
              </a:rPr>
              <a:t>runaways</a:t>
            </a:r>
            <a:r>
              <a:rPr lang="en-US" sz="2000" dirty="0">
                <a:solidFill>
                  <a:schemeClr val="tx1"/>
                </a:solidFill>
                <a:latin typeface="+mn-lt"/>
                <a:ea typeface="ＭＳ Ｐゴシック" charset="0"/>
              </a:rPr>
              <a:t>.</a:t>
            </a:r>
            <a:endParaRPr lang="en-US" sz="2000" b="1" i="1" dirty="0">
              <a:solidFill>
                <a:schemeClr val="tx1"/>
              </a:solidFill>
              <a:latin typeface="+mn-lt"/>
            </a:endParaRPr>
          </a:p>
          <a:p>
            <a:pPr eaLnBrk="1" fontAlgn="auto" hangingPunct="1">
              <a:defRPr/>
            </a:pPr>
            <a:r>
              <a:rPr lang="en-US" sz="2000" b="1" dirty="0">
                <a:solidFill>
                  <a:schemeClr val="tx1"/>
                </a:solidFill>
                <a:latin typeface="+mn-lt"/>
              </a:rPr>
              <a:t>Only 30%</a:t>
            </a:r>
            <a:r>
              <a:rPr lang="en-US" sz="2000" dirty="0">
                <a:solidFill>
                  <a:schemeClr val="tx1"/>
                </a:solidFill>
                <a:latin typeface="+mn-lt"/>
              </a:rPr>
              <a:t> of technology-based projects and programs are a success.</a:t>
            </a:r>
          </a:p>
          <a:p>
            <a:pPr eaLnBrk="1" fontAlgn="auto" hangingPunct="1">
              <a:defRPr/>
            </a:pPr>
            <a:r>
              <a:rPr lang="en-US" sz="2000" dirty="0">
                <a:solidFill>
                  <a:schemeClr val="tx1"/>
                </a:solidFill>
                <a:latin typeface="+mn-lt"/>
              </a:rPr>
              <a:t>Ten major government contracts have </a:t>
            </a:r>
            <a:r>
              <a:rPr lang="en-US" sz="2000" b="1" dirty="0">
                <a:solidFill>
                  <a:schemeClr val="tx1"/>
                </a:solidFill>
                <a:latin typeface="+mn-lt"/>
              </a:rPr>
              <a:t>over $16 billion in cost overruns</a:t>
            </a:r>
            <a:r>
              <a:rPr lang="en-US" sz="2000" b="1" i="1" dirty="0">
                <a:solidFill>
                  <a:schemeClr val="tx1"/>
                </a:solidFill>
                <a:latin typeface="+mn-lt"/>
              </a:rPr>
              <a:t> </a:t>
            </a:r>
            <a:r>
              <a:rPr lang="en-US" sz="2000" dirty="0">
                <a:solidFill>
                  <a:schemeClr val="tx1"/>
                </a:solidFill>
                <a:latin typeface="+mn-lt"/>
              </a:rPr>
              <a:t>and are a combined </a:t>
            </a:r>
            <a:r>
              <a:rPr lang="en-US" sz="2000" b="1" dirty="0">
                <a:solidFill>
                  <a:schemeClr val="tx1"/>
                </a:solidFill>
                <a:latin typeface="+mn-lt"/>
              </a:rPr>
              <a:t>38 years behind schedule</a:t>
            </a:r>
            <a:r>
              <a:rPr lang="en-US" sz="2000" dirty="0">
                <a:solidFill>
                  <a:schemeClr val="tx1"/>
                </a:solidFill>
                <a:latin typeface="+mn-lt"/>
              </a:rPr>
              <a:t>.</a:t>
            </a:r>
          </a:p>
          <a:p>
            <a:pPr eaLnBrk="1" fontAlgn="auto" hangingPunct="1">
              <a:defRPr/>
            </a:pPr>
            <a:r>
              <a:rPr lang="en-US" sz="2000" b="1" dirty="0">
                <a:solidFill>
                  <a:schemeClr val="tx1"/>
                </a:solidFill>
                <a:latin typeface="+mn-lt"/>
              </a:rPr>
              <a:t>One out of six </a:t>
            </a:r>
            <a:r>
              <a:rPr lang="en-US" sz="2000" dirty="0" smtClean="0">
                <a:solidFill>
                  <a:schemeClr val="tx1"/>
                </a:solidFill>
                <a:latin typeface="+mn-lt"/>
              </a:rPr>
              <a:t>I</a:t>
            </a:r>
            <a:r>
              <a:rPr lang="en-US" sz="100" dirty="0" smtClean="0">
                <a:solidFill>
                  <a:schemeClr val="tx1"/>
                </a:solidFill>
                <a:latin typeface="+mn-lt"/>
              </a:rPr>
              <a:t> </a:t>
            </a:r>
            <a:r>
              <a:rPr lang="en-US" sz="2000" dirty="0" smtClean="0">
                <a:solidFill>
                  <a:schemeClr val="tx1"/>
                </a:solidFill>
                <a:latin typeface="+mn-lt"/>
              </a:rPr>
              <a:t>T </a:t>
            </a:r>
            <a:r>
              <a:rPr lang="en-US" sz="2000" dirty="0">
                <a:solidFill>
                  <a:schemeClr val="tx1"/>
                </a:solidFill>
                <a:latin typeface="+mn-lt"/>
              </a:rPr>
              <a:t>projects has an average cost overrun of </a:t>
            </a:r>
            <a:r>
              <a:rPr lang="en-US" sz="2000" b="1" dirty="0">
                <a:solidFill>
                  <a:schemeClr val="tx1"/>
                </a:solidFill>
                <a:latin typeface="+mn-lt"/>
              </a:rPr>
              <a:t>200%</a:t>
            </a:r>
            <a:r>
              <a:rPr lang="en-US" sz="2000" b="1" i="1" dirty="0">
                <a:solidFill>
                  <a:schemeClr val="tx1"/>
                </a:solidFill>
                <a:latin typeface="+mn-lt"/>
              </a:rPr>
              <a:t> </a:t>
            </a:r>
            <a:r>
              <a:rPr lang="en-US" sz="2000" dirty="0">
                <a:solidFill>
                  <a:schemeClr val="tx1"/>
                </a:solidFill>
                <a:latin typeface="+mn-lt"/>
              </a:rPr>
              <a:t>and a schedule overrun of </a:t>
            </a:r>
            <a:r>
              <a:rPr lang="en-US" sz="2000" b="1" dirty="0">
                <a:solidFill>
                  <a:schemeClr val="tx1"/>
                </a:solidFill>
                <a:latin typeface="+mn-lt"/>
              </a:rPr>
              <a:t>70%</a:t>
            </a:r>
            <a:r>
              <a:rPr lang="en-US" sz="2000" i="1" dirty="0">
                <a:solidFill>
                  <a:schemeClr val="tx1"/>
                </a:solidFill>
                <a:latin typeface="+mn-lt"/>
              </a:rPr>
              <a:t>.</a:t>
            </a:r>
            <a:r>
              <a:rPr lang="en-US" sz="2000" b="1" i="1" dirty="0">
                <a:solidFill>
                  <a:schemeClr val="tx1"/>
                </a:solidFill>
                <a:latin typeface="+mn-lt"/>
              </a:rPr>
              <a:t> </a:t>
            </a:r>
          </a:p>
          <a:p>
            <a:pPr eaLnBrk="1" fontAlgn="auto" hangingPunct="1">
              <a:defRPr/>
            </a:pPr>
            <a:r>
              <a:rPr lang="en-US" sz="2000" dirty="0">
                <a:solidFill>
                  <a:schemeClr val="tx1"/>
                </a:solidFill>
                <a:latin typeface="+mn-lt"/>
              </a:rPr>
              <a:t>More than </a:t>
            </a:r>
            <a:r>
              <a:rPr lang="en-US" sz="2000" b="1" dirty="0">
                <a:solidFill>
                  <a:schemeClr val="tx1"/>
                </a:solidFill>
                <a:latin typeface="+mn-lt"/>
              </a:rPr>
              <a:t>one-third</a:t>
            </a:r>
            <a:r>
              <a:rPr lang="en-US" sz="2000" b="1" i="1" dirty="0">
                <a:solidFill>
                  <a:schemeClr val="tx1"/>
                </a:solidFill>
                <a:latin typeface="+mn-lt"/>
              </a:rPr>
              <a:t> </a:t>
            </a:r>
            <a:r>
              <a:rPr lang="en-US" sz="2000" dirty="0">
                <a:solidFill>
                  <a:schemeClr val="tx1"/>
                </a:solidFill>
                <a:latin typeface="+mn-lt"/>
              </a:rPr>
              <a:t>of the </a:t>
            </a:r>
            <a:r>
              <a:rPr lang="en-US" sz="2000" b="1" dirty="0">
                <a:solidFill>
                  <a:schemeClr val="tx1"/>
                </a:solidFill>
                <a:latin typeface="+mn-lt"/>
              </a:rPr>
              <a:t>$110 billion </a:t>
            </a:r>
            <a:r>
              <a:rPr lang="en-US" sz="2000" dirty="0">
                <a:solidFill>
                  <a:schemeClr val="tx1"/>
                </a:solidFill>
                <a:latin typeface="+mn-lt"/>
              </a:rPr>
              <a:t>in costs spent on the post-war reconstruction projects in Afghanistan, total </a:t>
            </a:r>
            <a:r>
              <a:rPr lang="en-US" sz="2000" b="1" dirty="0">
                <a:solidFill>
                  <a:schemeClr val="tx1"/>
                </a:solidFill>
                <a:latin typeface="+mn-lt"/>
              </a:rPr>
              <a:t>$110 billion </a:t>
            </a:r>
            <a:r>
              <a:rPr lang="en-US" sz="2000" dirty="0">
                <a:solidFill>
                  <a:schemeClr val="tx1"/>
                </a:solidFill>
                <a:latin typeface="+mn-lt"/>
              </a:rPr>
              <a:t>was lost due to fraud, waste, and abuse</a:t>
            </a:r>
            <a:r>
              <a:rPr lang="en-US" sz="2000" dirty="0" smtClean="0">
                <a:solidFill>
                  <a:schemeClr val="tx1"/>
                </a:solidFill>
                <a:latin typeface="+mn-lt"/>
              </a:rPr>
              <a:t>.</a:t>
            </a:r>
            <a:endParaRPr lang="en-US" sz="2000" dirty="0">
              <a:solidFill>
                <a:schemeClr val="tx1"/>
              </a:solidFill>
              <a:latin typeface="+mn-lt"/>
            </a:endParaRPr>
          </a:p>
        </p:txBody>
      </p:sp>
    </p:spTree>
    <p:extLst>
      <p:ext uri="{BB962C8B-B14F-4D97-AF65-F5344CB8AC3E}">
        <p14:creationId xmlns:p14="http://schemas.microsoft.com/office/powerpoint/2010/main" val="3661478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8273</TotalTime>
  <Words>1089</Words>
  <Application>Microsoft Office PowerPoint</Application>
  <PresentationFormat>On-screen Show (4:3)</PresentationFormat>
  <Paragraphs>152</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ＭＳ Ｐゴシック</vt:lpstr>
      <vt:lpstr>Arial</vt:lpstr>
      <vt:lpstr>Corbel</vt:lpstr>
      <vt:lpstr>Noto Sans Symbols</vt:lpstr>
      <vt:lpstr>Times New Roman</vt:lpstr>
      <vt:lpstr>Verdana</vt:lpstr>
      <vt:lpstr>Wingdings</vt:lpstr>
      <vt:lpstr>508 Lecture</vt:lpstr>
      <vt:lpstr>1_508 Lecture</vt:lpstr>
      <vt:lpstr>Project Management: Achieving Competitive Advantage</vt:lpstr>
      <vt:lpstr>Learning Objectives (1 of 2)</vt:lpstr>
      <vt:lpstr>Learning Objectives (2 of 2)</vt:lpstr>
      <vt:lpstr>P M B o K Core Concepts</vt:lpstr>
      <vt:lpstr>What Is a Project?</vt:lpstr>
      <vt:lpstr>General Project Characteristics (1 of 2)</vt:lpstr>
      <vt:lpstr>General Project Characteristics (2 of 2)</vt:lpstr>
      <vt:lpstr>Process and Project Management</vt:lpstr>
      <vt:lpstr>Project Success Rates</vt:lpstr>
      <vt:lpstr>Why Are Projects Important?</vt:lpstr>
      <vt:lpstr>Figure 1.4 Project Life Cycle Stages</vt:lpstr>
      <vt:lpstr>Project Life Cycles</vt:lpstr>
      <vt:lpstr>Change During Project Life Cycle</vt:lpstr>
      <vt:lpstr>Figure 1.5 Project Life Cycles and Their Effects</vt:lpstr>
      <vt:lpstr>Quadruple Constraint of Project Success</vt:lpstr>
      <vt:lpstr>Figure 1.8 Four Dimensions of Project Success Importance</vt:lpstr>
      <vt:lpstr>Table 1.2 Understanding Success Criteria</vt:lpstr>
      <vt:lpstr>Six Criteria for IT Project Success</vt:lpstr>
      <vt:lpstr>Project Management Employability Skills</vt:lpstr>
      <vt:lpstr>Project Manager Responsibilities</vt:lpstr>
      <vt:lpstr>Figure 1.13 Overview of the Project Management Institute’s P M B o K Knowledge Areas</vt:lpstr>
      <vt:lpstr>Summary (1 of 2)</vt:lpstr>
      <vt:lpstr>Summary (2 of 2)</vt:lpstr>
      <vt:lpstr>THANK YOU</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742</cp:revision>
  <dcterms:modified xsi:type="dcterms:W3CDTF">2018-09-10T15:15:53Z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