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70" r:id="rId2"/>
    <p:sldMasterId id="2147483660" r:id="rId3"/>
  </p:sldMasterIdLst>
  <p:notesMasterIdLst>
    <p:notesMasterId r:id="rId35"/>
  </p:notesMasterIdLst>
  <p:handoutMasterIdLst>
    <p:handoutMasterId r:id="rId36"/>
  </p:handoutMasterIdLst>
  <p:sldIdLst>
    <p:sldId id="301" r:id="rId4"/>
    <p:sldId id="306" r:id="rId5"/>
    <p:sldId id="309" r:id="rId6"/>
    <p:sldId id="338" r:id="rId7"/>
    <p:sldId id="310" r:id="rId8"/>
    <p:sldId id="340" r:id="rId9"/>
    <p:sldId id="311" r:id="rId10"/>
    <p:sldId id="341" r:id="rId11"/>
    <p:sldId id="312" r:id="rId12"/>
    <p:sldId id="313" r:id="rId13"/>
    <p:sldId id="314" r:id="rId14"/>
    <p:sldId id="315" r:id="rId15"/>
    <p:sldId id="342" r:id="rId16"/>
    <p:sldId id="343" r:id="rId17"/>
    <p:sldId id="337" r:id="rId18"/>
    <p:sldId id="317" r:id="rId19"/>
    <p:sldId id="318" r:id="rId20"/>
    <p:sldId id="319" r:id="rId21"/>
    <p:sldId id="320" r:id="rId22"/>
    <p:sldId id="321" r:id="rId23"/>
    <p:sldId id="322" r:id="rId24"/>
    <p:sldId id="323" r:id="rId25"/>
    <p:sldId id="324" r:id="rId26"/>
    <p:sldId id="325" r:id="rId27"/>
    <p:sldId id="326" r:id="rId28"/>
    <p:sldId id="328" r:id="rId29"/>
    <p:sldId id="329" r:id="rId30"/>
    <p:sldId id="331" r:id="rId31"/>
    <p:sldId id="332" r:id="rId32"/>
    <p:sldId id="333" r:id="rId33"/>
    <p:sldId id="339" r:id="rId3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7" name="Elcano, Tierra Ross" initials="ETR" lastIdx="2" clrIdx="7">
    <p:extLst/>
  </p:cmAuthor>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laser" initials="laser" lastIdx="2"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97" autoAdjust="0"/>
    <p:restoredTop sz="94364" autoAdjust="0"/>
  </p:normalViewPr>
  <p:slideViewPr>
    <p:cSldViewPr snapToGrid="0" snapToObjects="1">
      <p:cViewPr varScale="1">
        <p:scale>
          <a:sx n="74" d="100"/>
          <a:sy n="74" d="100"/>
        </p:scale>
        <p:origin x="112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9/19/2018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830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2316199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959701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17" name="Text Placeholder 5"/>
          <p:cNvSpPr txBox="1">
            <a:spLocks/>
          </p:cNvSpPr>
          <p:nvPr userDrawn="1"/>
        </p:nvSpPr>
        <p:spPr>
          <a:xfrm>
            <a:off x="2802194" y="6474315"/>
            <a:ext cx="6018669" cy="17199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72" r:id="rId4"/>
    <p:sldLayoutId id="2147483668" r:id="rId5"/>
    <p:sldLayoutId id="2147483669" r:id="rId6"/>
    <p:sldLayoutId id="2147483651" r:id="rId7"/>
    <p:sldLayoutId id="2147483654" r:id="rId8"/>
    <p:sldLayoutId id="2147483655" r:id="rId9"/>
    <p:sldLayoutId id="2147483656" r:id="rId10"/>
    <p:sldLayoutId id="2147483667" r:id="rId11"/>
    <p:sldLayoutId id="2147483657"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1686211349"/>
      </p:ext>
    </p:extLst>
  </p:cSld>
  <p:clrMap bg1="lt1" tx1="dk1" bg2="dk2" tx2="lt2" accent1="accent1" accent2="accent2" accent3="accent3" accent4="accent4" accent5="accent5" accent6="accent6" hlink="hlink" folHlink="folHlink"/>
  <p:sldLayoutIdLst>
    <p:sldLayoutId id="214748367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466"/>
            <a:ext cx="8363664" cy="1133579"/>
          </a:xfrm>
        </p:spPr>
        <p:txBody>
          <a:bodyPr/>
          <a:lstStyle/>
          <a:p>
            <a:r>
              <a:rPr lang="en-IN" dirty="0"/>
              <a:t>Project </a:t>
            </a:r>
            <a:r>
              <a:rPr lang="en-IN" dirty="0" smtClean="0"/>
              <a:t>Management: </a:t>
            </a:r>
            <a:r>
              <a:rPr lang="en-IN" dirty="0"/>
              <a:t>Achieving Competitive Advantage</a:t>
            </a:r>
            <a:endParaRPr lang="en-US" dirty="0">
              <a:solidFill>
                <a:schemeClr val="tx2"/>
              </a:solidFill>
            </a:endParaRPr>
          </a:p>
        </p:txBody>
      </p:sp>
      <p:sp>
        <p:nvSpPr>
          <p:cNvPr id="3" name="Text Placeholder 2"/>
          <p:cNvSpPr>
            <a:spLocks noGrp="1"/>
          </p:cNvSpPr>
          <p:nvPr>
            <p:ph type="body" idx="1"/>
          </p:nvPr>
        </p:nvSpPr>
        <p:spPr>
          <a:xfrm>
            <a:off x="502775" y="1289373"/>
            <a:ext cx="8229600" cy="418514"/>
          </a:xfrm>
        </p:spPr>
        <p:txBody>
          <a:bodyPr/>
          <a:lstStyle/>
          <a:p>
            <a:r>
              <a:rPr lang="pt-BR" dirty="0" smtClean="0">
                <a:latin typeface="+mn-lt"/>
              </a:rPr>
              <a:t>Fifth</a:t>
            </a:r>
            <a:r>
              <a:rPr lang="en-US" dirty="0" smtClean="0">
                <a:latin typeface="+mn-lt"/>
              </a:rPr>
              <a:t> </a:t>
            </a:r>
            <a:r>
              <a:rPr lang="en-US" dirty="0">
                <a:latin typeface="+mn-lt"/>
              </a:rPr>
              <a:t>Edition</a:t>
            </a:r>
          </a:p>
        </p:txBody>
      </p:sp>
      <p:sp>
        <p:nvSpPr>
          <p:cNvPr id="4" name="Text Placeholder 3"/>
          <p:cNvSpPr>
            <a:spLocks noGrp="1"/>
          </p:cNvSpPr>
          <p:nvPr>
            <p:ph type="body" idx="2"/>
          </p:nvPr>
        </p:nvSpPr>
        <p:spPr>
          <a:xfrm>
            <a:off x="5029200" y="1821153"/>
            <a:ext cx="3657600" cy="1203930"/>
          </a:xfrm>
        </p:spPr>
        <p:txBody>
          <a:bodyPr/>
          <a:lstStyle/>
          <a:p>
            <a:pPr lvl="0" algn="ctr"/>
            <a:r>
              <a:rPr lang="en-US" b="1" dirty="0">
                <a:latin typeface="+mn-lt"/>
              </a:rPr>
              <a:t>Chapter </a:t>
            </a:r>
            <a:r>
              <a:rPr lang="en-US" b="1" dirty="0" smtClean="0">
                <a:latin typeface="+mn-lt"/>
              </a:rPr>
              <a:t>2</a:t>
            </a:r>
            <a:endParaRPr lang="en-US" b="1" dirty="0">
              <a:latin typeface="+mn-lt"/>
            </a:endParaRPr>
          </a:p>
        </p:txBody>
      </p:sp>
      <p:sp>
        <p:nvSpPr>
          <p:cNvPr id="5" name="Text Placeholder 4"/>
          <p:cNvSpPr>
            <a:spLocks noGrp="1"/>
          </p:cNvSpPr>
          <p:nvPr>
            <p:ph type="body" idx="3"/>
          </p:nvPr>
        </p:nvSpPr>
        <p:spPr>
          <a:xfrm>
            <a:off x="5029200" y="3114461"/>
            <a:ext cx="3657600" cy="852855"/>
          </a:xfrm>
        </p:spPr>
        <p:txBody>
          <a:bodyPr/>
          <a:lstStyle/>
          <a:p>
            <a:pPr algn="ctr">
              <a:spcBef>
                <a:spcPct val="0"/>
              </a:spcBef>
              <a:buSzPct val="25000"/>
            </a:pPr>
            <a:r>
              <a:rPr lang="en-US" dirty="0">
                <a:solidFill>
                  <a:schemeClr val="tx1"/>
                </a:solidFill>
                <a:latin typeface="+mn-lt"/>
              </a:rPr>
              <a:t>The Organizational </a:t>
            </a:r>
            <a:r>
              <a:rPr lang="en-US" dirty="0" smtClean="0">
                <a:solidFill>
                  <a:schemeClr val="tx1"/>
                </a:solidFill>
                <a:latin typeface="+mn-lt"/>
              </a:rPr>
              <a:t>Context: </a:t>
            </a:r>
            <a:r>
              <a:rPr lang="en-IN" dirty="0"/>
              <a:t>Strategy, Structure, and Culture</a:t>
            </a:r>
            <a:endParaRPr lang="en-US" altLang="en-US" dirty="0" smtClean="0">
              <a:solidFill>
                <a:schemeClr val="tx1"/>
              </a:solidFill>
              <a:latin typeface="+mn-lt"/>
              <a:cs typeface="Arial" panose="020B0604020202020204" pitchFamily="34" charset="0"/>
              <a:sym typeface="Arial" panose="020B0604020202020204" pitchFamily="34" charset="0"/>
            </a:endParaRPr>
          </a:p>
        </p:txBody>
      </p:sp>
      <p:pic>
        <p:nvPicPr>
          <p:cNvPr id="9" name="Picture 8" descr="Front Cover: Project Management: Achieving Competitive Advantage Fifth Edition by Pint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915" y="1804683"/>
            <a:ext cx="3822816" cy="4490666"/>
          </a:xfrm>
          <a:prstGeom prst="rect">
            <a:avLst/>
          </a:prstGeom>
          <a:ln w="9525">
            <a:solidFill>
              <a:schemeClr val="tx1"/>
            </a:solidFill>
          </a:ln>
        </p:spPr>
      </p:pic>
      <p:sp>
        <p:nvSpPr>
          <p:cNvPr id="6" name="Text Placeholder 5"/>
          <p:cNvSpPr>
            <a:spLocks noGrp="1"/>
          </p:cNvSpPr>
          <p:nvPr>
            <p:ph type="body" idx="13"/>
          </p:nvPr>
        </p:nvSpPr>
        <p:spPr>
          <a:xfrm>
            <a:off x="2802194" y="6474315"/>
            <a:ext cx="6018669" cy="171990"/>
          </a:xfrm>
        </p:spPr>
        <p:txBody>
          <a:bodyPr anchor="ct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
        <p:nvSpPr>
          <p:cNvPr id="7" name="Slide Number Placeholder 6"/>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1</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Project Stakeholders</a:t>
            </a:r>
            <a:endParaRPr lang="en-IN" dirty="0"/>
          </a:p>
        </p:txBody>
      </p:sp>
      <p:sp>
        <p:nvSpPr>
          <p:cNvPr id="3" name="Text Placeholder 2"/>
          <p:cNvSpPr>
            <a:spLocks noGrp="1"/>
          </p:cNvSpPr>
          <p:nvPr>
            <p:ph type="body" idx="1"/>
          </p:nvPr>
        </p:nvSpPr>
        <p:spPr>
          <a:xfrm>
            <a:off x="457200" y="1600200"/>
            <a:ext cx="4143829" cy="2318657"/>
          </a:xfrm>
        </p:spPr>
        <p:txBody>
          <a:bodyPr/>
          <a:lstStyle/>
          <a:p>
            <a:pPr marL="0" indent="0">
              <a:spcBef>
                <a:spcPct val="20000"/>
              </a:spcBef>
              <a:buNone/>
              <a:defRPr/>
            </a:pPr>
            <a:r>
              <a:rPr lang="en-US" sz="2400" b="1" dirty="0">
                <a:latin typeface="+mn-lt"/>
              </a:rPr>
              <a:t>Internal Stakeholders</a:t>
            </a:r>
          </a:p>
          <a:p>
            <a:pPr marL="342900" indent="-342900">
              <a:spcBef>
                <a:spcPct val="20000"/>
              </a:spcBef>
              <a:buFontTx/>
              <a:buChar char="•"/>
              <a:defRPr/>
            </a:pPr>
            <a:r>
              <a:rPr lang="en-US" sz="2400" dirty="0">
                <a:latin typeface="+mn-lt"/>
              </a:rPr>
              <a:t>Top management</a:t>
            </a:r>
          </a:p>
          <a:p>
            <a:pPr marL="342900" indent="-342900">
              <a:spcBef>
                <a:spcPct val="20000"/>
              </a:spcBef>
              <a:buFontTx/>
              <a:buChar char="•"/>
              <a:defRPr/>
            </a:pPr>
            <a:r>
              <a:rPr lang="en-US" sz="2400" dirty="0">
                <a:latin typeface="+mn-lt"/>
              </a:rPr>
              <a:t>Accountant</a:t>
            </a:r>
          </a:p>
          <a:p>
            <a:pPr marL="342900" indent="-342900">
              <a:spcBef>
                <a:spcPct val="20000"/>
              </a:spcBef>
              <a:buFontTx/>
              <a:buChar char="•"/>
              <a:defRPr/>
            </a:pPr>
            <a:r>
              <a:rPr lang="en-US" sz="2400" dirty="0">
                <a:latin typeface="+mn-lt"/>
              </a:rPr>
              <a:t>Other functional managers</a:t>
            </a:r>
          </a:p>
          <a:p>
            <a:pPr marL="342900" indent="-342900">
              <a:spcBef>
                <a:spcPct val="20000"/>
              </a:spcBef>
              <a:buFontTx/>
              <a:buChar char="•"/>
              <a:defRPr/>
            </a:pPr>
            <a:r>
              <a:rPr lang="en-US" sz="2400" dirty="0">
                <a:latin typeface="+mn-lt"/>
              </a:rPr>
              <a:t>Project team </a:t>
            </a:r>
            <a:r>
              <a:rPr lang="en-US" sz="2400" dirty="0" smtClean="0">
                <a:latin typeface="+mn-lt"/>
              </a:rPr>
              <a:t>members</a:t>
            </a:r>
            <a:endParaRPr lang="en-US" sz="2400" dirty="0">
              <a:latin typeface="+mn-lt"/>
            </a:endParaRPr>
          </a:p>
        </p:txBody>
      </p:sp>
      <p:sp>
        <p:nvSpPr>
          <p:cNvPr id="5" name="Text Placeholder 4"/>
          <p:cNvSpPr>
            <a:spLocks noGrp="1"/>
          </p:cNvSpPr>
          <p:nvPr>
            <p:ph type="body" idx="2"/>
          </p:nvPr>
        </p:nvSpPr>
        <p:spPr>
          <a:xfrm>
            <a:off x="4731655" y="1600200"/>
            <a:ext cx="3788228" cy="3029857"/>
          </a:xfrm>
        </p:spPr>
        <p:txBody>
          <a:bodyPr/>
          <a:lstStyle/>
          <a:p>
            <a:pPr marL="0" indent="0">
              <a:spcBef>
                <a:spcPct val="20000"/>
              </a:spcBef>
              <a:buNone/>
              <a:defRPr/>
            </a:pPr>
            <a:r>
              <a:rPr lang="en-US" sz="2400" b="1" dirty="0">
                <a:latin typeface="+mn-lt"/>
              </a:rPr>
              <a:t>External Stakeholders</a:t>
            </a:r>
          </a:p>
          <a:p>
            <a:pPr marL="342900" indent="-342900">
              <a:spcBef>
                <a:spcPct val="20000"/>
              </a:spcBef>
              <a:buFontTx/>
              <a:buChar char="•"/>
              <a:defRPr/>
            </a:pPr>
            <a:r>
              <a:rPr lang="en-US" sz="2400" dirty="0">
                <a:latin typeface="+mn-lt"/>
              </a:rPr>
              <a:t>Clients</a:t>
            </a:r>
          </a:p>
          <a:p>
            <a:pPr marL="342900" indent="-342900">
              <a:spcBef>
                <a:spcPct val="20000"/>
              </a:spcBef>
              <a:buFontTx/>
              <a:buChar char="•"/>
              <a:defRPr/>
            </a:pPr>
            <a:r>
              <a:rPr lang="en-US" sz="2400" dirty="0">
                <a:latin typeface="+mn-lt"/>
              </a:rPr>
              <a:t>Competitors</a:t>
            </a:r>
          </a:p>
          <a:p>
            <a:pPr marL="342900" indent="-342900">
              <a:spcBef>
                <a:spcPct val="20000"/>
              </a:spcBef>
              <a:buFontTx/>
              <a:buChar char="•"/>
              <a:defRPr/>
            </a:pPr>
            <a:r>
              <a:rPr lang="en-US" sz="2400" dirty="0">
                <a:latin typeface="+mn-lt"/>
              </a:rPr>
              <a:t>Suppliers</a:t>
            </a:r>
          </a:p>
          <a:p>
            <a:pPr marL="342900" indent="-342900">
              <a:spcBef>
                <a:spcPct val="20000"/>
              </a:spcBef>
              <a:buFontTx/>
              <a:buChar char="•"/>
              <a:defRPr/>
            </a:pPr>
            <a:r>
              <a:rPr lang="en-US" sz="2400" dirty="0">
                <a:latin typeface="+mn-lt"/>
              </a:rPr>
              <a:t>Environmental, political, consumer, and other intervener </a:t>
            </a:r>
            <a:r>
              <a:rPr lang="en-US" sz="2400" dirty="0" smtClean="0">
                <a:latin typeface="+mn-lt"/>
              </a:rPr>
              <a:t>groups</a:t>
            </a:r>
            <a:endParaRPr lang="en-US" sz="2400" dirty="0">
              <a:latin typeface="+mn-lt"/>
            </a:endParaRP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10</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6203692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2.3 Project Stakeholder Relationships</a:t>
            </a:r>
            <a:endParaRPr lang="en-IN" dirty="0"/>
          </a:p>
        </p:txBody>
      </p:sp>
      <p:pic>
        <p:nvPicPr>
          <p:cNvPr id="5" name="Picture 4" descr="Reciprocal relationships exist between project manager and the following stakeholders, parent organization, external environment, top management, project team, accountant, clients, other functional managers."/>
          <p:cNvPicPr>
            <a:picLocks noChangeAspect="1"/>
          </p:cNvPicPr>
          <p:nvPr/>
        </p:nvPicPr>
        <p:blipFill>
          <a:blip r:embed="rId2"/>
          <a:stretch>
            <a:fillRect/>
          </a:stretch>
        </p:blipFill>
        <p:spPr>
          <a:xfrm>
            <a:off x="1425704" y="1615528"/>
            <a:ext cx="6294499" cy="4656380"/>
          </a:xfrm>
          <a:prstGeom prst="rect">
            <a:avLst/>
          </a:prstGeom>
        </p:spPr>
      </p:pic>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dk1"/>
                </a:solidFill>
                <a:latin typeface="Arial"/>
                <a:ea typeface="Arial"/>
                <a:cs typeface="Arial"/>
                <a:sym typeface="Arial"/>
              </a:rPr>
              <a:t>11</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754568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Stakeholders</a:t>
            </a:r>
            <a:endParaRPr lang="en-IN" dirty="0"/>
          </a:p>
        </p:txBody>
      </p:sp>
      <p:sp>
        <p:nvSpPr>
          <p:cNvPr id="3" name="Text Placeholder 2"/>
          <p:cNvSpPr>
            <a:spLocks noGrp="1"/>
          </p:cNvSpPr>
          <p:nvPr>
            <p:ph type="body" idx="1"/>
          </p:nvPr>
        </p:nvSpPr>
        <p:spPr/>
        <p:txBody>
          <a:bodyPr/>
          <a:lstStyle/>
          <a:p>
            <a:pPr marL="432000" indent="-432000">
              <a:buFont typeface="Corbel" panose="020B0503020204020204" pitchFamily="34" charset="0"/>
              <a:buAutoNum type="arabicPeriod"/>
            </a:pPr>
            <a:r>
              <a:rPr lang="en-US" altLang="en-US" sz="2400" dirty="0">
                <a:latin typeface="+mn-lt"/>
              </a:rPr>
              <a:t>Assess the environment.</a:t>
            </a:r>
          </a:p>
          <a:p>
            <a:pPr marL="432000" indent="-432000">
              <a:buFont typeface="Corbel" panose="020B0503020204020204" pitchFamily="34" charset="0"/>
              <a:buAutoNum type="arabicPeriod"/>
            </a:pPr>
            <a:r>
              <a:rPr lang="en-US" altLang="en-US" sz="2400" dirty="0">
                <a:latin typeface="+mn-lt"/>
              </a:rPr>
              <a:t>Identify the goals of the principal actors.</a:t>
            </a:r>
          </a:p>
          <a:p>
            <a:pPr marL="432000" indent="-432000">
              <a:buFont typeface="Corbel" panose="020B0503020204020204" pitchFamily="34" charset="0"/>
              <a:buAutoNum type="arabicPeriod"/>
            </a:pPr>
            <a:r>
              <a:rPr lang="en-US" altLang="en-US" sz="2400" dirty="0">
                <a:latin typeface="+mn-lt"/>
              </a:rPr>
              <a:t>Assess your own capabilities.</a:t>
            </a:r>
          </a:p>
          <a:p>
            <a:pPr marL="432000" indent="-432000">
              <a:buFont typeface="Corbel" panose="020B0503020204020204" pitchFamily="34" charset="0"/>
              <a:buAutoNum type="arabicPeriod"/>
            </a:pPr>
            <a:r>
              <a:rPr lang="en-US" altLang="en-US" sz="2400" dirty="0">
                <a:latin typeface="+mn-lt"/>
              </a:rPr>
              <a:t>Define the problem.</a:t>
            </a:r>
          </a:p>
          <a:p>
            <a:pPr marL="432000" indent="-432000">
              <a:buFont typeface="Corbel" panose="020B0503020204020204" pitchFamily="34" charset="0"/>
              <a:buAutoNum type="arabicPeriod"/>
            </a:pPr>
            <a:r>
              <a:rPr lang="en-US" altLang="en-US" sz="2400" dirty="0">
                <a:latin typeface="+mn-lt"/>
              </a:rPr>
              <a:t>Develop solutions.</a:t>
            </a:r>
          </a:p>
          <a:p>
            <a:pPr marL="432000" indent="-432000">
              <a:buFont typeface="Corbel" panose="020B0503020204020204" pitchFamily="34" charset="0"/>
              <a:buAutoNum type="arabicPeriod"/>
            </a:pPr>
            <a:r>
              <a:rPr lang="en-US" altLang="en-US" sz="2400" dirty="0">
                <a:latin typeface="+mn-lt"/>
              </a:rPr>
              <a:t>Test and refine the solutions</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27527706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Managing Stakeholders</a:t>
            </a:r>
            <a:endParaRPr lang="en-GB" dirty="0"/>
          </a:p>
        </p:txBody>
      </p:sp>
      <p:pic>
        <p:nvPicPr>
          <p:cNvPr id="4" name="Picture 3"/>
          <p:cNvPicPr>
            <a:picLocks noChangeAspect="1"/>
          </p:cNvPicPr>
          <p:nvPr/>
        </p:nvPicPr>
        <p:blipFill>
          <a:blip r:embed="rId2"/>
          <a:stretch>
            <a:fillRect/>
          </a:stretch>
        </p:blipFill>
        <p:spPr>
          <a:xfrm>
            <a:off x="923925" y="1468192"/>
            <a:ext cx="7296150" cy="4894508"/>
          </a:xfrm>
          <a:prstGeom prst="rect">
            <a:avLst/>
          </a:prstGeom>
        </p:spPr>
      </p:pic>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96529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 Assignment</a:t>
            </a:r>
            <a:endParaRPr lang="en-GB" dirty="0"/>
          </a:p>
        </p:txBody>
      </p:sp>
      <p:sp>
        <p:nvSpPr>
          <p:cNvPr id="3" name="Text Placeholder 2"/>
          <p:cNvSpPr>
            <a:spLocks noGrp="1"/>
          </p:cNvSpPr>
          <p:nvPr>
            <p:ph type="body" idx="1"/>
          </p:nvPr>
        </p:nvSpPr>
        <p:spPr/>
        <p:txBody>
          <a:bodyPr/>
          <a:lstStyle/>
          <a:p>
            <a:r>
              <a:rPr lang="en-GB" sz="4400" dirty="0" smtClean="0"/>
              <a:t>Using the list of Stakeholders provided, construct a stakeholders’ management matrix </a:t>
            </a:r>
            <a:endParaRPr lang="en-GB" sz="4400" dirty="0"/>
          </a:p>
        </p:txBody>
      </p:sp>
    </p:spTree>
    <p:extLst>
      <p:ext uri="{BB962C8B-B14F-4D97-AF65-F5344CB8AC3E}">
        <p14:creationId xmlns:p14="http://schemas.microsoft.com/office/powerpoint/2010/main" val="3340359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Structure</a:t>
            </a:r>
          </a:p>
        </p:txBody>
      </p:sp>
      <p:sp>
        <p:nvSpPr>
          <p:cNvPr id="3" name="Text Placeholder 2"/>
          <p:cNvSpPr>
            <a:spLocks noGrp="1"/>
          </p:cNvSpPr>
          <p:nvPr>
            <p:ph type="body" idx="1"/>
          </p:nvPr>
        </p:nvSpPr>
        <p:spPr>
          <a:xfrm>
            <a:off x="457200" y="1600201"/>
            <a:ext cx="8229600" cy="869592"/>
          </a:xfrm>
        </p:spPr>
        <p:txBody>
          <a:bodyPr/>
          <a:lstStyle/>
          <a:p>
            <a:pPr marL="381000" indent="-381000" eaLnBrk="1" hangingPunct="1">
              <a:buFontTx/>
              <a:buNone/>
            </a:pPr>
            <a:r>
              <a:rPr lang="en-US" altLang="en-US" sz="2000" dirty="0">
                <a:latin typeface="+mn-lt"/>
              </a:rPr>
              <a:t>Consists of three key elements:</a:t>
            </a:r>
          </a:p>
          <a:p>
            <a:pPr marL="432000" indent="-432000" eaLnBrk="1" hangingPunct="1">
              <a:buFontTx/>
              <a:buAutoNum type="arabicPeriod"/>
            </a:pPr>
            <a:r>
              <a:rPr lang="en-US" altLang="en-US" sz="2000" dirty="0">
                <a:latin typeface="+mn-lt"/>
              </a:rPr>
              <a:t>Designates formal reporting relationships</a:t>
            </a:r>
          </a:p>
        </p:txBody>
      </p:sp>
      <p:sp>
        <p:nvSpPr>
          <p:cNvPr id="4" name="Content Placeholder 3"/>
          <p:cNvSpPr>
            <a:spLocks noGrp="1"/>
          </p:cNvSpPr>
          <p:nvPr>
            <p:ph sz="quarter" idx="13"/>
          </p:nvPr>
        </p:nvSpPr>
        <p:spPr>
          <a:xfrm>
            <a:off x="457200" y="2469793"/>
            <a:ext cx="8229600" cy="794004"/>
          </a:xfrm>
        </p:spPr>
        <p:txBody>
          <a:bodyPr/>
          <a:lstStyle/>
          <a:p>
            <a:pPr marL="741600" lvl="1" indent="-284400" eaLnBrk="1" hangingPunct="1"/>
            <a:r>
              <a:rPr lang="en-US" altLang="en-US" sz="2000" dirty="0"/>
              <a:t>number of levels in the hierarchy</a:t>
            </a:r>
          </a:p>
          <a:p>
            <a:pPr marL="741600" lvl="1" indent="-284400" eaLnBrk="1" hangingPunct="1"/>
            <a:r>
              <a:rPr lang="en-US" altLang="en-US" sz="2000" dirty="0"/>
              <a:t>span of </a:t>
            </a:r>
            <a:r>
              <a:rPr lang="en-US" altLang="en-US" sz="2000" dirty="0" smtClean="0"/>
              <a:t>control</a:t>
            </a:r>
            <a:endParaRPr lang="en-US" altLang="en-US" sz="2000" dirty="0"/>
          </a:p>
        </p:txBody>
      </p:sp>
      <p:sp>
        <p:nvSpPr>
          <p:cNvPr id="5" name="Content Placeholder 4"/>
          <p:cNvSpPr>
            <a:spLocks noGrp="1"/>
          </p:cNvSpPr>
          <p:nvPr>
            <p:ph sz="quarter" idx="14"/>
          </p:nvPr>
        </p:nvSpPr>
        <p:spPr>
          <a:xfrm>
            <a:off x="457200" y="3278801"/>
            <a:ext cx="8232775" cy="396007"/>
          </a:xfrm>
        </p:spPr>
        <p:txBody>
          <a:bodyPr/>
          <a:lstStyle/>
          <a:p>
            <a:pPr marL="432000" indent="-432000" eaLnBrk="1" hangingPunct="1">
              <a:buFontTx/>
              <a:buAutoNum type="arabicPeriod" startAt="2"/>
            </a:pPr>
            <a:r>
              <a:rPr lang="en-US" altLang="en-US" sz="2000" dirty="0"/>
              <a:t>Identifies groupings </a:t>
            </a:r>
            <a:r>
              <a:rPr lang="en-US" altLang="en-US" sz="2000" dirty="0" smtClean="0"/>
              <a:t>of</a:t>
            </a:r>
            <a:endParaRPr lang="en-US" altLang="en-US" sz="2000" dirty="0"/>
          </a:p>
        </p:txBody>
      </p:sp>
      <p:sp>
        <p:nvSpPr>
          <p:cNvPr id="6" name="Content Placeholder 5"/>
          <p:cNvSpPr>
            <a:spLocks noGrp="1"/>
          </p:cNvSpPr>
          <p:nvPr>
            <p:ph sz="quarter" idx="15"/>
          </p:nvPr>
        </p:nvSpPr>
        <p:spPr>
          <a:xfrm>
            <a:off x="457200" y="3674808"/>
            <a:ext cx="8229600" cy="849669"/>
          </a:xfrm>
        </p:spPr>
        <p:txBody>
          <a:bodyPr/>
          <a:lstStyle/>
          <a:p>
            <a:pPr marL="741600" lvl="1" indent="-284400" eaLnBrk="1" hangingPunct="1"/>
            <a:r>
              <a:rPr lang="en-US" altLang="en-US" sz="2000" dirty="0">
                <a:latin typeface="+mn-lt"/>
              </a:rPr>
              <a:t>individuals into departments</a:t>
            </a:r>
          </a:p>
          <a:p>
            <a:pPr marL="741600" lvl="1" indent="-284400" eaLnBrk="1" hangingPunct="1"/>
            <a:r>
              <a:rPr lang="en-US" altLang="en-US" sz="2000" dirty="0">
                <a:latin typeface="+mn-lt"/>
              </a:rPr>
              <a:t>departments into the total organization</a:t>
            </a:r>
          </a:p>
        </p:txBody>
      </p:sp>
      <p:sp>
        <p:nvSpPr>
          <p:cNvPr id="7" name="Content Placeholder 6"/>
          <p:cNvSpPr>
            <a:spLocks noGrp="1"/>
          </p:cNvSpPr>
          <p:nvPr>
            <p:ph sz="quarter" idx="16"/>
          </p:nvPr>
        </p:nvSpPr>
        <p:spPr>
          <a:xfrm>
            <a:off x="457200" y="4545524"/>
            <a:ext cx="8229600" cy="400104"/>
          </a:xfrm>
        </p:spPr>
        <p:txBody>
          <a:bodyPr/>
          <a:lstStyle/>
          <a:p>
            <a:pPr marL="432000" indent="-432000" eaLnBrk="1" hangingPunct="1">
              <a:buFontTx/>
              <a:buAutoNum type="arabicPeriod" startAt="3"/>
            </a:pPr>
            <a:r>
              <a:rPr lang="en-US" altLang="en-US" sz="2000" dirty="0">
                <a:latin typeface="+mn-lt"/>
              </a:rPr>
              <a:t>Design of systems to ensure</a:t>
            </a:r>
          </a:p>
        </p:txBody>
      </p:sp>
      <p:sp>
        <p:nvSpPr>
          <p:cNvPr id="8" name="Content Placeholder 7"/>
          <p:cNvSpPr>
            <a:spLocks noGrp="1"/>
          </p:cNvSpPr>
          <p:nvPr>
            <p:ph sz="quarter" idx="17"/>
          </p:nvPr>
        </p:nvSpPr>
        <p:spPr>
          <a:xfrm>
            <a:off x="457200" y="4945628"/>
            <a:ext cx="8229600" cy="1189703"/>
          </a:xfrm>
        </p:spPr>
        <p:txBody>
          <a:bodyPr/>
          <a:lstStyle/>
          <a:p>
            <a:pPr marL="741600" lvl="1" indent="-284400" eaLnBrk="1" hangingPunct="1"/>
            <a:r>
              <a:rPr lang="en-US" altLang="en-US" sz="2000" dirty="0">
                <a:latin typeface="+mn-lt"/>
              </a:rPr>
              <a:t>effective communication</a:t>
            </a:r>
          </a:p>
          <a:p>
            <a:pPr marL="741600" lvl="1" indent="-284400" eaLnBrk="1" hangingPunct="1"/>
            <a:r>
              <a:rPr lang="en-US" altLang="en-US" sz="2000" dirty="0">
                <a:latin typeface="+mn-lt"/>
              </a:rPr>
              <a:t>coordination</a:t>
            </a:r>
          </a:p>
          <a:p>
            <a:pPr marL="741600" lvl="1" indent="-284400" eaLnBrk="1" hangingPunct="1"/>
            <a:r>
              <a:rPr lang="en-US" altLang="en-US" sz="2000" dirty="0">
                <a:latin typeface="+mn-lt"/>
              </a:rPr>
              <a:t>integration across departments</a:t>
            </a:r>
          </a:p>
        </p:txBody>
      </p:sp>
    </p:spTree>
    <p:extLst>
      <p:ext uri="{BB962C8B-B14F-4D97-AF65-F5344CB8AC3E}">
        <p14:creationId xmlns:p14="http://schemas.microsoft.com/office/powerpoint/2010/main" val="4070532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of Organization Structure</a:t>
            </a:r>
            <a:endParaRPr lang="en-IN" dirty="0"/>
          </a:p>
        </p:txBody>
      </p:sp>
      <p:sp>
        <p:nvSpPr>
          <p:cNvPr id="3" name="Text Placeholder 2"/>
          <p:cNvSpPr>
            <a:spLocks noGrp="1"/>
          </p:cNvSpPr>
          <p:nvPr>
            <p:ph type="body" idx="1"/>
          </p:nvPr>
        </p:nvSpPr>
        <p:spPr/>
        <p:txBody>
          <a:bodyPr/>
          <a:lstStyle/>
          <a:p>
            <a:pPr eaLnBrk="1" hangingPunct="1"/>
            <a:r>
              <a:rPr lang="en-US" altLang="en-US" sz="2400" b="1" dirty="0">
                <a:solidFill>
                  <a:schemeClr val="tx1"/>
                </a:solidFill>
                <a:latin typeface="+mn-lt"/>
              </a:rPr>
              <a:t>Functional </a:t>
            </a:r>
            <a:r>
              <a:rPr lang="en-US" altLang="en-US" sz="2400" b="1" dirty="0" smtClean="0">
                <a:solidFill>
                  <a:schemeClr val="tx1"/>
                </a:solidFill>
                <a:latin typeface="+mn-lt"/>
              </a:rPr>
              <a:t>organizations</a:t>
            </a:r>
            <a:r>
              <a:rPr lang="en-US" altLang="en-US" sz="2400" dirty="0" smtClean="0">
                <a:solidFill>
                  <a:schemeClr val="tx1"/>
                </a:solidFill>
                <a:latin typeface="+mn-lt"/>
              </a:rPr>
              <a:t>—group </a:t>
            </a:r>
            <a:r>
              <a:rPr lang="en-US" altLang="en-US" sz="2400" dirty="0">
                <a:solidFill>
                  <a:schemeClr val="tx1"/>
                </a:solidFill>
                <a:latin typeface="+mn-lt"/>
              </a:rPr>
              <a:t>people performing similar activities into </a:t>
            </a:r>
            <a:r>
              <a:rPr lang="en-US" altLang="en-US" sz="2400" b="1" dirty="0" smtClean="0">
                <a:solidFill>
                  <a:schemeClr val="tx1"/>
                </a:solidFill>
                <a:latin typeface="+mn-lt"/>
              </a:rPr>
              <a:t>departments</a:t>
            </a:r>
            <a:endParaRPr lang="en-US" altLang="en-US" sz="2400" b="1" dirty="0">
              <a:solidFill>
                <a:schemeClr val="tx1"/>
              </a:solidFill>
              <a:latin typeface="+mn-lt"/>
            </a:endParaRPr>
          </a:p>
          <a:p>
            <a:pPr eaLnBrk="1" hangingPunct="1"/>
            <a:r>
              <a:rPr lang="en-US" altLang="en-US" sz="2400" b="1" dirty="0">
                <a:solidFill>
                  <a:schemeClr val="tx1"/>
                </a:solidFill>
                <a:latin typeface="+mn-lt"/>
              </a:rPr>
              <a:t>Project </a:t>
            </a:r>
            <a:r>
              <a:rPr lang="en-US" altLang="en-US" sz="2400" b="1" dirty="0" smtClean="0">
                <a:solidFill>
                  <a:schemeClr val="tx1"/>
                </a:solidFill>
                <a:latin typeface="+mn-lt"/>
              </a:rPr>
              <a:t>organizations</a:t>
            </a:r>
            <a:r>
              <a:rPr lang="en-US" altLang="en-US" sz="2400" dirty="0">
                <a:solidFill>
                  <a:schemeClr val="tx1"/>
                </a:solidFill>
              </a:rPr>
              <a:t>—</a:t>
            </a:r>
            <a:r>
              <a:rPr lang="en-US" altLang="en-US" sz="2400" dirty="0" smtClean="0">
                <a:solidFill>
                  <a:schemeClr val="tx1"/>
                </a:solidFill>
                <a:latin typeface="+mn-lt"/>
              </a:rPr>
              <a:t>group </a:t>
            </a:r>
            <a:r>
              <a:rPr lang="en-US" altLang="en-US" sz="2400" dirty="0">
                <a:solidFill>
                  <a:schemeClr val="tx1"/>
                </a:solidFill>
                <a:latin typeface="+mn-lt"/>
              </a:rPr>
              <a:t>people into </a:t>
            </a:r>
            <a:r>
              <a:rPr lang="en-US" altLang="en-US" sz="2400" b="1" dirty="0">
                <a:solidFill>
                  <a:schemeClr val="tx1"/>
                </a:solidFill>
                <a:latin typeface="+mn-lt"/>
              </a:rPr>
              <a:t>project teams</a:t>
            </a:r>
            <a:r>
              <a:rPr lang="en-US" altLang="en-US" sz="2400" dirty="0">
                <a:solidFill>
                  <a:schemeClr val="tx1"/>
                </a:solidFill>
                <a:latin typeface="+mn-lt"/>
              </a:rPr>
              <a:t> on temporary </a:t>
            </a:r>
            <a:r>
              <a:rPr lang="en-US" altLang="en-US" sz="2400" dirty="0" smtClean="0">
                <a:solidFill>
                  <a:schemeClr val="tx1"/>
                </a:solidFill>
                <a:latin typeface="+mn-lt"/>
              </a:rPr>
              <a:t>assignments</a:t>
            </a:r>
            <a:endParaRPr lang="en-US" altLang="en-US" sz="2400" dirty="0">
              <a:solidFill>
                <a:schemeClr val="tx1"/>
              </a:solidFill>
              <a:latin typeface="+mn-lt"/>
            </a:endParaRPr>
          </a:p>
          <a:p>
            <a:pPr eaLnBrk="1" hangingPunct="1"/>
            <a:r>
              <a:rPr lang="en-US" altLang="en-US" sz="2400" b="1" dirty="0">
                <a:solidFill>
                  <a:schemeClr val="tx1"/>
                </a:solidFill>
                <a:latin typeface="+mn-lt"/>
              </a:rPr>
              <a:t>Matrix </a:t>
            </a:r>
            <a:r>
              <a:rPr lang="en-US" altLang="en-US" sz="2400" b="1" dirty="0" smtClean="0">
                <a:solidFill>
                  <a:schemeClr val="tx1"/>
                </a:solidFill>
                <a:latin typeface="+mn-lt"/>
              </a:rPr>
              <a:t>organizations</a:t>
            </a:r>
            <a:r>
              <a:rPr lang="en-US" altLang="en-US" sz="2400" dirty="0">
                <a:solidFill>
                  <a:schemeClr val="tx1"/>
                </a:solidFill>
              </a:rPr>
              <a:t>—</a:t>
            </a:r>
            <a:r>
              <a:rPr lang="en-US" altLang="en-US" sz="2400" dirty="0" smtClean="0">
                <a:solidFill>
                  <a:schemeClr val="tx1"/>
                </a:solidFill>
                <a:latin typeface="+mn-lt"/>
              </a:rPr>
              <a:t>create </a:t>
            </a:r>
            <a:r>
              <a:rPr lang="en-US" altLang="en-US" sz="2400" dirty="0">
                <a:solidFill>
                  <a:schemeClr val="tx1"/>
                </a:solidFill>
                <a:latin typeface="+mn-lt"/>
              </a:rPr>
              <a:t>a dual hierarchy in which </a:t>
            </a:r>
            <a:r>
              <a:rPr lang="en-US" altLang="en-US" sz="2400" b="1" dirty="0">
                <a:solidFill>
                  <a:schemeClr val="tx1"/>
                </a:solidFill>
                <a:latin typeface="+mn-lt"/>
              </a:rPr>
              <a:t>functions and projects</a:t>
            </a:r>
            <a:r>
              <a:rPr lang="en-US" altLang="en-US" sz="2400" dirty="0">
                <a:solidFill>
                  <a:schemeClr val="tx1"/>
                </a:solidFill>
                <a:latin typeface="+mn-lt"/>
              </a:rPr>
              <a:t> have equal prominence</a:t>
            </a:r>
          </a:p>
        </p:txBody>
      </p:sp>
    </p:spTree>
    <p:extLst>
      <p:ext uri="{BB962C8B-B14F-4D97-AF65-F5344CB8AC3E}">
        <p14:creationId xmlns:p14="http://schemas.microsoft.com/office/powerpoint/2010/main" val="30638924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852"/>
            <a:ext cx="8229600" cy="1066799"/>
          </a:xfrm>
        </p:spPr>
        <p:txBody>
          <a:bodyPr anchor="ctr"/>
          <a:lstStyle/>
          <a:p>
            <a:r>
              <a:rPr lang="en-US" dirty="0"/>
              <a:t>Figure 2.4 Example of a Functional Organizational Structure</a:t>
            </a:r>
            <a:endParaRPr lang="en-IN" dirty="0"/>
          </a:p>
        </p:txBody>
      </p:sp>
      <p:pic>
        <p:nvPicPr>
          <p:cNvPr id="4" name="Picture 3" descr="The chief executive reports to the board of directors on an organizational chart. Reporting to the chief executive are the following, vice president of marketing, vice president of production, vice president of finance, vice president of research. Reporting to V P of marketing are market research, sales, after market support, advertising. Reporting to V P of production are logistics, outsourcing, distribution, warehousing, and manufacturing. Reporting to the V P of finance are accounting services, contracting, investments, employee benefits. Reporting to the V P of research are new product development, testing, research labs, and quality."/>
          <p:cNvPicPr>
            <a:picLocks noChangeAspect="1"/>
          </p:cNvPicPr>
          <p:nvPr/>
        </p:nvPicPr>
        <p:blipFill>
          <a:blip r:embed="rId2"/>
          <a:stretch>
            <a:fillRect/>
          </a:stretch>
        </p:blipFill>
        <p:spPr>
          <a:xfrm>
            <a:off x="703924" y="1529088"/>
            <a:ext cx="7758234" cy="4315341"/>
          </a:xfrm>
          <a:prstGeom prst="rect">
            <a:avLst/>
          </a:prstGeom>
        </p:spPr>
      </p:pic>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dk1"/>
                </a:solidFill>
                <a:latin typeface="Arial"/>
                <a:ea typeface="Arial"/>
                <a:cs typeface="Arial"/>
                <a:sym typeface="Arial"/>
              </a:rPr>
              <a:t>17</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24836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2.2 </a:t>
            </a:r>
            <a:r>
              <a:rPr lang="en-IN" dirty="0"/>
              <a:t>Strengths and Weaknesses of Functional Structures</a:t>
            </a:r>
          </a:p>
        </p:txBody>
      </p:sp>
      <p:graphicFrame>
        <p:nvGraphicFramePr>
          <p:cNvPr id="4" name="Table 3"/>
          <p:cNvGraphicFramePr>
            <a:graphicFrameLocks noGrp="1"/>
          </p:cNvGraphicFramePr>
          <p:nvPr>
            <p:extLst>
              <p:ext uri="{D42A27DB-BD31-4B8C-83A1-F6EECF244321}">
                <p14:modId xmlns:p14="http://schemas.microsoft.com/office/powerpoint/2010/main" val="2365053899"/>
              </p:ext>
            </p:extLst>
          </p:nvPr>
        </p:nvGraphicFramePr>
        <p:xfrm>
          <a:off x="457200" y="1694265"/>
          <a:ext cx="8229600" cy="4162817"/>
        </p:xfrm>
        <a:graphic>
          <a:graphicData uri="http://schemas.openxmlformats.org/drawingml/2006/table">
            <a:tbl>
              <a:tblPr firstRow="1" bandRow="1">
                <a:tableStyleId>{40F9630F-82C1-40B7-BC3A-925EFCFF5E92}</a:tableStyleId>
              </a:tblPr>
              <a:tblGrid>
                <a:gridCol w="3945988">
                  <a:extLst>
                    <a:ext uri="{9D8B030D-6E8A-4147-A177-3AD203B41FA5}">
                      <a16:colId xmlns:a16="http://schemas.microsoft.com/office/drawing/2014/main" xmlns="" val="674437840"/>
                    </a:ext>
                  </a:extLst>
                </a:gridCol>
                <a:gridCol w="4283612">
                  <a:extLst>
                    <a:ext uri="{9D8B030D-6E8A-4147-A177-3AD203B41FA5}">
                      <a16:colId xmlns:a16="http://schemas.microsoft.com/office/drawing/2014/main" xmlns="" val="2973401795"/>
                    </a:ext>
                  </a:extLst>
                </a:gridCol>
              </a:tblGrid>
              <a:tr h="385264">
                <a:tc>
                  <a:txBody>
                    <a:bodyPr/>
                    <a:lstStyle/>
                    <a:p>
                      <a:pPr algn="ctr"/>
                      <a:r>
                        <a:rPr lang="en-IN" sz="2000" b="1" i="0" u="none" strike="noStrike" cap="none" baseline="0" dirty="0" smtClean="0">
                          <a:solidFill>
                            <a:schemeClr val="dk1"/>
                          </a:solidFill>
                          <a:latin typeface="+mn-lt"/>
                          <a:ea typeface="Arial"/>
                          <a:cs typeface="Arial"/>
                          <a:sym typeface="Arial"/>
                        </a:rPr>
                        <a:t>Strengths for Project Management</a:t>
                      </a:r>
                      <a:endParaRPr lang="en-IN" sz="20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2000" b="1" i="0" u="none" strike="noStrike" cap="none" baseline="0" dirty="0" smtClean="0">
                          <a:solidFill>
                            <a:schemeClr val="dk1"/>
                          </a:solidFill>
                          <a:latin typeface="+mn-lt"/>
                          <a:ea typeface="Arial"/>
                          <a:cs typeface="Arial"/>
                          <a:sym typeface="Arial"/>
                        </a:rPr>
                        <a:t>Weaknesses for Project Management</a:t>
                      </a:r>
                      <a:endParaRPr lang="en-IN" sz="20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92619281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cap="none" normalizeH="0" baseline="0" dirty="0" smtClean="0">
                          <a:ln>
                            <a:noFill/>
                          </a:ln>
                          <a:solidFill>
                            <a:schemeClr val="tx1"/>
                          </a:solidFill>
                          <a:effectLst/>
                          <a:latin typeface="+mn-lt"/>
                          <a:ea typeface="MS PGothic" panose="020B0600070205080204" pitchFamily="34" charset="-128"/>
                        </a:rPr>
                        <a:t>1. Projects developed within basic functional structure require no disruption or change to firm</a:t>
                      </a:r>
                      <a:r>
                        <a:rPr kumimoji="0" lang="en-IN" altLang="ja-JP" sz="2000" b="0" i="0" u="none" strike="noStrike" cap="none" normalizeH="0" baseline="0" dirty="0" smtClean="0">
                          <a:ln>
                            <a:noFill/>
                          </a:ln>
                          <a:solidFill>
                            <a:schemeClr val="tx1"/>
                          </a:solidFill>
                          <a:effectLst/>
                          <a:latin typeface="+mn-lt"/>
                          <a:ea typeface="MS PGothic" panose="020B0600070205080204" pitchFamily="34" charset="-128"/>
                        </a:rPr>
                        <a:t>’</a:t>
                      </a:r>
                      <a:r>
                        <a:rPr kumimoji="0" lang="en-US" altLang="ja-JP" sz="2000" b="0" i="0" u="none" strike="noStrike" cap="none" normalizeH="0" baseline="0" dirty="0" smtClean="0">
                          <a:ln>
                            <a:noFill/>
                          </a:ln>
                          <a:solidFill>
                            <a:schemeClr val="tx1"/>
                          </a:solidFill>
                          <a:effectLst/>
                          <a:latin typeface="+mn-lt"/>
                          <a:ea typeface="MS PGothic" panose="020B0600070205080204" pitchFamily="34" charset="-128"/>
                        </a:rPr>
                        <a:t>s design.</a:t>
                      </a:r>
                      <a:endParaRPr lang="en-IN" sz="20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cap="none" normalizeH="0" baseline="0" dirty="0" smtClean="0">
                          <a:ln>
                            <a:noFill/>
                          </a:ln>
                          <a:solidFill>
                            <a:schemeClr val="tx1"/>
                          </a:solidFill>
                          <a:effectLst/>
                          <a:latin typeface="+mn-lt"/>
                          <a:ea typeface="MS PGothic" panose="020B0600070205080204" pitchFamily="34" charset="-128"/>
                        </a:rPr>
                        <a:t>1. Functional siloing makes it difficult to achieve cross-functional cooperation.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83787133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cap="none" normalizeH="0" baseline="0" dirty="0" smtClean="0">
                          <a:ln>
                            <a:noFill/>
                          </a:ln>
                          <a:solidFill>
                            <a:schemeClr val="tx1"/>
                          </a:solidFill>
                          <a:effectLst/>
                          <a:latin typeface="+mn-lt"/>
                          <a:ea typeface="MS PGothic" panose="020B0600070205080204" pitchFamily="34" charset="-128"/>
                        </a:rPr>
                        <a:t>2. Enables development of in-depth knowledge and intellectual capital.</a:t>
                      </a:r>
                      <a:endParaRPr lang="en-IN" sz="20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cap="none" normalizeH="0" baseline="0" dirty="0" smtClean="0">
                          <a:ln>
                            <a:noFill/>
                          </a:ln>
                          <a:solidFill>
                            <a:schemeClr val="tx1"/>
                          </a:solidFill>
                          <a:effectLst/>
                          <a:latin typeface="+mn-lt"/>
                          <a:ea typeface="MS PGothic" panose="020B0600070205080204" pitchFamily="34" charset="-128"/>
                        </a:rPr>
                        <a:t>2. Lack of customer focus.</a:t>
                      </a:r>
                      <a:endParaRPr lang="en-IN" sz="20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50384547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cap="none" normalizeH="0" baseline="0" dirty="0" smtClean="0">
                          <a:ln>
                            <a:noFill/>
                          </a:ln>
                          <a:solidFill>
                            <a:schemeClr val="tx1"/>
                          </a:solidFill>
                          <a:effectLst/>
                          <a:latin typeface="+mn-lt"/>
                          <a:ea typeface="MS PGothic" panose="020B0600070205080204" pitchFamily="34" charset="-128"/>
                        </a:rPr>
                        <a:t>3. Allows for standard career paths.</a:t>
                      </a:r>
                      <a:endParaRPr lang="en-IN" sz="20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cap="none" normalizeH="0" baseline="0" dirty="0" smtClean="0">
                          <a:ln>
                            <a:noFill/>
                          </a:ln>
                          <a:solidFill>
                            <a:schemeClr val="tx1"/>
                          </a:solidFill>
                          <a:effectLst/>
                          <a:latin typeface="+mn-lt"/>
                          <a:ea typeface="MS PGothic" panose="020B0600070205080204" pitchFamily="34" charset="-128"/>
                        </a:rPr>
                        <a:t>3. Longer time to complete projects.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872802892"/>
                  </a:ext>
                </a:extLst>
              </a:tr>
              <a:tr h="444257">
                <a:tc>
                  <a:txBody>
                    <a:bodyPr/>
                    <a:lstStyle/>
                    <a:p>
                      <a:r>
                        <a:rPr lang="en-IN" sz="2000" dirty="0" smtClean="0">
                          <a:solidFill>
                            <a:schemeClr val="bg1"/>
                          </a:solidFill>
                          <a:latin typeface="+mn-lt"/>
                        </a:rPr>
                        <a:t>Blank</a:t>
                      </a:r>
                      <a:endParaRPr lang="en-IN" sz="2000" dirty="0">
                        <a:solidFill>
                          <a:schemeClr val="bg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cap="none" normalizeH="0" baseline="0" dirty="0" smtClean="0">
                          <a:ln>
                            <a:noFill/>
                          </a:ln>
                          <a:solidFill>
                            <a:schemeClr val="tx1"/>
                          </a:solidFill>
                          <a:effectLst/>
                          <a:latin typeface="+mn-lt"/>
                          <a:ea typeface="MS PGothic" panose="020B0600070205080204" pitchFamily="34" charset="-128"/>
                        </a:rPr>
                        <a:t>4. Varying interest or commitment.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976287841"/>
                  </a:ext>
                </a:extLst>
              </a:tr>
            </a:tbl>
          </a:graphicData>
        </a:graphic>
      </p:graphicFrame>
    </p:spTree>
    <p:extLst>
      <p:ext uri="{BB962C8B-B14F-4D97-AF65-F5344CB8AC3E}">
        <p14:creationId xmlns:p14="http://schemas.microsoft.com/office/powerpoint/2010/main" val="27762385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4356"/>
            <a:ext cx="8229600" cy="1066799"/>
          </a:xfrm>
        </p:spPr>
        <p:txBody>
          <a:bodyPr anchor="ctr"/>
          <a:lstStyle/>
          <a:p>
            <a:r>
              <a:rPr lang="en-US" dirty="0" smtClean="0"/>
              <a:t>Figure </a:t>
            </a:r>
            <a:r>
              <a:rPr lang="en-US" dirty="0"/>
              <a:t>2.6 Example of a Project Organizational Structure</a:t>
            </a:r>
            <a:endParaRPr lang="en-IN" dirty="0"/>
          </a:p>
        </p:txBody>
      </p:sp>
      <p:pic>
        <p:nvPicPr>
          <p:cNvPr id="4" name="Picture 3" descr="An organizational chart from Slide 14 now includes a V P of projects, whose group includes project alpha and project beta. Projects alpha and beta each interact with all other V P’s."/>
          <p:cNvPicPr>
            <a:picLocks noChangeAspect="1"/>
          </p:cNvPicPr>
          <p:nvPr/>
        </p:nvPicPr>
        <p:blipFill>
          <a:blip r:embed="rId2"/>
          <a:stretch>
            <a:fillRect/>
          </a:stretch>
        </p:blipFill>
        <p:spPr>
          <a:xfrm>
            <a:off x="883203" y="1653999"/>
            <a:ext cx="7330481" cy="4355228"/>
          </a:xfrm>
          <a:prstGeom prst="rect">
            <a:avLst/>
          </a:prstGeom>
        </p:spPr>
      </p:pic>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dk1"/>
                </a:solidFill>
                <a:latin typeface="Arial"/>
                <a:ea typeface="Arial"/>
                <a:cs typeface="Arial"/>
                <a:sym typeface="Arial"/>
              </a:rPr>
              <a:t>19</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822942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solidFill>
                  <a:schemeClr val="tx2"/>
                </a:solidFill>
              </a:rPr>
              <a:t>Outline</a:t>
            </a:r>
            <a:endParaRPr lang="en-IN" sz="2000" b="0" dirty="0">
              <a:solidFill>
                <a:schemeClr val="tx2"/>
              </a:solidFill>
            </a:endParaRPr>
          </a:p>
        </p:txBody>
      </p:sp>
      <p:sp>
        <p:nvSpPr>
          <p:cNvPr id="8" name="Text Placeholder 7"/>
          <p:cNvSpPr>
            <a:spLocks noGrp="1"/>
          </p:cNvSpPr>
          <p:nvPr>
            <p:ph idx="1"/>
          </p:nvPr>
        </p:nvSpPr>
        <p:spPr/>
        <p:txBody>
          <a:bodyPr/>
          <a:lstStyle/>
          <a:p>
            <a:pPr>
              <a:buClr>
                <a:schemeClr val="tx2"/>
              </a:buClr>
              <a:defRPr/>
            </a:pPr>
            <a:r>
              <a:rPr lang="en-US" sz="2400" dirty="0" smtClean="0">
                <a:latin typeface="+mn-lt"/>
              </a:rPr>
              <a:t>Strategy</a:t>
            </a:r>
          </a:p>
          <a:p>
            <a:pPr>
              <a:buClr>
                <a:schemeClr val="tx2"/>
              </a:buClr>
              <a:defRPr/>
            </a:pPr>
            <a:r>
              <a:rPr lang="en-US" sz="2400" dirty="0" smtClean="0">
                <a:latin typeface="+mn-lt"/>
              </a:rPr>
              <a:t>Environmental Analysis</a:t>
            </a:r>
          </a:p>
          <a:p>
            <a:pPr>
              <a:buClr>
                <a:schemeClr val="tx2"/>
              </a:buClr>
              <a:defRPr/>
            </a:pPr>
            <a:r>
              <a:rPr lang="en-US" sz="2400" dirty="0" smtClean="0">
                <a:latin typeface="+mn-lt"/>
              </a:rPr>
              <a:t>Stakeholder Analysis</a:t>
            </a:r>
          </a:p>
          <a:p>
            <a:pPr>
              <a:buClr>
                <a:schemeClr val="tx2"/>
              </a:buClr>
              <a:defRPr/>
            </a:pPr>
            <a:r>
              <a:rPr lang="en-US" sz="2400" dirty="0" smtClean="0">
                <a:latin typeface="+mn-lt"/>
              </a:rPr>
              <a:t>Organizational Structure</a:t>
            </a:r>
          </a:p>
          <a:p>
            <a:pPr>
              <a:buClr>
                <a:schemeClr val="tx2"/>
              </a:buClr>
              <a:defRPr/>
            </a:pPr>
            <a:r>
              <a:rPr lang="en-US" sz="2400" dirty="0" smtClean="0">
                <a:latin typeface="+mn-lt"/>
              </a:rPr>
              <a:t>Project Management Office</a:t>
            </a:r>
          </a:p>
          <a:p>
            <a:pPr>
              <a:buClr>
                <a:schemeClr val="tx2"/>
              </a:buClr>
              <a:defRPr/>
            </a:pPr>
            <a:r>
              <a:rPr lang="en-US" sz="2400" dirty="0" smtClean="0">
                <a:latin typeface="+mn-lt"/>
              </a:rPr>
              <a:t>Organizational Culture</a:t>
            </a:r>
            <a:endParaRPr lang="en-US" sz="2400" dirty="0" smtClean="0">
              <a:latin typeface="+mn-lt"/>
            </a:endParaRPr>
          </a:p>
          <a:p>
            <a:pPr marL="457200" indent="-457200">
              <a:buClr>
                <a:schemeClr val="tx2"/>
              </a:buClr>
              <a:buAutoNum type="arabicPeriod"/>
              <a:defRPr/>
            </a:pPr>
            <a:endParaRPr lang="en-US" sz="2400" dirty="0">
              <a:latin typeface="+mn-lt"/>
            </a:endParaRPr>
          </a:p>
        </p:txBody>
      </p:sp>
      <p:sp>
        <p:nvSpPr>
          <p:cNvPr id="2" name="Slide Number Placeholder 1"/>
          <p:cNvSpPr>
            <a:spLocks noGrp="1"/>
          </p:cNvSpPr>
          <p:nvPr>
            <p:ph type="sldNum" sz="quarter" idx="12"/>
          </p:nvPr>
        </p:nvSpPr>
        <p:spPr/>
        <p:txBody>
          <a:bodyPr/>
          <a:lstStyle/>
          <a:p>
            <a:fld id="{200B2350-5261-4F5C-9DF5-EF0D264FC8D2}" type="slidenum">
              <a:rPr lang="en-US" smtClean="0"/>
              <a:pPr/>
              <a:t>2</a:t>
            </a:fld>
            <a:endParaRPr lang="en-US" dirty="0"/>
          </a:p>
        </p:txBody>
      </p:sp>
    </p:spTree>
    <p:extLst>
      <p:ext uri="{BB962C8B-B14F-4D97-AF65-F5344CB8AC3E}">
        <p14:creationId xmlns:p14="http://schemas.microsoft.com/office/powerpoint/2010/main" val="24151218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2.3 Strengths and Weaknesses of Project Structures</a:t>
            </a:r>
          </a:p>
        </p:txBody>
      </p:sp>
      <p:graphicFrame>
        <p:nvGraphicFramePr>
          <p:cNvPr id="4" name="Table 3"/>
          <p:cNvGraphicFramePr>
            <a:graphicFrameLocks noGrp="1"/>
          </p:cNvGraphicFramePr>
          <p:nvPr>
            <p:extLst>
              <p:ext uri="{D42A27DB-BD31-4B8C-83A1-F6EECF244321}">
                <p14:modId xmlns:p14="http://schemas.microsoft.com/office/powerpoint/2010/main" val="3145224063"/>
              </p:ext>
            </p:extLst>
          </p:nvPr>
        </p:nvGraphicFramePr>
        <p:xfrm>
          <a:off x="457200" y="1821307"/>
          <a:ext cx="8229600" cy="4267200"/>
        </p:xfrm>
        <a:graphic>
          <a:graphicData uri="http://schemas.openxmlformats.org/drawingml/2006/table">
            <a:tbl>
              <a:tblPr firstRow="1" bandRow="1">
                <a:tableStyleId>{40F9630F-82C1-40B7-BC3A-925EFCFF5E92}</a:tableStyleId>
              </a:tblPr>
              <a:tblGrid>
                <a:gridCol w="4159045">
                  <a:extLst>
                    <a:ext uri="{9D8B030D-6E8A-4147-A177-3AD203B41FA5}">
                      <a16:colId xmlns:a16="http://schemas.microsoft.com/office/drawing/2014/main" xmlns="" val="1486318045"/>
                    </a:ext>
                  </a:extLst>
                </a:gridCol>
                <a:gridCol w="4070555">
                  <a:extLst>
                    <a:ext uri="{9D8B030D-6E8A-4147-A177-3AD203B41FA5}">
                      <a16:colId xmlns:a16="http://schemas.microsoft.com/office/drawing/2014/main" xmlns="" val="149273638"/>
                    </a:ext>
                  </a:extLst>
                </a:gridCol>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solidFill>
                            <a:schemeClr val="tx1"/>
                          </a:solidFill>
                          <a:effectLst/>
                          <a:latin typeface="+mn-lt"/>
                        </a:rPr>
                        <a:t>Strengths for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solidFill>
                            <a:schemeClr val="tx1"/>
                          </a:solidFill>
                          <a:effectLst/>
                          <a:latin typeface="+mn-lt"/>
                        </a:rPr>
                        <a:t>Project Management</a:t>
                      </a:r>
                      <a:endParaRPr kumimoji="0" lang="en-US" sz="2000" b="1" i="0" u="none" strike="noStrike" cap="none" normalizeH="0" baseline="0" dirty="0" smtClean="0">
                        <a:ln>
                          <a:noFill/>
                        </a:ln>
                        <a:solidFill>
                          <a:schemeClr val="tx1"/>
                        </a:solidFill>
                        <a:effectLst/>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solidFill>
                            <a:schemeClr val="tx1"/>
                          </a:solidFill>
                          <a:effectLst/>
                          <a:latin typeface="+mn-lt"/>
                        </a:rPr>
                        <a:t>Weaknesses for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solidFill>
                            <a:schemeClr val="tx1"/>
                          </a:solidFill>
                          <a:effectLst/>
                          <a:latin typeface="+mn-lt"/>
                        </a:rPr>
                        <a:t>Project Management</a:t>
                      </a:r>
                      <a:endParaRPr kumimoji="0" lang="en-US" sz="2000" b="1" i="0" u="none" strike="noStrike" cap="none" normalizeH="0" baseline="0" dirty="0" smtClean="0">
                        <a:ln>
                          <a:noFill/>
                        </a:ln>
                        <a:solidFill>
                          <a:schemeClr val="tx1"/>
                        </a:solidFill>
                        <a:effectLst/>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7042438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u="none" strike="noStrike" cap="none" normalizeH="0" baseline="0" dirty="0" smtClean="0">
                          <a:ln>
                            <a:noFill/>
                          </a:ln>
                          <a:solidFill>
                            <a:schemeClr val="tx1"/>
                          </a:solidFill>
                          <a:effectLst/>
                          <a:latin typeface="+mn-lt"/>
                        </a:rPr>
                        <a:t>1. Project manager sole authority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smtClean="0">
                          <a:solidFill>
                            <a:schemeClr val="tx1"/>
                          </a:solidFill>
                          <a:latin typeface="+mn-lt"/>
                        </a:rPr>
                        <a:t>1. </a:t>
                      </a:r>
                      <a:r>
                        <a:rPr kumimoji="0" lang="en-US" sz="2000" u="none" strike="noStrike" cap="none" normalizeH="0" baseline="0" dirty="0" smtClean="0">
                          <a:ln>
                            <a:noFill/>
                          </a:ln>
                          <a:solidFill>
                            <a:schemeClr val="tx1"/>
                          </a:solidFill>
                          <a:effectLst/>
                          <a:latin typeface="+mn-lt"/>
                        </a:rPr>
                        <a:t>Expensive to set up and maintain teams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64333610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smtClean="0">
                          <a:solidFill>
                            <a:schemeClr val="tx1"/>
                          </a:solidFill>
                          <a:latin typeface="+mn-lt"/>
                        </a:rPr>
                        <a:t>2. </a:t>
                      </a:r>
                      <a:r>
                        <a:rPr kumimoji="0" lang="en-US" sz="2000" u="none" strike="noStrike" cap="none" normalizeH="0" baseline="0" dirty="0" smtClean="0">
                          <a:ln>
                            <a:noFill/>
                          </a:ln>
                          <a:solidFill>
                            <a:schemeClr val="tx1"/>
                          </a:solidFill>
                          <a:effectLst/>
                          <a:latin typeface="+mn-lt"/>
                        </a:rPr>
                        <a:t>Improved communication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smtClean="0">
                          <a:solidFill>
                            <a:schemeClr val="tx1"/>
                          </a:solidFill>
                          <a:latin typeface="+mn-lt"/>
                        </a:rPr>
                        <a:t>2. </a:t>
                      </a:r>
                      <a:r>
                        <a:rPr kumimoji="0" lang="en-US" sz="2000" u="none" strike="noStrike" cap="none" normalizeH="0" baseline="0" dirty="0" smtClean="0">
                          <a:ln>
                            <a:noFill/>
                          </a:ln>
                          <a:solidFill>
                            <a:schemeClr val="tx1"/>
                          </a:solidFill>
                          <a:effectLst/>
                          <a:latin typeface="+mn-lt"/>
                        </a:rPr>
                        <a:t>Chance of loyalty to the project rather than the firm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213283085"/>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smtClean="0">
                          <a:solidFill>
                            <a:schemeClr val="tx1"/>
                          </a:solidFill>
                          <a:latin typeface="+mn-lt"/>
                        </a:rPr>
                        <a:t>3. </a:t>
                      </a:r>
                      <a:r>
                        <a:rPr kumimoji="0" lang="en-US" sz="2000" u="none" strike="noStrike" cap="none" normalizeH="0" baseline="0" dirty="0" smtClean="0">
                          <a:ln>
                            <a:noFill/>
                          </a:ln>
                          <a:solidFill>
                            <a:schemeClr val="tx1"/>
                          </a:solidFill>
                          <a:effectLst/>
                          <a:latin typeface="+mn-lt"/>
                        </a:rPr>
                        <a:t>Effective decision making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smtClean="0">
                          <a:solidFill>
                            <a:schemeClr val="tx1"/>
                          </a:solidFill>
                          <a:latin typeface="+mn-lt"/>
                        </a:rPr>
                        <a:t>3.</a:t>
                      </a:r>
                      <a:r>
                        <a:rPr lang="en-IN" sz="2000" baseline="0" dirty="0" smtClean="0">
                          <a:solidFill>
                            <a:schemeClr val="tx1"/>
                          </a:solidFill>
                          <a:latin typeface="+mn-lt"/>
                        </a:rPr>
                        <a:t> </a:t>
                      </a:r>
                      <a:r>
                        <a:rPr kumimoji="0" lang="en-US" sz="2000" u="none" strike="noStrike" cap="none" normalizeH="0" baseline="0" dirty="0" smtClean="0">
                          <a:ln>
                            <a:noFill/>
                          </a:ln>
                          <a:solidFill>
                            <a:schemeClr val="tx1"/>
                          </a:solidFill>
                          <a:effectLst/>
                          <a:latin typeface="+mn-lt"/>
                        </a:rPr>
                        <a:t>Difficult to maintain a pooled supply of intellectual capital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18902518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smtClean="0">
                          <a:solidFill>
                            <a:schemeClr val="tx1"/>
                          </a:solidFill>
                          <a:latin typeface="+mn-lt"/>
                        </a:rPr>
                        <a:t>4. </a:t>
                      </a:r>
                      <a:r>
                        <a:rPr kumimoji="0" lang="en-US" sz="2000" u="none" strike="noStrike" cap="none" normalizeH="0" baseline="0" dirty="0" smtClean="0">
                          <a:ln>
                            <a:noFill/>
                          </a:ln>
                          <a:solidFill>
                            <a:schemeClr val="tx1"/>
                          </a:solidFill>
                          <a:effectLst/>
                          <a:latin typeface="+mn-lt"/>
                        </a:rPr>
                        <a:t>Creation of project management experts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smtClean="0">
                          <a:solidFill>
                            <a:schemeClr val="tx1"/>
                          </a:solidFill>
                          <a:latin typeface="+mn-lt"/>
                        </a:rPr>
                        <a:t>4. </a:t>
                      </a:r>
                      <a:r>
                        <a:rPr kumimoji="0" lang="en-US" sz="2000" u="none" strike="noStrike" cap="none" normalizeH="0" baseline="0" dirty="0" smtClean="0">
                          <a:ln>
                            <a:noFill/>
                          </a:ln>
                          <a:solidFill>
                            <a:schemeClr val="tx1"/>
                          </a:solidFill>
                          <a:effectLst/>
                          <a:latin typeface="+mn-lt"/>
                        </a:rPr>
                        <a:t>Team member concern about future once project ends</a:t>
                      </a:r>
                      <a:endParaRPr kumimoji="0" lang="en-US" sz="2000" b="0" i="0" u="none" strike="noStrike" cap="none" normalizeH="0" baseline="0" dirty="0" smtClean="0">
                        <a:ln>
                          <a:noFill/>
                        </a:ln>
                        <a:solidFill>
                          <a:schemeClr val="tx1"/>
                        </a:solidFill>
                        <a:effectLst/>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15247803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smtClean="0">
                          <a:solidFill>
                            <a:schemeClr val="tx1"/>
                          </a:solidFill>
                          <a:latin typeface="+mn-lt"/>
                        </a:rPr>
                        <a:t>5. </a:t>
                      </a:r>
                      <a:r>
                        <a:rPr kumimoji="0" lang="en-US" sz="2000" u="none" strike="noStrike" cap="none" normalizeH="0" baseline="0" dirty="0" smtClean="0">
                          <a:ln>
                            <a:noFill/>
                          </a:ln>
                          <a:solidFill>
                            <a:schemeClr val="tx1"/>
                          </a:solidFill>
                          <a:effectLst/>
                          <a:latin typeface="+mn-lt"/>
                        </a:rPr>
                        <a:t>Rapid response to market opportunities</a:t>
                      </a:r>
                      <a:endParaRPr kumimoji="0" lang="en-US" sz="2000" b="0" i="0" u="none" strike="noStrike" cap="none" normalizeH="0" baseline="0" dirty="0" smtClean="0">
                        <a:ln>
                          <a:noFill/>
                        </a:ln>
                        <a:solidFill>
                          <a:schemeClr val="tx1"/>
                        </a:solidFill>
                        <a:effectLst/>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dirty="0" smtClean="0">
                          <a:solidFill>
                            <a:schemeClr val="bg1"/>
                          </a:solidFill>
                          <a:latin typeface="+mn-lt"/>
                        </a:rPr>
                        <a:t>Blank</a:t>
                      </a:r>
                      <a:endParaRPr lang="en-IN" sz="2000" dirty="0">
                        <a:solidFill>
                          <a:schemeClr val="bg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304942457"/>
                  </a:ext>
                </a:extLst>
              </a:tr>
            </a:tbl>
          </a:graphicData>
        </a:graphic>
      </p:graphicFrame>
    </p:spTree>
    <p:extLst>
      <p:ext uri="{BB962C8B-B14F-4D97-AF65-F5344CB8AC3E}">
        <p14:creationId xmlns:p14="http://schemas.microsoft.com/office/powerpoint/2010/main" val="29998482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348"/>
            <a:ext cx="8229600" cy="1066799"/>
          </a:xfrm>
        </p:spPr>
        <p:txBody>
          <a:bodyPr anchor="b"/>
          <a:lstStyle/>
          <a:p>
            <a:r>
              <a:rPr lang="en-US" dirty="0" smtClean="0"/>
              <a:t>Figure 2.7 </a:t>
            </a:r>
            <a:r>
              <a:rPr lang="en-US" dirty="0"/>
              <a:t>Example of a Matrix Organizational Structure</a:t>
            </a:r>
            <a:endParaRPr lang="en-IN" dirty="0"/>
          </a:p>
        </p:txBody>
      </p:sp>
      <p:pic>
        <p:nvPicPr>
          <p:cNvPr id="4" name="Picture 3" descr="An organizational chart from Slide 16, with numbers of resources for projects alpha and beta distributed to the other V P’s besides the V P of projects. The V P of marketing has 2 resources for project alpha, 1 resource for project beta.  V P of production has 1.5 resources for project alpha, 2 resources for project beta. V P of finance has 1 resource for project alpha, 2 resources for project beta. V P of research has 3 resources for project alpha, 2.5 resources for project beta."/>
          <p:cNvPicPr>
            <a:picLocks noChangeAspect="1"/>
          </p:cNvPicPr>
          <p:nvPr/>
        </p:nvPicPr>
        <p:blipFill>
          <a:blip r:embed="rId2"/>
          <a:stretch>
            <a:fillRect/>
          </a:stretch>
        </p:blipFill>
        <p:spPr>
          <a:xfrm>
            <a:off x="843289" y="1531574"/>
            <a:ext cx="7442571" cy="4599140"/>
          </a:xfrm>
          <a:prstGeom prst="rect">
            <a:avLst/>
          </a:prstGeom>
        </p:spPr>
      </p:pic>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dk1"/>
                </a:solidFill>
                <a:latin typeface="Arial"/>
                <a:ea typeface="Arial"/>
                <a:cs typeface="Arial"/>
                <a:sym typeface="Arial"/>
              </a:rPr>
              <a:t>21</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869095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2.4 Strengths and Weaknesses of Matrix Structures</a:t>
            </a:r>
          </a:p>
        </p:txBody>
      </p:sp>
      <p:graphicFrame>
        <p:nvGraphicFramePr>
          <p:cNvPr id="4" name="Table 3"/>
          <p:cNvGraphicFramePr>
            <a:graphicFrameLocks noGrp="1"/>
          </p:cNvGraphicFramePr>
          <p:nvPr>
            <p:extLst>
              <p:ext uri="{D42A27DB-BD31-4B8C-83A1-F6EECF244321}">
                <p14:modId xmlns:p14="http://schemas.microsoft.com/office/powerpoint/2010/main" val="580374939"/>
              </p:ext>
            </p:extLst>
          </p:nvPr>
        </p:nvGraphicFramePr>
        <p:xfrm>
          <a:off x="752168" y="1905710"/>
          <a:ext cx="7669162" cy="3934651"/>
        </p:xfrm>
        <a:graphic>
          <a:graphicData uri="http://schemas.openxmlformats.org/drawingml/2006/table">
            <a:tbl>
              <a:tblPr firstRow="1" bandRow="1">
                <a:tableStyleId>{40F9630F-82C1-40B7-BC3A-925EFCFF5E92}</a:tableStyleId>
              </a:tblPr>
              <a:tblGrid>
                <a:gridCol w="4250844">
                  <a:extLst>
                    <a:ext uri="{9D8B030D-6E8A-4147-A177-3AD203B41FA5}">
                      <a16:colId xmlns:a16="http://schemas.microsoft.com/office/drawing/2014/main" xmlns="" val="118615039"/>
                    </a:ext>
                  </a:extLst>
                </a:gridCol>
                <a:gridCol w="3418318">
                  <a:extLst>
                    <a:ext uri="{9D8B030D-6E8A-4147-A177-3AD203B41FA5}">
                      <a16:colId xmlns:a16="http://schemas.microsoft.com/office/drawing/2014/main" xmlns="" val="2811382717"/>
                    </a:ext>
                  </a:extLst>
                </a:gridCol>
              </a:tblGrid>
              <a:tr h="3708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solidFill>
                            <a:schemeClr val="tx1"/>
                          </a:solidFill>
                          <a:effectLst/>
                          <a:latin typeface="+mn-lt"/>
                        </a:rPr>
                        <a:t>Strengths for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solidFill>
                            <a:schemeClr val="tx1"/>
                          </a:solidFill>
                          <a:effectLst/>
                          <a:latin typeface="+mn-lt"/>
                        </a:rPr>
                        <a:t>Project Management</a:t>
                      </a:r>
                      <a:endParaRPr kumimoji="0" lang="en-US" sz="2000" b="1" i="0" u="none" strike="noStrike" cap="none" normalizeH="0" baseline="0" dirty="0" smtClean="0">
                        <a:ln>
                          <a:noFill/>
                        </a:ln>
                        <a:solidFill>
                          <a:schemeClr val="tx1"/>
                        </a:solidFill>
                        <a:effectLst/>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solidFill>
                            <a:schemeClr val="tx1"/>
                          </a:solidFill>
                          <a:effectLst/>
                          <a:latin typeface="+mn-lt"/>
                        </a:rPr>
                        <a:t>Weaknesses for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solidFill>
                            <a:schemeClr val="tx1"/>
                          </a:solidFill>
                          <a:effectLst/>
                          <a:latin typeface="+mn-lt"/>
                        </a:rPr>
                        <a:t>Project Management</a:t>
                      </a:r>
                      <a:endParaRPr kumimoji="0" lang="en-US" sz="2000" b="1" i="0" u="none" strike="noStrike" cap="none" normalizeH="0" baseline="0" dirty="0" smtClean="0">
                        <a:ln>
                          <a:noFill/>
                        </a:ln>
                        <a:solidFill>
                          <a:schemeClr val="tx1"/>
                        </a:solidFill>
                        <a:effectLst/>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1924928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smtClean="0">
                          <a:solidFill>
                            <a:schemeClr val="tx1"/>
                          </a:solidFill>
                          <a:latin typeface="+mn-lt"/>
                        </a:rPr>
                        <a:t>1. </a:t>
                      </a:r>
                      <a:r>
                        <a:rPr kumimoji="0" lang="en-US" sz="2000" u="none" strike="noStrike" cap="none" normalizeH="0" baseline="0" dirty="0" smtClean="0">
                          <a:ln>
                            <a:noFill/>
                          </a:ln>
                          <a:solidFill>
                            <a:schemeClr val="tx1"/>
                          </a:solidFill>
                          <a:effectLst/>
                          <a:latin typeface="+mn-lt"/>
                        </a:rPr>
                        <a:t>Suited to dynamic environments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smtClean="0">
                          <a:solidFill>
                            <a:schemeClr val="tx1"/>
                          </a:solidFill>
                          <a:latin typeface="+mn-lt"/>
                        </a:rPr>
                        <a:t>1. </a:t>
                      </a:r>
                      <a:r>
                        <a:rPr kumimoji="0" lang="en-US" sz="2000" u="none" strike="noStrike" cap="none" normalizeH="0" baseline="0" dirty="0" smtClean="0">
                          <a:ln>
                            <a:noFill/>
                          </a:ln>
                          <a:solidFill>
                            <a:schemeClr val="tx1"/>
                          </a:solidFill>
                          <a:effectLst/>
                          <a:latin typeface="+mn-lt"/>
                        </a:rPr>
                        <a:t>Dual hierarchies mean two bosses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7817605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smtClean="0">
                          <a:solidFill>
                            <a:schemeClr val="tx1"/>
                          </a:solidFill>
                          <a:latin typeface="+mn-lt"/>
                        </a:rPr>
                        <a:t>2. </a:t>
                      </a:r>
                      <a:r>
                        <a:rPr kumimoji="0" lang="en-US" sz="2000" u="none" strike="noStrike" cap="none" normalizeH="0" baseline="0" dirty="0" smtClean="0">
                          <a:ln>
                            <a:noFill/>
                          </a:ln>
                          <a:solidFill>
                            <a:schemeClr val="tx1"/>
                          </a:solidFill>
                          <a:effectLst/>
                          <a:latin typeface="+mn-lt"/>
                        </a:rPr>
                        <a:t>Equal emphasis on project management and functional efficiency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smtClean="0">
                          <a:solidFill>
                            <a:schemeClr val="tx1"/>
                          </a:solidFill>
                          <a:latin typeface="+mn-lt"/>
                        </a:rPr>
                        <a:t>2. </a:t>
                      </a:r>
                      <a:r>
                        <a:rPr kumimoji="0" lang="en-US" sz="2000" u="none" strike="noStrike" cap="none" normalizeH="0" baseline="0" dirty="0" smtClean="0">
                          <a:ln>
                            <a:noFill/>
                          </a:ln>
                          <a:solidFill>
                            <a:schemeClr val="tx1"/>
                          </a:solidFill>
                          <a:effectLst/>
                          <a:latin typeface="+mn-lt"/>
                        </a:rPr>
                        <a:t>Negotiation required in order to share resources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8062166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smtClean="0">
                          <a:solidFill>
                            <a:schemeClr val="tx1"/>
                          </a:solidFill>
                          <a:latin typeface="+mn-lt"/>
                        </a:rPr>
                        <a:t>3. </a:t>
                      </a:r>
                      <a:r>
                        <a:rPr kumimoji="0" lang="en-US" sz="2000" u="none" strike="noStrike" cap="none" normalizeH="0" baseline="0" dirty="0" smtClean="0">
                          <a:ln>
                            <a:noFill/>
                          </a:ln>
                          <a:solidFill>
                            <a:schemeClr val="tx1"/>
                          </a:solidFill>
                          <a:effectLst/>
                          <a:latin typeface="+mn-lt"/>
                        </a:rPr>
                        <a:t>Promotes coordination across functional units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smtClean="0">
                          <a:solidFill>
                            <a:schemeClr val="tx1"/>
                          </a:solidFill>
                          <a:latin typeface="+mn-lt"/>
                        </a:rPr>
                        <a:t>3. </a:t>
                      </a:r>
                      <a:r>
                        <a:rPr kumimoji="0" lang="en-US" sz="2000" u="none" strike="noStrike" cap="none" normalizeH="0" baseline="0" dirty="0" smtClean="0">
                          <a:ln>
                            <a:noFill/>
                          </a:ln>
                          <a:solidFill>
                            <a:schemeClr val="tx1"/>
                          </a:solidFill>
                          <a:effectLst/>
                          <a:latin typeface="+mn-lt"/>
                        </a:rPr>
                        <a:t>Workers caught between competing project and functional demands</a:t>
                      </a:r>
                      <a:endParaRPr kumimoji="0" lang="en-US" sz="2000" b="0" i="0" u="none" strike="noStrike" cap="none" normalizeH="0" baseline="0" dirty="0" smtClean="0">
                        <a:ln>
                          <a:noFill/>
                        </a:ln>
                        <a:solidFill>
                          <a:schemeClr val="tx1"/>
                        </a:solidFill>
                        <a:effectLst/>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112663128"/>
                  </a:ext>
                </a:extLst>
              </a:tr>
              <a:tr h="459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smtClean="0">
                          <a:solidFill>
                            <a:schemeClr val="tx1"/>
                          </a:solidFill>
                          <a:latin typeface="+mn-lt"/>
                        </a:rPr>
                        <a:t>4. </a:t>
                      </a:r>
                      <a:r>
                        <a:rPr kumimoji="0" lang="en-US" sz="2000" u="none" strike="noStrike" cap="none" normalizeH="0" baseline="0" dirty="0" smtClean="0">
                          <a:ln>
                            <a:noFill/>
                          </a:ln>
                          <a:solidFill>
                            <a:schemeClr val="tx1"/>
                          </a:solidFill>
                          <a:effectLst/>
                          <a:latin typeface="+mn-lt"/>
                        </a:rPr>
                        <a:t>Maximizes scarce resources</a:t>
                      </a:r>
                      <a:endParaRPr kumimoji="0" lang="en-US" sz="2000" b="0" i="0" u="none" strike="noStrike" cap="none" normalizeH="0" baseline="0" dirty="0" smtClean="0">
                        <a:ln>
                          <a:noFill/>
                        </a:ln>
                        <a:solidFill>
                          <a:schemeClr val="tx1"/>
                        </a:solidFill>
                        <a:effectLst/>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dirty="0" smtClean="0">
                          <a:solidFill>
                            <a:schemeClr val="bg1"/>
                          </a:solidFill>
                          <a:latin typeface="+mn-lt"/>
                        </a:rPr>
                        <a:t>Blank</a:t>
                      </a:r>
                      <a:endParaRPr lang="en-IN" sz="2000" dirty="0">
                        <a:solidFill>
                          <a:schemeClr val="bg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622264953"/>
                  </a:ext>
                </a:extLst>
              </a:tr>
            </a:tbl>
          </a:graphicData>
        </a:graphic>
      </p:graphicFrame>
    </p:spTree>
    <p:extLst>
      <p:ext uri="{BB962C8B-B14F-4D97-AF65-F5344CB8AC3E}">
        <p14:creationId xmlns:p14="http://schemas.microsoft.com/office/powerpoint/2010/main" val="9292005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Heavyweight Project Organizations</a:t>
            </a:r>
            <a:endParaRPr lang="en-IN" dirty="0"/>
          </a:p>
        </p:txBody>
      </p:sp>
      <p:sp>
        <p:nvSpPr>
          <p:cNvPr id="3" name="Text Placeholder 2"/>
          <p:cNvSpPr>
            <a:spLocks noGrp="1"/>
          </p:cNvSpPr>
          <p:nvPr>
            <p:ph type="body" idx="1"/>
          </p:nvPr>
        </p:nvSpPr>
        <p:spPr/>
        <p:txBody>
          <a:bodyPr/>
          <a:lstStyle/>
          <a:p>
            <a:pPr marL="0" indent="0">
              <a:buNone/>
            </a:pPr>
            <a:r>
              <a:rPr lang="en-US" altLang="en-US" sz="2400" dirty="0">
                <a:solidFill>
                  <a:schemeClr val="tx1"/>
                </a:solidFill>
                <a:latin typeface="+mn-lt"/>
              </a:rPr>
              <a:t>Organizations can sometimes gain tremendous benefit from creating a </a:t>
            </a:r>
            <a:r>
              <a:rPr lang="en-US" altLang="en-US" sz="2400" b="1" dirty="0" smtClean="0">
                <a:solidFill>
                  <a:schemeClr val="tx1"/>
                </a:solidFill>
                <a:latin typeface="+mn-lt"/>
              </a:rPr>
              <a:t>fully dedicated </a:t>
            </a:r>
            <a:r>
              <a:rPr lang="en-US" altLang="en-US" sz="2400" b="1" dirty="0">
                <a:solidFill>
                  <a:schemeClr val="tx1"/>
                </a:solidFill>
                <a:latin typeface="+mn-lt"/>
              </a:rPr>
              <a:t>project organization</a:t>
            </a:r>
            <a:r>
              <a:rPr lang="en-US" altLang="en-US" sz="2400" dirty="0" smtClean="0">
                <a:solidFill>
                  <a:schemeClr val="tx1"/>
                </a:solidFill>
                <a:latin typeface="+mn-lt"/>
              </a:rPr>
              <a:t>.</a:t>
            </a:r>
          </a:p>
          <a:p>
            <a:pPr marL="0" indent="0">
              <a:buNone/>
            </a:pPr>
            <a:r>
              <a:rPr lang="en-US" altLang="en-US" sz="2400" dirty="0">
                <a:latin typeface="+mn-lt"/>
              </a:rPr>
              <a:t>Lockheed </a:t>
            </a:r>
            <a:r>
              <a:rPr lang="en-US" altLang="en-US" sz="2400" dirty="0" smtClean="0">
                <a:latin typeface="+mn-lt"/>
              </a:rPr>
              <a:t>Corporation’s “</a:t>
            </a:r>
            <a:r>
              <a:rPr lang="en-US" altLang="ja-JP" sz="2400" dirty="0" smtClean="0">
                <a:latin typeface="+mn-lt"/>
              </a:rPr>
              <a:t>Skunkworks</a:t>
            </a:r>
            <a:r>
              <a:rPr lang="en-US" altLang="en-US" sz="2400" dirty="0" smtClean="0">
                <a:latin typeface="+mn-lt"/>
              </a:rPr>
              <a:t>”</a:t>
            </a:r>
          </a:p>
          <a:p>
            <a:pPr eaLnBrk="1" hangingPunct="1"/>
            <a:r>
              <a:rPr lang="en-US" altLang="en-US" sz="2400" dirty="0">
                <a:latin typeface="+mn-lt"/>
              </a:rPr>
              <a:t>Project manager authority expanded</a:t>
            </a:r>
          </a:p>
          <a:p>
            <a:pPr eaLnBrk="1" hangingPunct="1"/>
            <a:r>
              <a:rPr lang="en-US" altLang="en-US" sz="2400" dirty="0">
                <a:latin typeface="+mn-lt"/>
              </a:rPr>
              <a:t>Functional alignment abandoned in favor of market opportunism</a:t>
            </a:r>
          </a:p>
          <a:p>
            <a:pPr eaLnBrk="1" hangingPunct="1"/>
            <a:r>
              <a:rPr lang="en-US" altLang="en-US" sz="2400" dirty="0">
                <a:latin typeface="+mn-lt"/>
              </a:rPr>
              <a:t>Focus on external </a:t>
            </a:r>
            <a:r>
              <a:rPr lang="en-US" altLang="en-US" sz="2400" dirty="0" smtClean="0">
                <a:latin typeface="+mn-lt"/>
              </a:rPr>
              <a:t>customer</a:t>
            </a:r>
            <a:endParaRPr lang="en-US" altLang="en-US" sz="2400" dirty="0">
              <a:latin typeface="+mn-lt"/>
            </a:endParaRPr>
          </a:p>
        </p:txBody>
      </p:sp>
    </p:spTree>
    <p:extLst>
      <p:ext uri="{BB962C8B-B14F-4D97-AF65-F5344CB8AC3E}">
        <p14:creationId xmlns:p14="http://schemas.microsoft.com/office/powerpoint/2010/main" val="27249874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z="2800" dirty="0" smtClean="0">
                <a:solidFill>
                  <a:schemeClr val="tx2"/>
                </a:solidFill>
              </a:rPr>
              <a:t>Figure </a:t>
            </a:r>
            <a:r>
              <a:rPr lang="en-US" altLang="ja-JP" sz="2800" dirty="0">
                <a:solidFill>
                  <a:schemeClr val="tx2"/>
                </a:solidFill>
              </a:rPr>
              <a:t>2.8 </a:t>
            </a:r>
            <a:r>
              <a:rPr lang="en-US" altLang="en-US" sz="2800" dirty="0" smtClean="0">
                <a:solidFill>
                  <a:schemeClr val="tx2"/>
                </a:solidFill>
              </a:rPr>
              <a:t>Managers’ </a:t>
            </a:r>
            <a:r>
              <a:rPr lang="en-US" altLang="en-US" sz="2800" dirty="0">
                <a:solidFill>
                  <a:schemeClr val="tx2"/>
                </a:solidFill>
              </a:rPr>
              <a:t>Perceptions of Effectiveness of Various Structures on Project Success</a:t>
            </a:r>
            <a:endParaRPr lang="en-IN" sz="2800" dirty="0">
              <a:solidFill>
                <a:schemeClr val="tx2"/>
              </a:solidFill>
            </a:endParaRPr>
          </a:p>
        </p:txBody>
      </p:sp>
      <p:pic>
        <p:nvPicPr>
          <p:cNvPr id="4" name="Picture 3" descr="A graph plots effectiveness on the y axis ranging from very ineffective, ineffective, effective and very effective, for left to right structures on the x axis as follows, functional organization, functional matrix, balanced matrix, project matrix, and project organization. New product development is plotted linearly from between ineffective and effective to almost very effective. Construction is plotted from ineffective to between effective and very effective, with a peak of very effective at project matrix."/>
          <p:cNvPicPr>
            <a:picLocks noChangeAspect="1"/>
          </p:cNvPicPr>
          <p:nvPr/>
        </p:nvPicPr>
        <p:blipFill>
          <a:blip r:embed="rId2"/>
          <a:stretch>
            <a:fillRect/>
          </a:stretch>
        </p:blipFill>
        <p:spPr>
          <a:xfrm>
            <a:off x="719459" y="1646766"/>
            <a:ext cx="7741573" cy="4362692"/>
          </a:xfrm>
          <a:prstGeom prst="rect">
            <a:avLst/>
          </a:prstGeom>
        </p:spPr>
      </p:pic>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dk1"/>
                </a:solidFill>
                <a:latin typeface="Arial"/>
                <a:ea typeface="Arial"/>
                <a:cs typeface="Arial"/>
                <a:sym typeface="Arial"/>
              </a:rPr>
              <a:t>24</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125328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Management Offices</a:t>
            </a:r>
            <a:endParaRPr lang="en-IN" dirty="0"/>
          </a:p>
        </p:txBody>
      </p:sp>
      <p:sp>
        <p:nvSpPr>
          <p:cNvPr id="3" name="Text Placeholder 2"/>
          <p:cNvSpPr>
            <a:spLocks noGrp="1"/>
          </p:cNvSpPr>
          <p:nvPr>
            <p:ph type="body" idx="1"/>
          </p:nvPr>
        </p:nvSpPr>
        <p:spPr/>
        <p:txBody>
          <a:bodyPr/>
          <a:lstStyle/>
          <a:p>
            <a:pPr marL="0" indent="0" eaLnBrk="1" hangingPunct="1">
              <a:buFontTx/>
              <a:buNone/>
              <a:tabLst/>
            </a:pPr>
            <a:r>
              <a:rPr lang="en-US" altLang="en-US" sz="2400" dirty="0">
                <a:latin typeface="+mn-lt"/>
              </a:rPr>
              <a:t>Centralized units that oversee or improve the management of </a:t>
            </a:r>
            <a:r>
              <a:rPr lang="en-US" altLang="en-US" sz="2400" dirty="0" smtClean="0">
                <a:latin typeface="+mn-lt"/>
              </a:rPr>
              <a:t>projects</a:t>
            </a:r>
            <a:endParaRPr lang="en-US" altLang="en-US" sz="2400" dirty="0">
              <a:latin typeface="+mn-lt"/>
            </a:endParaRPr>
          </a:p>
          <a:p>
            <a:pPr eaLnBrk="1" hangingPunct="1">
              <a:buFontTx/>
              <a:buNone/>
            </a:pPr>
            <a:r>
              <a:rPr lang="en-US" altLang="en-US" sz="2400" dirty="0">
                <a:latin typeface="+mn-lt"/>
              </a:rPr>
              <a:t>Resource centers for</a:t>
            </a:r>
            <a:r>
              <a:rPr lang="en-US" altLang="en-US" sz="2400" dirty="0" smtClean="0">
                <a:latin typeface="+mn-lt"/>
              </a:rPr>
              <a:t>:</a:t>
            </a:r>
          </a:p>
          <a:p>
            <a:pPr marL="255600" lvl="1" indent="-255600">
              <a:spcBef>
                <a:spcPts val="1500"/>
              </a:spcBef>
              <a:buFont typeface="Arial" panose="020B0604020202020204" pitchFamily="34" charset="0"/>
              <a:buChar char="•"/>
            </a:pPr>
            <a:r>
              <a:rPr lang="en-US" altLang="en-US" sz="2400" dirty="0">
                <a:latin typeface="+mn-lt"/>
              </a:rPr>
              <a:t>Technical </a:t>
            </a:r>
            <a:r>
              <a:rPr lang="en-US" altLang="en-US" sz="2400" dirty="0" smtClean="0">
                <a:latin typeface="+mn-lt"/>
              </a:rPr>
              <a:t>details</a:t>
            </a:r>
          </a:p>
          <a:p>
            <a:pPr marL="255600" lvl="1" indent="-255600">
              <a:spcBef>
                <a:spcPts val="1500"/>
              </a:spcBef>
              <a:buFont typeface="Arial" panose="020B0604020202020204" pitchFamily="34" charset="0"/>
              <a:buChar char="•"/>
            </a:pPr>
            <a:r>
              <a:rPr lang="en-US" altLang="en-US" sz="2400" dirty="0" smtClean="0">
                <a:latin typeface="+mn-lt"/>
              </a:rPr>
              <a:t>Expertise</a:t>
            </a:r>
          </a:p>
          <a:p>
            <a:pPr marL="255600" lvl="1" indent="-255600">
              <a:spcBef>
                <a:spcPts val="1500"/>
              </a:spcBef>
              <a:buFont typeface="Arial" panose="020B0604020202020204" pitchFamily="34" charset="0"/>
              <a:buChar char="•"/>
            </a:pPr>
            <a:r>
              <a:rPr lang="en-US" altLang="en-US" sz="2400" dirty="0" smtClean="0">
                <a:latin typeface="+mn-lt"/>
              </a:rPr>
              <a:t>Repository</a:t>
            </a:r>
            <a:endParaRPr lang="en-US" altLang="en-US" sz="2400" dirty="0">
              <a:latin typeface="+mn-lt"/>
            </a:endParaRPr>
          </a:p>
          <a:p>
            <a:pPr marL="255600" lvl="1" indent="-255600">
              <a:spcBef>
                <a:spcPts val="1500"/>
              </a:spcBef>
              <a:buFont typeface="Arial" panose="020B0604020202020204" pitchFamily="34" charset="0"/>
              <a:buChar char="•"/>
            </a:pPr>
            <a:r>
              <a:rPr lang="en-US" altLang="en-US" sz="2400" dirty="0">
                <a:latin typeface="+mn-lt"/>
              </a:rPr>
              <a:t>Center for </a:t>
            </a:r>
            <a:r>
              <a:rPr lang="en-US" altLang="en-US" sz="2400" dirty="0" smtClean="0">
                <a:latin typeface="+mn-lt"/>
              </a:rPr>
              <a:t>excellence</a:t>
            </a:r>
          </a:p>
        </p:txBody>
      </p:sp>
    </p:spTree>
    <p:extLst>
      <p:ext uri="{BB962C8B-B14F-4D97-AF65-F5344CB8AC3E}">
        <p14:creationId xmlns:p14="http://schemas.microsoft.com/office/powerpoint/2010/main" val="29218108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of </a:t>
            </a:r>
            <a:r>
              <a:rPr lang="en-US" dirty="0" smtClean="0"/>
              <a:t>P</a:t>
            </a:r>
            <a:r>
              <a:rPr lang="en-US" sz="100" dirty="0" smtClean="0"/>
              <a:t> </a:t>
            </a:r>
            <a:r>
              <a:rPr lang="en-US" dirty="0" smtClean="0"/>
              <a:t>M</a:t>
            </a:r>
            <a:r>
              <a:rPr lang="en-US" sz="100" dirty="0" smtClean="0"/>
              <a:t> </a:t>
            </a:r>
            <a:r>
              <a:rPr lang="en-US" dirty="0" smtClean="0"/>
              <a:t>O</a:t>
            </a:r>
            <a:r>
              <a:rPr lang="en-US" sz="100" dirty="0" smtClean="0"/>
              <a:t> </a:t>
            </a:r>
            <a:r>
              <a:rPr lang="en-US" dirty="0" smtClean="0"/>
              <a:t>s and Control</a:t>
            </a:r>
            <a:endParaRPr lang="en-IN" dirty="0"/>
          </a:p>
        </p:txBody>
      </p:sp>
      <p:sp>
        <p:nvSpPr>
          <p:cNvPr id="3" name="Text Placeholder 2"/>
          <p:cNvSpPr>
            <a:spLocks noGrp="1"/>
          </p:cNvSpPr>
          <p:nvPr>
            <p:ph type="body" idx="1"/>
          </p:nvPr>
        </p:nvSpPr>
        <p:spPr/>
        <p:txBody>
          <a:bodyPr/>
          <a:lstStyle/>
          <a:p>
            <a:pPr marL="0" indent="0" eaLnBrk="1" hangingPunct="1">
              <a:buFont typeface="Wingdings" panose="05000000000000000000" pitchFamily="2" charset="2"/>
              <a:buNone/>
              <a:defRPr/>
            </a:pPr>
            <a:r>
              <a:rPr lang="en-US" altLang="en-US" sz="2400" dirty="0">
                <a:solidFill>
                  <a:schemeClr val="tx1"/>
                </a:solidFill>
                <a:latin typeface="+mn-lt"/>
              </a:rPr>
              <a:t>Three forms of </a:t>
            </a:r>
            <a:r>
              <a:rPr lang="en-US" altLang="en-US" sz="2400" dirty="0" smtClean="0">
                <a:solidFill>
                  <a:schemeClr val="tx1"/>
                </a:solidFill>
                <a:latin typeface="+mn-lt"/>
              </a:rPr>
              <a:t>P</a:t>
            </a:r>
            <a:r>
              <a:rPr lang="en-US" altLang="en-US" sz="100" dirty="0" smtClean="0">
                <a:solidFill>
                  <a:schemeClr val="tx1"/>
                </a:solidFill>
                <a:latin typeface="+mn-lt"/>
              </a:rPr>
              <a:t> </a:t>
            </a:r>
            <a:r>
              <a:rPr lang="en-US" altLang="en-US" sz="2400" dirty="0" smtClean="0">
                <a:solidFill>
                  <a:schemeClr val="tx1"/>
                </a:solidFill>
                <a:latin typeface="+mn-lt"/>
              </a:rPr>
              <a:t>M</a:t>
            </a:r>
            <a:r>
              <a:rPr lang="en-US" altLang="en-US" sz="100" dirty="0" smtClean="0">
                <a:solidFill>
                  <a:schemeClr val="tx1"/>
                </a:solidFill>
                <a:latin typeface="+mn-lt"/>
              </a:rPr>
              <a:t> </a:t>
            </a:r>
            <a:r>
              <a:rPr lang="en-US" altLang="en-US" sz="2400" dirty="0" smtClean="0">
                <a:solidFill>
                  <a:schemeClr val="tx1"/>
                </a:solidFill>
                <a:latin typeface="+mn-lt"/>
              </a:rPr>
              <a:t>O</a:t>
            </a:r>
            <a:r>
              <a:rPr lang="en-US" altLang="en-US" sz="100" dirty="0" smtClean="0">
                <a:solidFill>
                  <a:schemeClr val="tx1"/>
                </a:solidFill>
                <a:latin typeface="+mn-lt"/>
              </a:rPr>
              <a:t> </a:t>
            </a:r>
            <a:r>
              <a:rPr lang="en-US" altLang="en-US" sz="2400" dirty="0" smtClean="0">
                <a:solidFill>
                  <a:schemeClr val="tx1"/>
                </a:solidFill>
                <a:latin typeface="+mn-lt"/>
              </a:rPr>
              <a:t>s</a:t>
            </a:r>
            <a:r>
              <a:rPr lang="en-US" altLang="en-US" sz="2400" dirty="0">
                <a:solidFill>
                  <a:schemeClr val="tx1"/>
                </a:solidFill>
                <a:latin typeface="+mn-lt"/>
              </a:rPr>
              <a:t>, varying with degrees of control and influence include:</a:t>
            </a:r>
            <a:endParaRPr lang="en-US" altLang="en-US" sz="2400" b="1" i="1" dirty="0">
              <a:solidFill>
                <a:schemeClr val="tx1"/>
              </a:solidFill>
              <a:latin typeface="+mn-lt"/>
            </a:endParaRPr>
          </a:p>
          <a:p>
            <a:pPr eaLnBrk="1" hangingPunct="1">
              <a:defRPr/>
            </a:pPr>
            <a:r>
              <a:rPr lang="en-US" altLang="en-US" sz="2400" b="1" dirty="0" smtClean="0">
                <a:solidFill>
                  <a:schemeClr val="tx1"/>
                </a:solidFill>
                <a:latin typeface="+mn-lt"/>
              </a:rPr>
              <a:t>Supportive</a:t>
            </a:r>
            <a:r>
              <a:rPr lang="en-US" altLang="en-US" sz="2400" b="1" i="1" dirty="0" smtClean="0">
                <a:solidFill>
                  <a:schemeClr val="tx1"/>
                </a:solidFill>
                <a:latin typeface="+mn-lt"/>
              </a:rPr>
              <a:t>—</a:t>
            </a:r>
            <a:r>
              <a:rPr lang="en-US" altLang="en-US" sz="2400" dirty="0" smtClean="0">
                <a:solidFill>
                  <a:schemeClr val="tx1"/>
                </a:solidFill>
                <a:latin typeface="+mn-lt"/>
              </a:rPr>
              <a:t>low </a:t>
            </a:r>
            <a:r>
              <a:rPr lang="en-US" altLang="en-US" sz="2400" dirty="0">
                <a:solidFill>
                  <a:schemeClr val="tx1"/>
                </a:solidFill>
                <a:latin typeface="+mn-lt"/>
              </a:rPr>
              <a:t>control; consultative and provide </a:t>
            </a:r>
            <a:r>
              <a:rPr lang="en-US" altLang="en-US" sz="2400" dirty="0" smtClean="0">
                <a:solidFill>
                  <a:schemeClr val="tx1"/>
                </a:solidFill>
                <a:latin typeface="+mn-lt"/>
              </a:rPr>
              <a:t>P</a:t>
            </a:r>
            <a:r>
              <a:rPr lang="en-US" altLang="en-US" sz="100" dirty="0" smtClean="0">
                <a:solidFill>
                  <a:schemeClr val="tx1"/>
                </a:solidFill>
                <a:latin typeface="+mn-lt"/>
              </a:rPr>
              <a:t> </a:t>
            </a:r>
            <a:r>
              <a:rPr lang="en-US" altLang="en-US" sz="2400" dirty="0" smtClean="0">
                <a:solidFill>
                  <a:schemeClr val="tx1"/>
                </a:solidFill>
                <a:latin typeface="+mn-lt"/>
              </a:rPr>
              <a:t>M </a:t>
            </a:r>
            <a:r>
              <a:rPr lang="en-US" altLang="en-US" sz="2400" dirty="0">
                <a:solidFill>
                  <a:schemeClr val="tx1"/>
                </a:solidFill>
                <a:latin typeface="+mn-lt"/>
              </a:rPr>
              <a:t>resources and training</a:t>
            </a:r>
          </a:p>
          <a:p>
            <a:pPr eaLnBrk="1" hangingPunct="1">
              <a:defRPr/>
            </a:pPr>
            <a:r>
              <a:rPr lang="en-US" altLang="en-US" sz="2400" b="1" dirty="0" smtClean="0">
                <a:solidFill>
                  <a:schemeClr val="tx1"/>
                </a:solidFill>
                <a:latin typeface="+mn-lt"/>
              </a:rPr>
              <a:t>Controlling</a:t>
            </a:r>
            <a:r>
              <a:rPr lang="en-US" altLang="en-US" sz="2400" b="1" i="1" dirty="0">
                <a:solidFill>
                  <a:schemeClr val="tx1"/>
                </a:solidFill>
              </a:rPr>
              <a:t>—</a:t>
            </a:r>
            <a:r>
              <a:rPr lang="en-US" altLang="en-US" sz="2400" dirty="0" smtClean="0">
                <a:solidFill>
                  <a:schemeClr val="tx1"/>
                </a:solidFill>
                <a:latin typeface="+mn-lt"/>
              </a:rPr>
              <a:t>moderate </a:t>
            </a:r>
            <a:r>
              <a:rPr lang="en-US" altLang="en-US" sz="2400" dirty="0">
                <a:solidFill>
                  <a:schemeClr val="tx1"/>
                </a:solidFill>
                <a:latin typeface="+mn-lt"/>
              </a:rPr>
              <a:t>control; requires compliance to adopted </a:t>
            </a:r>
            <a:r>
              <a:rPr lang="en-US" altLang="en-US" sz="2400" dirty="0" smtClean="0">
                <a:solidFill>
                  <a:schemeClr val="tx1"/>
                </a:solidFill>
                <a:latin typeface="+mn-lt"/>
              </a:rPr>
              <a:t>P</a:t>
            </a:r>
            <a:r>
              <a:rPr lang="en-US" altLang="en-US" sz="100" dirty="0" smtClean="0">
                <a:solidFill>
                  <a:schemeClr val="tx1"/>
                </a:solidFill>
                <a:latin typeface="+mn-lt"/>
              </a:rPr>
              <a:t> </a:t>
            </a:r>
            <a:r>
              <a:rPr lang="en-US" altLang="en-US" sz="2400" dirty="0" smtClean="0">
                <a:solidFill>
                  <a:schemeClr val="tx1"/>
                </a:solidFill>
                <a:latin typeface="+mn-lt"/>
              </a:rPr>
              <a:t>M standards/processes</a:t>
            </a:r>
            <a:endParaRPr lang="en-US" altLang="en-US" sz="2400" dirty="0">
              <a:solidFill>
                <a:schemeClr val="tx1"/>
              </a:solidFill>
              <a:latin typeface="+mn-lt"/>
            </a:endParaRPr>
          </a:p>
          <a:p>
            <a:pPr eaLnBrk="1" hangingPunct="1">
              <a:defRPr/>
            </a:pPr>
            <a:r>
              <a:rPr lang="en-US" altLang="en-US" sz="2400" b="1" dirty="0" smtClean="0">
                <a:solidFill>
                  <a:schemeClr val="tx1"/>
                </a:solidFill>
                <a:latin typeface="+mn-lt"/>
              </a:rPr>
              <a:t>Directive</a:t>
            </a:r>
            <a:r>
              <a:rPr lang="en-US" altLang="en-US" sz="2400" b="1" i="1" dirty="0">
                <a:solidFill>
                  <a:schemeClr val="tx1"/>
                </a:solidFill>
              </a:rPr>
              <a:t>—</a:t>
            </a:r>
            <a:r>
              <a:rPr lang="en-US" altLang="en-US" sz="2400" dirty="0" smtClean="0">
                <a:solidFill>
                  <a:schemeClr val="tx1"/>
                </a:solidFill>
                <a:latin typeface="+mn-lt"/>
              </a:rPr>
              <a:t>high </a:t>
            </a:r>
            <a:r>
              <a:rPr lang="en-US" altLang="en-US" sz="2400" dirty="0">
                <a:solidFill>
                  <a:schemeClr val="tx1"/>
                </a:solidFill>
                <a:latin typeface="+mn-lt"/>
              </a:rPr>
              <a:t>control; directly manages </a:t>
            </a:r>
            <a:r>
              <a:rPr lang="en-US" altLang="en-US" sz="2400" dirty="0" smtClean="0">
                <a:solidFill>
                  <a:schemeClr val="tx1"/>
                </a:solidFill>
                <a:latin typeface="+mn-lt"/>
              </a:rPr>
              <a:t>projects</a:t>
            </a:r>
            <a:endParaRPr lang="en-US" altLang="en-US" sz="2400" dirty="0">
              <a:solidFill>
                <a:schemeClr val="tx1"/>
              </a:solidFill>
              <a:latin typeface="+mn-lt"/>
            </a:endParaRPr>
          </a:p>
        </p:txBody>
      </p:sp>
    </p:spTree>
    <p:extLst>
      <p:ext uri="{BB962C8B-B14F-4D97-AF65-F5344CB8AC3E}">
        <p14:creationId xmlns:p14="http://schemas.microsoft.com/office/powerpoint/2010/main" val="19708237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a:t>
            </a:r>
            <a:r>
              <a:rPr lang="en-US" dirty="0"/>
              <a:t>of </a:t>
            </a:r>
            <a:r>
              <a:rPr lang="en-US" dirty="0" smtClean="0"/>
              <a:t>P</a:t>
            </a:r>
            <a:r>
              <a:rPr lang="en-US" sz="100" dirty="0" smtClean="0"/>
              <a:t> </a:t>
            </a:r>
            <a:r>
              <a:rPr lang="en-US" dirty="0" smtClean="0"/>
              <a:t>M</a:t>
            </a:r>
            <a:r>
              <a:rPr lang="en-US" sz="100" dirty="0" smtClean="0"/>
              <a:t> </a:t>
            </a:r>
            <a:r>
              <a:rPr lang="en-US" dirty="0" smtClean="0"/>
              <a:t>O</a:t>
            </a:r>
            <a:r>
              <a:rPr lang="en-US" sz="100" dirty="0" smtClean="0"/>
              <a:t> </a:t>
            </a:r>
            <a:r>
              <a:rPr lang="en-US" dirty="0" smtClean="0"/>
              <a:t>s</a:t>
            </a:r>
            <a:endParaRPr lang="en-IN" dirty="0"/>
          </a:p>
        </p:txBody>
      </p:sp>
      <p:sp>
        <p:nvSpPr>
          <p:cNvPr id="3" name="Text Placeholder 2"/>
          <p:cNvSpPr>
            <a:spLocks noGrp="1"/>
          </p:cNvSpPr>
          <p:nvPr>
            <p:ph type="body" idx="1"/>
          </p:nvPr>
        </p:nvSpPr>
        <p:spPr/>
        <p:txBody>
          <a:bodyPr/>
          <a:lstStyle/>
          <a:p>
            <a:pPr marL="0" indent="0" eaLnBrk="1" hangingPunct="1">
              <a:buFont typeface="Wingdings" panose="05000000000000000000" pitchFamily="2" charset="2"/>
              <a:buNone/>
              <a:defRPr/>
            </a:pPr>
            <a:endParaRPr lang="en-US" altLang="en-US" sz="2400" dirty="0">
              <a:solidFill>
                <a:schemeClr val="tx1"/>
              </a:solidFill>
              <a:latin typeface="+mn-lt"/>
            </a:endParaRPr>
          </a:p>
        </p:txBody>
      </p:sp>
    </p:spTree>
    <p:extLst>
      <p:ext uri="{BB962C8B-B14F-4D97-AF65-F5344CB8AC3E}">
        <p14:creationId xmlns:p14="http://schemas.microsoft.com/office/powerpoint/2010/main" val="8911669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Culture</a:t>
            </a:r>
            <a:endParaRPr lang="en-IN" dirty="0"/>
          </a:p>
        </p:txBody>
      </p:sp>
      <p:sp>
        <p:nvSpPr>
          <p:cNvPr id="3" name="Text Placeholder 2"/>
          <p:cNvSpPr>
            <a:spLocks noGrp="1"/>
          </p:cNvSpPr>
          <p:nvPr>
            <p:ph type="body" idx="1"/>
          </p:nvPr>
        </p:nvSpPr>
        <p:spPr/>
        <p:txBody>
          <a:bodyPr/>
          <a:lstStyle/>
          <a:p>
            <a:pPr eaLnBrk="1" hangingPunct="1"/>
            <a:r>
              <a:rPr lang="en-US" altLang="en-US" sz="2400" dirty="0">
                <a:latin typeface="+mn-lt"/>
              </a:rPr>
              <a:t>Unwritten</a:t>
            </a:r>
          </a:p>
          <a:p>
            <a:pPr eaLnBrk="1" hangingPunct="1"/>
            <a:r>
              <a:rPr lang="en-US" altLang="en-US" sz="2400" dirty="0">
                <a:latin typeface="+mn-lt"/>
              </a:rPr>
              <a:t>Rules of behavior</a:t>
            </a:r>
          </a:p>
          <a:p>
            <a:pPr eaLnBrk="1" hangingPunct="1"/>
            <a:r>
              <a:rPr lang="en-US" altLang="en-US" sz="2400" dirty="0">
                <a:latin typeface="+mn-lt"/>
              </a:rPr>
              <a:t>Held by some subset of the organization</a:t>
            </a:r>
          </a:p>
          <a:p>
            <a:pPr eaLnBrk="1" hangingPunct="1"/>
            <a:r>
              <a:rPr lang="en-US" altLang="en-US" sz="2400" dirty="0">
                <a:latin typeface="+mn-lt"/>
              </a:rPr>
              <a:t>Taught to all new </a:t>
            </a:r>
            <a:r>
              <a:rPr lang="en-US" altLang="en-US" sz="2400" dirty="0" smtClean="0">
                <a:latin typeface="+mn-lt"/>
              </a:rPr>
              <a:t>members</a:t>
            </a:r>
            <a:endParaRPr lang="en-US" altLang="en-US" sz="2400" dirty="0">
              <a:latin typeface="+mn-lt"/>
            </a:endParaRPr>
          </a:p>
        </p:txBody>
      </p:sp>
    </p:spTree>
    <p:extLst>
      <p:ext uri="{BB962C8B-B14F-4D97-AF65-F5344CB8AC3E}">
        <p14:creationId xmlns:p14="http://schemas.microsoft.com/office/powerpoint/2010/main" val="34068903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 Factors That Affect Culture Development</a:t>
            </a:r>
          </a:p>
        </p:txBody>
      </p:sp>
      <p:sp>
        <p:nvSpPr>
          <p:cNvPr id="3" name="Text Placeholder 2"/>
          <p:cNvSpPr>
            <a:spLocks noGrp="1"/>
          </p:cNvSpPr>
          <p:nvPr>
            <p:ph type="body" idx="1"/>
          </p:nvPr>
        </p:nvSpPr>
        <p:spPr/>
        <p:txBody>
          <a:bodyPr/>
          <a:lstStyle/>
          <a:p>
            <a:pPr eaLnBrk="1" hangingPunct="1"/>
            <a:r>
              <a:rPr lang="en-US" altLang="en-US" sz="2400" dirty="0">
                <a:latin typeface="+mn-lt"/>
              </a:rPr>
              <a:t>Technology</a:t>
            </a:r>
          </a:p>
          <a:p>
            <a:pPr eaLnBrk="1" hangingPunct="1"/>
            <a:r>
              <a:rPr lang="en-US" altLang="en-US" sz="2400" dirty="0">
                <a:latin typeface="+mn-lt"/>
              </a:rPr>
              <a:t>Environment</a:t>
            </a:r>
          </a:p>
          <a:p>
            <a:pPr eaLnBrk="1" hangingPunct="1"/>
            <a:r>
              <a:rPr lang="en-US" altLang="en-US" sz="2400" dirty="0">
                <a:latin typeface="+mn-lt"/>
              </a:rPr>
              <a:t>Geographical location</a:t>
            </a:r>
          </a:p>
          <a:p>
            <a:pPr eaLnBrk="1" hangingPunct="1"/>
            <a:r>
              <a:rPr lang="en-US" altLang="en-US" sz="2400" dirty="0">
                <a:latin typeface="+mn-lt"/>
              </a:rPr>
              <a:t>Reward systems</a:t>
            </a:r>
          </a:p>
          <a:p>
            <a:pPr eaLnBrk="1" hangingPunct="1"/>
            <a:r>
              <a:rPr lang="en-US" altLang="en-US" sz="2400" dirty="0">
                <a:latin typeface="+mn-lt"/>
              </a:rPr>
              <a:t>Rules and procedures</a:t>
            </a:r>
          </a:p>
          <a:p>
            <a:pPr eaLnBrk="1" hangingPunct="1"/>
            <a:r>
              <a:rPr lang="en-US" altLang="en-US" sz="2400" dirty="0">
                <a:latin typeface="+mn-lt"/>
              </a:rPr>
              <a:t>Key organizational members</a:t>
            </a:r>
          </a:p>
          <a:p>
            <a:pPr eaLnBrk="1" hangingPunct="1"/>
            <a:r>
              <a:rPr lang="en-US" altLang="en-US" sz="2400" dirty="0">
                <a:latin typeface="+mn-lt"/>
              </a:rPr>
              <a:t>Critical </a:t>
            </a:r>
            <a:r>
              <a:rPr lang="en-US" altLang="en-US" sz="2400" dirty="0" smtClean="0">
                <a:latin typeface="+mn-lt"/>
              </a:rPr>
              <a:t>incidents</a:t>
            </a:r>
            <a:endParaRPr lang="en-US" altLang="en-US" sz="2400" dirty="0">
              <a:latin typeface="+mn-lt"/>
            </a:endParaRPr>
          </a:p>
        </p:txBody>
      </p:sp>
    </p:spTree>
    <p:extLst>
      <p:ext uri="{BB962C8B-B14F-4D97-AF65-F5344CB8AC3E}">
        <p14:creationId xmlns:p14="http://schemas.microsoft.com/office/powerpoint/2010/main" val="16728661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Projects and Organizational Strategy</a:t>
            </a:r>
            <a:endParaRPr lang="en-IN" dirty="0"/>
          </a:p>
        </p:txBody>
      </p:sp>
      <p:sp>
        <p:nvSpPr>
          <p:cNvPr id="3" name="Text Placeholder 2"/>
          <p:cNvSpPr>
            <a:spLocks noGrp="1"/>
          </p:cNvSpPr>
          <p:nvPr>
            <p:ph type="body" idx="1"/>
          </p:nvPr>
        </p:nvSpPr>
        <p:spPr/>
        <p:txBody>
          <a:bodyPr/>
          <a:lstStyle/>
          <a:p>
            <a:pPr marL="0" indent="0" eaLnBrk="1" hangingPunct="1">
              <a:buFontTx/>
              <a:buNone/>
              <a:tabLst/>
            </a:pPr>
            <a:r>
              <a:rPr lang="en-US" altLang="en-US" sz="2400" dirty="0">
                <a:solidFill>
                  <a:schemeClr val="tx1"/>
                </a:solidFill>
                <a:latin typeface="+mn-lt"/>
              </a:rPr>
              <a:t>Strategic </a:t>
            </a:r>
            <a:r>
              <a:rPr lang="en-US" altLang="en-US" sz="2400" dirty="0" smtClean="0">
                <a:solidFill>
                  <a:schemeClr val="tx1"/>
                </a:solidFill>
                <a:latin typeface="+mn-lt"/>
              </a:rPr>
              <a:t>management—the </a:t>
            </a:r>
            <a:r>
              <a:rPr lang="en-US" altLang="en-US" sz="2400" dirty="0">
                <a:solidFill>
                  <a:schemeClr val="tx1"/>
                </a:solidFill>
                <a:latin typeface="+mn-lt"/>
              </a:rPr>
              <a:t>science of formulating, </a:t>
            </a:r>
            <a:r>
              <a:rPr lang="en-US" altLang="en-US" sz="2400" dirty="0" smtClean="0">
                <a:solidFill>
                  <a:schemeClr val="tx1"/>
                </a:solidFill>
                <a:latin typeface="+mn-lt"/>
              </a:rPr>
              <a:t>implementing, </a:t>
            </a:r>
            <a:r>
              <a:rPr lang="en-US" altLang="en-US" sz="2400" dirty="0">
                <a:solidFill>
                  <a:schemeClr val="tx1"/>
                </a:solidFill>
                <a:latin typeface="+mn-lt"/>
              </a:rPr>
              <a:t>and evaluating </a:t>
            </a:r>
            <a:r>
              <a:rPr lang="en-US" altLang="en-US" sz="2400" b="1" dirty="0">
                <a:solidFill>
                  <a:schemeClr val="tx1"/>
                </a:solidFill>
                <a:latin typeface="+mn-lt"/>
              </a:rPr>
              <a:t>cross-functional</a:t>
            </a:r>
            <a:r>
              <a:rPr lang="en-US" altLang="en-US" sz="2400" b="1" i="1" dirty="0">
                <a:solidFill>
                  <a:schemeClr val="tx1"/>
                </a:solidFill>
                <a:latin typeface="+mn-lt"/>
              </a:rPr>
              <a:t> </a:t>
            </a:r>
            <a:r>
              <a:rPr lang="en-US" altLang="en-US" sz="2400" b="1" dirty="0">
                <a:solidFill>
                  <a:schemeClr val="tx1"/>
                </a:solidFill>
                <a:latin typeface="+mn-lt"/>
              </a:rPr>
              <a:t>decisions </a:t>
            </a:r>
            <a:r>
              <a:rPr lang="en-US" altLang="en-US" sz="2400" dirty="0">
                <a:solidFill>
                  <a:schemeClr val="tx1"/>
                </a:solidFill>
                <a:latin typeface="+mn-lt"/>
              </a:rPr>
              <a:t>that enable an </a:t>
            </a:r>
            <a:r>
              <a:rPr lang="en-US" altLang="en-US" sz="2400" b="1" dirty="0">
                <a:solidFill>
                  <a:schemeClr val="tx1"/>
                </a:solidFill>
                <a:latin typeface="+mn-lt"/>
              </a:rPr>
              <a:t>organization</a:t>
            </a:r>
            <a:r>
              <a:rPr lang="en-US" altLang="en-US" sz="2400" dirty="0">
                <a:solidFill>
                  <a:schemeClr val="tx1"/>
                </a:solidFill>
                <a:latin typeface="+mn-lt"/>
              </a:rPr>
              <a:t> to achieve its </a:t>
            </a:r>
            <a:r>
              <a:rPr lang="en-US" altLang="en-US" sz="2400" b="1" dirty="0">
                <a:solidFill>
                  <a:schemeClr val="tx1"/>
                </a:solidFill>
                <a:latin typeface="+mn-lt"/>
              </a:rPr>
              <a:t>objectives</a:t>
            </a:r>
            <a:r>
              <a:rPr lang="en-US" altLang="en-US" sz="2400" dirty="0">
                <a:solidFill>
                  <a:schemeClr val="tx1"/>
                </a:solidFill>
                <a:latin typeface="+mn-lt"/>
              </a:rPr>
              <a:t>.</a:t>
            </a:r>
          </a:p>
          <a:p>
            <a:pPr eaLnBrk="1" hangingPunct="1">
              <a:buFontTx/>
              <a:buNone/>
            </a:pPr>
            <a:r>
              <a:rPr lang="en-US" altLang="en-US" sz="2400" dirty="0">
                <a:solidFill>
                  <a:schemeClr val="tx1"/>
                </a:solidFill>
                <a:latin typeface="+mn-lt"/>
              </a:rPr>
              <a:t>Consists </a:t>
            </a:r>
            <a:r>
              <a:rPr lang="en-US" altLang="en-US" sz="2400" dirty="0" smtClean="0">
                <a:solidFill>
                  <a:schemeClr val="tx1"/>
                </a:solidFill>
                <a:latin typeface="+mn-lt"/>
              </a:rPr>
              <a:t>of:</a:t>
            </a:r>
          </a:p>
          <a:p>
            <a:pPr marL="255600" lvl="1" indent="-255600">
              <a:spcBef>
                <a:spcPts val="1500"/>
              </a:spcBef>
              <a:buFont typeface="Arial" panose="020B0604020202020204" pitchFamily="34" charset="0"/>
              <a:buChar char="•"/>
            </a:pPr>
            <a:r>
              <a:rPr lang="en-US" altLang="en-US" sz="2400" dirty="0">
                <a:latin typeface="+mn-lt"/>
              </a:rPr>
              <a:t>Developing vision and mission </a:t>
            </a:r>
            <a:r>
              <a:rPr lang="en-US" altLang="en-US" sz="2400" dirty="0" smtClean="0">
                <a:latin typeface="+mn-lt"/>
              </a:rPr>
              <a:t>statements</a:t>
            </a:r>
            <a:endParaRPr lang="en-US" altLang="en-US" sz="2400" dirty="0">
              <a:latin typeface="+mn-lt"/>
            </a:endParaRPr>
          </a:p>
          <a:p>
            <a:pPr marL="255600" lvl="1" indent="-255600">
              <a:spcBef>
                <a:spcPts val="1500"/>
              </a:spcBef>
              <a:buFont typeface="Arial" panose="020B0604020202020204" pitchFamily="34" charset="0"/>
              <a:buChar char="•"/>
            </a:pPr>
            <a:r>
              <a:rPr lang="en-US" altLang="en-US" sz="2400" dirty="0">
                <a:latin typeface="+mn-lt"/>
              </a:rPr>
              <a:t>Making cross-functional decisions</a:t>
            </a:r>
          </a:p>
          <a:p>
            <a:pPr marL="255600" lvl="1" indent="-255600">
              <a:spcBef>
                <a:spcPts val="1500"/>
              </a:spcBef>
              <a:buFont typeface="Arial" panose="020B0604020202020204" pitchFamily="34" charset="0"/>
              <a:buChar char="•"/>
            </a:pPr>
            <a:r>
              <a:rPr lang="en-US" altLang="en-US" sz="2400" dirty="0">
                <a:latin typeface="+mn-lt"/>
              </a:rPr>
              <a:t>Achieving </a:t>
            </a:r>
            <a:r>
              <a:rPr lang="en-US" altLang="en-US" sz="2400" dirty="0" smtClean="0">
                <a:latin typeface="+mn-lt"/>
              </a:rPr>
              <a:t>objectives</a:t>
            </a:r>
            <a:endParaRPr lang="en-US" altLang="en-US" sz="2400" dirty="0">
              <a:latin typeface="+mn-lt"/>
            </a:endParaRPr>
          </a:p>
        </p:txBody>
      </p:sp>
    </p:spTree>
    <p:extLst>
      <p:ext uri="{BB962C8B-B14F-4D97-AF65-F5344CB8AC3E}">
        <p14:creationId xmlns:p14="http://schemas.microsoft.com/office/powerpoint/2010/main" val="21674562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Culture: Effects on Project Management</a:t>
            </a:r>
            <a:endParaRPr lang="en-IN" dirty="0"/>
          </a:p>
        </p:txBody>
      </p:sp>
      <p:sp>
        <p:nvSpPr>
          <p:cNvPr id="3" name="Text Placeholder 2"/>
          <p:cNvSpPr>
            <a:spLocks noGrp="1"/>
          </p:cNvSpPr>
          <p:nvPr>
            <p:ph type="body" idx="1"/>
          </p:nvPr>
        </p:nvSpPr>
        <p:spPr/>
        <p:txBody>
          <a:bodyPr/>
          <a:lstStyle/>
          <a:p>
            <a:pPr eaLnBrk="1" hangingPunct="1"/>
            <a:r>
              <a:rPr lang="en-US" altLang="en-US" sz="2400" dirty="0">
                <a:latin typeface="+mn-lt"/>
              </a:rPr>
              <a:t>Departmental interaction</a:t>
            </a:r>
          </a:p>
          <a:p>
            <a:pPr eaLnBrk="1" hangingPunct="1"/>
            <a:r>
              <a:rPr lang="en-US" altLang="en-US" sz="2400" dirty="0">
                <a:latin typeface="+mn-lt"/>
              </a:rPr>
              <a:t>Employee commitment to goals</a:t>
            </a:r>
          </a:p>
          <a:p>
            <a:pPr eaLnBrk="1" hangingPunct="1"/>
            <a:r>
              <a:rPr lang="en-US" altLang="en-US" sz="2400" dirty="0">
                <a:latin typeface="+mn-lt"/>
              </a:rPr>
              <a:t>Project planning</a:t>
            </a:r>
          </a:p>
          <a:p>
            <a:pPr eaLnBrk="1" hangingPunct="1"/>
            <a:r>
              <a:rPr lang="en-US" altLang="en-US" sz="2400" dirty="0">
                <a:latin typeface="+mn-lt"/>
              </a:rPr>
              <a:t>Performance </a:t>
            </a:r>
            <a:r>
              <a:rPr lang="en-US" altLang="en-US" sz="2400" dirty="0" smtClean="0">
                <a:latin typeface="+mn-lt"/>
              </a:rPr>
              <a:t>evaluation</a:t>
            </a:r>
            <a:endParaRPr lang="en-US" altLang="en-US" sz="2400" dirty="0">
              <a:latin typeface="+mn-lt"/>
            </a:endParaRPr>
          </a:p>
        </p:txBody>
      </p:sp>
    </p:spTree>
    <p:extLst>
      <p:ext uri="{BB962C8B-B14F-4D97-AF65-F5344CB8AC3E}">
        <p14:creationId xmlns:p14="http://schemas.microsoft.com/office/powerpoint/2010/main" val="2417143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GB" dirty="0"/>
          </a:p>
        </p:txBody>
      </p:sp>
      <p:sp>
        <p:nvSpPr>
          <p:cNvPr id="5" name="Subtitle 4"/>
          <p:cNvSpPr>
            <a:spLocks noGrp="1"/>
          </p:cNvSpPr>
          <p:nvPr>
            <p:ph type="subTitle" idx="1"/>
          </p:nvPr>
        </p:nvSpPr>
        <p:spPr/>
        <p:txBody>
          <a:bodyPr/>
          <a:lstStyle/>
          <a:p>
            <a:pPr algn="ctr"/>
            <a:r>
              <a:rPr lang="en-GB" sz="6600" dirty="0" smtClean="0"/>
              <a:t>Thank You</a:t>
            </a:r>
            <a:endParaRPr lang="en-GB" sz="6600" dirty="0"/>
          </a:p>
        </p:txBody>
      </p:sp>
      <p:sp>
        <p:nvSpPr>
          <p:cNvPr id="6" name="Slide Number Placeholder 5"/>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31</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011589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Strategy</a:t>
            </a:r>
            <a:endParaRPr lang="en-GB" dirty="0"/>
          </a:p>
        </p:txBody>
      </p:sp>
      <p:sp>
        <p:nvSpPr>
          <p:cNvPr id="3" name="Text Placeholder 2"/>
          <p:cNvSpPr>
            <a:spLocks noGrp="1"/>
          </p:cNvSpPr>
          <p:nvPr>
            <p:ph type="body" idx="1"/>
          </p:nvPr>
        </p:nvSpPr>
        <p:spPr/>
        <p:txBody>
          <a:bodyPr/>
          <a:lstStyle/>
          <a:p>
            <a:pPr marL="0" indent="0">
              <a:buNone/>
            </a:pPr>
            <a:r>
              <a:rPr lang="en-GB" sz="2000" dirty="0" smtClean="0"/>
              <a:t>…a </a:t>
            </a:r>
            <a:r>
              <a:rPr lang="en-GB" sz="2000" dirty="0"/>
              <a:t>plan of action designed to achieve a long-term or overall </a:t>
            </a:r>
            <a:r>
              <a:rPr lang="en-GB" sz="2000" dirty="0" smtClean="0"/>
              <a:t>aim…</a:t>
            </a:r>
          </a:p>
          <a:p>
            <a:pPr marL="0" indent="0">
              <a:buNone/>
            </a:pPr>
            <a:r>
              <a:rPr lang="en-GB" sz="2000" dirty="0" smtClean="0"/>
              <a:t>Identify you main aim and decide on specific actions that would be required to achieve those aims.</a:t>
            </a:r>
          </a:p>
          <a:p>
            <a:pPr marL="0" indent="0">
              <a:buNone/>
            </a:pPr>
            <a:r>
              <a:rPr lang="en-GB" sz="2000" dirty="0" smtClean="0"/>
              <a:t>Some marketing strategies: market penetration, niche marketing, geographic segmentation etc.</a:t>
            </a:r>
          </a:p>
          <a:p>
            <a:pPr marL="0" indent="0">
              <a:buNone/>
            </a:pPr>
            <a:endParaRPr lang="en-GB" sz="2000" dirty="0"/>
          </a:p>
          <a:p>
            <a:pPr marL="0" indent="0">
              <a:buNone/>
            </a:pPr>
            <a:r>
              <a:rPr lang="en-GB" sz="2000" dirty="0" smtClean="0"/>
              <a:t>These are specific strategies that the marketing department can employ to achieve overall organisational goals.</a:t>
            </a:r>
          </a:p>
          <a:p>
            <a:pPr marL="0" indent="0">
              <a:buNone/>
            </a:pPr>
            <a:endParaRPr lang="en-GB" sz="2000" dirty="0"/>
          </a:p>
          <a:p>
            <a:pPr marL="0" indent="0">
              <a:buNone/>
            </a:pPr>
            <a:r>
              <a:rPr lang="en-GB" sz="2000" dirty="0" smtClean="0"/>
              <a:t>How would projects fit into these? </a:t>
            </a:r>
            <a:endParaRPr lang="en-GB" sz="2000" dirty="0"/>
          </a:p>
        </p:txBody>
      </p:sp>
    </p:spTree>
    <p:extLst>
      <p:ext uri="{BB962C8B-B14F-4D97-AF65-F5344CB8AC3E}">
        <p14:creationId xmlns:p14="http://schemas.microsoft.com/office/powerpoint/2010/main" val="2253328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Table </a:t>
            </a:r>
            <a:r>
              <a:rPr lang="en-IN" dirty="0"/>
              <a:t>2.1 Projects Reflect Strategy</a:t>
            </a:r>
          </a:p>
        </p:txBody>
      </p:sp>
      <p:graphicFrame>
        <p:nvGraphicFramePr>
          <p:cNvPr id="4" name="Table 3"/>
          <p:cNvGraphicFramePr>
            <a:graphicFrameLocks noGrp="1"/>
          </p:cNvGraphicFramePr>
          <p:nvPr>
            <p:extLst>
              <p:ext uri="{D42A27DB-BD31-4B8C-83A1-F6EECF244321}">
                <p14:modId xmlns:p14="http://schemas.microsoft.com/office/powerpoint/2010/main" val="227146743"/>
              </p:ext>
            </p:extLst>
          </p:nvPr>
        </p:nvGraphicFramePr>
        <p:xfrm>
          <a:off x="457200" y="1579060"/>
          <a:ext cx="8229600" cy="4663440"/>
        </p:xfrm>
        <a:graphic>
          <a:graphicData uri="http://schemas.openxmlformats.org/drawingml/2006/table">
            <a:tbl>
              <a:tblPr firstRow="1" bandRow="1">
                <a:tableStyleId>{40F9630F-82C1-40B7-BC3A-925EFCFF5E92}</a:tableStyleId>
              </a:tblPr>
              <a:tblGrid>
                <a:gridCol w="4852219">
                  <a:extLst>
                    <a:ext uri="{9D8B030D-6E8A-4147-A177-3AD203B41FA5}">
                      <a16:colId xmlns:a16="http://schemas.microsoft.com/office/drawing/2014/main" xmlns="" val="3143889095"/>
                    </a:ext>
                  </a:extLst>
                </a:gridCol>
                <a:gridCol w="3377381">
                  <a:extLst>
                    <a:ext uri="{9D8B030D-6E8A-4147-A177-3AD203B41FA5}">
                      <a16:colId xmlns:a16="http://schemas.microsoft.com/office/drawing/2014/main" xmlns="" val="2263953142"/>
                    </a:ext>
                  </a:extLst>
                </a:gridCol>
              </a:tblGrid>
              <a:tr h="0">
                <a:tc>
                  <a:txBody>
                    <a:bodyPr/>
                    <a:lstStyle/>
                    <a:p>
                      <a:r>
                        <a:rPr lang="en-IN" sz="1400" b="1" i="0" u="none" strike="noStrike" cap="none" baseline="0" dirty="0" smtClean="0">
                          <a:solidFill>
                            <a:schemeClr val="dk1"/>
                          </a:solidFill>
                          <a:latin typeface="+mn-lt"/>
                          <a:ea typeface="Arial"/>
                          <a:cs typeface="Arial"/>
                          <a:sym typeface="Arial"/>
                        </a:rPr>
                        <a:t>Strategy</a:t>
                      </a:r>
                      <a:endParaRPr lang="en-IN" sz="14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400" b="1" i="0" u="none" strike="noStrike" cap="none" baseline="0" dirty="0" smtClean="0">
                          <a:solidFill>
                            <a:schemeClr val="dk1"/>
                          </a:solidFill>
                          <a:latin typeface="+mn-lt"/>
                          <a:ea typeface="Arial"/>
                          <a:cs typeface="Arial"/>
                          <a:sym typeface="Arial"/>
                        </a:rPr>
                        <a:t>Project</a:t>
                      </a:r>
                      <a:endParaRPr lang="en-IN" sz="14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937649560"/>
                  </a:ext>
                </a:extLst>
              </a:tr>
              <a:tr h="0">
                <a:tc>
                  <a:txBody>
                    <a:bodyPr/>
                    <a:lstStyle/>
                    <a:p>
                      <a:r>
                        <a:rPr lang="en-IN" sz="1400" b="0" i="0" u="none" strike="noStrike" cap="none" baseline="0" dirty="0" smtClean="0">
                          <a:solidFill>
                            <a:schemeClr val="dk1"/>
                          </a:solidFill>
                          <a:latin typeface="+mn-lt"/>
                          <a:ea typeface="Arial"/>
                          <a:cs typeface="Arial"/>
                          <a:sym typeface="Arial"/>
                        </a:rPr>
                        <a:t>Technical or operating initiatives (such as new distribution strategies or decentralized plant operations)</a:t>
                      </a:r>
                      <a:endParaRPr lang="en-IN"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400" b="0" i="0" u="none" strike="noStrike" cap="none" baseline="0" dirty="0" smtClean="0">
                          <a:solidFill>
                            <a:schemeClr val="dk1"/>
                          </a:solidFill>
                          <a:latin typeface="+mn-lt"/>
                          <a:ea typeface="Arial"/>
                          <a:cs typeface="Arial"/>
                          <a:sym typeface="Arial"/>
                        </a:rPr>
                        <a:t>Construction of new plants or modernization of facilities</a:t>
                      </a:r>
                      <a:endParaRPr lang="en-IN" sz="14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432228726"/>
                  </a:ext>
                </a:extLst>
              </a:tr>
              <a:tr h="0">
                <a:tc>
                  <a:txBody>
                    <a:bodyPr/>
                    <a:lstStyle/>
                    <a:p>
                      <a:r>
                        <a:rPr lang="en-IN" sz="1400" b="0" i="0" u="none" strike="noStrike" cap="none" baseline="0" dirty="0" smtClean="0">
                          <a:solidFill>
                            <a:schemeClr val="dk1"/>
                          </a:solidFill>
                          <a:latin typeface="+mn-lt"/>
                          <a:ea typeface="Arial"/>
                          <a:cs typeface="Arial"/>
                          <a:sym typeface="Arial"/>
                        </a:rPr>
                        <a:t>Development of products for greater market penetration and acceptance</a:t>
                      </a:r>
                      <a:endParaRPr lang="en-IN"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400" b="0" i="0" u="none" strike="noStrike" cap="none" baseline="0" dirty="0" smtClean="0">
                          <a:solidFill>
                            <a:schemeClr val="dk1"/>
                          </a:solidFill>
                          <a:latin typeface="+mn-lt"/>
                          <a:ea typeface="Arial"/>
                          <a:cs typeface="Arial"/>
                          <a:sym typeface="Arial"/>
                        </a:rPr>
                        <a:t>New product development projects</a:t>
                      </a:r>
                      <a:endParaRPr lang="en-IN" sz="14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53476902"/>
                  </a:ext>
                </a:extLst>
              </a:tr>
              <a:tr h="0">
                <a:tc>
                  <a:txBody>
                    <a:bodyPr/>
                    <a:lstStyle/>
                    <a:p>
                      <a:r>
                        <a:rPr lang="en-IN" sz="1400" b="0" i="0" u="none" strike="noStrike" cap="none" baseline="0" dirty="0" smtClean="0">
                          <a:solidFill>
                            <a:schemeClr val="dk1"/>
                          </a:solidFill>
                          <a:latin typeface="+mn-lt"/>
                          <a:ea typeface="Arial"/>
                          <a:cs typeface="Arial"/>
                          <a:sym typeface="Arial"/>
                        </a:rPr>
                        <a:t>New business processes for greater streamlining and efficiency</a:t>
                      </a:r>
                      <a:endParaRPr lang="en-IN"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400" b="0" i="0" u="none" strike="noStrike" cap="none" baseline="0" dirty="0" smtClean="0">
                          <a:solidFill>
                            <a:schemeClr val="dk1"/>
                          </a:solidFill>
                          <a:latin typeface="+mn-lt"/>
                          <a:ea typeface="Arial"/>
                          <a:cs typeface="Arial"/>
                          <a:sym typeface="Arial"/>
                        </a:rPr>
                        <a:t>Reengineering projects</a:t>
                      </a:r>
                      <a:endParaRPr lang="en-IN" sz="14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248468072"/>
                  </a:ext>
                </a:extLst>
              </a:tr>
              <a:tr h="0">
                <a:tc>
                  <a:txBody>
                    <a:bodyPr/>
                    <a:lstStyle/>
                    <a:p>
                      <a:r>
                        <a:rPr lang="en-IN" sz="1400" b="0" i="0" u="none" strike="noStrike" cap="none" baseline="0" dirty="0" smtClean="0">
                          <a:solidFill>
                            <a:schemeClr val="dk1"/>
                          </a:solidFill>
                          <a:latin typeface="+mn-lt"/>
                          <a:ea typeface="Arial"/>
                          <a:cs typeface="Arial"/>
                          <a:sym typeface="Arial"/>
                        </a:rPr>
                        <a:t>Changes in strategic direction or product portfolio</a:t>
                      </a:r>
                    </a:p>
                    <a:p>
                      <a:r>
                        <a:rPr lang="en-IN" sz="1400" b="0" i="0" u="none" strike="noStrike" cap="none" baseline="0" dirty="0" smtClean="0">
                          <a:solidFill>
                            <a:schemeClr val="dk1"/>
                          </a:solidFill>
                          <a:latin typeface="+mn-lt"/>
                          <a:ea typeface="Arial"/>
                          <a:cs typeface="Arial"/>
                          <a:sym typeface="Arial"/>
                        </a:rPr>
                        <a:t>reconfiguration</a:t>
                      </a:r>
                      <a:endParaRPr lang="en-IN"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400" b="0" i="0" u="none" strike="noStrike" cap="none" baseline="0" dirty="0" smtClean="0">
                          <a:solidFill>
                            <a:schemeClr val="dk1"/>
                          </a:solidFill>
                          <a:latin typeface="+mn-lt"/>
                          <a:ea typeface="Arial"/>
                          <a:cs typeface="Arial"/>
                          <a:sym typeface="Arial"/>
                        </a:rPr>
                        <a:t>New product lines</a:t>
                      </a:r>
                      <a:endParaRPr lang="en-IN" sz="14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59620302"/>
                  </a:ext>
                </a:extLst>
              </a:tr>
              <a:tr h="0">
                <a:tc>
                  <a:txBody>
                    <a:bodyPr/>
                    <a:lstStyle/>
                    <a:p>
                      <a:r>
                        <a:rPr lang="en-IN" sz="1400" b="0" i="0" u="none" strike="noStrike" cap="none" baseline="0" dirty="0" smtClean="0">
                          <a:solidFill>
                            <a:schemeClr val="dk1"/>
                          </a:solidFill>
                          <a:latin typeface="+mn-lt"/>
                          <a:ea typeface="Arial"/>
                          <a:cs typeface="Arial"/>
                          <a:sym typeface="Arial"/>
                        </a:rPr>
                        <a:t>Creation of new strategic alliances</a:t>
                      </a:r>
                      <a:endParaRPr lang="en-IN"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400" b="0" i="0" u="none" strike="noStrike" cap="none" baseline="0" dirty="0" smtClean="0">
                          <a:solidFill>
                            <a:schemeClr val="dk1"/>
                          </a:solidFill>
                          <a:latin typeface="+mn-lt"/>
                          <a:ea typeface="Arial"/>
                          <a:cs typeface="Arial"/>
                          <a:sym typeface="Arial"/>
                        </a:rPr>
                        <a:t>Negotiation with supply chain members</a:t>
                      </a:r>
                    </a:p>
                    <a:p>
                      <a:r>
                        <a:rPr lang="en-IN" sz="1400" b="0" i="0" u="none" strike="noStrike" cap="none" baseline="0" dirty="0" smtClean="0">
                          <a:solidFill>
                            <a:schemeClr val="dk1"/>
                          </a:solidFill>
                          <a:latin typeface="+mn-lt"/>
                          <a:ea typeface="Arial"/>
                          <a:cs typeface="Arial"/>
                          <a:sym typeface="Arial"/>
                        </a:rPr>
                        <a:t>(including suppliers and distributors)</a:t>
                      </a:r>
                      <a:endParaRPr lang="en-IN" sz="14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77552431"/>
                  </a:ext>
                </a:extLst>
              </a:tr>
              <a:tr h="0">
                <a:tc>
                  <a:txBody>
                    <a:bodyPr/>
                    <a:lstStyle/>
                    <a:p>
                      <a:r>
                        <a:rPr lang="en-IN" sz="1400" b="0" i="0" u="none" strike="noStrike" cap="none" baseline="0" dirty="0" smtClean="0">
                          <a:solidFill>
                            <a:schemeClr val="dk1"/>
                          </a:solidFill>
                          <a:latin typeface="+mn-lt"/>
                          <a:ea typeface="Arial"/>
                          <a:cs typeface="Arial"/>
                          <a:sym typeface="Arial"/>
                        </a:rPr>
                        <a:t>Matching or improving </a:t>
                      </a:r>
                      <a:r>
                        <a:rPr lang="en-IN" sz="1400" b="0" i="0" u="none" strike="noStrike" cap="none" baseline="0" smtClean="0">
                          <a:solidFill>
                            <a:schemeClr val="dk1"/>
                          </a:solidFill>
                          <a:latin typeface="+mn-lt"/>
                          <a:ea typeface="Arial"/>
                          <a:cs typeface="Arial"/>
                          <a:sym typeface="Arial"/>
                        </a:rPr>
                        <a:t>on competitors’ </a:t>
                      </a:r>
                      <a:r>
                        <a:rPr lang="en-IN" sz="1400" b="0" i="0" u="none" strike="noStrike" cap="none" baseline="0" dirty="0" smtClean="0">
                          <a:solidFill>
                            <a:schemeClr val="dk1"/>
                          </a:solidFill>
                          <a:latin typeface="+mn-lt"/>
                          <a:ea typeface="Arial"/>
                          <a:cs typeface="Arial"/>
                          <a:sym typeface="Arial"/>
                        </a:rPr>
                        <a:t>products and services</a:t>
                      </a:r>
                      <a:endParaRPr lang="en-IN"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400" b="0" i="0" u="none" strike="noStrike" cap="none" baseline="0" dirty="0" smtClean="0">
                          <a:solidFill>
                            <a:schemeClr val="dk1"/>
                          </a:solidFill>
                          <a:latin typeface="+mn-lt"/>
                          <a:ea typeface="Arial"/>
                          <a:cs typeface="Arial"/>
                          <a:sym typeface="Arial"/>
                        </a:rPr>
                        <a:t>Reverse engineering projects</a:t>
                      </a:r>
                      <a:endParaRPr lang="en-IN" sz="14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13479273"/>
                  </a:ext>
                </a:extLst>
              </a:tr>
              <a:tr h="0">
                <a:tc>
                  <a:txBody>
                    <a:bodyPr/>
                    <a:lstStyle/>
                    <a:p>
                      <a:r>
                        <a:rPr lang="en-IN" sz="1400" b="0" i="0" u="none" strike="noStrike" cap="none" baseline="0" dirty="0" smtClean="0">
                          <a:solidFill>
                            <a:schemeClr val="dk1"/>
                          </a:solidFill>
                          <a:latin typeface="+mn-lt"/>
                          <a:ea typeface="Arial"/>
                          <a:cs typeface="Arial"/>
                          <a:sym typeface="Arial"/>
                        </a:rPr>
                        <a:t>Improvement of cross-organizational communication and efficiency in supply chain relationships</a:t>
                      </a:r>
                      <a:endParaRPr lang="en-IN"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400" b="0" i="0" u="none" strike="noStrike" cap="none" baseline="0" dirty="0" smtClean="0">
                          <a:solidFill>
                            <a:schemeClr val="dk1"/>
                          </a:solidFill>
                          <a:latin typeface="+mn-lt"/>
                          <a:ea typeface="Arial"/>
                          <a:cs typeface="Arial"/>
                          <a:sym typeface="Arial"/>
                        </a:rPr>
                        <a:t>Enterprise I</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T efforts</a:t>
                      </a:r>
                      <a:endParaRPr lang="en-IN" sz="14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737594150"/>
                  </a:ext>
                </a:extLst>
              </a:tr>
              <a:tr h="0">
                <a:tc>
                  <a:txBody>
                    <a:bodyPr/>
                    <a:lstStyle/>
                    <a:p>
                      <a:r>
                        <a:rPr lang="en-IN" sz="1400" b="0" i="0" u="none" strike="noStrike" cap="none" baseline="0" dirty="0" smtClean="0">
                          <a:solidFill>
                            <a:schemeClr val="dk1"/>
                          </a:solidFill>
                          <a:latin typeface="+mn-lt"/>
                          <a:ea typeface="Arial"/>
                          <a:cs typeface="Arial"/>
                          <a:sym typeface="Arial"/>
                        </a:rPr>
                        <a:t>Promotion of cross-functional interaction, streamlining of new product or service introduction, and improvement of departmental coordination</a:t>
                      </a:r>
                      <a:endParaRPr lang="en-IN"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400" b="0" i="0" u="none" strike="noStrike" cap="none" baseline="0" dirty="0" smtClean="0">
                          <a:solidFill>
                            <a:schemeClr val="dk1"/>
                          </a:solidFill>
                          <a:latin typeface="+mn-lt"/>
                          <a:ea typeface="Arial"/>
                          <a:cs typeface="Arial"/>
                          <a:sym typeface="Arial"/>
                        </a:rPr>
                        <a:t>Concurrent engineering projects</a:t>
                      </a:r>
                      <a:endParaRPr lang="en-IN" sz="14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429724847"/>
                  </a:ext>
                </a:extLst>
              </a:tr>
            </a:tbl>
          </a:graphicData>
        </a:graphic>
      </p:graphicFrame>
    </p:spTree>
    <p:extLst>
      <p:ext uri="{BB962C8B-B14F-4D97-AF65-F5344CB8AC3E}">
        <p14:creationId xmlns:p14="http://schemas.microsoft.com/office/powerpoint/2010/main" val="19860596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Environmental Analysis</a:t>
            </a:r>
            <a:endParaRPr lang="en-GB" dirty="0"/>
          </a:p>
        </p:txBody>
      </p:sp>
      <p:sp>
        <p:nvSpPr>
          <p:cNvPr id="3" name="Text Placeholder 2"/>
          <p:cNvSpPr>
            <a:spLocks noGrp="1"/>
          </p:cNvSpPr>
          <p:nvPr>
            <p:ph type="body" idx="1"/>
          </p:nvPr>
        </p:nvSpPr>
        <p:spPr/>
        <p:txBody>
          <a:bodyPr/>
          <a:lstStyle/>
          <a:p>
            <a:pPr marL="0" indent="0">
              <a:buNone/>
            </a:pPr>
            <a:r>
              <a:rPr lang="en-GB" sz="1800" dirty="0" smtClean="0"/>
              <a:t>… </a:t>
            </a:r>
            <a:r>
              <a:rPr lang="en-GB" sz="1800" dirty="0"/>
              <a:t>is a strategic tool. It is a process to identify all the external and internal elements, which can affect the organization's performance. The analysis entails assessing the level of threat or opportunity </a:t>
            </a:r>
            <a:r>
              <a:rPr lang="en-GB" sz="1800" dirty="0" smtClean="0"/>
              <a:t>that may affect an organisation</a:t>
            </a:r>
            <a:r>
              <a:rPr lang="en-GB" dirty="0" smtClean="0"/>
              <a:t>.</a:t>
            </a:r>
          </a:p>
          <a:p>
            <a:pPr marL="0" indent="0">
              <a:buNone/>
            </a:pPr>
            <a:r>
              <a:rPr lang="en-GB" dirty="0" smtClean="0"/>
              <a:t>One basic tool for conducting this is the SWOT Analysis.</a:t>
            </a:r>
          </a:p>
          <a:p>
            <a:pPr marL="0" indent="0">
              <a:buNone/>
            </a:pPr>
            <a:r>
              <a:rPr lang="en-GB" dirty="0" smtClean="0"/>
              <a:t>Strength</a:t>
            </a:r>
          </a:p>
          <a:p>
            <a:pPr marL="0" indent="0">
              <a:buNone/>
            </a:pPr>
            <a:endParaRPr lang="en-GB" dirty="0"/>
          </a:p>
          <a:p>
            <a:pPr marL="0" indent="0">
              <a:buNone/>
            </a:pPr>
            <a:r>
              <a:rPr lang="en-GB" dirty="0" smtClean="0"/>
              <a:t>Weakness</a:t>
            </a:r>
          </a:p>
          <a:p>
            <a:pPr marL="0" indent="0">
              <a:buNone/>
            </a:pPr>
            <a:endParaRPr lang="en-GB" dirty="0"/>
          </a:p>
          <a:p>
            <a:pPr marL="0" indent="0">
              <a:buNone/>
            </a:pPr>
            <a:r>
              <a:rPr lang="en-GB" dirty="0" smtClean="0"/>
              <a:t>Opportunity</a:t>
            </a:r>
          </a:p>
          <a:p>
            <a:pPr marL="0" indent="0">
              <a:buNone/>
            </a:pPr>
            <a:endParaRPr lang="en-GB" dirty="0"/>
          </a:p>
          <a:p>
            <a:pPr marL="0" indent="0">
              <a:buNone/>
            </a:pPr>
            <a:r>
              <a:rPr lang="en-GB" dirty="0" smtClean="0"/>
              <a:t>Threat</a:t>
            </a:r>
            <a:endParaRPr lang="en-GB" dirty="0"/>
          </a:p>
        </p:txBody>
      </p:sp>
    </p:spTree>
    <p:extLst>
      <p:ext uri="{BB962C8B-B14F-4D97-AF65-F5344CB8AC3E}">
        <p14:creationId xmlns:p14="http://schemas.microsoft.com/office/powerpoint/2010/main" val="1827207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2.2 </a:t>
            </a:r>
            <a:r>
              <a:rPr lang="en-US" dirty="0" smtClean="0"/>
              <a:t>T</a:t>
            </a:r>
            <a:r>
              <a:rPr lang="en-US" sz="100" dirty="0" smtClean="0"/>
              <a:t> </a:t>
            </a:r>
            <a:r>
              <a:rPr lang="en-US" dirty="0" smtClean="0"/>
              <a:t>O</a:t>
            </a:r>
            <a:r>
              <a:rPr lang="en-US" sz="100" dirty="0" smtClean="0"/>
              <a:t> </a:t>
            </a:r>
            <a:r>
              <a:rPr lang="en-US" dirty="0" smtClean="0"/>
              <a:t>W</a:t>
            </a:r>
            <a:r>
              <a:rPr lang="en-US" sz="100" dirty="0" smtClean="0"/>
              <a:t> </a:t>
            </a:r>
            <a:r>
              <a:rPr lang="en-US" dirty="0" smtClean="0"/>
              <a:t>S Matrix</a:t>
            </a:r>
            <a:endParaRPr lang="en-IN" dirty="0"/>
          </a:p>
        </p:txBody>
      </p:sp>
      <p:pic>
        <p:nvPicPr>
          <p:cNvPr id="5" name="Picture 4" descr="A matrix with space to list the following external opportunities, O, and external threats, T, horizontally, versus internal strengths, S, and internal weaknesses, W, vertically. Cells at the intersections of O, T, S, and W are as follows. S O, maxi maxi strategy, develop projects that use strengths to maximize opportunities. S T, maxi mini strategy, develop projects that use strengths to minimize threats. W O, mini maxi strategy, develop projects that minimize weaknesses by taking advantage of opportunities. W T, develop projects that minimize weaknesses and avoid threats."/>
          <p:cNvPicPr>
            <a:picLocks noChangeAspect="1"/>
          </p:cNvPicPr>
          <p:nvPr/>
        </p:nvPicPr>
        <p:blipFill>
          <a:blip r:embed="rId2"/>
          <a:stretch>
            <a:fillRect/>
          </a:stretch>
        </p:blipFill>
        <p:spPr>
          <a:xfrm>
            <a:off x="1244182" y="1532828"/>
            <a:ext cx="6583239" cy="4713540"/>
          </a:xfrm>
          <a:prstGeom prst="rect">
            <a:avLst/>
          </a:prstGeom>
        </p:spPr>
      </p:pic>
      <p:sp>
        <p:nvSpPr>
          <p:cNvPr id="3" name="Slide Number Placeholder 2"/>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dk1"/>
                </a:solidFill>
                <a:latin typeface="Arial"/>
                <a:ea typeface="Arial"/>
                <a:cs typeface="Arial"/>
                <a:sym typeface="Arial"/>
              </a:rPr>
              <a:t>7</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66557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 Assignment</a:t>
            </a:r>
            <a:endParaRPr lang="en-GB" dirty="0"/>
          </a:p>
        </p:txBody>
      </p:sp>
      <p:sp>
        <p:nvSpPr>
          <p:cNvPr id="4" name="Text Placeholder 3"/>
          <p:cNvSpPr>
            <a:spLocks noGrp="1"/>
          </p:cNvSpPr>
          <p:nvPr>
            <p:ph type="body" idx="1"/>
          </p:nvPr>
        </p:nvSpPr>
        <p:spPr/>
        <p:txBody>
          <a:bodyPr/>
          <a:lstStyle/>
          <a:p>
            <a:r>
              <a:rPr lang="en-GB" sz="4400" dirty="0" smtClean="0"/>
              <a:t>Develop a TOWS Matrix for an organisation of your choice. Use at least three factors each from the environmental analysis. (5marks)</a:t>
            </a:r>
            <a:endParaRPr lang="en-GB" sz="4400" dirty="0"/>
          </a:p>
        </p:txBody>
      </p:sp>
    </p:spTree>
    <p:extLst>
      <p:ext uri="{BB962C8B-B14F-4D97-AF65-F5344CB8AC3E}">
        <p14:creationId xmlns:p14="http://schemas.microsoft.com/office/powerpoint/2010/main" val="3726175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Management</a:t>
            </a:r>
            <a:endParaRPr lang="en-IN" dirty="0"/>
          </a:p>
        </p:txBody>
      </p:sp>
      <p:sp>
        <p:nvSpPr>
          <p:cNvPr id="3" name="Text Placeholder 2"/>
          <p:cNvSpPr>
            <a:spLocks noGrp="1"/>
          </p:cNvSpPr>
          <p:nvPr>
            <p:ph type="body" idx="1"/>
          </p:nvPr>
        </p:nvSpPr>
        <p:spPr/>
        <p:txBody>
          <a:bodyPr/>
          <a:lstStyle/>
          <a:p>
            <a:pPr marL="0" indent="0">
              <a:buNone/>
            </a:pPr>
            <a:r>
              <a:rPr lang="en-US" sz="2400" b="1" dirty="0">
                <a:solidFill>
                  <a:schemeClr val="tx1"/>
                </a:solidFill>
                <a:latin typeface="+mn-lt"/>
              </a:rPr>
              <a:t>Stakeholder </a:t>
            </a:r>
            <a:r>
              <a:rPr lang="en-US" sz="2400" b="1" dirty="0" smtClean="0">
                <a:solidFill>
                  <a:schemeClr val="tx1"/>
                </a:solidFill>
                <a:latin typeface="+mn-lt"/>
              </a:rPr>
              <a:t>analysis </a:t>
            </a:r>
            <a:r>
              <a:rPr lang="en-US" sz="2400" dirty="0">
                <a:solidFill>
                  <a:schemeClr val="tx1"/>
                </a:solidFill>
                <a:latin typeface="+mn-lt"/>
              </a:rPr>
              <a:t>is a useful tool for demonstrating some of the seemingly irresolvable conflicts that occur through the planned creation and introduction of new projects</a:t>
            </a:r>
            <a:r>
              <a:rPr lang="en-US" sz="2400" dirty="0" smtClean="0">
                <a:solidFill>
                  <a:schemeClr val="tx1"/>
                </a:solidFill>
                <a:latin typeface="+mn-lt"/>
              </a:rPr>
              <a:t>.</a:t>
            </a:r>
            <a:endParaRPr lang="en-IN" sz="2400" dirty="0" smtClean="0">
              <a:solidFill>
                <a:schemeClr val="tx1"/>
              </a:solidFill>
              <a:latin typeface="+mn-lt"/>
            </a:endParaRPr>
          </a:p>
          <a:p>
            <a:pPr marL="0" indent="0">
              <a:buNone/>
              <a:defRPr/>
            </a:pPr>
            <a:r>
              <a:rPr lang="en-US" sz="2400" b="1" dirty="0">
                <a:solidFill>
                  <a:schemeClr val="tx1"/>
                </a:solidFill>
                <a:latin typeface="+mn-lt"/>
              </a:rPr>
              <a:t>Project </a:t>
            </a:r>
            <a:r>
              <a:rPr lang="en-US" sz="2400" b="1" dirty="0" smtClean="0">
                <a:solidFill>
                  <a:schemeClr val="tx1"/>
                </a:solidFill>
                <a:latin typeface="+mn-lt"/>
              </a:rPr>
              <a:t>stakeholders </a:t>
            </a:r>
            <a:r>
              <a:rPr lang="en-US" sz="2400" dirty="0">
                <a:solidFill>
                  <a:schemeClr val="tx1"/>
                </a:solidFill>
                <a:latin typeface="+mn-lt"/>
              </a:rPr>
              <a:t>are defined as all individuals or groups </a:t>
            </a:r>
            <a:r>
              <a:rPr lang="en-US" sz="2400" dirty="0" smtClean="0">
                <a:solidFill>
                  <a:schemeClr val="tx1"/>
                </a:solidFill>
                <a:latin typeface="+mn-lt"/>
              </a:rPr>
              <a:t>who </a:t>
            </a:r>
            <a:r>
              <a:rPr lang="en-US" sz="2400" dirty="0">
                <a:solidFill>
                  <a:schemeClr val="tx1"/>
                </a:solidFill>
                <a:latin typeface="+mn-lt"/>
              </a:rPr>
              <a:t>have an active stake in the project and can potentially impact, either positively or negatively, its development</a:t>
            </a:r>
            <a:r>
              <a:rPr lang="en-US" sz="2400" dirty="0" smtClean="0">
                <a:solidFill>
                  <a:schemeClr val="tx1"/>
                </a:solidFill>
                <a:latin typeface="+mn-lt"/>
              </a:rPr>
              <a:t>.</a:t>
            </a:r>
            <a:endParaRPr lang="en-US" sz="2400" dirty="0">
              <a:solidFill>
                <a:schemeClr val="tx1"/>
              </a:solidFill>
              <a:latin typeface="+mn-lt"/>
            </a:endParaRPr>
          </a:p>
        </p:txBody>
      </p:sp>
    </p:spTree>
    <p:extLst>
      <p:ext uri="{BB962C8B-B14F-4D97-AF65-F5344CB8AC3E}">
        <p14:creationId xmlns:p14="http://schemas.microsoft.com/office/powerpoint/2010/main" val="487774294"/>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8274</TotalTime>
  <Words>1111</Words>
  <Application>Microsoft Office PowerPoint</Application>
  <PresentationFormat>On-screen Show (4:3)</PresentationFormat>
  <Paragraphs>198</Paragraphs>
  <Slides>31</Slides>
  <Notes>2</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31</vt:i4>
      </vt:variant>
    </vt:vector>
  </HeadingPairs>
  <TitlesOfParts>
    <vt:vector size="41" baseType="lpstr">
      <vt:lpstr>MS PGothic</vt:lpstr>
      <vt:lpstr>Arial</vt:lpstr>
      <vt:lpstr>Corbel</vt:lpstr>
      <vt:lpstr>Noto Sans Symbols</vt:lpstr>
      <vt:lpstr>Times New Roman</vt:lpstr>
      <vt:lpstr>Verdana</vt:lpstr>
      <vt:lpstr>Wingdings</vt:lpstr>
      <vt:lpstr>508 Lecture</vt:lpstr>
      <vt:lpstr>2_508 Lecture</vt:lpstr>
      <vt:lpstr>1_508 Lecture</vt:lpstr>
      <vt:lpstr>Project Management: Achieving Competitive Advantage</vt:lpstr>
      <vt:lpstr>Outline</vt:lpstr>
      <vt:lpstr>Projects and Organizational Strategy</vt:lpstr>
      <vt:lpstr>Strategy</vt:lpstr>
      <vt:lpstr>Table 2.1 Projects Reflect Strategy</vt:lpstr>
      <vt:lpstr>Environmental Analysis</vt:lpstr>
      <vt:lpstr>Figure 2.2 T O W S Matrix</vt:lpstr>
      <vt:lpstr>Class Assignment</vt:lpstr>
      <vt:lpstr>Stakeholder Management</vt:lpstr>
      <vt:lpstr>Identifying Project Stakeholders</vt:lpstr>
      <vt:lpstr>Figure 2.3 Project Stakeholder Relationships</vt:lpstr>
      <vt:lpstr>Managing Stakeholders</vt:lpstr>
      <vt:lpstr>Managing Stakeholders</vt:lpstr>
      <vt:lpstr>Class Assignment</vt:lpstr>
      <vt:lpstr>Organizational Structure</vt:lpstr>
      <vt:lpstr>Forms of Organization Structure</vt:lpstr>
      <vt:lpstr>Figure 2.4 Example of a Functional Organizational Structure</vt:lpstr>
      <vt:lpstr>Table 2.2 Strengths and Weaknesses of Functional Structures</vt:lpstr>
      <vt:lpstr>Figure 2.6 Example of a Project Organizational Structure</vt:lpstr>
      <vt:lpstr>Table 2.3 Strengths and Weaknesses of Project Structures</vt:lpstr>
      <vt:lpstr>Figure 2.7 Example of a Matrix Organizational Structure</vt:lpstr>
      <vt:lpstr>Table 2.4 Strengths and Weaknesses of Matrix Structures</vt:lpstr>
      <vt:lpstr>Heavyweight Project Organizations</vt:lpstr>
      <vt:lpstr>Figure 2.8 Managers’ Perceptions of Effectiveness of Various Structures on Project Success</vt:lpstr>
      <vt:lpstr>Project Management Offices</vt:lpstr>
      <vt:lpstr>Forms of P M O s and Control</vt:lpstr>
      <vt:lpstr>Models of P M O s</vt:lpstr>
      <vt:lpstr>Organizational Culture</vt:lpstr>
      <vt:lpstr>Key Factors That Affect Culture Development</vt:lpstr>
      <vt:lpstr>Organizational Culture: Effects on Project Management</vt:lpstr>
      <vt:lpstr>PowerPoint Presentation</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Achieving Competitive Advantage, 5e</dc:title>
  <dc:subject>Business</dc:subject>
  <dc:creator>Pinto</dc:creator>
  <cp:keywords>Project Management</cp:keywords>
  <cp:lastModifiedBy>ADWOA</cp:lastModifiedBy>
  <cp:revision>738</cp:revision>
  <dcterms:modified xsi:type="dcterms:W3CDTF">2018-09-19T16:28:43Z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