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72" r:id="rId2"/>
    <p:sldMasterId id="2147483660" r:id="rId3"/>
  </p:sldMasterIdLst>
  <p:notesMasterIdLst>
    <p:notesMasterId r:id="rId35"/>
  </p:notesMasterIdLst>
  <p:handoutMasterIdLst>
    <p:handoutMasterId r:id="rId36"/>
  </p:handoutMasterIdLst>
  <p:sldIdLst>
    <p:sldId id="339" r:id="rId4"/>
    <p:sldId id="306" r:id="rId5"/>
    <p:sldId id="307" r:id="rId6"/>
    <p:sldId id="308" r:id="rId7"/>
    <p:sldId id="309" r:id="rId8"/>
    <p:sldId id="311" r:id="rId9"/>
    <p:sldId id="312" r:id="rId10"/>
    <p:sldId id="313" r:id="rId11"/>
    <p:sldId id="314" r:id="rId12"/>
    <p:sldId id="315" r:id="rId13"/>
    <p:sldId id="316" r:id="rId14"/>
    <p:sldId id="317" r:id="rId15"/>
    <p:sldId id="319" r:id="rId16"/>
    <p:sldId id="320" r:id="rId17"/>
    <p:sldId id="321" r:id="rId18"/>
    <p:sldId id="323" r:id="rId19"/>
    <p:sldId id="324" r:id="rId20"/>
    <p:sldId id="325"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05"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ano, Tierra Ross" initials="ETR" lastIdx="6" clrIdx="7">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laser" initials="laser" lastIdx="4"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364" autoAdjust="0"/>
  </p:normalViewPr>
  <p:slideViewPr>
    <p:cSldViewPr snapToGrid="0" snapToObjects="1">
      <p:cViewPr varScale="1">
        <p:scale>
          <a:sx n="74" d="100"/>
          <a:sy n="74" d="100"/>
        </p:scale>
        <p:origin x="1428" y="72"/>
      </p:cViewPr>
      <p:guideLst>
        <p:guide orient="horz" pos="2160"/>
        <p:guide pos="2880"/>
      </p:guideLst>
    </p:cSldViewPr>
  </p:slideViewPr>
  <p:outlineViewPr>
    <p:cViewPr>
      <p:scale>
        <a:sx n="33" d="100"/>
        <a:sy n="33" d="100"/>
      </p:scale>
      <p:origin x="0" y="-649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4644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39179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382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034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02749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215F6-63EB-4B28-88A1-F0BF09F2CE0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3355087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15F6-63EB-4B28-88A1-F0BF09F2CE0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31804022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7215F6-63EB-4B28-88A1-F0BF09F2CE0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2063722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215F6-63EB-4B28-88A1-F0BF09F2CE01}"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27085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215F6-63EB-4B28-88A1-F0BF09F2CE01}"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437727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215F6-63EB-4B28-88A1-F0BF09F2CE01}"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343919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215F6-63EB-4B28-88A1-F0BF09F2CE01}"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384001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7215F6-63EB-4B28-88A1-F0BF09F2CE01}"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1690939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7215F6-63EB-4B28-88A1-F0BF09F2CE01}"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171106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15F6-63EB-4B28-88A1-F0BF09F2CE0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688364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215F6-63EB-4B28-88A1-F0BF09F2CE01}"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96F644-EF06-4E80-89A5-9945DE08EC51}" type="slidenum">
              <a:rPr lang="en-US" smtClean="0"/>
              <a:t>‹#›</a:t>
            </a:fld>
            <a:endParaRPr lang="en-US"/>
          </a:p>
        </p:txBody>
      </p:sp>
    </p:spTree>
    <p:extLst>
      <p:ext uri="{BB962C8B-B14F-4D97-AF65-F5344CB8AC3E}">
        <p14:creationId xmlns:p14="http://schemas.microsoft.com/office/powerpoint/2010/main" val="13532138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2143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69" r:id="rId6"/>
    <p:sldLayoutId id="2147483651" r:id="rId7"/>
    <p:sldLayoutId id="2147483654" r:id="rId8"/>
    <p:sldLayoutId id="2147483655" r:id="rId9"/>
    <p:sldLayoutId id="2147483667" r:id="rId10"/>
    <p:sldLayoutId id="2147483671" r:id="rId11"/>
    <p:sldLayoutId id="2147483685" r:id="rId12"/>
    <p:sldLayoutId id="2147483686" r:id="rId13"/>
    <p:sldLayoutId id="2147483657" r:id="rId14"/>
    <p:sldLayoutId id="214748368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215F6-63EB-4B28-88A1-F0BF09F2CE01}" type="datetimeFigureOut">
              <a:rPr lang="en-US" smtClean="0"/>
              <a:t>9/19/2018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6F644-EF06-4E80-89A5-9945DE08EC51}" type="slidenum">
              <a:rPr lang="en-US" smtClean="0"/>
              <a:t>‹#›</a:t>
            </a:fld>
            <a:endParaRPr lang="en-US"/>
          </a:p>
        </p:txBody>
      </p:sp>
    </p:spTree>
    <p:extLst>
      <p:ext uri="{BB962C8B-B14F-4D97-AF65-F5344CB8AC3E}">
        <p14:creationId xmlns:p14="http://schemas.microsoft.com/office/powerpoint/2010/main" val="7061592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US" dirty="0">
                <a:solidFill>
                  <a:schemeClr val="tx1"/>
                </a:solidFill>
                <a:latin typeface="+mn-lt"/>
              </a:rPr>
              <a:t>Project Selection </a:t>
            </a:r>
            <a:r>
              <a:rPr lang="en-US" dirty="0" smtClean="0">
                <a:solidFill>
                  <a:schemeClr val="tx1"/>
                </a:solidFill>
                <a:latin typeface="+mn-lt"/>
              </a:rPr>
              <a:t>and </a:t>
            </a:r>
            <a:r>
              <a:rPr lang="en-US" dirty="0">
                <a:solidFill>
                  <a:schemeClr val="tx1"/>
                </a:solidFill>
                <a:latin typeface="+mn-lt"/>
              </a:rPr>
              <a:t>Portfolio Management</a:t>
            </a:r>
            <a:endParaRPr lang="en-US" altLang="en-US" dirty="0">
              <a:solidFill>
                <a:schemeClr val="tx1"/>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7192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Hierarchy Process</a:t>
            </a:r>
          </a:p>
        </p:txBody>
      </p:sp>
      <p:sp>
        <p:nvSpPr>
          <p:cNvPr id="5" name="Content Placeholder 4"/>
          <p:cNvSpPr>
            <a:spLocks noGrp="1"/>
          </p:cNvSpPr>
          <p:nvPr>
            <p:ph idx="1"/>
          </p:nvPr>
        </p:nvSpPr>
        <p:spPr>
          <a:xfrm>
            <a:off x="457200" y="1600200"/>
            <a:ext cx="8229600" cy="538316"/>
          </a:xfrm>
        </p:spPr>
        <p:txBody>
          <a:bodyPr/>
          <a:lstStyle/>
          <a:p>
            <a:pPr marL="0" indent="0">
              <a:spcBef>
                <a:spcPct val="0"/>
              </a:spcBef>
              <a:buNone/>
            </a:pPr>
            <a:r>
              <a:rPr lang="en-US" altLang="en-US" sz="2400" dirty="0">
                <a:latin typeface="+mn-lt"/>
              </a:rPr>
              <a:t>The </a:t>
            </a:r>
            <a:r>
              <a:rPr lang="en-US" altLang="en-US" sz="2400" dirty="0" smtClean="0">
                <a:latin typeface="+mn-lt"/>
              </a:rPr>
              <a:t>A</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smtClean="0">
                <a:latin typeface="+mn-lt"/>
              </a:rPr>
              <a:t>P </a:t>
            </a:r>
            <a:r>
              <a:rPr lang="en-US" altLang="en-US" sz="2400" dirty="0">
                <a:latin typeface="+mn-lt"/>
              </a:rPr>
              <a:t>is a four step process:</a:t>
            </a:r>
          </a:p>
        </p:txBody>
      </p:sp>
      <p:sp>
        <p:nvSpPr>
          <p:cNvPr id="6" name="Content Placeholder 5"/>
          <p:cNvSpPr>
            <a:spLocks noGrp="1"/>
          </p:cNvSpPr>
          <p:nvPr>
            <p:ph idx="13"/>
          </p:nvPr>
        </p:nvSpPr>
        <p:spPr>
          <a:xfrm>
            <a:off x="473720" y="2202400"/>
            <a:ext cx="8229600" cy="2489994"/>
          </a:xfrm>
        </p:spPr>
        <p:txBody>
          <a:bodyPr/>
          <a:lstStyle/>
          <a:p>
            <a:pPr marL="432000" indent="-432000">
              <a:buFontTx/>
              <a:buAutoNum type="arabicPeriod"/>
            </a:pPr>
            <a:r>
              <a:rPr lang="en-US" altLang="en-US" sz="2400" dirty="0">
                <a:solidFill>
                  <a:schemeClr val="tx1"/>
                </a:solidFill>
                <a:latin typeface="+mn-lt"/>
              </a:rPr>
              <a:t>Construct a hierarchy of </a:t>
            </a:r>
            <a:r>
              <a:rPr lang="en-US" altLang="en-US" sz="2400" b="1" dirty="0">
                <a:solidFill>
                  <a:schemeClr val="tx1"/>
                </a:solidFill>
                <a:latin typeface="+mn-lt"/>
              </a:rPr>
              <a:t>criteria and subcriteria</a:t>
            </a:r>
            <a:r>
              <a:rPr lang="en-US" altLang="en-US" sz="2400" dirty="0">
                <a:solidFill>
                  <a:schemeClr val="tx1"/>
                </a:solidFill>
                <a:latin typeface="+mn-lt"/>
              </a:rPr>
              <a:t>.</a:t>
            </a:r>
          </a:p>
          <a:p>
            <a:pPr marL="432000" indent="-432000">
              <a:buFontTx/>
              <a:buAutoNum type="arabicPeriod"/>
            </a:pPr>
            <a:r>
              <a:rPr lang="en-US" altLang="en-US" sz="2400" dirty="0" smtClean="0">
                <a:solidFill>
                  <a:schemeClr val="tx1"/>
                </a:solidFill>
                <a:latin typeface="+mn-lt"/>
              </a:rPr>
              <a:t>​</a:t>
            </a:r>
            <a:r>
              <a:rPr lang="en-US" altLang="en-US" sz="2400" b="1" dirty="0" smtClean="0">
                <a:solidFill>
                  <a:schemeClr val="tx1"/>
                </a:solidFill>
                <a:latin typeface="+mn-lt"/>
              </a:rPr>
              <a:t>Allocate </a:t>
            </a:r>
            <a:r>
              <a:rPr lang="en-US" altLang="en-US" sz="2400" b="1" dirty="0">
                <a:solidFill>
                  <a:schemeClr val="tx1"/>
                </a:solidFill>
                <a:latin typeface="+mn-lt"/>
              </a:rPr>
              <a:t>weights </a:t>
            </a:r>
            <a:r>
              <a:rPr lang="en-US" altLang="en-US" sz="2400" dirty="0">
                <a:solidFill>
                  <a:schemeClr val="tx1"/>
                </a:solidFill>
                <a:latin typeface="+mn-lt"/>
              </a:rPr>
              <a:t>to criteria.</a:t>
            </a:r>
          </a:p>
          <a:p>
            <a:pPr marL="432000" indent="-432000">
              <a:buFontTx/>
              <a:buAutoNum type="arabicPeriod"/>
            </a:pPr>
            <a:r>
              <a:rPr lang="en-US" altLang="en-US" sz="2400" dirty="0">
                <a:solidFill>
                  <a:schemeClr val="tx1"/>
                </a:solidFill>
                <a:latin typeface="+mn-lt"/>
              </a:rPr>
              <a:t>Assign </a:t>
            </a:r>
            <a:r>
              <a:rPr lang="en-US" altLang="en-US" sz="2400" b="1" dirty="0">
                <a:solidFill>
                  <a:schemeClr val="tx1"/>
                </a:solidFill>
                <a:latin typeface="+mn-lt"/>
              </a:rPr>
              <a:t>numerical values </a:t>
            </a:r>
            <a:r>
              <a:rPr lang="en-US" altLang="en-US" sz="2400" dirty="0">
                <a:solidFill>
                  <a:schemeClr val="tx1"/>
                </a:solidFill>
                <a:latin typeface="+mn-lt"/>
              </a:rPr>
              <a:t>to evaluation dimensions.</a:t>
            </a:r>
          </a:p>
          <a:p>
            <a:pPr marL="432000" indent="-432000">
              <a:buFontTx/>
              <a:buAutoNum type="arabicPeriod"/>
            </a:pPr>
            <a:r>
              <a:rPr lang="en-US" altLang="en-US" sz="2400" dirty="0" smtClean="0">
                <a:solidFill>
                  <a:schemeClr val="tx1"/>
                </a:solidFill>
              </a:rPr>
              <a:t>​</a:t>
            </a:r>
            <a:r>
              <a:rPr lang="en-US" altLang="en-US" sz="2400" b="1" dirty="0" smtClean="0">
                <a:solidFill>
                  <a:schemeClr val="tx1"/>
                </a:solidFill>
                <a:latin typeface="+mn-lt"/>
              </a:rPr>
              <a:t>Determine </a:t>
            </a:r>
            <a:r>
              <a:rPr lang="en-US" altLang="en-US" sz="2400" b="1" dirty="0">
                <a:solidFill>
                  <a:schemeClr val="tx1"/>
                </a:solidFill>
                <a:latin typeface="+mn-lt"/>
              </a:rPr>
              <a:t>scores </a:t>
            </a:r>
            <a:r>
              <a:rPr lang="en-US" altLang="en-US" sz="2400" dirty="0">
                <a:solidFill>
                  <a:schemeClr val="tx1"/>
                </a:solidFill>
                <a:latin typeface="+mn-lt"/>
              </a:rPr>
              <a:t>by summing the products of numeric evaluations and weights.</a:t>
            </a:r>
          </a:p>
        </p:txBody>
      </p:sp>
      <p:sp>
        <p:nvSpPr>
          <p:cNvPr id="7" name="Content Placeholder 6"/>
          <p:cNvSpPr>
            <a:spLocks noGrp="1"/>
          </p:cNvSpPr>
          <p:nvPr>
            <p:ph idx="14"/>
          </p:nvPr>
        </p:nvSpPr>
        <p:spPr>
          <a:xfrm>
            <a:off x="473720" y="4766134"/>
            <a:ext cx="8200104" cy="919336"/>
          </a:xfrm>
        </p:spPr>
        <p:txBody>
          <a:bodyPr/>
          <a:lstStyle/>
          <a:p>
            <a:pPr marL="0" indent="0" eaLnBrk="1" hangingPunct="1">
              <a:buFontTx/>
              <a:buNone/>
            </a:pPr>
            <a:r>
              <a:rPr lang="en-US" altLang="en-US" sz="2400" b="1" dirty="0">
                <a:solidFill>
                  <a:schemeClr val="tx1"/>
                </a:solidFill>
                <a:latin typeface="+mn-lt"/>
              </a:rPr>
              <a:t>Unlike the simple scoring model, these scores can be compared</a:t>
            </a:r>
            <a:r>
              <a:rPr lang="en-US" altLang="en-US" sz="2400" b="1" dirty="0" smtClean="0">
                <a:solidFill>
                  <a:schemeClr val="tx1"/>
                </a:solidFill>
                <a:latin typeface="+mn-lt"/>
              </a:rPr>
              <a:t>!</a:t>
            </a:r>
            <a:endParaRPr lang="en-US" altLang="en-US" sz="2400" b="1" dirty="0">
              <a:solidFill>
                <a:schemeClr val="tx1"/>
              </a:solidFill>
              <a:latin typeface="+mn-lt"/>
            </a:endParaRPr>
          </a:p>
        </p:txBody>
      </p:sp>
    </p:spTree>
    <p:extLst>
      <p:ext uri="{BB962C8B-B14F-4D97-AF65-F5344CB8AC3E}">
        <p14:creationId xmlns:p14="http://schemas.microsoft.com/office/powerpoint/2010/main" val="320004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Figure 3.1 </a:t>
            </a:r>
            <a:r>
              <a:rPr lang="en-US" dirty="0"/>
              <a:t>Sample </a:t>
            </a:r>
            <a:r>
              <a:rPr lang="en-US" dirty="0" smtClean="0"/>
              <a:t>A</a:t>
            </a:r>
            <a:r>
              <a:rPr lang="en-US" sz="100" dirty="0" smtClean="0"/>
              <a:t> </a:t>
            </a:r>
            <a:r>
              <a:rPr lang="en-US" dirty="0" smtClean="0"/>
              <a:t>H</a:t>
            </a:r>
            <a:r>
              <a:rPr lang="en-US" sz="100" dirty="0" smtClean="0"/>
              <a:t> </a:t>
            </a:r>
            <a:r>
              <a:rPr lang="en-US" dirty="0" smtClean="0"/>
              <a:t>P </a:t>
            </a:r>
            <a:r>
              <a:rPr lang="en-US" dirty="0"/>
              <a:t>with Rankings for Salient Selection </a:t>
            </a:r>
            <a:r>
              <a:rPr lang="en-US" dirty="0" smtClean="0"/>
              <a:t>Criteria</a:t>
            </a:r>
            <a:endParaRPr lang="en-US" dirty="0"/>
          </a:p>
        </p:txBody>
      </p:sp>
      <p:pic>
        <p:nvPicPr>
          <p:cNvPr id="6" name="Picture 5" descr="A ranking of information systems project proposals, in 3 sections of finance, strategy, and information technology. Each section is weighted differently with a goal of 1.000. Finance, with a weight of 0.520, has options of short term and long term. Strategy, with a weight of 0.340, has options of market share, retention and cost management. Information technology, with a weight of 0.140, has options of poor, fair, good, very good, excell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054" y="1694605"/>
            <a:ext cx="5519893" cy="4412682"/>
          </a:xfrm>
          <a:prstGeom prst="rect">
            <a:avLst/>
          </a:prstGeom>
        </p:spPr>
      </p:pic>
    </p:spTree>
    <p:extLst>
      <p:ext uri="{BB962C8B-B14F-4D97-AF65-F5344CB8AC3E}">
        <p14:creationId xmlns:p14="http://schemas.microsoft.com/office/powerpoint/2010/main" val="351214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3.4 </a:t>
            </a:r>
            <a:r>
              <a:rPr lang="en-US" dirty="0"/>
              <a:t>Profile Model</a:t>
            </a:r>
          </a:p>
        </p:txBody>
      </p:sp>
      <p:pic>
        <p:nvPicPr>
          <p:cNvPr id="3" name="Picture 2" descr="A graph plots risk on the y axis versus return on the x axis. A vertical line marks the minimum desired return intersection with the x axis, and a horizontal line marks the maximum desired risk intersection with the y axis.&#10;6 data points are labeled x sub 1 through x sub 6. X sub 1 has the least return and the least risk. X sub 2 and x sub 3 have similar rates of return, with x sub 2 having more risk. x sub 4 has more return than x sub 2 and x sub 3, with more risk than x sub 3 and less risk than x sub 2. X sub 5 has the same risk as x sub 4, with more return. X sub 6 has the highest return, but is over the maximum desired risk. An upwardly sloped line connects x sub 1, x sub 3, x sub 5, and x sub 6, with the area between x sub 3 and x sub 5 labeled, efficient frontier.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2" y="1563753"/>
            <a:ext cx="7559695" cy="4298053"/>
          </a:xfrm>
          <a:prstGeom prst="rect">
            <a:avLst/>
          </a:prstGeom>
        </p:spPr>
      </p:pic>
    </p:spTree>
    <p:extLst>
      <p:ext uri="{BB962C8B-B14F-4D97-AF65-F5344CB8AC3E}">
        <p14:creationId xmlns:p14="http://schemas.microsoft.com/office/powerpoint/2010/main" val="179281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Models</a:t>
            </a:r>
          </a:p>
        </p:txBody>
      </p:sp>
      <p:sp>
        <p:nvSpPr>
          <p:cNvPr id="3" name="Text Placeholder 2"/>
          <p:cNvSpPr>
            <a:spLocks noGrp="1"/>
          </p:cNvSpPr>
          <p:nvPr>
            <p:ph type="body" idx="1"/>
          </p:nvPr>
        </p:nvSpPr>
        <p:spPr/>
        <p:txBody>
          <a:bodyPr/>
          <a:lstStyle/>
          <a:p>
            <a:pPr eaLnBrk="1" hangingPunct="1"/>
            <a:r>
              <a:rPr lang="en-US" altLang="en-US" sz="2400" dirty="0">
                <a:latin typeface="+mn-lt"/>
              </a:rPr>
              <a:t>Payback period</a:t>
            </a:r>
          </a:p>
          <a:p>
            <a:pPr eaLnBrk="1" hangingPunct="1"/>
            <a:r>
              <a:rPr lang="en-US" altLang="en-US" sz="2400" dirty="0">
                <a:latin typeface="+mn-lt"/>
              </a:rPr>
              <a:t>Net present value</a:t>
            </a:r>
          </a:p>
          <a:p>
            <a:pPr eaLnBrk="1" hangingPunct="1"/>
            <a:r>
              <a:rPr lang="en-US" altLang="en-US" sz="2400" dirty="0">
                <a:latin typeface="+mn-lt"/>
              </a:rPr>
              <a:t>Discounted payback period</a:t>
            </a:r>
          </a:p>
          <a:p>
            <a:pPr eaLnBrk="1" hangingPunct="1"/>
            <a:r>
              <a:rPr lang="en-US" altLang="en-US" sz="2400" dirty="0">
                <a:latin typeface="+mn-lt"/>
              </a:rPr>
              <a:t>Internal rate of </a:t>
            </a:r>
            <a:r>
              <a:rPr lang="en-US" altLang="en-US" sz="2400" dirty="0" smtClean="0">
                <a:latin typeface="+mn-lt"/>
              </a:rPr>
              <a:t>return</a:t>
            </a:r>
            <a:endParaRPr lang="en-US" altLang="en-US" sz="2400" dirty="0">
              <a:latin typeface="+mn-lt"/>
            </a:endParaRPr>
          </a:p>
        </p:txBody>
      </p:sp>
    </p:spTree>
    <p:extLst>
      <p:ext uri="{BB962C8B-B14F-4D97-AF65-F5344CB8AC3E}">
        <p14:creationId xmlns:p14="http://schemas.microsoft.com/office/powerpoint/2010/main" val="284168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Period</a:t>
            </a:r>
          </a:p>
        </p:txBody>
      </p:sp>
      <p:sp>
        <p:nvSpPr>
          <p:cNvPr id="3" name="Text Placeholder 2"/>
          <p:cNvSpPr>
            <a:spLocks noGrp="1"/>
          </p:cNvSpPr>
          <p:nvPr>
            <p:ph type="body" idx="1"/>
          </p:nvPr>
        </p:nvSpPr>
        <p:spPr>
          <a:xfrm>
            <a:off x="457200" y="1600200"/>
            <a:ext cx="8229600" cy="936523"/>
          </a:xfrm>
        </p:spPr>
        <p:txBody>
          <a:bodyPr/>
          <a:lstStyle/>
          <a:p>
            <a:pPr marL="0" indent="0">
              <a:spcBef>
                <a:spcPct val="20000"/>
              </a:spcBef>
              <a:buNone/>
              <a:defRPr/>
            </a:pPr>
            <a:r>
              <a:rPr lang="en-US" altLang="en-US" sz="2400" dirty="0">
                <a:latin typeface="+mn-lt"/>
              </a:rPr>
              <a:t>Determines </a:t>
            </a:r>
            <a:r>
              <a:rPr lang="en-US" altLang="en-US" sz="2400" b="1" dirty="0">
                <a:solidFill>
                  <a:schemeClr val="tx1"/>
                </a:solidFill>
                <a:latin typeface="+mn-lt"/>
              </a:rPr>
              <a:t>how long</a:t>
            </a:r>
            <a:r>
              <a:rPr lang="en-US" altLang="en-US" sz="2400" b="1" dirty="0">
                <a:solidFill>
                  <a:schemeClr val="accent1"/>
                </a:solidFill>
                <a:latin typeface="+mn-lt"/>
              </a:rPr>
              <a:t> </a:t>
            </a:r>
            <a:r>
              <a:rPr lang="en-US" altLang="en-US" sz="2400" dirty="0">
                <a:latin typeface="+mn-lt"/>
              </a:rPr>
              <a:t>it takes for a project to reach a breakeven point.</a:t>
            </a:r>
          </a:p>
        </p:txBody>
      </p:sp>
      <p:graphicFrame>
        <p:nvGraphicFramePr>
          <p:cNvPr id="5" name="Object 13" descr="Payback Period = Investment divided by Annual Cash Savings."/>
          <p:cNvGraphicFramePr>
            <a:graphicFrameLocks noChangeAspect="1"/>
          </p:cNvGraphicFramePr>
          <p:nvPr>
            <p:extLst>
              <p:ext uri="{D42A27DB-BD31-4B8C-83A1-F6EECF244321}">
                <p14:modId xmlns:p14="http://schemas.microsoft.com/office/powerpoint/2010/main" val="1959325265"/>
              </p:ext>
            </p:extLst>
          </p:nvPr>
        </p:nvGraphicFramePr>
        <p:xfrm>
          <a:off x="1462862" y="2831308"/>
          <a:ext cx="5780554" cy="823909"/>
        </p:xfrm>
        <a:graphic>
          <a:graphicData uri="http://schemas.openxmlformats.org/presentationml/2006/ole">
            <mc:AlternateContent xmlns:mc="http://schemas.openxmlformats.org/markup-compatibility/2006">
              <mc:Choice xmlns:v="urn:schemas-microsoft-com:vml" Requires="v">
                <p:oleObj spid="_x0000_s2288" name="Equation" r:id="rId3" imgW="2717640" imgH="419040" progId="Equation.DSMT4">
                  <p:embed/>
                </p:oleObj>
              </mc:Choice>
              <mc:Fallback>
                <p:oleObj name="Equation" r:id="rId3" imgW="2717640" imgH="419040" progId="Equation.DSMT4">
                  <p:embed/>
                  <p:pic>
                    <p:nvPicPr>
                      <p:cNvPr id="31748" name="Object 13"/>
                      <p:cNvPicPr>
                        <a:picLocks noChangeAspect="1" noChangeArrowheads="1"/>
                      </p:cNvPicPr>
                      <p:nvPr/>
                    </p:nvPicPr>
                    <p:blipFill>
                      <a:blip r:embed="rId4"/>
                      <a:srcRect/>
                      <a:stretch>
                        <a:fillRect/>
                      </a:stretch>
                    </p:blipFill>
                    <p:spPr bwMode="auto">
                      <a:xfrm>
                        <a:off x="1462862" y="2831308"/>
                        <a:ext cx="5780554" cy="823909"/>
                      </a:xfrm>
                      <a:prstGeom prst="rect">
                        <a:avLst/>
                      </a:prstGeom>
                      <a:solidFill>
                        <a:schemeClr val="bg1"/>
                      </a:solidFill>
                      <a:ln w="12700">
                        <a:noFill/>
                        <a:miter lim="800000"/>
                        <a:headEnd/>
                        <a:tailEnd/>
                      </a:ln>
                    </p:spPr>
                  </p:pic>
                </p:oleObj>
              </mc:Fallback>
            </mc:AlternateContent>
          </a:graphicData>
        </a:graphic>
      </p:graphicFrame>
      <p:sp>
        <p:nvSpPr>
          <p:cNvPr id="4" name="Text Placeholder 3"/>
          <p:cNvSpPr>
            <a:spLocks noGrp="1"/>
          </p:cNvSpPr>
          <p:nvPr>
            <p:ph type="body" idx="2"/>
          </p:nvPr>
        </p:nvSpPr>
        <p:spPr>
          <a:xfrm>
            <a:off x="457200" y="4101035"/>
            <a:ext cx="8229600" cy="1141208"/>
          </a:xfrm>
        </p:spPr>
        <p:txBody>
          <a:bodyPr/>
          <a:lstStyle/>
          <a:p>
            <a:pPr eaLnBrk="1" hangingPunct="1">
              <a:buFontTx/>
              <a:buNone/>
            </a:pPr>
            <a:r>
              <a:rPr lang="en-US" altLang="en-US" sz="2400" b="1" dirty="0">
                <a:latin typeface="+mn-lt"/>
              </a:rPr>
              <a:t>Cash flows </a:t>
            </a:r>
            <a:r>
              <a:rPr lang="en-US" altLang="en-US" sz="2400" dirty="0">
                <a:latin typeface="+mn-lt"/>
              </a:rPr>
              <a:t>should be </a:t>
            </a:r>
            <a:r>
              <a:rPr lang="en-US" altLang="en-US" sz="2400" b="1" dirty="0">
                <a:latin typeface="+mn-lt"/>
              </a:rPr>
              <a:t>discounted</a:t>
            </a:r>
            <a:r>
              <a:rPr lang="en-US" altLang="en-US" sz="2400" dirty="0">
                <a:latin typeface="+mn-lt"/>
              </a:rPr>
              <a:t>.</a:t>
            </a:r>
            <a:endParaRPr lang="en-US" altLang="en-US" sz="2400" u="sng" dirty="0">
              <a:latin typeface="+mn-lt"/>
            </a:endParaRPr>
          </a:p>
          <a:p>
            <a:pPr eaLnBrk="1" hangingPunct="1">
              <a:buFontTx/>
              <a:buNone/>
            </a:pPr>
            <a:r>
              <a:rPr lang="en-US" altLang="en-US" sz="2400" b="1" dirty="0">
                <a:latin typeface="+mn-lt"/>
              </a:rPr>
              <a:t>Lower</a:t>
            </a:r>
            <a:r>
              <a:rPr lang="en-US" altLang="en-US" sz="2400" dirty="0">
                <a:latin typeface="+mn-lt"/>
              </a:rPr>
              <a:t> numbers are </a:t>
            </a:r>
            <a:r>
              <a:rPr lang="en-US" altLang="en-US" sz="2400" b="1" dirty="0">
                <a:latin typeface="+mn-lt"/>
              </a:rPr>
              <a:t>better</a:t>
            </a:r>
            <a:r>
              <a:rPr lang="en-US" altLang="en-US" sz="2400" dirty="0">
                <a:latin typeface="+mn-lt"/>
              </a:rPr>
              <a:t> </a:t>
            </a:r>
            <a:r>
              <a:rPr lang="en-US" altLang="en-US" sz="2400" b="1" dirty="0" smtClean="0">
                <a:solidFill>
                  <a:schemeClr val="tx1"/>
                </a:solidFill>
                <a:latin typeface="+mn-lt"/>
              </a:rPr>
              <a:t>(faster payback)</a:t>
            </a:r>
            <a:r>
              <a:rPr lang="en-US" altLang="en-US" sz="2400" dirty="0" smtClean="0">
                <a:solidFill>
                  <a:schemeClr val="tx1"/>
                </a:solidFill>
                <a:latin typeface="+mn-lt"/>
              </a:rPr>
              <a:t>.</a:t>
            </a:r>
            <a:endParaRPr lang="en-US" altLang="en-US" sz="2400" b="1" dirty="0">
              <a:solidFill>
                <a:schemeClr val="tx1"/>
              </a:solidFill>
              <a:latin typeface="+mn-lt"/>
            </a:endParaRPr>
          </a:p>
        </p:txBody>
      </p:sp>
    </p:spTree>
    <p:extLst>
      <p:ext uri="{BB962C8B-B14F-4D97-AF65-F5344CB8AC3E}">
        <p14:creationId xmlns:p14="http://schemas.microsoft.com/office/powerpoint/2010/main" val="32605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Payback Period Example </a:t>
            </a:r>
            <a:r>
              <a:rPr lang="en-US" sz="2000" b="0" dirty="0" smtClean="0"/>
              <a:t>(1 of 3)</a:t>
            </a:r>
            <a:endParaRPr lang="en-US" sz="2000" b="0" dirty="0"/>
          </a:p>
        </p:txBody>
      </p:sp>
      <p:sp>
        <p:nvSpPr>
          <p:cNvPr id="3" name="Text Placeholder 2"/>
          <p:cNvSpPr>
            <a:spLocks noGrp="1"/>
          </p:cNvSpPr>
          <p:nvPr>
            <p:ph type="body" idx="1"/>
          </p:nvPr>
        </p:nvSpPr>
        <p:spPr>
          <a:xfrm>
            <a:off x="457200" y="1600200"/>
            <a:ext cx="8229600" cy="862781"/>
          </a:xfrm>
        </p:spPr>
        <p:txBody>
          <a:bodyPr/>
          <a:lstStyle/>
          <a:p>
            <a:pPr marL="0" indent="0">
              <a:buNone/>
            </a:pPr>
            <a:r>
              <a:rPr lang="en-US" sz="2400" b="1" dirty="0" smtClean="0">
                <a:latin typeface="+mn-lt"/>
              </a:rPr>
              <a:t>Table 3.5 </a:t>
            </a:r>
            <a:r>
              <a:rPr lang="en-US" sz="2400" dirty="0" smtClean="0">
                <a:latin typeface="+mn-lt"/>
              </a:rPr>
              <a:t>Initial </a:t>
            </a:r>
            <a:r>
              <a:rPr lang="en-US" sz="2400" dirty="0">
                <a:latin typeface="+mn-lt"/>
              </a:rPr>
              <a:t>Outlay and Projected Revenues for Two Project Options</a:t>
            </a:r>
          </a:p>
        </p:txBody>
      </p:sp>
      <p:graphicFrame>
        <p:nvGraphicFramePr>
          <p:cNvPr id="4" name="Table 3"/>
          <p:cNvGraphicFramePr>
            <a:graphicFrameLocks noGrp="1"/>
          </p:cNvGraphicFramePr>
          <p:nvPr>
            <p:extLst>
              <p:ext uri="{D42A27DB-BD31-4B8C-83A1-F6EECF244321}">
                <p14:modId xmlns:p14="http://schemas.microsoft.com/office/powerpoint/2010/main" val="3631901713"/>
              </p:ext>
            </p:extLst>
          </p:nvPr>
        </p:nvGraphicFramePr>
        <p:xfrm>
          <a:off x="457200" y="2812848"/>
          <a:ext cx="8229600" cy="2966553"/>
        </p:xfrm>
        <a:graphic>
          <a:graphicData uri="http://schemas.openxmlformats.org/drawingml/2006/table">
            <a:tbl>
              <a:tblPr firstRow="1" bandRow="1">
                <a:tableStyleId>{40F9630F-82C1-40B7-BC3A-925EFCFF5E92}</a:tableStyleId>
              </a:tblPr>
              <a:tblGrid>
                <a:gridCol w="1645920">
                  <a:extLst>
                    <a:ext uri="{9D8B030D-6E8A-4147-A177-3AD203B41FA5}">
                      <a16:colId xmlns="" xmlns:a16="http://schemas.microsoft.com/office/drawing/2014/main" val="3250763413"/>
                    </a:ext>
                  </a:extLst>
                </a:gridCol>
                <a:gridCol w="1645920">
                  <a:extLst>
                    <a:ext uri="{9D8B030D-6E8A-4147-A177-3AD203B41FA5}">
                      <a16:colId xmlns="" xmlns:a16="http://schemas.microsoft.com/office/drawing/2014/main" val="1665768702"/>
                    </a:ext>
                  </a:extLst>
                </a:gridCol>
                <a:gridCol w="1645920">
                  <a:extLst>
                    <a:ext uri="{9D8B030D-6E8A-4147-A177-3AD203B41FA5}">
                      <a16:colId xmlns="" xmlns:a16="http://schemas.microsoft.com/office/drawing/2014/main" val="1312090240"/>
                    </a:ext>
                  </a:extLst>
                </a:gridCol>
                <a:gridCol w="1645920">
                  <a:extLst>
                    <a:ext uri="{9D8B030D-6E8A-4147-A177-3AD203B41FA5}">
                      <a16:colId xmlns="" xmlns:a16="http://schemas.microsoft.com/office/drawing/2014/main" val="4288556982"/>
                    </a:ext>
                  </a:extLst>
                </a:gridCol>
                <a:gridCol w="1645920">
                  <a:extLst>
                    <a:ext uri="{9D8B030D-6E8A-4147-A177-3AD203B41FA5}">
                      <a16:colId xmlns="" xmlns:a16="http://schemas.microsoft.com/office/drawing/2014/main" val="954400651"/>
                    </a:ext>
                  </a:extLst>
                </a:gridCol>
              </a:tblGrid>
              <a:tr h="741513">
                <a:tc>
                  <a:txBody>
                    <a:bodyPr/>
                    <a:lstStyle/>
                    <a:p>
                      <a:r>
                        <a:rPr lang="en-US" sz="1800" b="1" dirty="0" smtClean="0">
                          <a:solidFill>
                            <a:schemeClr val="bg1"/>
                          </a:solidFill>
                          <a:latin typeface="+mn-lt"/>
                        </a:rPr>
                        <a:t>Blank</a:t>
                      </a:r>
                      <a:endParaRPr lang="en-US" sz="1800" b="1" dirty="0">
                        <a:solidFill>
                          <a:schemeClr val="bg1"/>
                        </a:solidFill>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Project A Revenues</a:t>
                      </a:r>
                      <a:endParaRPr lang="en-US" sz="18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cap="none" dirty="0" smtClean="0">
                          <a:solidFill>
                            <a:schemeClr val="dk1"/>
                          </a:solidFill>
                          <a:latin typeface="+mn-lt"/>
                          <a:ea typeface="Arial"/>
                          <a:cs typeface="Arial"/>
                          <a:sym typeface="Arial"/>
                        </a:rPr>
                        <a:t>Project A Outlays</a:t>
                      </a:r>
                      <a:endParaRPr lang="en-US" sz="18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Project B Revenues</a:t>
                      </a:r>
                      <a:endParaRPr lang="en-US" sz="18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cap="none" dirty="0" smtClean="0">
                          <a:solidFill>
                            <a:schemeClr val="dk1"/>
                          </a:solidFill>
                          <a:latin typeface="+mn-lt"/>
                          <a:ea typeface="Arial"/>
                          <a:cs typeface="Arial"/>
                          <a:sym typeface="Arial"/>
                        </a:rPr>
                        <a:t>Project B Outlays</a:t>
                      </a:r>
                      <a:endParaRPr lang="en-US" sz="18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371735113"/>
                  </a:ext>
                </a:extLst>
              </a:tr>
              <a:tr h="370840">
                <a:tc>
                  <a:txBody>
                    <a:bodyPr/>
                    <a:lstStyle/>
                    <a:p>
                      <a:r>
                        <a:rPr lang="en-US" sz="1800" dirty="0" smtClean="0">
                          <a:latin typeface="+mn-lt"/>
                        </a:rPr>
                        <a:t>Year 0</a:t>
                      </a:r>
                      <a:endParaRPr lang="en-US" sz="1800" dirty="0">
                        <a:latin typeface="+mn-lt"/>
                      </a:endParaRPr>
                    </a:p>
                  </a:txBody>
                  <a:tcPr>
                    <a:lnT w="28575" cap="flat" cmpd="sng" algn="ctr">
                      <a:solidFill>
                        <a:schemeClr val="tx1"/>
                      </a:solidFill>
                      <a:prstDash val="solid"/>
                      <a:round/>
                      <a:headEnd type="none" w="med" len="med"/>
                      <a:tailEnd type="none" w="med" len="med"/>
                    </a:lnT>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lnT w="28575" cap="flat" cmpd="sng" algn="ctr">
                      <a:solidFill>
                        <a:schemeClr val="tx1"/>
                      </a:solidFill>
                      <a:prstDash val="solid"/>
                      <a:round/>
                      <a:headEnd type="none" w="med" len="med"/>
                      <a:tailEnd type="none" w="med" len="med"/>
                    </a:lnT>
                    <a:solidFill>
                      <a:schemeClr val="bg1"/>
                    </a:solidFill>
                  </a:tcPr>
                </a:tc>
                <a:tc>
                  <a:txBody>
                    <a:bodyPr/>
                    <a:lstStyle/>
                    <a:p>
                      <a:r>
                        <a:rPr lang="en-US" sz="1800" dirty="0" smtClean="0">
                          <a:latin typeface="+mn-lt"/>
                        </a:rPr>
                        <a:t>$500,000</a:t>
                      </a:r>
                      <a:endParaRPr lang="en-US" sz="1800" dirty="0">
                        <a:latin typeface="+mn-lt"/>
                      </a:endParaRPr>
                    </a:p>
                  </a:txBody>
                  <a:tcPr>
                    <a:lnT w="28575" cap="flat" cmpd="sng" algn="ctr">
                      <a:solidFill>
                        <a:schemeClr val="tx1"/>
                      </a:solidFill>
                      <a:prstDash val="solid"/>
                      <a:round/>
                      <a:headEnd type="none" w="med" len="med"/>
                      <a:tailEnd type="none" w="med" len="med"/>
                    </a:lnT>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lnT w="28575" cap="flat" cmpd="sng" algn="ctr">
                      <a:solidFill>
                        <a:schemeClr val="tx1"/>
                      </a:solidFill>
                      <a:prstDash val="solid"/>
                      <a:round/>
                      <a:headEnd type="none" w="med" len="med"/>
                      <a:tailEnd type="none" w="med" len="med"/>
                    </a:lnT>
                    <a:solidFill>
                      <a:schemeClr val="bg1"/>
                    </a:solidFill>
                  </a:tcPr>
                </a:tc>
                <a:tc>
                  <a:txBody>
                    <a:bodyPr/>
                    <a:lstStyle/>
                    <a:p>
                      <a:r>
                        <a:rPr lang="en-US" sz="1800" dirty="0" smtClean="0">
                          <a:latin typeface="+mn-lt"/>
                        </a:rPr>
                        <a:t>$500,000</a:t>
                      </a:r>
                      <a:endParaRPr lang="en-US" sz="1800" dirty="0">
                        <a:latin typeface="+mn-lt"/>
                      </a:endParaRPr>
                    </a:p>
                  </a:txBody>
                  <a:tcP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 xmlns:a16="http://schemas.microsoft.com/office/drawing/2014/main" val="3149566855"/>
                  </a:ext>
                </a:extLst>
              </a:tr>
              <a:tr h="370840">
                <a:tc>
                  <a:txBody>
                    <a:bodyPr/>
                    <a:lstStyle/>
                    <a:p>
                      <a:r>
                        <a:rPr lang="en-US" sz="1800" dirty="0" smtClean="0">
                          <a:latin typeface="+mn-lt"/>
                        </a:rPr>
                        <a:t>Year 1</a:t>
                      </a:r>
                      <a:endParaRPr lang="en-US" sz="1800" dirty="0">
                        <a:latin typeface="+mn-lt"/>
                      </a:endParaRPr>
                    </a:p>
                  </a:txBody>
                  <a:tcPr>
                    <a:solidFill>
                      <a:schemeClr val="bg1"/>
                    </a:solidFill>
                  </a:tcPr>
                </a:tc>
                <a:tc>
                  <a:txBody>
                    <a:bodyPr/>
                    <a:lstStyle/>
                    <a:p>
                      <a:r>
                        <a:rPr lang="en-US" sz="1800" dirty="0" smtClean="0">
                          <a:latin typeface="+mn-lt"/>
                        </a:rPr>
                        <a:t>$50,000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tc>
                  <a:txBody>
                    <a:bodyPr/>
                    <a:lstStyle/>
                    <a:p>
                      <a:r>
                        <a:rPr lang="en-US" sz="1800" dirty="0" smtClean="0">
                          <a:latin typeface="+mn-lt"/>
                        </a:rPr>
                        <a:t>$75,000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extLst>
                  <a:ext uri="{0D108BD9-81ED-4DB2-BD59-A6C34878D82A}">
                    <a16:rowId xmlns="" xmlns:a16="http://schemas.microsoft.com/office/drawing/2014/main" val="3128382153"/>
                  </a:ext>
                </a:extLst>
              </a:tr>
              <a:tr h="370840">
                <a:tc>
                  <a:txBody>
                    <a:bodyPr/>
                    <a:lstStyle/>
                    <a:p>
                      <a:r>
                        <a:rPr lang="en-US" sz="1800" dirty="0" smtClean="0">
                          <a:latin typeface="+mn-lt"/>
                        </a:rPr>
                        <a:t>Year 2</a:t>
                      </a:r>
                      <a:endParaRPr lang="en-US" sz="1800" dirty="0">
                        <a:latin typeface="+mn-lt"/>
                      </a:endParaRPr>
                    </a:p>
                  </a:txBody>
                  <a:tcPr>
                    <a:solidFill>
                      <a:schemeClr val="bg1"/>
                    </a:solidFill>
                  </a:tcPr>
                </a:tc>
                <a:tc>
                  <a:txBody>
                    <a:bodyPr/>
                    <a:lstStyle/>
                    <a:p>
                      <a:r>
                        <a:rPr lang="en-US" sz="1800" dirty="0" smtClean="0">
                          <a:latin typeface="+mn-lt"/>
                        </a:rPr>
                        <a:t>150,000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tc>
                  <a:txBody>
                    <a:bodyPr/>
                    <a:lstStyle/>
                    <a:p>
                      <a:r>
                        <a:rPr lang="en-US" sz="1800" dirty="0" smtClean="0">
                          <a:latin typeface="+mn-lt"/>
                        </a:rPr>
                        <a:t>100,000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extLst>
                  <a:ext uri="{0D108BD9-81ED-4DB2-BD59-A6C34878D82A}">
                    <a16:rowId xmlns="" xmlns:a16="http://schemas.microsoft.com/office/drawing/2014/main" val="1852330908"/>
                  </a:ext>
                </a:extLst>
              </a:tr>
              <a:tr h="370840">
                <a:tc>
                  <a:txBody>
                    <a:bodyPr/>
                    <a:lstStyle/>
                    <a:p>
                      <a:r>
                        <a:rPr lang="en-US" sz="1800" dirty="0" smtClean="0">
                          <a:latin typeface="+mn-lt"/>
                        </a:rPr>
                        <a:t>Year 3</a:t>
                      </a:r>
                      <a:endParaRPr lang="en-US" sz="1800" dirty="0">
                        <a:latin typeface="+mn-lt"/>
                      </a:endParaRPr>
                    </a:p>
                  </a:txBody>
                  <a:tcPr>
                    <a:solidFill>
                      <a:schemeClr val="bg1"/>
                    </a:solidFill>
                  </a:tcPr>
                </a:tc>
                <a:tc>
                  <a:txBody>
                    <a:bodyPr/>
                    <a:lstStyle/>
                    <a:p>
                      <a:r>
                        <a:rPr lang="en-US" sz="1800" dirty="0" smtClean="0">
                          <a:latin typeface="+mn-lt"/>
                        </a:rPr>
                        <a:t>350,000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tc>
                  <a:txBody>
                    <a:bodyPr/>
                    <a:lstStyle/>
                    <a:p>
                      <a:r>
                        <a:rPr lang="en-US" sz="1800" dirty="0" smtClean="0">
                          <a:latin typeface="+mn-lt"/>
                        </a:rPr>
                        <a:t>150,000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extLst>
                  <a:ext uri="{0D108BD9-81ED-4DB2-BD59-A6C34878D82A}">
                    <a16:rowId xmlns="" xmlns:a16="http://schemas.microsoft.com/office/drawing/2014/main" val="834324266"/>
                  </a:ext>
                </a:extLst>
              </a:tr>
              <a:tr h="370840">
                <a:tc>
                  <a:txBody>
                    <a:bodyPr/>
                    <a:lstStyle/>
                    <a:p>
                      <a:r>
                        <a:rPr lang="en-US" sz="1800" dirty="0" smtClean="0">
                          <a:latin typeface="+mn-lt"/>
                        </a:rPr>
                        <a:t>Year 4</a:t>
                      </a:r>
                      <a:endParaRPr lang="en-US" sz="1800" dirty="0">
                        <a:latin typeface="+mn-lt"/>
                      </a:endParaRPr>
                    </a:p>
                  </a:txBody>
                  <a:tcPr>
                    <a:solidFill>
                      <a:schemeClr val="bg1"/>
                    </a:solidFill>
                  </a:tcPr>
                </a:tc>
                <a:tc>
                  <a:txBody>
                    <a:bodyPr/>
                    <a:lstStyle/>
                    <a:p>
                      <a:r>
                        <a:rPr lang="en-US" sz="1800" dirty="0" smtClean="0">
                          <a:latin typeface="+mn-lt"/>
                        </a:rPr>
                        <a:t>600,000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tc>
                  <a:txBody>
                    <a:bodyPr/>
                    <a:lstStyle/>
                    <a:p>
                      <a:r>
                        <a:rPr lang="en-US" sz="1800" dirty="0" smtClean="0">
                          <a:latin typeface="+mn-lt"/>
                        </a:rPr>
                        <a:t>150,000</a:t>
                      </a:r>
                      <a:endParaRPr lang="en-US" sz="1800" dirty="0">
                        <a:latin typeface="+mn-lt"/>
                      </a:endParaRPr>
                    </a:p>
                  </a:txBody>
                  <a:tcPr>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solidFill>
                      <a:schemeClr val="bg1"/>
                    </a:solidFill>
                  </a:tcPr>
                </a:tc>
                <a:extLst>
                  <a:ext uri="{0D108BD9-81ED-4DB2-BD59-A6C34878D82A}">
                    <a16:rowId xmlns="" xmlns:a16="http://schemas.microsoft.com/office/drawing/2014/main" val="2745006433"/>
                  </a:ext>
                </a:extLst>
              </a:tr>
              <a:tr h="370840">
                <a:tc>
                  <a:txBody>
                    <a:bodyPr/>
                    <a:lstStyle/>
                    <a:p>
                      <a:r>
                        <a:rPr lang="en-US" sz="1800" dirty="0" smtClean="0">
                          <a:latin typeface="+mn-lt"/>
                        </a:rPr>
                        <a:t>Year 5</a:t>
                      </a:r>
                      <a:endParaRPr lang="en-US" sz="1800" dirty="0">
                        <a:latin typeface="+mn-lt"/>
                      </a:endParaRPr>
                    </a:p>
                  </a:txBody>
                  <a:tcPr>
                    <a:lnB w="28575"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500,000</a:t>
                      </a:r>
                      <a:endParaRPr lang="en-US" sz="1800" dirty="0">
                        <a:latin typeface="+mn-lt"/>
                      </a:endParaRPr>
                    </a:p>
                  </a:txBody>
                  <a:tcPr>
                    <a:lnB w="28575"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lnB w="28575"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latin typeface="+mn-lt"/>
                        </a:rPr>
                        <a:t>900,000</a:t>
                      </a:r>
                      <a:endParaRPr lang="en-US" sz="1800" dirty="0">
                        <a:latin typeface="+mn-lt"/>
                      </a:endParaRPr>
                    </a:p>
                  </a:txBody>
                  <a:tcPr>
                    <a:lnB w="28575" cap="flat" cmpd="sng" algn="ctr">
                      <a:solidFill>
                        <a:schemeClr val="tx1"/>
                      </a:solidFill>
                      <a:prstDash val="solid"/>
                      <a:round/>
                      <a:headEnd type="none" w="med" len="med"/>
                      <a:tailEnd type="none" w="med" len="med"/>
                    </a:lnB>
                    <a:solidFill>
                      <a:schemeClr val="bg1"/>
                    </a:solidFill>
                  </a:tcPr>
                </a:tc>
                <a:tc>
                  <a:txBody>
                    <a:bodyPr/>
                    <a:lstStyle/>
                    <a:p>
                      <a:r>
                        <a:rPr lang="en-US" sz="1800" b="0" i="0" u="none" strike="noStrike" cap="none" dirty="0" smtClean="0">
                          <a:solidFill>
                            <a:schemeClr val="bg1"/>
                          </a:solidFill>
                          <a:latin typeface="+mn-lt"/>
                          <a:ea typeface="Arial"/>
                          <a:cs typeface="Arial"/>
                          <a:sym typeface="Arial"/>
                        </a:rPr>
                        <a:t>Blank</a:t>
                      </a:r>
                      <a:endParaRPr lang="en-US" sz="1800" b="0" i="0" u="none" strike="noStrike" cap="none" dirty="0">
                        <a:solidFill>
                          <a:schemeClr val="bg1"/>
                        </a:solidFill>
                        <a:latin typeface="+mn-lt"/>
                        <a:ea typeface="Arial"/>
                        <a:cs typeface="Arial"/>
                        <a:sym typeface="Arial"/>
                      </a:endParaRPr>
                    </a:p>
                  </a:txBody>
                  <a:tcP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795535257"/>
                  </a:ext>
                </a:extLst>
              </a:tr>
            </a:tbl>
          </a:graphicData>
        </a:graphic>
      </p:graphicFrame>
    </p:spTree>
    <p:extLst>
      <p:ext uri="{BB962C8B-B14F-4D97-AF65-F5344CB8AC3E}">
        <p14:creationId xmlns:p14="http://schemas.microsoft.com/office/powerpoint/2010/main" val="1474622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Payback </a:t>
            </a:r>
            <a:r>
              <a:rPr lang="en-US" dirty="0"/>
              <a:t>Period </a:t>
            </a:r>
            <a:r>
              <a:rPr lang="en-US" dirty="0" smtClean="0"/>
              <a:t>Example </a:t>
            </a:r>
            <a:r>
              <a:rPr lang="en-US" sz="2000" b="0" dirty="0" smtClean="0"/>
              <a:t>(2 </a:t>
            </a:r>
            <a:r>
              <a:rPr lang="en-US" sz="2000" b="0" dirty="0"/>
              <a:t>of 3)</a:t>
            </a:r>
            <a:endParaRPr lang="en-US" sz="2000" dirty="0"/>
          </a:p>
        </p:txBody>
      </p:sp>
      <p:sp>
        <p:nvSpPr>
          <p:cNvPr id="4" name="Text Placeholder 3"/>
          <p:cNvSpPr>
            <a:spLocks noGrp="1"/>
          </p:cNvSpPr>
          <p:nvPr>
            <p:ph type="body" idx="1"/>
          </p:nvPr>
        </p:nvSpPr>
        <p:spPr>
          <a:xfrm>
            <a:off x="457200" y="1600200"/>
            <a:ext cx="8229600" cy="542499"/>
          </a:xfrm>
        </p:spPr>
        <p:txBody>
          <a:bodyPr/>
          <a:lstStyle/>
          <a:p>
            <a:pPr marL="0" indent="0">
              <a:buNone/>
            </a:pPr>
            <a:r>
              <a:rPr lang="en-US" sz="2400" b="1" dirty="0">
                <a:latin typeface="+mn-lt"/>
              </a:rPr>
              <a:t>Table 3.6 </a:t>
            </a:r>
            <a:r>
              <a:rPr lang="en-US" sz="2400" dirty="0">
                <a:latin typeface="+mn-lt"/>
              </a:rPr>
              <a:t>Comparison of Payback for Projects A and B</a:t>
            </a:r>
          </a:p>
        </p:txBody>
      </p:sp>
      <p:pic>
        <p:nvPicPr>
          <p:cNvPr id="3" name="Picture 2" descr="This table shows the Payback for Project A. The table has 6 rows and 3 columns. The columns have the following headings from left to right. Year, Cash Flow, and Cumulative Cash Flow. Row 1, Year, 0, Cash Flow, left parenthesis $500,000 right parenthesis, and Cumulative Cash Flow, left parenthesis $500,000 right parenthesis. Row 2, Year, 1, Cash Flow, $50,000, and Cumulative Cash Flow, left parenthesis $450,000 right parenthesis. Row 3, Year, 2, Cash Flow, $150,000, and Cumulative Cash Flow, left parenthesis $300,000 right parenthesis. Row 4, Year, 3, Cash Flow, $350,000, and Cumulative Cash Flow, $50,000. Row 5, Year, 4, Cash Flow, $600,000, and Cumulative Cash Flow, $650,000. Row 6, Year, 5, Cash Flow, $500,000, and Cumulative Cash Flow, $1,150,000. At the lower left corner, Payback equals 2.857 years appe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225" y="2314720"/>
            <a:ext cx="6865550" cy="3920888"/>
          </a:xfrm>
          <a:prstGeom prst="rect">
            <a:avLst/>
          </a:prstGeom>
        </p:spPr>
      </p:pic>
    </p:spTree>
    <p:extLst>
      <p:ext uri="{BB962C8B-B14F-4D97-AF65-F5344CB8AC3E}">
        <p14:creationId xmlns:p14="http://schemas.microsoft.com/office/powerpoint/2010/main" val="259116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Payback Period </a:t>
            </a:r>
            <a:r>
              <a:rPr lang="en-US" dirty="0" smtClean="0"/>
              <a:t>Example </a:t>
            </a:r>
            <a:r>
              <a:rPr lang="en-US" sz="2000" b="0" dirty="0" smtClean="0"/>
              <a:t>(3 </a:t>
            </a:r>
            <a:r>
              <a:rPr lang="en-US" sz="2000" b="0" dirty="0"/>
              <a:t>of 3)</a:t>
            </a:r>
            <a:endParaRPr lang="en-US" sz="2000" dirty="0"/>
          </a:p>
        </p:txBody>
      </p:sp>
      <p:sp>
        <p:nvSpPr>
          <p:cNvPr id="3" name="Text Placeholder 2"/>
          <p:cNvSpPr>
            <a:spLocks noGrp="1"/>
          </p:cNvSpPr>
          <p:nvPr>
            <p:ph type="body" idx="1"/>
          </p:nvPr>
        </p:nvSpPr>
        <p:spPr>
          <a:xfrm>
            <a:off x="457200" y="1600201"/>
            <a:ext cx="8229600" cy="647700"/>
          </a:xfrm>
        </p:spPr>
        <p:txBody>
          <a:bodyPr/>
          <a:lstStyle/>
          <a:p>
            <a:pPr marL="0" indent="0">
              <a:buNone/>
            </a:pPr>
            <a:r>
              <a:rPr lang="en-US" sz="2400" b="1" dirty="0"/>
              <a:t>Table </a:t>
            </a:r>
            <a:r>
              <a:rPr lang="en-US" sz="2400" b="1" dirty="0" smtClean="0"/>
              <a:t>3.6 [continued]</a:t>
            </a:r>
            <a:endParaRPr lang="en-US" sz="2400" dirty="0">
              <a:latin typeface="+mn-lt"/>
            </a:endParaRPr>
          </a:p>
        </p:txBody>
      </p:sp>
      <p:pic>
        <p:nvPicPr>
          <p:cNvPr id="14" name="Picture 13" descr="This table shows the Payback for Project B. The table has 6 rows and 3 columns. The columns have the following headings from left to right. Year, Cash Flow, and Cumulative Cash Flow. Row 1, Year, 0, Cash Flow, left parenthesis $500,000 right parenthesis, and Cumulative Cash Flow, left parenthesis $500,000 right parenthesis. Row 2, Year, 1, Cash Flow, $75,000, and Cumulative Cash Flow, left parenthesis $425,000 right parenthesis. Row 3, Year, 2, Cash Flow, $100,000, and Cumulative Cash Flow, left parenthesis $325,000 right parenthesis. Row 4, Year, 3, Cash Flow, $150,000, and Cumulative Cash Flow, left parenthesis $175,000 right parenthesis. Row 5, Year, 4, Cash Flow, $150,000, and Cumulative Cash Flow, left parenthesis $25,000 right parenthesis. Row 6, Year, 5, Cash Flow, $900,000, and Cumulative Cash Flow, $875,000. At the lower left corner, Payback equals 4.028 years appe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156" y="2247901"/>
            <a:ext cx="6870787" cy="3907875"/>
          </a:xfrm>
          <a:prstGeom prst="rect">
            <a:avLst/>
          </a:prstGeom>
        </p:spPr>
      </p:pic>
    </p:spTree>
    <p:extLst>
      <p:ext uri="{BB962C8B-B14F-4D97-AF65-F5344CB8AC3E}">
        <p14:creationId xmlns:p14="http://schemas.microsoft.com/office/powerpoint/2010/main" val="356455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Present Value</a:t>
            </a:r>
          </a:p>
        </p:txBody>
      </p:sp>
      <p:sp>
        <p:nvSpPr>
          <p:cNvPr id="3" name="Content Placeholder 2"/>
          <p:cNvSpPr>
            <a:spLocks noGrp="1"/>
          </p:cNvSpPr>
          <p:nvPr>
            <p:ph idx="1"/>
          </p:nvPr>
        </p:nvSpPr>
        <p:spPr/>
        <p:txBody>
          <a:bodyPr/>
          <a:lstStyle/>
          <a:p>
            <a:pPr marL="0" indent="0" eaLnBrk="1" hangingPunct="1">
              <a:buFontTx/>
              <a:buNone/>
            </a:pPr>
            <a:r>
              <a:rPr lang="en-US" altLang="en-US" sz="2400" dirty="0">
                <a:latin typeface="+mn-lt"/>
              </a:rPr>
              <a:t>Projects the change in the firm’s value if a project is undertaken.</a:t>
            </a:r>
          </a:p>
        </p:txBody>
      </p:sp>
      <p:graphicFrame>
        <p:nvGraphicFramePr>
          <p:cNvPr id="7" name="Object 6" descr="N P V = I sub o plus Sigma left parenthesis F sub t over left parenthesis 1 + r + p sub t right parenthesis to the t power right parenthesis."/>
          <p:cNvGraphicFramePr>
            <a:graphicFrameLocks noChangeAspect="1"/>
          </p:cNvGraphicFramePr>
          <p:nvPr>
            <p:extLst>
              <p:ext uri="{D42A27DB-BD31-4B8C-83A1-F6EECF244321}">
                <p14:modId xmlns:p14="http://schemas.microsoft.com/office/powerpoint/2010/main" val="1853601519"/>
              </p:ext>
            </p:extLst>
          </p:nvPr>
        </p:nvGraphicFramePr>
        <p:xfrm>
          <a:off x="2635250" y="2609850"/>
          <a:ext cx="3178175" cy="823913"/>
        </p:xfrm>
        <a:graphic>
          <a:graphicData uri="http://schemas.openxmlformats.org/presentationml/2006/ole">
            <mc:AlternateContent xmlns:mc="http://schemas.openxmlformats.org/markup-compatibility/2006">
              <mc:Choice xmlns:v="urn:schemas-microsoft-com:vml" Requires="v">
                <p:oleObj spid="_x0000_s4319" name="Equation" r:id="rId3" imgW="1663560" imgH="431640" progId="Equation.DSMT4">
                  <p:embed/>
                </p:oleObj>
              </mc:Choice>
              <mc:Fallback>
                <p:oleObj name="Equation" r:id="rId3" imgW="1663560" imgH="431640" progId="Equation.DSMT4">
                  <p:embed/>
                  <p:pic>
                    <p:nvPicPr>
                      <p:cNvPr id="0" name=""/>
                      <p:cNvPicPr/>
                      <p:nvPr/>
                    </p:nvPicPr>
                    <p:blipFill>
                      <a:blip r:embed="rId4"/>
                      <a:stretch>
                        <a:fillRect/>
                      </a:stretch>
                    </p:blipFill>
                    <p:spPr>
                      <a:xfrm>
                        <a:off x="2635250" y="2609850"/>
                        <a:ext cx="3178175" cy="823913"/>
                      </a:xfrm>
                      <a:prstGeom prst="rect">
                        <a:avLst/>
                      </a:prstGeom>
                    </p:spPr>
                  </p:pic>
                </p:oleObj>
              </mc:Fallback>
            </mc:AlternateContent>
          </a:graphicData>
        </a:graphic>
      </p:graphicFrame>
      <p:sp>
        <p:nvSpPr>
          <p:cNvPr id="4" name="Content Placeholder 3"/>
          <p:cNvSpPr>
            <a:spLocks noGrp="1"/>
          </p:cNvSpPr>
          <p:nvPr>
            <p:ph idx="13"/>
          </p:nvPr>
        </p:nvSpPr>
        <p:spPr>
          <a:xfrm>
            <a:off x="473720" y="3592257"/>
            <a:ext cx="4712429" cy="2371815"/>
          </a:xfrm>
        </p:spPr>
        <p:txBody>
          <a:bodyPr/>
          <a:lstStyle/>
          <a:p>
            <a:pPr marL="0" indent="0">
              <a:spcBef>
                <a:spcPts val="600"/>
              </a:spcBef>
              <a:buNone/>
            </a:pPr>
            <a:r>
              <a:rPr lang="en-US" sz="2400" dirty="0" smtClean="0">
                <a:latin typeface="+mn-lt"/>
              </a:rPr>
              <a:t>Where</a:t>
            </a:r>
          </a:p>
          <a:p>
            <a:pPr marL="0" indent="0">
              <a:spcBef>
                <a:spcPts val="600"/>
              </a:spcBef>
              <a:buNone/>
            </a:pPr>
            <a:r>
              <a:rPr lang="en-US" sz="2400" i="1" dirty="0" smtClean="0">
                <a:latin typeface="+mn-lt"/>
              </a:rPr>
              <a:t>F</a:t>
            </a:r>
            <a:r>
              <a:rPr lang="en-US" sz="2400" i="1" baseline="-25000" dirty="0" smtClean="0">
                <a:latin typeface="+mn-lt"/>
              </a:rPr>
              <a:t>t</a:t>
            </a:r>
            <a:r>
              <a:rPr lang="en-US" sz="2400" dirty="0" smtClean="0">
                <a:latin typeface="+mn-lt"/>
              </a:rPr>
              <a:t> </a:t>
            </a:r>
            <a:r>
              <a:rPr lang="en-US" sz="2400" dirty="0">
                <a:latin typeface="+mn-lt"/>
              </a:rPr>
              <a:t>= net cash flow for period </a:t>
            </a:r>
            <a:r>
              <a:rPr lang="en-US" sz="2400" i="1" dirty="0" smtClean="0">
                <a:latin typeface="+mn-lt"/>
              </a:rPr>
              <a:t>t</a:t>
            </a:r>
          </a:p>
          <a:p>
            <a:pPr marL="0" indent="0">
              <a:spcBef>
                <a:spcPts val="600"/>
              </a:spcBef>
              <a:buNone/>
            </a:pPr>
            <a:r>
              <a:rPr lang="en-US" sz="2400" i="1" dirty="0" smtClean="0">
                <a:latin typeface="+mn-lt"/>
              </a:rPr>
              <a:t>r</a:t>
            </a:r>
            <a:r>
              <a:rPr lang="en-US" sz="2400" dirty="0" smtClean="0">
                <a:latin typeface="+mn-lt"/>
              </a:rPr>
              <a:t> </a:t>
            </a:r>
            <a:r>
              <a:rPr lang="en-US" sz="2400" dirty="0">
                <a:latin typeface="+mn-lt"/>
              </a:rPr>
              <a:t>= required rate of </a:t>
            </a:r>
            <a:r>
              <a:rPr lang="en-US" sz="2400" dirty="0" smtClean="0">
                <a:latin typeface="+mn-lt"/>
              </a:rPr>
              <a:t>return</a:t>
            </a:r>
          </a:p>
          <a:p>
            <a:pPr marL="0" indent="0">
              <a:spcBef>
                <a:spcPts val="600"/>
              </a:spcBef>
              <a:buNone/>
            </a:pPr>
            <a:r>
              <a:rPr lang="en-US" sz="2400" i="1" dirty="0" smtClean="0">
                <a:latin typeface="+mn-lt"/>
              </a:rPr>
              <a:t>I</a:t>
            </a:r>
            <a:r>
              <a:rPr lang="en-US" sz="2400" dirty="0" smtClean="0">
                <a:latin typeface="+mn-lt"/>
              </a:rPr>
              <a:t> </a:t>
            </a:r>
            <a:r>
              <a:rPr lang="en-US" sz="2400" dirty="0">
                <a:latin typeface="+mn-lt"/>
              </a:rPr>
              <a:t>= initial cash </a:t>
            </a:r>
            <a:r>
              <a:rPr lang="en-US" sz="2400" dirty="0" smtClean="0">
                <a:latin typeface="+mn-lt"/>
              </a:rPr>
              <a:t>investment </a:t>
            </a:r>
          </a:p>
          <a:p>
            <a:pPr marL="0" indent="0">
              <a:spcBef>
                <a:spcPts val="600"/>
              </a:spcBef>
              <a:buNone/>
            </a:pPr>
            <a:r>
              <a:rPr lang="en-US" sz="2400" i="1" dirty="0" smtClean="0">
                <a:latin typeface="+mn-lt"/>
              </a:rPr>
              <a:t>p</a:t>
            </a:r>
            <a:r>
              <a:rPr lang="en-US" sz="2400" i="1" baseline="-25000" dirty="0" smtClean="0">
                <a:latin typeface="+mn-lt"/>
              </a:rPr>
              <a:t>t</a:t>
            </a:r>
            <a:r>
              <a:rPr lang="en-US" sz="2400" dirty="0" smtClean="0">
                <a:latin typeface="+mn-lt"/>
              </a:rPr>
              <a:t> </a:t>
            </a:r>
            <a:r>
              <a:rPr lang="en-US" sz="2400" dirty="0">
                <a:latin typeface="+mn-lt"/>
              </a:rPr>
              <a:t>= inflation rate during </a:t>
            </a:r>
            <a:r>
              <a:rPr lang="en-US" sz="2400" dirty="0" smtClean="0">
                <a:latin typeface="+mn-lt"/>
              </a:rPr>
              <a:t>period </a:t>
            </a:r>
            <a:r>
              <a:rPr lang="en-US" sz="2400" i="1" dirty="0" smtClean="0">
                <a:latin typeface="+mn-lt"/>
              </a:rPr>
              <a:t>t</a:t>
            </a:r>
            <a:r>
              <a:rPr lang="en-US" sz="2400" dirty="0" smtClean="0">
                <a:latin typeface="+mn-lt"/>
              </a:rPr>
              <a:t> </a:t>
            </a:r>
            <a:endParaRPr lang="en-US" sz="2400" dirty="0">
              <a:latin typeface="+mn-lt"/>
            </a:endParaRPr>
          </a:p>
        </p:txBody>
      </p:sp>
      <p:sp>
        <p:nvSpPr>
          <p:cNvPr id="5" name="Content Placeholder 4"/>
          <p:cNvSpPr>
            <a:spLocks noGrp="1"/>
          </p:cNvSpPr>
          <p:nvPr>
            <p:ph idx="14"/>
          </p:nvPr>
        </p:nvSpPr>
        <p:spPr>
          <a:xfrm>
            <a:off x="5882184" y="4013968"/>
            <a:ext cx="2821135" cy="919336"/>
          </a:xfrm>
        </p:spPr>
        <p:txBody>
          <a:bodyPr/>
          <a:lstStyle/>
          <a:p>
            <a:pPr marL="0" indent="0">
              <a:spcBef>
                <a:spcPct val="50000"/>
              </a:spcBef>
              <a:buNone/>
              <a:defRPr/>
            </a:pPr>
            <a:r>
              <a:rPr lang="en-US" sz="2400" b="1" dirty="0">
                <a:solidFill>
                  <a:schemeClr val="tx1"/>
                </a:solidFill>
                <a:latin typeface="+mn-lt"/>
              </a:rPr>
              <a:t>Higher </a:t>
            </a:r>
            <a:r>
              <a:rPr lang="en-US" sz="2400" b="1" i="1" dirty="0" smtClean="0">
                <a:solidFill>
                  <a:schemeClr val="tx1"/>
                </a:solidFill>
                <a:latin typeface="+mn-lt"/>
              </a:rPr>
              <a:t>N</a:t>
            </a:r>
            <a:r>
              <a:rPr lang="en-US" sz="100" b="1" i="1" dirty="0" smtClean="0">
                <a:solidFill>
                  <a:schemeClr val="tx1"/>
                </a:solidFill>
                <a:latin typeface="+mn-lt"/>
              </a:rPr>
              <a:t> </a:t>
            </a:r>
            <a:r>
              <a:rPr lang="en-US" sz="2400" b="1" i="1" dirty="0" smtClean="0">
                <a:solidFill>
                  <a:schemeClr val="tx1"/>
                </a:solidFill>
                <a:latin typeface="+mn-lt"/>
              </a:rPr>
              <a:t>P</a:t>
            </a:r>
            <a:r>
              <a:rPr lang="en-US" sz="100" b="1" i="1" dirty="0" smtClean="0">
                <a:solidFill>
                  <a:schemeClr val="tx1"/>
                </a:solidFill>
                <a:latin typeface="+mn-lt"/>
              </a:rPr>
              <a:t> </a:t>
            </a:r>
            <a:r>
              <a:rPr lang="en-US" sz="2400" b="1" i="1" dirty="0" smtClean="0">
                <a:solidFill>
                  <a:schemeClr val="tx1"/>
                </a:solidFill>
                <a:latin typeface="+mn-lt"/>
              </a:rPr>
              <a:t>V </a:t>
            </a:r>
            <a:r>
              <a:rPr lang="en-US" sz="2400" b="1" dirty="0">
                <a:solidFill>
                  <a:schemeClr val="tx1"/>
                </a:solidFill>
                <a:latin typeface="+mn-lt"/>
              </a:rPr>
              <a:t>values are better!</a:t>
            </a:r>
          </a:p>
        </p:txBody>
      </p:sp>
    </p:spTree>
    <p:extLst>
      <p:ext uri="{BB962C8B-B14F-4D97-AF65-F5344CB8AC3E}">
        <p14:creationId xmlns:p14="http://schemas.microsoft.com/office/powerpoint/2010/main" val="149493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 Present Value </a:t>
            </a:r>
            <a:r>
              <a:rPr lang="en-US" dirty="0" smtClean="0"/>
              <a:t>Example</a:t>
            </a:r>
            <a:endParaRPr lang="en-US" dirty="0"/>
          </a:p>
        </p:txBody>
      </p:sp>
      <p:sp>
        <p:nvSpPr>
          <p:cNvPr id="7" name="Text Placeholder 6"/>
          <p:cNvSpPr>
            <a:spLocks noGrp="1"/>
          </p:cNvSpPr>
          <p:nvPr>
            <p:ph type="body" idx="1"/>
          </p:nvPr>
        </p:nvSpPr>
        <p:spPr>
          <a:xfrm>
            <a:off x="457200" y="1600201"/>
            <a:ext cx="8229600" cy="579119"/>
          </a:xfrm>
        </p:spPr>
        <p:txBody>
          <a:bodyPr/>
          <a:lstStyle/>
          <a:p>
            <a:pPr marL="0" indent="0">
              <a:buNone/>
            </a:pPr>
            <a:r>
              <a:rPr lang="en-US" sz="2400" b="1" dirty="0" smtClean="0">
                <a:latin typeface="+mn-lt"/>
              </a:rPr>
              <a:t>Table 3.8 </a:t>
            </a:r>
            <a:r>
              <a:rPr lang="en-US" sz="2400" dirty="0" smtClean="0">
                <a:latin typeface="+mn-lt"/>
              </a:rPr>
              <a:t>Discounted </a:t>
            </a:r>
            <a:r>
              <a:rPr lang="en-US" sz="2400" dirty="0">
                <a:latin typeface="+mn-lt"/>
              </a:rPr>
              <a:t>Cash Flows and </a:t>
            </a:r>
            <a:r>
              <a:rPr lang="en-US" sz="2400" dirty="0" smtClean="0">
                <a:latin typeface="+mn-lt"/>
              </a:rPr>
              <a:t>N</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V </a:t>
            </a:r>
            <a:r>
              <a:rPr lang="en-US" sz="2400" dirty="0">
                <a:latin typeface="+mn-lt"/>
              </a:rPr>
              <a:t>(I)</a:t>
            </a:r>
          </a:p>
        </p:txBody>
      </p:sp>
      <p:pic>
        <p:nvPicPr>
          <p:cNvPr id="8" name="Picture 7" descr="This table shows the Discounted Cash Flows and N P V. The table has 5 rows and 6 columns. The columns have the following headings from left to right. Year, inflows, Outflows, Net Flow, Discount Factor, and N P V. Row 1, Year, 0, Inflows, blank, Outflows, $100,000, Net Flow, left parenthesis $100,000 right parenthesis, Discount Factor, 1 point 0 0 0 0, and N P V, left parenthesis $100,000 right parenthesis. Row 2, Year, 1, Inflows, $20,000, Outflows, blank, Net Flow, $20,000, Discount Factor, 0 point 8 7 7 2, and N P V, $17,544. Row 3, Year, 2, Inflows, $50,000, Outflows, blank, Net Flow, $50,000, Discount Factor, 0 point 7 6 9 5, and N P V, $38,475. Row 4, Year, 3, Inflows, $50,000, Outflows, blank, Net Flow, $50,000, Discount Factor, 0 point 6 7 4 9, and N P V, $33,745. Row 5, Year, 4, Inflows, $25,000, Outflows, blank, Net Flow, $25,000, Discount Factor, 0 point 5 9 2 1, and N P V, $14,803. A summary row shows the total N P V is $4,567. The N P V column total is positive, so invest exclamato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06" y="2842778"/>
            <a:ext cx="8073588" cy="2665965"/>
          </a:xfrm>
          <a:prstGeom prst="rect">
            <a:avLst/>
          </a:prstGeom>
        </p:spPr>
      </p:pic>
    </p:spTree>
    <p:extLst>
      <p:ext uri="{BB962C8B-B14F-4D97-AF65-F5344CB8AC3E}">
        <p14:creationId xmlns:p14="http://schemas.microsoft.com/office/powerpoint/2010/main" val="2649164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Learning Objectives</a:t>
            </a:r>
          </a:p>
        </p:txBody>
      </p:sp>
      <p:sp>
        <p:nvSpPr>
          <p:cNvPr id="5" name="Content Placeholder 4"/>
          <p:cNvSpPr>
            <a:spLocks noGrp="1"/>
          </p:cNvSpPr>
          <p:nvPr>
            <p:ph idx="1"/>
          </p:nvPr>
        </p:nvSpPr>
        <p:spPr/>
        <p:txBody>
          <a:bodyPr/>
          <a:lstStyle/>
          <a:p>
            <a:pPr marL="0" indent="0">
              <a:buClr>
                <a:schemeClr val="tx2"/>
              </a:buClr>
              <a:buSzPct val="100000"/>
              <a:buNone/>
              <a:defRPr/>
            </a:pPr>
            <a:r>
              <a:rPr lang="en-US" sz="2400" b="1" dirty="0" smtClean="0">
                <a:solidFill>
                  <a:schemeClr val="tx2"/>
                </a:solidFill>
                <a:latin typeface="+mn-lt"/>
                <a:ea typeface="Times New Roman"/>
                <a:cs typeface="Times New Roman"/>
                <a:sym typeface="Times New Roman"/>
              </a:rPr>
              <a:t>3.1</a:t>
            </a:r>
            <a:r>
              <a:rPr lang="en-US" sz="2400" dirty="0" smtClean="0">
                <a:latin typeface="+mn-lt"/>
              </a:rPr>
              <a:t> Explain </a:t>
            </a:r>
            <a:r>
              <a:rPr lang="en-US" sz="2400" dirty="0">
                <a:latin typeface="+mn-lt"/>
              </a:rPr>
              <a:t>six criteria for a useful project selection/screening model.</a:t>
            </a:r>
          </a:p>
          <a:p>
            <a:pPr marL="0" indent="0">
              <a:buClr>
                <a:schemeClr val="tx2"/>
              </a:buClr>
              <a:buSzPct val="100000"/>
              <a:buNone/>
              <a:defRPr/>
            </a:pPr>
            <a:r>
              <a:rPr lang="en-US" sz="2400" b="1" dirty="0">
                <a:solidFill>
                  <a:schemeClr val="tx2"/>
                </a:solidFill>
                <a:latin typeface="+mn-lt"/>
                <a:ea typeface="Times New Roman"/>
                <a:cs typeface="Times New Roman"/>
              </a:rPr>
              <a:t>3.2</a:t>
            </a:r>
            <a:r>
              <a:rPr lang="en-US" sz="2400" dirty="0" smtClean="0">
                <a:latin typeface="+mn-lt"/>
              </a:rPr>
              <a:t> Understand </a:t>
            </a:r>
            <a:r>
              <a:rPr lang="en-US" sz="2400" dirty="0">
                <a:latin typeface="+mn-lt"/>
              </a:rPr>
              <a:t>how to employ a variety of screening and selection models to select projects.</a:t>
            </a:r>
          </a:p>
          <a:p>
            <a:pPr marL="0" indent="0">
              <a:buClr>
                <a:schemeClr val="tx2"/>
              </a:buClr>
              <a:buSzPct val="100000"/>
              <a:buNone/>
              <a:defRPr/>
            </a:pPr>
            <a:r>
              <a:rPr lang="en-US" sz="2400" b="1" dirty="0">
                <a:solidFill>
                  <a:schemeClr val="tx2"/>
                </a:solidFill>
                <a:latin typeface="+mn-lt"/>
                <a:ea typeface="Times New Roman"/>
                <a:cs typeface="Times New Roman"/>
              </a:rPr>
              <a:t>3.3</a:t>
            </a:r>
            <a:r>
              <a:rPr lang="en-US" sz="2400" dirty="0" smtClean="0">
                <a:latin typeface="+mn-lt"/>
              </a:rPr>
              <a:t> Learn </a:t>
            </a:r>
            <a:r>
              <a:rPr lang="en-US" sz="2400" dirty="0">
                <a:latin typeface="+mn-lt"/>
              </a:rPr>
              <a:t>how to use financial concepts, such as the efficient frontier and risk/return models.</a:t>
            </a:r>
          </a:p>
          <a:p>
            <a:pPr marL="0" indent="0">
              <a:buClr>
                <a:schemeClr val="tx2"/>
              </a:buClr>
              <a:buSzPct val="100000"/>
              <a:buNone/>
              <a:defRPr/>
            </a:pPr>
            <a:r>
              <a:rPr lang="en-US" sz="2400" b="1" dirty="0">
                <a:solidFill>
                  <a:schemeClr val="tx2"/>
                </a:solidFill>
                <a:latin typeface="+mn-lt"/>
                <a:ea typeface="Times New Roman"/>
                <a:cs typeface="Times New Roman"/>
              </a:rPr>
              <a:t>3.4</a:t>
            </a:r>
            <a:r>
              <a:rPr lang="en-US" sz="2400" dirty="0" smtClean="0">
                <a:latin typeface="+mn-lt"/>
              </a:rPr>
              <a:t> Identify the elements </a:t>
            </a:r>
            <a:r>
              <a:rPr lang="en-US" sz="2400" dirty="0">
                <a:latin typeface="+mn-lt"/>
              </a:rPr>
              <a:t>in the project portfolio selection process and discuss how they work in a logical sequence to maximize a portfolio.</a:t>
            </a:r>
          </a:p>
        </p:txBody>
      </p:sp>
    </p:spTree>
    <p:extLst>
      <p:ext uri="{BB962C8B-B14F-4D97-AF65-F5344CB8AC3E}">
        <p14:creationId xmlns:p14="http://schemas.microsoft.com/office/powerpoint/2010/main" val="339174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3.9 </a:t>
            </a:r>
            <a:r>
              <a:rPr lang="en-US" dirty="0"/>
              <a:t>Discounted Payback </a:t>
            </a:r>
            <a:r>
              <a:rPr lang="en-US" dirty="0" smtClean="0"/>
              <a:t>Method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9490614"/>
              </p:ext>
            </p:extLst>
          </p:nvPr>
        </p:nvGraphicFramePr>
        <p:xfrm>
          <a:off x="996287" y="1874675"/>
          <a:ext cx="7165071" cy="2865120"/>
        </p:xfrm>
        <a:graphic>
          <a:graphicData uri="http://schemas.openxmlformats.org/drawingml/2006/table">
            <a:tbl>
              <a:tblPr firstRow="1" bandRow="1">
                <a:tableStyleId>{40F9630F-82C1-40B7-BC3A-925EFCFF5E92}</a:tableStyleId>
              </a:tblPr>
              <a:tblGrid>
                <a:gridCol w="2388357">
                  <a:extLst>
                    <a:ext uri="{9D8B030D-6E8A-4147-A177-3AD203B41FA5}">
                      <a16:colId xmlns="" xmlns:a16="http://schemas.microsoft.com/office/drawing/2014/main" val="1403815620"/>
                    </a:ext>
                  </a:extLst>
                </a:gridCol>
                <a:gridCol w="2388357">
                  <a:extLst>
                    <a:ext uri="{9D8B030D-6E8A-4147-A177-3AD203B41FA5}">
                      <a16:colId xmlns="" xmlns:a16="http://schemas.microsoft.com/office/drawing/2014/main" val="512489252"/>
                    </a:ext>
                  </a:extLst>
                </a:gridCol>
                <a:gridCol w="2388357">
                  <a:extLst>
                    <a:ext uri="{9D8B030D-6E8A-4147-A177-3AD203B41FA5}">
                      <a16:colId xmlns="" xmlns:a16="http://schemas.microsoft.com/office/drawing/2014/main" val="3752822401"/>
                    </a:ext>
                  </a:extLst>
                </a:gridCol>
              </a:tblGrid>
              <a:tr h="370840">
                <a:tc>
                  <a:txBody>
                    <a:bodyPr/>
                    <a:lstStyle/>
                    <a:p>
                      <a:pPr algn="ctr"/>
                      <a:r>
                        <a:rPr lang="en-US" sz="1800" dirty="0" smtClean="0">
                          <a:latin typeface="+mn-lt"/>
                        </a:rPr>
                        <a:t>Year</a:t>
                      </a:r>
                      <a:endParaRPr lang="en-US" sz="18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latin typeface="+mn-lt"/>
                        </a:rPr>
                        <a:t>Project Cash Flow* Discounted</a:t>
                      </a:r>
                      <a:endParaRPr lang="en-US" sz="18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latin typeface="+mn-lt"/>
                        </a:rPr>
                        <a:t>Undiscounted</a:t>
                      </a:r>
                      <a:endParaRPr lang="en-US" sz="18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4022448955"/>
                  </a:ext>
                </a:extLst>
              </a:tr>
              <a:tr h="370840">
                <a:tc>
                  <a:txBody>
                    <a:bodyPr/>
                    <a:lstStyle/>
                    <a:p>
                      <a:pPr algn="ctr"/>
                      <a:r>
                        <a:rPr lang="en-US" sz="1800" dirty="0" smtClean="0">
                          <a:latin typeface="+mn-lt"/>
                        </a:rPr>
                        <a:t>1</a:t>
                      </a:r>
                      <a:endParaRPr lang="en-US" sz="1800" dirty="0">
                        <a:latin typeface="+mn-lt"/>
                      </a:endParaRPr>
                    </a:p>
                  </a:txBody>
                  <a:tcPr anchor="b">
                    <a:lnT w="28575" cap="flat" cmpd="sng" algn="ctr">
                      <a:solidFill>
                        <a:schemeClr val="tx1"/>
                      </a:solidFill>
                      <a:prstDash val="solid"/>
                      <a:round/>
                      <a:headEnd type="none" w="med" len="med"/>
                      <a:tailEnd type="none" w="med" len="med"/>
                    </a:lnT>
                    <a:solidFill>
                      <a:schemeClr val="bg1"/>
                    </a:solidFill>
                  </a:tcPr>
                </a:tc>
                <a:tc>
                  <a:txBody>
                    <a:bodyPr/>
                    <a:lstStyle/>
                    <a:p>
                      <a:pPr algn="ctr"/>
                      <a:r>
                        <a:rPr lang="en-US" sz="1800" dirty="0" smtClean="0">
                          <a:latin typeface="+mn-lt"/>
                        </a:rPr>
                        <a:t>$8,900</a:t>
                      </a:r>
                      <a:endParaRPr lang="en-US" sz="1800" dirty="0">
                        <a:latin typeface="+mn-lt"/>
                      </a:endParaRPr>
                    </a:p>
                  </a:txBody>
                  <a:tcPr anchor="b">
                    <a:lnT w="28575" cap="flat" cmpd="sng" algn="ctr">
                      <a:solidFill>
                        <a:schemeClr val="tx1"/>
                      </a:solidFill>
                      <a:prstDash val="solid"/>
                      <a:round/>
                      <a:headEnd type="none" w="med" len="med"/>
                      <a:tailEnd type="none" w="med" len="med"/>
                    </a:lnT>
                    <a:solidFill>
                      <a:schemeClr val="bg1"/>
                    </a:solidFill>
                  </a:tcPr>
                </a:tc>
                <a:tc>
                  <a:txBody>
                    <a:bodyPr/>
                    <a:lstStyle/>
                    <a:p>
                      <a:pPr algn="ctr"/>
                      <a:r>
                        <a:rPr lang="en-US" sz="1800" dirty="0" smtClean="0">
                          <a:latin typeface="+mn-lt"/>
                        </a:rPr>
                        <a:t>$10,000</a:t>
                      </a:r>
                      <a:endParaRPr lang="en-US" sz="1800" dirty="0">
                        <a:latin typeface="+mn-lt"/>
                      </a:endParaRPr>
                    </a:p>
                  </a:txBody>
                  <a:tcPr anchor="b">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 xmlns:a16="http://schemas.microsoft.com/office/drawing/2014/main" val="1871398909"/>
                  </a:ext>
                </a:extLst>
              </a:tr>
              <a:tr h="370840">
                <a:tc>
                  <a:txBody>
                    <a:bodyPr/>
                    <a:lstStyle/>
                    <a:p>
                      <a:pPr algn="ctr"/>
                      <a:r>
                        <a:rPr lang="en-US" sz="1800" dirty="0" smtClean="0">
                          <a:latin typeface="+mn-lt"/>
                        </a:rPr>
                        <a:t>2</a:t>
                      </a:r>
                      <a:endParaRPr lang="en-US" sz="1800" dirty="0">
                        <a:latin typeface="+mn-lt"/>
                      </a:endParaRPr>
                    </a:p>
                  </a:txBody>
                  <a:tcPr anchor="b">
                    <a:solidFill>
                      <a:schemeClr val="bg1"/>
                    </a:solidFill>
                  </a:tcPr>
                </a:tc>
                <a:tc>
                  <a:txBody>
                    <a:bodyPr/>
                    <a:lstStyle/>
                    <a:p>
                      <a:pPr algn="ctr"/>
                      <a:r>
                        <a:rPr lang="en-US" sz="1800" dirty="0" smtClean="0">
                          <a:latin typeface="+mn-lt"/>
                        </a:rPr>
                        <a:t> </a:t>
                      </a:r>
                      <a:r>
                        <a:rPr lang="en-US" sz="1800" baseline="0" dirty="0" smtClean="0">
                          <a:latin typeface="+mn-lt"/>
                        </a:rPr>
                        <a:t> </a:t>
                      </a:r>
                      <a:r>
                        <a:rPr lang="en-US" sz="1800" dirty="0" smtClean="0">
                          <a:latin typeface="+mn-lt"/>
                        </a:rPr>
                        <a:t>7,900</a:t>
                      </a:r>
                      <a:endParaRPr lang="en-US" sz="1800" dirty="0">
                        <a:latin typeface="+mn-lt"/>
                      </a:endParaRPr>
                    </a:p>
                  </a:txBody>
                  <a:tcPr anchor="b">
                    <a:solidFill>
                      <a:schemeClr val="bg1"/>
                    </a:solidFill>
                  </a:tcPr>
                </a:tc>
                <a:tc>
                  <a:txBody>
                    <a:bodyPr/>
                    <a:lstStyle/>
                    <a:p>
                      <a:pPr algn="ctr"/>
                      <a:r>
                        <a:rPr lang="en-US" sz="1800" dirty="0" smtClean="0">
                          <a:latin typeface="+mn-lt"/>
                        </a:rPr>
                        <a:t>  10,000</a:t>
                      </a:r>
                      <a:endParaRPr lang="en-US" sz="1800" dirty="0">
                        <a:latin typeface="+mn-lt"/>
                      </a:endParaRPr>
                    </a:p>
                  </a:txBody>
                  <a:tcPr anchor="b">
                    <a:solidFill>
                      <a:schemeClr val="bg1"/>
                    </a:solidFill>
                  </a:tcPr>
                </a:tc>
                <a:extLst>
                  <a:ext uri="{0D108BD9-81ED-4DB2-BD59-A6C34878D82A}">
                    <a16:rowId xmlns="" xmlns:a16="http://schemas.microsoft.com/office/drawing/2014/main" val="2381135179"/>
                  </a:ext>
                </a:extLst>
              </a:tr>
              <a:tr h="370840">
                <a:tc>
                  <a:txBody>
                    <a:bodyPr/>
                    <a:lstStyle/>
                    <a:p>
                      <a:pPr algn="ctr"/>
                      <a:r>
                        <a:rPr lang="en-US" sz="1800" dirty="0" smtClean="0">
                          <a:latin typeface="+mn-lt"/>
                        </a:rPr>
                        <a:t>3</a:t>
                      </a:r>
                      <a:endParaRPr lang="en-US" sz="1800" dirty="0">
                        <a:latin typeface="+mn-lt"/>
                      </a:endParaRPr>
                    </a:p>
                  </a:txBody>
                  <a:tcPr anchor="b">
                    <a:solidFill>
                      <a:schemeClr val="bg1"/>
                    </a:solidFill>
                  </a:tcPr>
                </a:tc>
                <a:tc>
                  <a:txBody>
                    <a:bodyPr/>
                    <a:lstStyle/>
                    <a:p>
                      <a:pPr algn="ctr"/>
                      <a:r>
                        <a:rPr lang="en-US" sz="1800" dirty="0" smtClean="0">
                          <a:latin typeface="+mn-lt"/>
                        </a:rPr>
                        <a:t>  7,000</a:t>
                      </a:r>
                      <a:endParaRPr lang="en-US" sz="1800" dirty="0">
                        <a:latin typeface="+mn-lt"/>
                      </a:endParaRPr>
                    </a:p>
                  </a:txBody>
                  <a:tcPr anchor="b">
                    <a:solidFill>
                      <a:schemeClr val="bg1"/>
                    </a:solidFill>
                  </a:tcPr>
                </a:tc>
                <a:tc>
                  <a:txBody>
                    <a:bodyPr/>
                    <a:lstStyle/>
                    <a:p>
                      <a:pPr algn="ctr"/>
                      <a:r>
                        <a:rPr lang="en-US" sz="1800" dirty="0" smtClean="0">
                          <a:latin typeface="+mn-lt"/>
                        </a:rPr>
                        <a:t>  10,000</a:t>
                      </a:r>
                      <a:endParaRPr lang="en-US" sz="1800" dirty="0">
                        <a:latin typeface="+mn-lt"/>
                      </a:endParaRPr>
                    </a:p>
                  </a:txBody>
                  <a:tcPr anchor="b">
                    <a:solidFill>
                      <a:schemeClr val="bg1"/>
                    </a:solidFill>
                  </a:tcPr>
                </a:tc>
                <a:extLst>
                  <a:ext uri="{0D108BD9-81ED-4DB2-BD59-A6C34878D82A}">
                    <a16:rowId xmlns="" xmlns:a16="http://schemas.microsoft.com/office/drawing/2014/main" val="2898552566"/>
                  </a:ext>
                </a:extLst>
              </a:tr>
              <a:tr h="370840">
                <a:tc>
                  <a:txBody>
                    <a:bodyPr/>
                    <a:lstStyle/>
                    <a:p>
                      <a:pPr algn="ctr"/>
                      <a:r>
                        <a:rPr lang="en-US" sz="1800" dirty="0" smtClean="0">
                          <a:latin typeface="+mn-lt"/>
                        </a:rPr>
                        <a:t>4</a:t>
                      </a:r>
                      <a:endParaRPr lang="en-US" sz="1800" dirty="0">
                        <a:latin typeface="+mn-lt"/>
                      </a:endParaRPr>
                    </a:p>
                  </a:txBody>
                  <a:tcPr anchor="b">
                    <a:solidFill>
                      <a:schemeClr val="bg1"/>
                    </a:solidFill>
                  </a:tcPr>
                </a:tc>
                <a:tc>
                  <a:txBody>
                    <a:bodyPr/>
                    <a:lstStyle/>
                    <a:p>
                      <a:pPr algn="ctr"/>
                      <a:r>
                        <a:rPr lang="en-US" sz="1800" dirty="0" smtClean="0">
                          <a:latin typeface="+mn-lt"/>
                        </a:rPr>
                        <a:t>  6,200</a:t>
                      </a:r>
                      <a:endParaRPr lang="en-US" sz="1800" dirty="0">
                        <a:latin typeface="+mn-lt"/>
                      </a:endParaRPr>
                    </a:p>
                  </a:txBody>
                  <a:tcPr anchor="b">
                    <a:solidFill>
                      <a:schemeClr val="bg1"/>
                    </a:solidFill>
                  </a:tcPr>
                </a:tc>
                <a:tc>
                  <a:txBody>
                    <a:bodyPr/>
                    <a:lstStyle/>
                    <a:p>
                      <a:pPr algn="ctr"/>
                      <a:r>
                        <a:rPr lang="en-US" sz="1800" dirty="0" smtClean="0">
                          <a:latin typeface="+mn-lt"/>
                        </a:rPr>
                        <a:t>  10,000</a:t>
                      </a:r>
                      <a:endParaRPr lang="en-US" sz="1800" dirty="0">
                        <a:latin typeface="+mn-lt"/>
                      </a:endParaRPr>
                    </a:p>
                  </a:txBody>
                  <a:tcPr anchor="b">
                    <a:solidFill>
                      <a:schemeClr val="bg1"/>
                    </a:solidFill>
                  </a:tcPr>
                </a:tc>
                <a:extLst>
                  <a:ext uri="{0D108BD9-81ED-4DB2-BD59-A6C34878D82A}">
                    <a16:rowId xmlns="" xmlns:a16="http://schemas.microsoft.com/office/drawing/2014/main" val="3221823103"/>
                  </a:ext>
                </a:extLst>
              </a:tr>
              <a:tr h="370840">
                <a:tc>
                  <a:txBody>
                    <a:bodyPr/>
                    <a:lstStyle/>
                    <a:p>
                      <a:pPr algn="ctr"/>
                      <a:r>
                        <a:rPr lang="en-US" sz="1800" dirty="0" smtClean="0">
                          <a:latin typeface="+mn-lt"/>
                        </a:rPr>
                        <a:t>5</a:t>
                      </a:r>
                      <a:endParaRPr lang="en-US" sz="1800" dirty="0">
                        <a:latin typeface="+mn-lt"/>
                      </a:endParaRPr>
                    </a:p>
                  </a:txBody>
                  <a:tcPr anchor="b">
                    <a:solidFill>
                      <a:schemeClr val="bg1"/>
                    </a:solidFill>
                  </a:tcPr>
                </a:tc>
                <a:tc>
                  <a:txBody>
                    <a:bodyPr/>
                    <a:lstStyle/>
                    <a:p>
                      <a:pPr algn="ctr"/>
                      <a:r>
                        <a:rPr lang="en-US" sz="1800" dirty="0" smtClean="0">
                          <a:latin typeface="+mn-lt"/>
                        </a:rPr>
                        <a:t>  5,500</a:t>
                      </a:r>
                      <a:endParaRPr lang="en-US" sz="1800" dirty="0">
                        <a:latin typeface="+mn-lt"/>
                      </a:endParaRPr>
                    </a:p>
                  </a:txBody>
                  <a:tcPr anchor="b">
                    <a:solidFill>
                      <a:schemeClr val="bg1"/>
                    </a:solidFill>
                  </a:tcPr>
                </a:tc>
                <a:tc>
                  <a:txBody>
                    <a:bodyPr/>
                    <a:lstStyle/>
                    <a:p>
                      <a:pPr algn="ctr"/>
                      <a:r>
                        <a:rPr lang="en-US" sz="1800" dirty="0" smtClean="0">
                          <a:latin typeface="+mn-lt"/>
                        </a:rPr>
                        <a:t>  10,000</a:t>
                      </a:r>
                      <a:endParaRPr lang="en-US" sz="1800" dirty="0">
                        <a:latin typeface="+mn-lt"/>
                      </a:endParaRPr>
                    </a:p>
                  </a:txBody>
                  <a:tcPr anchor="b">
                    <a:solidFill>
                      <a:schemeClr val="bg1"/>
                    </a:solidFill>
                  </a:tcPr>
                </a:tc>
                <a:extLst>
                  <a:ext uri="{0D108BD9-81ED-4DB2-BD59-A6C34878D82A}">
                    <a16:rowId xmlns="" xmlns:a16="http://schemas.microsoft.com/office/drawing/2014/main" val="2489642465"/>
                  </a:ext>
                </a:extLst>
              </a:tr>
              <a:tr h="370840">
                <a:tc>
                  <a:txBody>
                    <a:bodyPr/>
                    <a:lstStyle/>
                    <a:p>
                      <a:pPr algn="ctr"/>
                      <a:r>
                        <a:rPr lang="en-US" sz="1800" dirty="0" smtClean="0">
                          <a:latin typeface="+mn-lt"/>
                        </a:rPr>
                        <a:t>Payback Period</a:t>
                      </a:r>
                      <a:endParaRPr lang="en-US" sz="1800" dirty="0">
                        <a:latin typeface="+mn-lt"/>
                      </a:endParaRPr>
                    </a:p>
                  </a:txBody>
                  <a:tcPr anchor="b">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latin typeface="+mn-lt"/>
                        </a:rPr>
                        <a:t>4 Years</a:t>
                      </a:r>
                      <a:endParaRPr lang="en-US" sz="1800" dirty="0">
                        <a:latin typeface="+mn-lt"/>
                      </a:endParaRPr>
                    </a:p>
                  </a:txBody>
                  <a:tcPr anchor="b">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smtClean="0">
                          <a:latin typeface="+mn-lt"/>
                        </a:rPr>
                        <a:t>3 Years</a:t>
                      </a:r>
                      <a:endParaRPr lang="en-US" sz="1800" dirty="0">
                        <a:latin typeface="+mn-lt"/>
                      </a:endParaRPr>
                    </a:p>
                  </a:txBody>
                  <a:tcPr anchor="b">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570762807"/>
                  </a:ext>
                </a:extLst>
              </a:tr>
            </a:tbl>
          </a:graphicData>
        </a:graphic>
      </p:graphicFrame>
      <p:sp>
        <p:nvSpPr>
          <p:cNvPr id="3" name="Text Placeholder 2"/>
          <p:cNvSpPr>
            <a:spLocks noGrp="1"/>
          </p:cNvSpPr>
          <p:nvPr>
            <p:ph type="body" idx="1"/>
          </p:nvPr>
        </p:nvSpPr>
        <p:spPr>
          <a:xfrm>
            <a:off x="457200" y="4981435"/>
            <a:ext cx="8229600" cy="1187355"/>
          </a:xfrm>
        </p:spPr>
        <p:txBody>
          <a:bodyPr/>
          <a:lstStyle/>
          <a:p>
            <a:pPr marL="0" indent="0">
              <a:spcBef>
                <a:spcPct val="50000"/>
              </a:spcBef>
              <a:buNone/>
              <a:defRPr/>
            </a:pPr>
            <a:r>
              <a:rPr lang="en-US" sz="2000" dirty="0" smtClean="0">
                <a:solidFill>
                  <a:schemeClr val="tx1"/>
                </a:solidFill>
                <a:latin typeface="+mn-lt"/>
              </a:rPr>
              <a:t>*Cash flows rounded to the nearest $100.</a:t>
            </a:r>
          </a:p>
          <a:p>
            <a:pPr marL="0" indent="0">
              <a:spcBef>
                <a:spcPct val="50000"/>
              </a:spcBef>
              <a:buNone/>
              <a:defRPr/>
            </a:pPr>
            <a:r>
              <a:rPr lang="en-US" sz="2000" b="1" dirty="0" smtClean="0">
                <a:solidFill>
                  <a:schemeClr val="tx1"/>
                </a:solidFill>
                <a:latin typeface="+mn-lt"/>
              </a:rPr>
              <a:t>Discount </a:t>
            </a:r>
            <a:r>
              <a:rPr lang="en-US" sz="2000" b="1" dirty="0">
                <a:solidFill>
                  <a:schemeClr val="tx1"/>
                </a:solidFill>
                <a:latin typeface="+mn-lt"/>
              </a:rPr>
              <a:t>sum of cash flows by the company’s required rate of return to get a more accurate payback period.</a:t>
            </a:r>
          </a:p>
        </p:txBody>
      </p:sp>
    </p:spTree>
    <p:extLst>
      <p:ext uri="{BB962C8B-B14F-4D97-AF65-F5344CB8AC3E}">
        <p14:creationId xmlns:p14="http://schemas.microsoft.com/office/powerpoint/2010/main" val="1732699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Rate of Return</a:t>
            </a:r>
          </a:p>
        </p:txBody>
      </p:sp>
      <p:sp>
        <p:nvSpPr>
          <p:cNvPr id="3" name="Content Placeholder 2"/>
          <p:cNvSpPr>
            <a:spLocks noGrp="1"/>
          </p:cNvSpPr>
          <p:nvPr>
            <p:ph idx="1"/>
          </p:nvPr>
        </p:nvSpPr>
        <p:spPr/>
        <p:txBody>
          <a:bodyPr/>
          <a:lstStyle/>
          <a:p>
            <a:pPr marL="0" indent="0" eaLnBrk="1" hangingPunct="1">
              <a:buFontTx/>
              <a:buNone/>
            </a:pPr>
            <a:r>
              <a:rPr lang="en-US" altLang="en-US" sz="2400" dirty="0">
                <a:solidFill>
                  <a:schemeClr val="tx1"/>
                </a:solidFill>
                <a:latin typeface="+mn-lt"/>
              </a:rPr>
              <a:t>A project must meet a </a:t>
            </a:r>
            <a:r>
              <a:rPr lang="en-US" altLang="en-US" sz="2400" b="1" dirty="0">
                <a:solidFill>
                  <a:schemeClr val="tx1"/>
                </a:solidFill>
                <a:latin typeface="+mn-lt"/>
              </a:rPr>
              <a:t>minimum rate of return </a:t>
            </a:r>
            <a:r>
              <a:rPr lang="en-US" altLang="en-US" sz="2400" dirty="0">
                <a:solidFill>
                  <a:schemeClr val="tx1"/>
                </a:solidFill>
                <a:latin typeface="+mn-lt"/>
              </a:rPr>
              <a:t>before it is worthy of consideration.</a:t>
            </a:r>
          </a:p>
        </p:txBody>
      </p:sp>
      <p:graphicFrame>
        <p:nvGraphicFramePr>
          <p:cNvPr id="6" name="Object 13" descr="I O = the summation from n = 1 to t of A C F sub t over left parenthesis 1 + I R R right parenthesis to the t power."/>
          <p:cNvGraphicFramePr>
            <a:graphicFrameLocks noChangeAspect="1"/>
          </p:cNvGraphicFramePr>
          <p:nvPr>
            <p:extLst>
              <p:ext uri="{D42A27DB-BD31-4B8C-83A1-F6EECF244321}">
                <p14:modId xmlns:p14="http://schemas.microsoft.com/office/powerpoint/2010/main" val="2569837013"/>
              </p:ext>
            </p:extLst>
          </p:nvPr>
        </p:nvGraphicFramePr>
        <p:xfrm>
          <a:off x="2047875" y="2644775"/>
          <a:ext cx="2951163" cy="1035050"/>
        </p:xfrm>
        <a:graphic>
          <a:graphicData uri="http://schemas.openxmlformats.org/presentationml/2006/ole">
            <mc:AlternateContent xmlns:mc="http://schemas.openxmlformats.org/markup-compatibility/2006">
              <mc:Choice xmlns:v="urn:schemas-microsoft-com:vml" Requires="v">
                <p:oleObj spid="_x0000_s5336" name="Equation" r:id="rId3" imgW="1231560" imgH="431640" progId="Equation.DSMT4">
                  <p:embed/>
                </p:oleObj>
              </mc:Choice>
              <mc:Fallback>
                <p:oleObj name="Equation" r:id="rId3" imgW="1231560" imgH="431640" progId="Equation.DSMT4">
                  <p:embed/>
                  <p:pic>
                    <p:nvPicPr>
                      <p:cNvPr id="40964" name="Object 13"/>
                      <p:cNvPicPr>
                        <a:picLocks noChangeAspect="1" noChangeArrowheads="1"/>
                      </p:cNvPicPr>
                      <p:nvPr/>
                    </p:nvPicPr>
                    <p:blipFill>
                      <a:blip r:embed="rId4"/>
                      <a:srcRect/>
                      <a:stretch>
                        <a:fillRect/>
                      </a:stretch>
                    </p:blipFill>
                    <p:spPr bwMode="auto">
                      <a:xfrm>
                        <a:off x="2047875" y="2644775"/>
                        <a:ext cx="2951163" cy="1035050"/>
                      </a:xfrm>
                      <a:prstGeom prst="rect">
                        <a:avLst/>
                      </a:prstGeom>
                      <a:solidFill>
                        <a:schemeClr val="bg1"/>
                      </a:solidFill>
                      <a:ln w="9525">
                        <a:noFill/>
                        <a:miter lim="800000"/>
                        <a:headEnd/>
                        <a:tailEnd/>
                      </a:ln>
                    </p:spPr>
                  </p:pic>
                </p:oleObj>
              </mc:Fallback>
            </mc:AlternateContent>
          </a:graphicData>
        </a:graphic>
      </p:graphicFrame>
      <p:sp>
        <p:nvSpPr>
          <p:cNvPr id="5" name="Content Placeholder 4"/>
          <p:cNvSpPr>
            <a:spLocks noGrp="1"/>
          </p:cNvSpPr>
          <p:nvPr>
            <p:ph idx="14"/>
          </p:nvPr>
        </p:nvSpPr>
        <p:spPr>
          <a:xfrm>
            <a:off x="6568440" y="2535688"/>
            <a:ext cx="1798320" cy="1188720"/>
          </a:xfrm>
        </p:spPr>
        <p:txBody>
          <a:bodyPr/>
          <a:lstStyle/>
          <a:p>
            <a:pPr marL="0" indent="0">
              <a:spcBef>
                <a:spcPct val="50000"/>
              </a:spcBef>
              <a:buNone/>
              <a:defRPr/>
            </a:pPr>
            <a:r>
              <a:rPr lang="en-US" sz="2400" b="1" dirty="0">
                <a:solidFill>
                  <a:schemeClr val="tx1"/>
                </a:solidFill>
                <a:latin typeface="+mn-lt"/>
              </a:rPr>
              <a:t>Higher </a:t>
            </a:r>
            <a:r>
              <a:rPr lang="en-US" sz="2400" b="1" i="1" dirty="0" smtClean="0">
                <a:solidFill>
                  <a:schemeClr val="tx1"/>
                </a:solidFill>
                <a:latin typeface="+mn-lt"/>
              </a:rPr>
              <a:t>I</a:t>
            </a:r>
            <a:r>
              <a:rPr lang="en-US" sz="100" b="1" i="1" dirty="0" smtClean="0">
                <a:solidFill>
                  <a:schemeClr val="tx1"/>
                </a:solidFill>
                <a:latin typeface="+mn-lt"/>
              </a:rPr>
              <a:t> </a:t>
            </a:r>
            <a:r>
              <a:rPr lang="en-US" sz="2400" b="1" i="1" dirty="0" smtClean="0">
                <a:solidFill>
                  <a:schemeClr val="tx1"/>
                </a:solidFill>
                <a:latin typeface="+mn-lt"/>
              </a:rPr>
              <a:t>R</a:t>
            </a:r>
            <a:r>
              <a:rPr lang="en-US" sz="100" b="1" i="1" dirty="0" smtClean="0">
                <a:solidFill>
                  <a:schemeClr val="tx1"/>
                </a:solidFill>
                <a:latin typeface="+mn-lt"/>
              </a:rPr>
              <a:t> </a:t>
            </a:r>
            <a:r>
              <a:rPr lang="en-US" sz="2400" b="1" i="1" dirty="0" smtClean="0">
                <a:solidFill>
                  <a:schemeClr val="tx1"/>
                </a:solidFill>
                <a:latin typeface="+mn-lt"/>
              </a:rPr>
              <a:t>R</a:t>
            </a:r>
            <a:r>
              <a:rPr lang="en-US" sz="2400" b="1" dirty="0" smtClean="0">
                <a:solidFill>
                  <a:schemeClr val="tx1"/>
                </a:solidFill>
                <a:latin typeface="+mn-lt"/>
              </a:rPr>
              <a:t> </a:t>
            </a:r>
            <a:r>
              <a:rPr lang="en-US" sz="2400" b="1" dirty="0">
                <a:solidFill>
                  <a:schemeClr val="tx1"/>
                </a:solidFill>
                <a:latin typeface="+mn-lt"/>
              </a:rPr>
              <a:t>values are better!</a:t>
            </a:r>
          </a:p>
        </p:txBody>
      </p:sp>
      <p:sp>
        <p:nvSpPr>
          <p:cNvPr id="4" name="Content Placeholder 3"/>
          <p:cNvSpPr>
            <a:spLocks noGrp="1"/>
          </p:cNvSpPr>
          <p:nvPr>
            <p:ph idx="13"/>
          </p:nvPr>
        </p:nvSpPr>
        <p:spPr>
          <a:xfrm>
            <a:off x="473720" y="3770128"/>
            <a:ext cx="7192000" cy="2417312"/>
          </a:xfrm>
        </p:spPr>
        <p:txBody>
          <a:bodyPr/>
          <a:lstStyle/>
          <a:p>
            <a:pPr marL="0" indent="0">
              <a:spcBef>
                <a:spcPts val="800"/>
              </a:spcBef>
              <a:buNone/>
            </a:pPr>
            <a:r>
              <a:rPr lang="en-US" sz="2400" dirty="0">
                <a:latin typeface="+mn-lt"/>
              </a:rPr>
              <a:t>where </a:t>
            </a:r>
            <a:endParaRPr lang="en-US" sz="2400" dirty="0" smtClean="0">
              <a:latin typeface="+mn-lt"/>
            </a:endParaRPr>
          </a:p>
          <a:p>
            <a:pPr marL="0" indent="0">
              <a:spcBef>
                <a:spcPts val="800"/>
              </a:spcBef>
              <a:buNone/>
            </a:pPr>
            <a:r>
              <a:rPr lang="en-US" sz="2400" i="1" dirty="0" smtClean="0">
                <a:latin typeface="+mn-lt"/>
              </a:rPr>
              <a:t>A</a:t>
            </a:r>
            <a:r>
              <a:rPr lang="en-US" sz="100" i="1" dirty="0" smtClean="0">
                <a:latin typeface="+mn-lt"/>
              </a:rPr>
              <a:t> </a:t>
            </a:r>
            <a:r>
              <a:rPr lang="en-US" sz="2400" i="1" dirty="0" smtClean="0">
                <a:latin typeface="+mn-lt"/>
              </a:rPr>
              <a:t>C</a:t>
            </a:r>
            <a:r>
              <a:rPr lang="en-US" sz="100" i="1" dirty="0" smtClean="0">
                <a:latin typeface="+mn-lt"/>
              </a:rPr>
              <a:t> </a:t>
            </a:r>
            <a:r>
              <a:rPr lang="en-US" sz="2400" i="1" dirty="0" smtClean="0">
                <a:latin typeface="+mn-lt"/>
              </a:rPr>
              <a:t>F</a:t>
            </a:r>
            <a:r>
              <a:rPr lang="en-US" sz="100" i="1" dirty="0" smtClean="0">
                <a:latin typeface="+mn-lt"/>
              </a:rPr>
              <a:t> </a:t>
            </a:r>
            <a:r>
              <a:rPr lang="en-US" sz="2400" i="1" baseline="-25000" dirty="0" smtClean="0">
                <a:latin typeface="+mn-lt"/>
              </a:rPr>
              <a:t>t</a:t>
            </a:r>
            <a:r>
              <a:rPr lang="en-US" sz="2400" dirty="0" smtClean="0">
                <a:latin typeface="+mn-lt"/>
              </a:rPr>
              <a:t> </a:t>
            </a:r>
            <a:r>
              <a:rPr lang="en-US" sz="2400" dirty="0">
                <a:latin typeface="+mn-lt"/>
              </a:rPr>
              <a:t>= annual </a:t>
            </a:r>
            <a:r>
              <a:rPr lang="en-US" sz="2400" dirty="0" smtClean="0">
                <a:latin typeface="+mn-lt"/>
              </a:rPr>
              <a:t>after tax </a:t>
            </a:r>
            <a:r>
              <a:rPr lang="en-US" sz="2400" dirty="0">
                <a:latin typeface="+mn-lt"/>
              </a:rPr>
              <a:t>cash flow for time period </a:t>
            </a:r>
            <a:r>
              <a:rPr lang="en-US" sz="2400" i="1" dirty="0">
                <a:latin typeface="+mn-lt"/>
              </a:rPr>
              <a:t>t</a:t>
            </a:r>
            <a:r>
              <a:rPr lang="en-US" sz="2400" dirty="0">
                <a:latin typeface="+mn-lt"/>
              </a:rPr>
              <a:t> </a:t>
            </a:r>
            <a:endParaRPr lang="en-US" sz="2400" dirty="0" smtClean="0">
              <a:latin typeface="+mn-lt"/>
            </a:endParaRPr>
          </a:p>
          <a:p>
            <a:pPr marL="0" indent="0">
              <a:spcBef>
                <a:spcPts val="800"/>
              </a:spcBef>
              <a:buNone/>
            </a:pPr>
            <a:r>
              <a:rPr lang="en-US" sz="2400" i="1" dirty="0" smtClean="0">
                <a:latin typeface="+mn-lt"/>
              </a:rPr>
              <a:t>I</a:t>
            </a:r>
            <a:r>
              <a:rPr lang="en-US" sz="100" i="1" dirty="0" smtClean="0">
                <a:latin typeface="+mn-lt"/>
              </a:rPr>
              <a:t> </a:t>
            </a:r>
            <a:r>
              <a:rPr lang="en-US" sz="2400" i="1" dirty="0" smtClean="0">
                <a:latin typeface="+mn-lt"/>
              </a:rPr>
              <a:t>O</a:t>
            </a:r>
            <a:r>
              <a:rPr lang="en-US" sz="2400" dirty="0" smtClean="0">
                <a:latin typeface="+mn-lt"/>
              </a:rPr>
              <a:t> </a:t>
            </a:r>
            <a:r>
              <a:rPr lang="en-US" sz="2400" dirty="0">
                <a:latin typeface="+mn-lt"/>
              </a:rPr>
              <a:t>= initial cash outlay </a:t>
            </a:r>
            <a:endParaRPr lang="en-US" sz="2400" dirty="0" smtClean="0">
              <a:latin typeface="+mn-lt"/>
            </a:endParaRPr>
          </a:p>
          <a:p>
            <a:pPr marL="0" indent="0">
              <a:spcBef>
                <a:spcPts val="800"/>
              </a:spcBef>
              <a:buNone/>
            </a:pPr>
            <a:r>
              <a:rPr lang="en-US" sz="2400" i="1" dirty="0" smtClean="0">
                <a:latin typeface="+mn-lt"/>
              </a:rPr>
              <a:t>n</a:t>
            </a:r>
            <a:r>
              <a:rPr lang="en-US" sz="2400" dirty="0" smtClean="0">
                <a:latin typeface="+mn-lt"/>
              </a:rPr>
              <a:t> </a:t>
            </a:r>
            <a:r>
              <a:rPr lang="en-US" sz="2400" dirty="0">
                <a:latin typeface="+mn-lt"/>
              </a:rPr>
              <a:t>= project’s expected life </a:t>
            </a:r>
            <a:endParaRPr lang="en-US" sz="2400" dirty="0" smtClean="0">
              <a:latin typeface="+mn-lt"/>
            </a:endParaRPr>
          </a:p>
          <a:p>
            <a:pPr marL="0" indent="0">
              <a:spcBef>
                <a:spcPts val="800"/>
              </a:spcBef>
              <a:buNone/>
            </a:pPr>
            <a:r>
              <a:rPr lang="en-US" sz="2400" i="1" dirty="0" smtClean="0">
                <a:latin typeface="+mn-lt"/>
              </a:rPr>
              <a:t>I</a:t>
            </a:r>
            <a:r>
              <a:rPr lang="en-US" sz="100" i="1" dirty="0" smtClean="0">
                <a:latin typeface="+mn-lt"/>
              </a:rPr>
              <a:t> </a:t>
            </a:r>
            <a:r>
              <a:rPr lang="en-US" sz="2400" i="1" dirty="0" smtClean="0">
                <a:latin typeface="+mn-lt"/>
              </a:rPr>
              <a:t>R</a:t>
            </a:r>
            <a:r>
              <a:rPr lang="en-US" sz="100" i="1" dirty="0" smtClean="0">
                <a:latin typeface="+mn-lt"/>
              </a:rPr>
              <a:t> </a:t>
            </a:r>
            <a:r>
              <a:rPr lang="en-US" sz="2400" i="1" dirty="0" smtClean="0">
                <a:latin typeface="+mn-lt"/>
              </a:rPr>
              <a:t>R</a:t>
            </a:r>
            <a:r>
              <a:rPr lang="en-US" sz="2400" dirty="0" smtClean="0">
                <a:latin typeface="+mn-lt"/>
              </a:rPr>
              <a:t> </a:t>
            </a:r>
            <a:r>
              <a:rPr lang="en-US" sz="2400" dirty="0">
                <a:latin typeface="+mn-lt"/>
              </a:rPr>
              <a:t>= </a:t>
            </a:r>
            <a:r>
              <a:rPr lang="en-US" sz="2400" dirty="0" smtClean="0">
                <a:latin typeface="+mn-lt"/>
              </a:rPr>
              <a:t>the project’s </a:t>
            </a:r>
            <a:r>
              <a:rPr lang="en-US" sz="2400" dirty="0">
                <a:latin typeface="+mn-lt"/>
              </a:rPr>
              <a:t>internal rate of return</a:t>
            </a:r>
          </a:p>
        </p:txBody>
      </p:sp>
    </p:spTree>
    <p:extLst>
      <p:ext uri="{BB962C8B-B14F-4D97-AF65-F5344CB8AC3E}">
        <p14:creationId xmlns:p14="http://schemas.microsoft.com/office/powerpoint/2010/main" val="3405233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Rate of Return Example</a:t>
            </a:r>
          </a:p>
        </p:txBody>
      </p:sp>
      <p:sp>
        <p:nvSpPr>
          <p:cNvPr id="3" name="Text Placeholder 2"/>
          <p:cNvSpPr>
            <a:spLocks noGrp="1"/>
          </p:cNvSpPr>
          <p:nvPr>
            <p:ph type="body" idx="1"/>
          </p:nvPr>
        </p:nvSpPr>
        <p:spPr>
          <a:xfrm>
            <a:off x="457199" y="1600201"/>
            <a:ext cx="8229601" cy="460612"/>
          </a:xfrm>
        </p:spPr>
        <p:txBody>
          <a:bodyPr/>
          <a:lstStyle/>
          <a:p>
            <a:pPr marL="0" indent="0">
              <a:spcBef>
                <a:spcPct val="50000"/>
              </a:spcBef>
              <a:buNone/>
              <a:defRPr/>
            </a:pPr>
            <a:r>
              <a:rPr lang="en-US" sz="2000" dirty="0">
                <a:solidFill>
                  <a:schemeClr val="tx1"/>
                </a:solidFill>
                <a:latin typeface="+mn-lt"/>
              </a:rPr>
              <a:t>This table has been calculated using a discount rate of 15%.</a:t>
            </a:r>
          </a:p>
        </p:txBody>
      </p:sp>
      <p:graphicFrame>
        <p:nvGraphicFramePr>
          <p:cNvPr id="5" name="Table 4"/>
          <p:cNvGraphicFramePr>
            <a:graphicFrameLocks noGrp="1"/>
          </p:cNvGraphicFramePr>
          <p:nvPr>
            <p:extLst>
              <p:ext uri="{D42A27DB-BD31-4B8C-83A1-F6EECF244321}">
                <p14:modId xmlns:p14="http://schemas.microsoft.com/office/powerpoint/2010/main" val="3048493937"/>
              </p:ext>
            </p:extLst>
          </p:nvPr>
        </p:nvGraphicFramePr>
        <p:xfrm>
          <a:off x="457200" y="2352348"/>
          <a:ext cx="8229600" cy="2804160"/>
        </p:xfrm>
        <a:graphic>
          <a:graphicData uri="http://schemas.openxmlformats.org/drawingml/2006/table">
            <a:tbl>
              <a:tblPr firstRow="1" bandRow="1">
                <a:tableStyleId>{40F9630F-82C1-40B7-BC3A-925EFCFF5E92}</a:tableStyleId>
              </a:tblPr>
              <a:tblGrid>
                <a:gridCol w="2436125">
                  <a:extLst>
                    <a:ext uri="{9D8B030D-6E8A-4147-A177-3AD203B41FA5}">
                      <a16:colId xmlns="" xmlns:a16="http://schemas.microsoft.com/office/drawing/2014/main" val="3572922435"/>
                    </a:ext>
                  </a:extLst>
                </a:gridCol>
                <a:gridCol w="1883391">
                  <a:extLst>
                    <a:ext uri="{9D8B030D-6E8A-4147-A177-3AD203B41FA5}">
                      <a16:colId xmlns="" xmlns:a16="http://schemas.microsoft.com/office/drawing/2014/main" val="832427994"/>
                    </a:ext>
                  </a:extLst>
                </a:gridCol>
                <a:gridCol w="2015970">
                  <a:extLst>
                    <a:ext uri="{9D8B030D-6E8A-4147-A177-3AD203B41FA5}">
                      <a16:colId xmlns="" xmlns:a16="http://schemas.microsoft.com/office/drawing/2014/main" val="1784820936"/>
                    </a:ext>
                  </a:extLst>
                </a:gridCol>
                <a:gridCol w="1894114">
                  <a:extLst>
                    <a:ext uri="{9D8B030D-6E8A-4147-A177-3AD203B41FA5}">
                      <a16:colId xmlns="" xmlns:a16="http://schemas.microsoft.com/office/drawing/2014/main" val="2046413180"/>
                    </a:ext>
                  </a:extLst>
                </a:gridCol>
              </a:tblGrid>
              <a:tr h="370840">
                <a:tc>
                  <a:txBody>
                    <a:bodyPr/>
                    <a:lstStyle/>
                    <a:p>
                      <a:pPr algn="ctr"/>
                      <a:r>
                        <a:rPr lang="en-US" sz="1600" dirty="0" smtClean="0">
                          <a:latin typeface="+mn-lt"/>
                        </a:rPr>
                        <a:t>Year</a:t>
                      </a:r>
                      <a:endParaRPr lang="en-US" sz="16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mn-lt"/>
                        </a:rPr>
                        <a:t>Discount Factor Inflows</a:t>
                      </a:r>
                      <a:endParaRPr lang="en-US" sz="16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mn-lt"/>
                        </a:rPr>
                        <a:t>Discount Factor at 15%</a:t>
                      </a:r>
                      <a:endParaRPr lang="en-US" sz="16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mn-lt"/>
                        </a:rPr>
                        <a:t>Discount Factor N</a:t>
                      </a:r>
                      <a:r>
                        <a:rPr lang="en-US" sz="100" dirty="0" smtClean="0">
                          <a:latin typeface="+mn-lt"/>
                        </a:rPr>
                        <a:t> </a:t>
                      </a:r>
                      <a:r>
                        <a:rPr lang="en-US" sz="1600" dirty="0" smtClean="0">
                          <a:latin typeface="+mn-lt"/>
                        </a:rPr>
                        <a:t>P</a:t>
                      </a:r>
                      <a:r>
                        <a:rPr lang="en-US" sz="100" dirty="0" smtClean="0">
                          <a:latin typeface="+mn-lt"/>
                        </a:rPr>
                        <a:t> </a:t>
                      </a:r>
                      <a:r>
                        <a:rPr lang="en-US" sz="1600" dirty="0" smtClean="0">
                          <a:latin typeface="+mn-lt"/>
                        </a:rPr>
                        <a:t>V</a:t>
                      </a:r>
                      <a:endParaRPr lang="en-US" sz="1600" dirty="0">
                        <a:latin typeface="+mn-lt"/>
                      </a:endParaRPr>
                    </a:p>
                  </a:txBody>
                  <a:tcPr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663150609"/>
                  </a:ext>
                </a:extLst>
              </a:tr>
              <a:tr h="370840">
                <a:tc>
                  <a:txBody>
                    <a:bodyPr/>
                    <a:lstStyle/>
                    <a:p>
                      <a:pPr algn="ctr"/>
                      <a:r>
                        <a:rPr lang="en-US" sz="1600" dirty="0" smtClean="0">
                          <a:latin typeface="+mn-lt"/>
                        </a:rPr>
                        <a:t>1</a:t>
                      </a:r>
                      <a:endParaRPr lang="en-US" sz="1600" dirty="0">
                        <a:latin typeface="+mn-lt"/>
                      </a:endParaRPr>
                    </a:p>
                  </a:txBody>
                  <a:tcPr>
                    <a:lnT w="28575" cap="flat" cmpd="sng" algn="ctr">
                      <a:solidFill>
                        <a:schemeClr val="tx1"/>
                      </a:solidFill>
                      <a:prstDash val="solid"/>
                      <a:round/>
                      <a:headEnd type="none" w="med" len="med"/>
                      <a:tailEnd type="none" w="med" len="med"/>
                    </a:lnT>
                    <a:solidFill>
                      <a:schemeClr val="bg1"/>
                    </a:solidFill>
                  </a:tcPr>
                </a:tc>
                <a:tc>
                  <a:txBody>
                    <a:bodyPr/>
                    <a:lstStyle/>
                    <a:p>
                      <a:pPr algn="ctr"/>
                      <a:r>
                        <a:rPr lang="en-US" sz="1600" dirty="0" smtClean="0">
                          <a:latin typeface="+mn-lt"/>
                        </a:rPr>
                        <a:t>$2,500</a:t>
                      </a:r>
                      <a:endParaRPr lang="en-US" sz="1600" dirty="0">
                        <a:latin typeface="+mn-lt"/>
                      </a:endParaRPr>
                    </a:p>
                  </a:txBody>
                  <a:tcPr>
                    <a:lnT w="28575" cap="flat" cmpd="sng" algn="ctr">
                      <a:solidFill>
                        <a:schemeClr val="tx1"/>
                      </a:solidFill>
                      <a:prstDash val="solid"/>
                      <a:round/>
                      <a:headEnd type="none" w="med" len="med"/>
                      <a:tailEnd type="none" w="med" len="med"/>
                    </a:lnT>
                    <a:solidFill>
                      <a:schemeClr val="bg1"/>
                    </a:solidFill>
                  </a:tcPr>
                </a:tc>
                <a:tc>
                  <a:txBody>
                    <a:bodyPr/>
                    <a:lstStyle/>
                    <a:p>
                      <a:pPr algn="ctr"/>
                      <a:r>
                        <a:rPr lang="en-US" sz="1600" dirty="0" smtClean="0">
                          <a:latin typeface="+mn-lt"/>
                        </a:rPr>
                        <a:t>.870</a:t>
                      </a:r>
                      <a:endParaRPr lang="en-US" sz="1600" dirty="0">
                        <a:latin typeface="+mn-lt"/>
                      </a:endParaRPr>
                    </a:p>
                  </a:txBody>
                  <a:tcPr>
                    <a:lnT w="28575" cap="flat" cmpd="sng" algn="ctr">
                      <a:solidFill>
                        <a:schemeClr val="tx1"/>
                      </a:solidFill>
                      <a:prstDash val="solid"/>
                      <a:round/>
                      <a:headEnd type="none" w="med" len="med"/>
                      <a:tailEnd type="none" w="med" len="med"/>
                    </a:lnT>
                    <a:solidFill>
                      <a:schemeClr val="bg1"/>
                    </a:solidFill>
                  </a:tcPr>
                </a:tc>
                <a:tc>
                  <a:txBody>
                    <a:bodyPr/>
                    <a:lstStyle/>
                    <a:p>
                      <a:pPr algn="ctr"/>
                      <a:r>
                        <a:rPr lang="en-US" sz="1600" dirty="0" smtClean="0">
                          <a:latin typeface="+mn-lt"/>
                        </a:rPr>
                        <a:t>$2,175</a:t>
                      </a:r>
                      <a:endParaRPr lang="en-US" sz="1600" dirty="0">
                        <a:latin typeface="+mn-lt"/>
                      </a:endParaRPr>
                    </a:p>
                  </a:txBody>
                  <a:tcP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 xmlns:a16="http://schemas.microsoft.com/office/drawing/2014/main" val="3070366679"/>
                  </a:ext>
                </a:extLst>
              </a:tr>
              <a:tr h="370840">
                <a:tc>
                  <a:txBody>
                    <a:bodyPr/>
                    <a:lstStyle/>
                    <a:p>
                      <a:pPr algn="ctr"/>
                      <a:r>
                        <a:rPr lang="en-US" sz="1600" dirty="0" smtClean="0">
                          <a:latin typeface="+mn-lt"/>
                        </a:rPr>
                        <a:t>2</a:t>
                      </a:r>
                      <a:endParaRPr lang="en-US" sz="1600" dirty="0">
                        <a:latin typeface="+mn-lt"/>
                      </a:endParaRPr>
                    </a:p>
                  </a:txBody>
                  <a:tcPr>
                    <a:solidFill>
                      <a:schemeClr val="bg1"/>
                    </a:solidFill>
                  </a:tcPr>
                </a:tc>
                <a:tc>
                  <a:txBody>
                    <a:bodyPr/>
                    <a:lstStyle/>
                    <a:p>
                      <a:pPr algn="ctr"/>
                      <a:r>
                        <a:rPr lang="en-US" sz="1600" dirty="0" smtClean="0">
                          <a:latin typeface="+mn-lt"/>
                        </a:rPr>
                        <a:t>2,000</a:t>
                      </a:r>
                      <a:endParaRPr lang="en-US" sz="1600" dirty="0">
                        <a:latin typeface="+mn-lt"/>
                      </a:endParaRPr>
                    </a:p>
                  </a:txBody>
                  <a:tcPr>
                    <a:solidFill>
                      <a:schemeClr val="bg1"/>
                    </a:solidFill>
                  </a:tcPr>
                </a:tc>
                <a:tc>
                  <a:txBody>
                    <a:bodyPr/>
                    <a:lstStyle/>
                    <a:p>
                      <a:pPr algn="ctr"/>
                      <a:r>
                        <a:rPr lang="en-US" sz="1600" dirty="0" smtClean="0">
                          <a:latin typeface="+mn-lt"/>
                        </a:rPr>
                        <a:t>.756</a:t>
                      </a:r>
                      <a:endParaRPr lang="en-US" sz="1600" dirty="0">
                        <a:latin typeface="+mn-lt"/>
                      </a:endParaRPr>
                    </a:p>
                  </a:txBody>
                  <a:tcPr>
                    <a:solidFill>
                      <a:schemeClr val="bg1"/>
                    </a:solidFill>
                  </a:tcPr>
                </a:tc>
                <a:tc>
                  <a:txBody>
                    <a:bodyPr/>
                    <a:lstStyle/>
                    <a:p>
                      <a:pPr algn="ctr"/>
                      <a:r>
                        <a:rPr lang="en-US" sz="1600" dirty="0" smtClean="0">
                          <a:latin typeface="+mn-lt"/>
                        </a:rPr>
                        <a:t>1,512</a:t>
                      </a:r>
                      <a:endParaRPr lang="en-US" sz="1600" dirty="0">
                        <a:latin typeface="+mn-lt"/>
                      </a:endParaRPr>
                    </a:p>
                  </a:txBody>
                  <a:tcPr>
                    <a:solidFill>
                      <a:schemeClr val="bg1"/>
                    </a:solidFill>
                  </a:tcPr>
                </a:tc>
                <a:extLst>
                  <a:ext uri="{0D108BD9-81ED-4DB2-BD59-A6C34878D82A}">
                    <a16:rowId xmlns="" xmlns:a16="http://schemas.microsoft.com/office/drawing/2014/main" val="3653738196"/>
                  </a:ext>
                </a:extLst>
              </a:tr>
              <a:tr h="370840">
                <a:tc>
                  <a:txBody>
                    <a:bodyPr/>
                    <a:lstStyle/>
                    <a:p>
                      <a:pPr algn="ctr"/>
                      <a:r>
                        <a:rPr lang="en-US" sz="1600" dirty="0" smtClean="0">
                          <a:latin typeface="+mn-lt"/>
                        </a:rPr>
                        <a:t>3</a:t>
                      </a:r>
                      <a:endParaRPr lang="en-US" sz="1600" dirty="0">
                        <a:latin typeface="+mn-lt"/>
                      </a:endParaRPr>
                    </a:p>
                  </a:txBody>
                  <a:tcPr>
                    <a:solidFill>
                      <a:schemeClr val="bg1"/>
                    </a:solidFill>
                  </a:tcPr>
                </a:tc>
                <a:tc>
                  <a:txBody>
                    <a:bodyPr/>
                    <a:lstStyle/>
                    <a:p>
                      <a:pPr algn="ctr"/>
                      <a:r>
                        <a:rPr lang="en-US" sz="1600" dirty="0" smtClean="0">
                          <a:latin typeface="+mn-lt"/>
                        </a:rPr>
                        <a:t>2,000</a:t>
                      </a:r>
                      <a:endParaRPr lang="en-US" sz="1600" dirty="0">
                        <a:latin typeface="+mn-lt"/>
                      </a:endParaRPr>
                    </a:p>
                  </a:txBody>
                  <a:tcPr>
                    <a:solidFill>
                      <a:schemeClr val="bg1"/>
                    </a:solidFill>
                  </a:tcPr>
                </a:tc>
                <a:tc>
                  <a:txBody>
                    <a:bodyPr/>
                    <a:lstStyle/>
                    <a:p>
                      <a:pPr algn="ctr"/>
                      <a:r>
                        <a:rPr lang="en-US" sz="1600" dirty="0" smtClean="0">
                          <a:latin typeface="+mn-lt"/>
                        </a:rPr>
                        <a:t>.658</a:t>
                      </a:r>
                      <a:endParaRPr lang="en-US" sz="1600" dirty="0">
                        <a:latin typeface="+mn-lt"/>
                      </a:endParaRPr>
                    </a:p>
                  </a:txBody>
                  <a:tcPr>
                    <a:solidFill>
                      <a:schemeClr val="bg1"/>
                    </a:solidFill>
                  </a:tcPr>
                </a:tc>
                <a:tc>
                  <a:txBody>
                    <a:bodyPr/>
                    <a:lstStyle/>
                    <a:p>
                      <a:pPr algn="ctr"/>
                      <a:r>
                        <a:rPr lang="en-US" sz="1600" dirty="0" smtClean="0">
                          <a:latin typeface="+mn-lt"/>
                        </a:rPr>
                        <a:t> 1,316</a:t>
                      </a:r>
                      <a:endParaRPr lang="en-US" sz="1600" dirty="0">
                        <a:latin typeface="+mn-lt"/>
                      </a:endParaRPr>
                    </a:p>
                  </a:txBody>
                  <a:tcPr>
                    <a:solidFill>
                      <a:schemeClr val="bg1"/>
                    </a:solidFill>
                  </a:tcPr>
                </a:tc>
                <a:extLst>
                  <a:ext uri="{0D108BD9-81ED-4DB2-BD59-A6C34878D82A}">
                    <a16:rowId xmlns="" xmlns:a16="http://schemas.microsoft.com/office/drawing/2014/main" val="3186452000"/>
                  </a:ext>
                </a:extLst>
              </a:tr>
              <a:tr h="370840">
                <a:tc>
                  <a:txBody>
                    <a:bodyPr/>
                    <a:lstStyle/>
                    <a:p>
                      <a:pPr algn="l"/>
                      <a:r>
                        <a:rPr lang="en-US" sz="1600" dirty="0" smtClean="0">
                          <a:latin typeface="+mn-lt"/>
                        </a:rPr>
                        <a:t>Present value of inflows</a:t>
                      </a:r>
                      <a:endParaRPr lang="en-US" sz="1600" dirty="0">
                        <a:latin typeface="+mn-lt"/>
                      </a:endParaRPr>
                    </a:p>
                  </a:txBody>
                  <a:tcPr>
                    <a:solidFill>
                      <a:schemeClr val="bg1"/>
                    </a:solidFill>
                  </a:tcPr>
                </a:tc>
                <a:tc>
                  <a:txBody>
                    <a:bodyPr/>
                    <a:lstStyle/>
                    <a:p>
                      <a:pPr algn="ctr"/>
                      <a:r>
                        <a:rPr lang="en-US" sz="1600" dirty="0" smtClean="0">
                          <a:solidFill>
                            <a:schemeClr val="bg1"/>
                          </a:solidFill>
                          <a:latin typeface="+mn-lt"/>
                        </a:rPr>
                        <a:t>Blank</a:t>
                      </a:r>
                      <a:endParaRPr lang="en-US" sz="1600" dirty="0">
                        <a:solidFill>
                          <a:schemeClr val="bg1"/>
                        </a:solidFill>
                        <a:latin typeface="+mn-lt"/>
                      </a:endParaRPr>
                    </a:p>
                  </a:txBody>
                  <a:tcP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solidFill>
                      <a:schemeClr val="bg1"/>
                    </a:solidFill>
                  </a:tcPr>
                </a:tc>
                <a:tc>
                  <a:txBody>
                    <a:bodyPr/>
                    <a:lstStyle/>
                    <a:p>
                      <a:pPr algn="ctr"/>
                      <a:r>
                        <a:rPr lang="en-US" sz="1600" b="1" dirty="0" smtClean="0">
                          <a:latin typeface="+mn-lt"/>
                        </a:rPr>
                        <a:t>5,003</a:t>
                      </a:r>
                      <a:endParaRPr lang="en-US" sz="1600" b="1" dirty="0">
                        <a:latin typeface="+mn-lt"/>
                      </a:endParaRPr>
                    </a:p>
                  </a:txBody>
                  <a:tcPr>
                    <a:solidFill>
                      <a:schemeClr val="bg1"/>
                    </a:solidFill>
                  </a:tcPr>
                </a:tc>
                <a:extLst>
                  <a:ext uri="{0D108BD9-81ED-4DB2-BD59-A6C34878D82A}">
                    <a16:rowId xmlns="" xmlns:a16="http://schemas.microsoft.com/office/drawing/2014/main" val="2723736464"/>
                  </a:ext>
                </a:extLst>
              </a:tr>
              <a:tr h="370840">
                <a:tc>
                  <a:txBody>
                    <a:bodyPr/>
                    <a:lstStyle/>
                    <a:p>
                      <a:pPr algn="l"/>
                      <a:r>
                        <a:rPr lang="en-US" sz="1600" dirty="0" smtClean="0">
                          <a:latin typeface="+mn-lt"/>
                        </a:rPr>
                        <a:t>Cash investment</a:t>
                      </a:r>
                      <a:endParaRPr lang="en-US" sz="1600" dirty="0">
                        <a:latin typeface="+mn-lt"/>
                      </a:endParaRPr>
                    </a:p>
                  </a:txBody>
                  <a:tcP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solidFill>
                      <a:schemeClr val="bg1"/>
                    </a:solidFill>
                  </a:tcPr>
                </a:tc>
                <a:tc>
                  <a:txBody>
                    <a:bodyPr/>
                    <a:lstStyle/>
                    <a:p>
                      <a:pPr algn="ctr"/>
                      <a:r>
                        <a:rPr lang="en-US" sz="1600" b="1" dirty="0" smtClean="0">
                          <a:latin typeface="+mn-lt"/>
                        </a:rPr>
                        <a:t>5,000</a:t>
                      </a:r>
                      <a:endParaRPr lang="en-US" sz="1600" b="1" dirty="0">
                        <a:latin typeface="+mn-lt"/>
                      </a:endParaRPr>
                    </a:p>
                  </a:txBody>
                  <a:tcPr>
                    <a:solidFill>
                      <a:schemeClr val="bg1"/>
                    </a:solidFill>
                  </a:tcPr>
                </a:tc>
                <a:extLst>
                  <a:ext uri="{0D108BD9-81ED-4DB2-BD59-A6C34878D82A}">
                    <a16:rowId xmlns="" xmlns:a16="http://schemas.microsoft.com/office/drawing/2014/main" val="3681227208"/>
                  </a:ext>
                </a:extLst>
              </a:tr>
              <a:tr h="370840">
                <a:tc>
                  <a:txBody>
                    <a:bodyPr/>
                    <a:lstStyle/>
                    <a:p>
                      <a:pPr algn="l"/>
                      <a:r>
                        <a:rPr lang="en-US" sz="1600" dirty="0" smtClean="0">
                          <a:latin typeface="+mn-lt"/>
                        </a:rPr>
                        <a:t>Difference</a:t>
                      </a:r>
                      <a:endParaRPr lang="en-US" sz="1600" dirty="0">
                        <a:latin typeface="+mn-lt"/>
                      </a:endParaRPr>
                    </a:p>
                  </a:txBody>
                  <a:tcPr>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b="0" i="0" u="none" strike="noStrike" cap="none" dirty="0">
                        <a:solidFill>
                          <a:schemeClr val="bg1"/>
                        </a:solidFill>
                        <a:latin typeface="+mn-lt"/>
                        <a:ea typeface="Arial"/>
                        <a:cs typeface="Arial"/>
                        <a:sym typeface="Arial"/>
                      </a:endParaRPr>
                    </a:p>
                  </a:txBody>
                  <a:tcPr>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600" b="0" i="0" u="none" strike="noStrike" cap="none" dirty="0" smtClean="0">
                          <a:solidFill>
                            <a:schemeClr val="bg1"/>
                          </a:solidFill>
                          <a:latin typeface="+mn-lt"/>
                          <a:ea typeface="Arial"/>
                          <a:cs typeface="Arial"/>
                          <a:sym typeface="Arial"/>
                        </a:rPr>
                        <a:t>Blank</a:t>
                      </a:r>
                      <a:endParaRPr lang="en-US" sz="1600" dirty="0">
                        <a:solidFill>
                          <a:schemeClr val="bg1"/>
                        </a:solidFill>
                        <a:latin typeface="+mn-lt"/>
                      </a:endParaRPr>
                    </a:p>
                  </a:txBody>
                  <a:tcPr>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mn-lt"/>
                        </a:rPr>
                        <a:t> </a:t>
                      </a:r>
                      <a:r>
                        <a:rPr lang="en-US" sz="1600" b="1" dirty="0" smtClean="0">
                          <a:latin typeface="+mn-lt"/>
                        </a:rPr>
                        <a:t>$ 3</a:t>
                      </a:r>
                      <a:endParaRPr lang="en-US" sz="1600" b="1" dirty="0">
                        <a:latin typeface="+mn-lt"/>
                      </a:endParaRPr>
                    </a:p>
                  </a:txBody>
                  <a:tcP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84858683"/>
                  </a:ext>
                </a:extLst>
              </a:tr>
            </a:tbl>
          </a:graphicData>
        </a:graphic>
      </p:graphicFrame>
      <p:sp>
        <p:nvSpPr>
          <p:cNvPr id="4" name="Text Placeholder 3"/>
          <p:cNvSpPr>
            <a:spLocks noGrp="1"/>
          </p:cNvSpPr>
          <p:nvPr>
            <p:ph type="body" idx="2"/>
          </p:nvPr>
        </p:nvSpPr>
        <p:spPr>
          <a:xfrm>
            <a:off x="457200" y="5390863"/>
            <a:ext cx="8229600" cy="708005"/>
          </a:xfrm>
        </p:spPr>
        <p:txBody>
          <a:bodyPr/>
          <a:lstStyle/>
          <a:p>
            <a:pPr marL="0" indent="0">
              <a:spcBef>
                <a:spcPct val="50000"/>
              </a:spcBef>
              <a:buNone/>
              <a:defRPr/>
            </a:pPr>
            <a:r>
              <a:rPr lang="en-US" sz="2000" dirty="0">
                <a:solidFill>
                  <a:schemeClr val="tx1"/>
                </a:solidFill>
                <a:latin typeface="+mn-lt"/>
              </a:rPr>
              <a:t>The project does meet our 15% requirement and </a:t>
            </a:r>
            <a:r>
              <a:rPr lang="en-US" sz="2000" b="1" dirty="0">
                <a:solidFill>
                  <a:schemeClr val="tx1"/>
                </a:solidFill>
                <a:latin typeface="+mn-lt"/>
              </a:rPr>
              <a:t>should be considered further</a:t>
            </a:r>
            <a:r>
              <a:rPr lang="en-US" sz="2000" dirty="0">
                <a:solidFill>
                  <a:schemeClr val="tx1"/>
                </a:solidFill>
                <a:latin typeface="+mn-lt"/>
              </a:rPr>
              <a:t>.</a:t>
            </a:r>
          </a:p>
        </p:txBody>
      </p:sp>
    </p:spTree>
    <p:extLst>
      <p:ext uri="{BB962C8B-B14F-4D97-AF65-F5344CB8AC3E}">
        <p14:creationId xmlns:p14="http://schemas.microsoft.com/office/powerpoint/2010/main" val="1373493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Portfolio Management</a:t>
            </a:r>
          </a:p>
        </p:txBody>
      </p:sp>
      <p:sp>
        <p:nvSpPr>
          <p:cNvPr id="3" name="Text Placeholder 2"/>
          <p:cNvSpPr>
            <a:spLocks noGrp="1"/>
          </p:cNvSpPr>
          <p:nvPr>
            <p:ph type="body" idx="1"/>
          </p:nvPr>
        </p:nvSpPr>
        <p:spPr/>
        <p:txBody>
          <a:bodyPr/>
          <a:lstStyle/>
          <a:p>
            <a:pPr marL="0" indent="0">
              <a:buNone/>
            </a:pPr>
            <a:r>
              <a:rPr lang="en-US" altLang="en-US" sz="2400" b="1" dirty="0">
                <a:latin typeface="+mn-lt"/>
              </a:rPr>
              <a:t>The systematic process of selecting, supporting, and managing the firm’s collection of projects.</a:t>
            </a:r>
          </a:p>
          <a:p>
            <a:pPr marL="0" indent="0">
              <a:buNone/>
            </a:pPr>
            <a:r>
              <a:rPr lang="en-US" altLang="en-US" sz="2400" dirty="0">
                <a:latin typeface="+mn-lt"/>
              </a:rPr>
              <a:t>Portfolio management objectives and initiatives require:</a:t>
            </a:r>
          </a:p>
          <a:p>
            <a:pPr marL="255600" lvl="1" indent="-255600">
              <a:spcBef>
                <a:spcPts val="1500"/>
              </a:spcBef>
              <a:buFont typeface="Arial" panose="020B0604020202020204" pitchFamily="34" charset="0"/>
              <a:buChar char="•"/>
            </a:pPr>
            <a:r>
              <a:rPr lang="en-US" altLang="en-US" sz="2400" dirty="0" smtClean="0">
                <a:latin typeface="+mn-lt"/>
              </a:rPr>
              <a:t>decision </a:t>
            </a:r>
            <a:r>
              <a:rPr lang="en-US" altLang="en-US" sz="2400" dirty="0">
                <a:latin typeface="+mn-lt"/>
              </a:rPr>
              <a:t>making</a:t>
            </a:r>
          </a:p>
          <a:p>
            <a:pPr marL="255600" lvl="1" indent="-255600">
              <a:spcBef>
                <a:spcPts val="1500"/>
              </a:spcBef>
              <a:buFont typeface="Arial" panose="020B0604020202020204" pitchFamily="34" charset="0"/>
              <a:buChar char="•"/>
            </a:pPr>
            <a:r>
              <a:rPr lang="en-US" altLang="en-US" sz="2400" dirty="0" smtClean="0">
                <a:latin typeface="+mn-lt"/>
              </a:rPr>
              <a:t>prioritization</a:t>
            </a:r>
            <a:endParaRPr lang="en-US" altLang="en-US" sz="2400" dirty="0">
              <a:latin typeface="+mn-lt"/>
            </a:endParaRPr>
          </a:p>
          <a:p>
            <a:pPr marL="255600" lvl="1" indent="-255600">
              <a:spcBef>
                <a:spcPts val="1500"/>
              </a:spcBef>
              <a:buFont typeface="Arial" panose="020B0604020202020204" pitchFamily="34" charset="0"/>
              <a:buChar char="•"/>
            </a:pPr>
            <a:r>
              <a:rPr lang="en-US" altLang="en-US" sz="2400" dirty="0" smtClean="0">
                <a:latin typeface="+mn-lt"/>
              </a:rPr>
              <a:t>review</a:t>
            </a:r>
            <a:endParaRPr lang="en-US" altLang="en-US" sz="2400" dirty="0">
              <a:latin typeface="+mn-lt"/>
            </a:endParaRPr>
          </a:p>
          <a:p>
            <a:pPr marL="255600" lvl="1" indent="-255600">
              <a:spcBef>
                <a:spcPts val="1500"/>
              </a:spcBef>
              <a:buFont typeface="Arial" panose="020B0604020202020204" pitchFamily="34" charset="0"/>
              <a:buChar char="•"/>
            </a:pPr>
            <a:r>
              <a:rPr lang="en-US" altLang="en-US" sz="2400" dirty="0" smtClean="0">
                <a:latin typeface="+mn-lt"/>
              </a:rPr>
              <a:t>realignment </a:t>
            </a:r>
            <a:endParaRPr lang="en-US" altLang="en-US" sz="2400" dirty="0">
              <a:latin typeface="+mn-lt"/>
            </a:endParaRPr>
          </a:p>
          <a:p>
            <a:pPr marL="255600" lvl="1" indent="-255600">
              <a:spcBef>
                <a:spcPts val="1500"/>
              </a:spcBef>
              <a:buFont typeface="Arial" panose="020B0604020202020204" pitchFamily="34" charset="0"/>
              <a:buChar char="•"/>
            </a:pPr>
            <a:r>
              <a:rPr lang="en-US" altLang="en-US" sz="2400" dirty="0" smtClean="0">
                <a:latin typeface="+mn-lt"/>
              </a:rPr>
              <a:t>reprioritization </a:t>
            </a:r>
            <a:r>
              <a:rPr lang="en-US" altLang="en-US" sz="2400" dirty="0">
                <a:latin typeface="+mn-lt"/>
              </a:rPr>
              <a:t>of a firm’s projects</a:t>
            </a:r>
          </a:p>
        </p:txBody>
      </p:sp>
    </p:spTree>
    <p:extLst>
      <p:ext uri="{BB962C8B-B14F-4D97-AF65-F5344CB8AC3E}">
        <p14:creationId xmlns:p14="http://schemas.microsoft.com/office/powerpoint/2010/main" val="64152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Portfolio Selection Process</a:t>
            </a:r>
          </a:p>
        </p:txBody>
      </p:sp>
      <p:sp>
        <p:nvSpPr>
          <p:cNvPr id="3" name="Text Placeholder 2"/>
          <p:cNvSpPr>
            <a:spLocks noGrp="1"/>
          </p:cNvSpPr>
          <p:nvPr>
            <p:ph type="body" idx="1"/>
          </p:nvPr>
        </p:nvSpPr>
        <p:spPr>
          <a:xfrm>
            <a:off x="457200" y="1600200"/>
            <a:ext cx="8229600" cy="4664122"/>
          </a:xfrm>
        </p:spPr>
        <p:txBody>
          <a:bodyPr/>
          <a:lstStyle/>
          <a:p>
            <a:pPr marL="0" indent="0">
              <a:buNone/>
              <a:tabLst/>
            </a:pPr>
            <a:r>
              <a:rPr lang="en-US" altLang="en-US" sz="2200" dirty="0">
                <a:latin typeface="+mn-lt"/>
              </a:rPr>
              <a:t>The portfolio selection process is an integrated framework of interrelated steps and activities.</a:t>
            </a:r>
          </a:p>
          <a:p>
            <a:pPr marL="255600" lvl="1" indent="-255600" eaLnBrk="1" hangingPunct="1">
              <a:spcBef>
                <a:spcPts val="1500"/>
              </a:spcBef>
              <a:buFont typeface="Arial" panose="020B0604020202020204" pitchFamily="34" charset="0"/>
              <a:buChar char="•"/>
            </a:pPr>
            <a:r>
              <a:rPr lang="en-US" altLang="en-US" sz="2200" dirty="0">
                <a:latin typeface="+mn-lt"/>
              </a:rPr>
              <a:t>Preprocess Phase</a:t>
            </a:r>
          </a:p>
          <a:p>
            <a:pPr marL="741600" lvl="2" indent="-284400" eaLnBrk="1" hangingPunct="1">
              <a:buFont typeface="Arial" panose="020B0604020202020204" pitchFamily="34" charset="0"/>
              <a:buChar char="–"/>
            </a:pPr>
            <a:r>
              <a:rPr lang="en-US" altLang="en-US" sz="2200" dirty="0">
                <a:latin typeface="+mn-lt"/>
              </a:rPr>
              <a:t>Methodology of selection and strategy</a:t>
            </a:r>
          </a:p>
          <a:p>
            <a:pPr marL="255600" lvl="1" indent="-255600">
              <a:spcBef>
                <a:spcPts val="1500"/>
              </a:spcBef>
              <a:buFont typeface="Arial" panose="020B0604020202020204" pitchFamily="34" charset="0"/>
              <a:buChar char="•"/>
            </a:pPr>
            <a:r>
              <a:rPr lang="en-US" altLang="en-US" sz="2200" dirty="0">
                <a:latin typeface="+mn-lt"/>
              </a:rPr>
              <a:t>Process Phase</a:t>
            </a:r>
          </a:p>
          <a:p>
            <a:pPr marL="741600" lvl="2" indent="-284400" eaLnBrk="1" hangingPunct="1">
              <a:buFont typeface="Arial" panose="020B0604020202020204" pitchFamily="34" charset="0"/>
              <a:buChar char="–"/>
            </a:pPr>
            <a:r>
              <a:rPr lang="en-US" altLang="en-US" sz="2200" dirty="0">
                <a:latin typeface="+mn-lt"/>
              </a:rPr>
              <a:t>Prescreening, individual project analysis, screening, portfolio selection, and portfolio </a:t>
            </a:r>
            <a:r>
              <a:rPr lang="en-US" altLang="en-US" sz="2200" dirty="0" smtClean="0">
                <a:latin typeface="+mn-lt"/>
              </a:rPr>
              <a:t>adjustment</a:t>
            </a:r>
            <a:endParaRPr lang="en-US" altLang="en-US" sz="2200" dirty="0">
              <a:latin typeface="+mn-lt"/>
            </a:endParaRPr>
          </a:p>
          <a:p>
            <a:pPr marL="255600" lvl="1" indent="-255600" eaLnBrk="1" hangingPunct="1">
              <a:spcBef>
                <a:spcPts val="1500"/>
              </a:spcBef>
              <a:buFont typeface="Arial" panose="020B0604020202020204" pitchFamily="34" charset="0"/>
              <a:buChar char="•"/>
            </a:pPr>
            <a:r>
              <a:rPr lang="en-US" altLang="en-US" sz="2200" dirty="0">
                <a:latin typeface="+mn-lt"/>
              </a:rPr>
              <a:t>Postprocess Phase</a:t>
            </a:r>
          </a:p>
          <a:p>
            <a:pPr marL="741600" lvl="2" indent="-284400" eaLnBrk="1" hangingPunct="1">
              <a:buFont typeface="Arial" panose="020B0604020202020204" pitchFamily="34" charset="0"/>
              <a:buChar char="–"/>
            </a:pPr>
            <a:r>
              <a:rPr lang="en-US" altLang="en-US" sz="2200" dirty="0">
                <a:latin typeface="+mn-lt"/>
              </a:rPr>
              <a:t>Project development, project evaluation, and portfolio completion</a:t>
            </a:r>
          </a:p>
        </p:txBody>
      </p:sp>
    </p:spTree>
    <p:extLst>
      <p:ext uri="{BB962C8B-B14F-4D97-AF65-F5344CB8AC3E}">
        <p14:creationId xmlns:p14="http://schemas.microsoft.com/office/powerpoint/2010/main" val="2269400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t>Figure 3.8 Project Portfolio Selection Process</a:t>
            </a:r>
            <a:endParaRPr lang="en-US" dirty="0"/>
          </a:p>
        </p:txBody>
      </p:sp>
      <p:pic>
        <p:nvPicPr>
          <p:cNvPr id="4" name="Picture 3" descr="A project portfolio selection process. Proposed projects are processed in the following phases, prescreening, individual project analysis, screening, portfolio selection, portfolio adjustment, project development, project evaluation, portfolio completion. Portfolio adjustment may result in returning to portfolio selection phase. Project evaluation may result to returning to individual analysis phase. Strategy development applies guidelines to prescreening and screening phases; and applies resource allocation to portfolio selection and portfolio adjustment phases. Methodology selection applies to individual project analysis, screening, and portfolio selection phas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064" y="1711367"/>
            <a:ext cx="5887873" cy="4445209"/>
          </a:xfrm>
          <a:prstGeom prst="rect">
            <a:avLst/>
          </a:prstGeom>
        </p:spPr>
      </p:pic>
    </p:spTree>
    <p:extLst>
      <p:ext uri="{BB962C8B-B14F-4D97-AF65-F5344CB8AC3E}">
        <p14:creationId xmlns:p14="http://schemas.microsoft.com/office/powerpoint/2010/main" val="217039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Proactive Portfolio</a:t>
            </a:r>
          </a:p>
        </p:txBody>
      </p:sp>
      <p:sp>
        <p:nvSpPr>
          <p:cNvPr id="3" name="Text Placeholder 2"/>
          <p:cNvSpPr>
            <a:spLocks noGrp="1"/>
          </p:cNvSpPr>
          <p:nvPr>
            <p:ph type="body" idx="1"/>
          </p:nvPr>
        </p:nvSpPr>
        <p:spPr/>
        <p:txBody>
          <a:bodyPr/>
          <a:lstStyle/>
          <a:p>
            <a:pPr marL="0" indent="0">
              <a:buNone/>
            </a:pPr>
            <a:r>
              <a:rPr lang="en-US" altLang="en-US" sz="2400" dirty="0">
                <a:latin typeface="+mn-lt"/>
              </a:rPr>
              <a:t>The project portfolio matrix classifies projects into four types according to commercial potential and technical feasibility:</a:t>
            </a:r>
          </a:p>
          <a:p>
            <a:pPr marL="255600" lvl="1" indent="-255600" eaLnBrk="1" hangingPunct="1">
              <a:spcBef>
                <a:spcPts val="1500"/>
              </a:spcBef>
              <a:buFont typeface="Arial" panose="020B0604020202020204" pitchFamily="34" charset="0"/>
              <a:buChar char="•"/>
            </a:pPr>
            <a:r>
              <a:rPr lang="en-US" altLang="en-US" sz="2400" dirty="0">
                <a:latin typeface="+mn-lt"/>
              </a:rPr>
              <a:t>Bread and butter</a:t>
            </a:r>
          </a:p>
          <a:p>
            <a:pPr marL="255600" lvl="1" indent="-255600" eaLnBrk="1" hangingPunct="1">
              <a:spcBef>
                <a:spcPts val="1500"/>
              </a:spcBef>
              <a:buFont typeface="Arial" panose="020B0604020202020204" pitchFamily="34" charset="0"/>
              <a:buChar char="•"/>
            </a:pPr>
            <a:r>
              <a:rPr lang="en-US" altLang="en-US" sz="2400" dirty="0">
                <a:latin typeface="+mn-lt"/>
              </a:rPr>
              <a:t>Pearls</a:t>
            </a:r>
          </a:p>
          <a:p>
            <a:pPr marL="255600" lvl="1" indent="-255600" eaLnBrk="1" hangingPunct="1">
              <a:spcBef>
                <a:spcPts val="1500"/>
              </a:spcBef>
              <a:buFont typeface="Arial" panose="020B0604020202020204" pitchFamily="34" charset="0"/>
              <a:buChar char="•"/>
            </a:pPr>
            <a:r>
              <a:rPr lang="en-US" altLang="en-US" sz="2400" dirty="0">
                <a:latin typeface="+mn-lt"/>
              </a:rPr>
              <a:t>Oysters</a:t>
            </a:r>
          </a:p>
          <a:p>
            <a:pPr marL="255600" lvl="1" indent="-255600" eaLnBrk="1" hangingPunct="1">
              <a:spcBef>
                <a:spcPts val="1500"/>
              </a:spcBef>
              <a:buFont typeface="Arial" panose="020B0604020202020204" pitchFamily="34" charset="0"/>
              <a:buChar char="•"/>
            </a:pPr>
            <a:r>
              <a:rPr lang="en-US" altLang="en-US" sz="2400" dirty="0">
                <a:latin typeface="+mn-lt"/>
              </a:rPr>
              <a:t>White elephant</a:t>
            </a:r>
          </a:p>
        </p:txBody>
      </p:sp>
    </p:spTree>
    <p:extLst>
      <p:ext uri="{BB962C8B-B14F-4D97-AF65-F5344CB8AC3E}">
        <p14:creationId xmlns:p14="http://schemas.microsoft.com/office/powerpoint/2010/main" val="3447803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3.9 Project Portfolio </a:t>
            </a:r>
            <a:r>
              <a:rPr lang="en-US" dirty="0" smtClean="0"/>
              <a:t>Matrix</a:t>
            </a:r>
            <a:endParaRPr lang="en-US" dirty="0"/>
          </a:p>
        </p:txBody>
      </p:sp>
      <p:pic>
        <p:nvPicPr>
          <p:cNvPr id="4" name="Picture 3" descr="A matrix shows left to right net present value given success from low to high, and bottom to top probability of success from high to low. The horizontal portion is titled commercial potential, why do it? the left side is labeled maintain competitiveness, the right side labeled gain strategic advantage. The vertical portion is titled, technical feasibility, how easy is it? From top left cell going clockwise, the cells are labeled as follows, white elephant, oysters, bread and butter, pear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89" y="1573459"/>
            <a:ext cx="4575023" cy="4748319"/>
          </a:xfrm>
          <a:prstGeom prst="rect">
            <a:avLst/>
          </a:prstGeom>
        </p:spPr>
      </p:pic>
    </p:spTree>
    <p:extLst>
      <p:ext uri="{BB962C8B-B14F-4D97-AF65-F5344CB8AC3E}">
        <p14:creationId xmlns:p14="http://schemas.microsoft.com/office/powerpoint/2010/main" val="392661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Keys to Successful Project Portfolio Management</a:t>
            </a:r>
            <a:endParaRPr lang="en-US" dirty="0"/>
          </a:p>
        </p:txBody>
      </p:sp>
      <p:sp>
        <p:nvSpPr>
          <p:cNvPr id="3" name="Text Placeholder 2"/>
          <p:cNvSpPr>
            <a:spLocks noGrp="1"/>
          </p:cNvSpPr>
          <p:nvPr>
            <p:ph type="body" idx="1"/>
          </p:nvPr>
        </p:nvSpPr>
        <p:spPr/>
        <p:txBody>
          <a:bodyPr/>
          <a:lstStyle/>
          <a:p>
            <a:pPr eaLnBrk="1" hangingPunct="1">
              <a:tabLst/>
            </a:pPr>
            <a:r>
              <a:rPr lang="en-US" altLang="en-US" sz="2400" b="1" dirty="0">
                <a:solidFill>
                  <a:schemeClr val="tx1"/>
                </a:solidFill>
                <a:latin typeface="+mn-lt"/>
              </a:rPr>
              <a:t>Flexible structure</a:t>
            </a:r>
            <a:r>
              <a:rPr lang="en-US" altLang="en-US" sz="2400" dirty="0">
                <a:solidFill>
                  <a:schemeClr val="tx1"/>
                </a:solidFill>
                <a:latin typeface="+mn-lt"/>
              </a:rPr>
              <a:t> and freedom of communication</a:t>
            </a:r>
          </a:p>
          <a:p>
            <a:pPr eaLnBrk="1" hangingPunct="1">
              <a:tabLst/>
            </a:pPr>
            <a:r>
              <a:rPr lang="en-US" altLang="en-US" sz="2400" b="1" dirty="0">
                <a:solidFill>
                  <a:schemeClr val="tx1"/>
                </a:solidFill>
                <a:latin typeface="+mn-lt"/>
              </a:rPr>
              <a:t>Low-cost</a:t>
            </a:r>
            <a:r>
              <a:rPr lang="en-US" altLang="en-US" sz="2400" dirty="0">
                <a:solidFill>
                  <a:schemeClr val="tx1"/>
                </a:solidFill>
                <a:latin typeface="+mn-lt"/>
              </a:rPr>
              <a:t> environmental scanning</a:t>
            </a:r>
          </a:p>
          <a:p>
            <a:pPr eaLnBrk="1" hangingPunct="1">
              <a:tabLst/>
            </a:pPr>
            <a:r>
              <a:rPr lang="en-US" altLang="en-US" sz="2400" b="1" dirty="0">
                <a:solidFill>
                  <a:schemeClr val="tx1"/>
                </a:solidFill>
                <a:latin typeface="+mn-lt"/>
              </a:rPr>
              <a:t>Time-paced</a:t>
            </a:r>
            <a:r>
              <a:rPr lang="en-US" altLang="en-US" sz="2400" dirty="0">
                <a:solidFill>
                  <a:schemeClr val="tx1"/>
                </a:solidFill>
                <a:latin typeface="+mn-lt"/>
              </a:rPr>
              <a:t> transition</a:t>
            </a:r>
          </a:p>
        </p:txBody>
      </p:sp>
    </p:spTree>
    <p:extLst>
      <p:ext uri="{BB962C8B-B14F-4D97-AF65-F5344CB8AC3E}">
        <p14:creationId xmlns:p14="http://schemas.microsoft.com/office/powerpoint/2010/main" val="3319646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Implementing </a:t>
            </a:r>
            <a:r>
              <a:rPr lang="en-US" dirty="0" smtClean="0"/>
              <a:t>Portfolio </a:t>
            </a:r>
            <a:r>
              <a:rPr lang="en-US" dirty="0"/>
              <a:t>Management</a:t>
            </a:r>
          </a:p>
        </p:txBody>
      </p:sp>
      <p:sp>
        <p:nvSpPr>
          <p:cNvPr id="3" name="Text Placeholder 2"/>
          <p:cNvSpPr>
            <a:spLocks noGrp="1"/>
          </p:cNvSpPr>
          <p:nvPr>
            <p:ph type="body" idx="1"/>
          </p:nvPr>
        </p:nvSpPr>
        <p:spPr/>
        <p:txBody>
          <a:bodyPr/>
          <a:lstStyle/>
          <a:p>
            <a:pPr eaLnBrk="1" hangingPunct="1"/>
            <a:r>
              <a:rPr lang="en-US" altLang="en-US" sz="2400" dirty="0">
                <a:latin typeface="+mn-lt"/>
              </a:rPr>
              <a:t>Conservative technical communities</a:t>
            </a:r>
          </a:p>
          <a:p>
            <a:pPr eaLnBrk="1" hangingPunct="1"/>
            <a:r>
              <a:rPr lang="en-US" altLang="en-US" sz="2400" dirty="0">
                <a:latin typeface="+mn-lt"/>
              </a:rPr>
              <a:t>Out-of-sync projects and portfolios</a:t>
            </a:r>
          </a:p>
          <a:p>
            <a:pPr eaLnBrk="1" hangingPunct="1"/>
            <a:r>
              <a:rPr lang="en-US" altLang="en-US" sz="2400" dirty="0">
                <a:latin typeface="+mn-lt"/>
              </a:rPr>
              <a:t>Unpromising projects</a:t>
            </a:r>
          </a:p>
          <a:p>
            <a:pPr eaLnBrk="1" hangingPunct="1"/>
            <a:r>
              <a:rPr lang="en-US" altLang="en-US" sz="2400" dirty="0">
                <a:latin typeface="+mn-lt"/>
              </a:rPr>
              <a:t>Scarce resources</a:t>
            </a:r>
          </a:p>
        </p:txBody>
      </p:sp>
    </p:spTree>
    <p:extLst>
      <p:ext uri="{BB962C8B-B14F-4D97-AF65-F5344CB8AC3E}">
        <p14:creationId xmlns:p14="http://schemas.microsoft.com/office/powerpoint/2010/main" val="4346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100" dirty="0" smtClean="0"/>
              <a:t> </a:t>
            </a:r>
            <a:r>
              <a:rPr lang="en-US" dirty="0" smtClean="0"/>
              <a:t>M</a:t>
            </a:r>
            <a:r>
              <a:rPr lang="en-US" sz="100" dirty="0" smtClean="0"/>
              <a:t> </a:t>
            </a:r>
            <a:r>
              <a:rPr lang="en-US" dirty="0" smtClean="0"/>
              <a:t>B</a:t>
            </a:r>
            <a:r>
              <a:rPr lang="en-US" sz="100" dirty="0" smtClean="0"/>
              <a:t> </a:t>
            </a:r>
            <a:r>
              <a:rPr lang="en-US" dirty="0" smtClean="0"/>
              <a:t>O</a:t>
            </a:r>
            <a:r>
              <a:rPr lang="en-US" sz="100" dirty="0" smtClean="0"/>
              <a:t> </a:t>
            </a:r>
            <a:r>
              <a:rPr lang="en-US" dirty="0" smtClean="0"/>
              <a:t>K </a:t>
            </a:r>
            <a:r>
              <a:rPr lang="en-US" dirty="0"/>
              <a:t>Core Concepts</a:t>
            </a:r>
          </a:p>
        </p:txBody>
      </p:sp>
      <p:sp>
        <p:nvSpPr>
          <p:cNvPr id="3" name="Text Placeholder 2"/>
          <p:cNvSpPr>
            <a:spLocks noGrp="1"/>
          </p:cNvSpPr>
          <p:nvPr>
            <p:ph type="body" idx="1"/>
          </p:nvPr>
        </p:nvSpPr>
        <p:spPr/>
        <p:txBody>
          <a:bodyPr/>
          <a:lstStyle/>
          <a:p>
            <a:pPr marL="0" indent="0" eaLnBrk="1" fontAlgn="auto" hangingPunct="1">
              <a:buFont typeface="Wingdings" panose="05000000000000000000" pitchFamily="2" charset="2"/>
              <a:buNone/>
              <a:defRPr/>
            </a:pPr>
            <a:r>
              <a:rPr lang="en-US" sz="2400" dirty="0">
                <a:latin typeface="+mn-lt"/>
              </a:rPr>
              <a:t>Project Management Body of Knowledge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a:t>
            </a:r>
            <a:r>
              <a:rPr lang="en-US" sz="2400" dirty="0">
                <a:latin typeface="+mn-lt"/>
              </a:rPr>
              <a:t>) covered in this chapter includes:</a:t>
            </a:r>
          </a:p>
          <a:p>
            <a:pPr eaLnBrk="1" fontAlgn="auto" hangingPunct="1">
              <a:defRPr/>
            </a:pPr>
            <a:r>
              <a:rPr lang="en-US" sz="2400" dirty="0">
                <a:latin typeface="+mn-lt"/>
              </a:rPr>
              <a:t>Portfolio Management (</a:t>
            </a:r>
            <a:r>
              <a:rPr lang="en-US" sz="2400" dirty="0" smtClean="0">
                <a:latin typeface="+mn-lt"/>
              </a:rPr>
              <a:t>P</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o</a:t>
            </a:r>
            <a:r>
              <a:rPr lang="en-US" sz="100" dirty="0" smtClean="0">
                <a:latin typeface="+mn-lt"/>
              </a:rPr>
              <a:t> </a:t>
            </a:r>
            <a:r>
              <a:rPr lang="en-US" sz="2400" dirty="0" smtClean="0">
                <a:latin typeface="+mn-lt"/>
              </a:rPr>
              <a:t>K </a:t>
            </a:r>
            <a:r>
              <a:rPr lang="en-US" sz="2400" dirty="0">
                <a:latin typeface="+mn-lt"/>
              </a:rPr>
              <a:t>1.4.2</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4237912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432000" indent="-432000">
              <a:buClr>
                <a:schemeClr val="tx2"/>
              </a:buClr>
              <a:buFont typeface="+mj-lt"/>
              <a:buAutoNum type="arabicPeriod"/>
              <a:defRPr/>
            </a:pPr>
            <a:r>
              <a:rPr lang="en-US" sz="2400" dirty="0">
                <a:latin typeface="+mn-lt"/>
              </a:rPr>
              <a:t>Explain six criteria for a useful project selection/screening model.</a:t>
            </a:r>
          </a:p>
          <a:p>
            <a:pPr marL="432000" indent="-432000">
              <a:buClr>
                <a:schemeClr val="tx2"/>
              </a:buClr>
              <a:buFont typeface="+mj-lt"/>
              <a:buAutoNum type="arabicPeriod"/>
              <a:defRPr/>
            </a:pPr>
            <a:r>
              <a:rPr lang="en-US" sz="2400" dirty="0">
                <a:latin typeface="+mn-lt"/>
              </a:rPr>
              <a:t>Understand how to employ a variety of screening and selection models to select projects.</a:t>
            </a:r>
          </a:p>
          <a:p>
            <a:pPr marL="432000" indent="-432000">
              <a:buClr>
                <a:schemeClr val="tx2"/>
              </a:buClr>
              <a:buFont typeface="+mj-lt"/>
              <a:buAutoNum type="arabicPeriod"/>
              <a:defRPr/>
            </a:pPr>
            <a:r>
              <a:rPr lang="en-US" sz="2400" dirty="0">
                <a:latin typeface="+mn-lt"/>
              </a:rPr>
              <a:t>Learn how to use financial concepts, such as the efficient frontier and risk/return models.</a:t>
            </a:r>
          </a:p>
          <a:p>
            <a:pPr marL="432000" indent="-432000">
              <a:buClr>
                <a:schemeClr val="tx2"/>
              </a:buClr>
              <a:buFont typeface="+mj-lt"/>
              <a:buAutoNum type="arabicPeriod"/>
              <a:defRPr/>
            </a:pPr>
            <a:r>
              <a:rPr lang="en-US" sz="2400" dirty="0">
                <a:latin typeface="+mn-lt"/>
              </a:rPr>
              <a:t>Identify </a:t>
            </a:r>
            <a:r>
              <a:rPr lang="en-US" sz="2400" dirty="0" smtClean="0">
                <a:latin typeface="+mn-lt"/>
              </a:rPr>
              <a:t>the elements </a:t>
            </a:r>
            <a:r>
              <a:rPr lang="en-US" sz="2400" dirty="0">
                <a:latin typeface="+mn-lt"/>
              </a:rPr>
              <a:t>in the project portfolio selection process and discuss how they work in a logical sequence to maximize a portfolio.</a:t>
            </a:r>
          </a:p>
        </p:txBody>
      </p:sp>
    </p:spTree>
    <p:extLst>
      <p:ext uri="{BB962C8B-B14F-4D97-AF65-F5344CB8AC3E}">
        <p14:creationId xmlns:p14="http://schemas.microsoft.com/office/powerpoint/2010/main" val="741659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995198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Selection</a:t>
            </a:r>
          </a:p>
        </p:txBody>
      </p:sp>
      <p:sp>
        <p:nvSpPr>
          <p:cNvPr id="3" name="Text Placeholder 2"/>
          <p:cNvSpPr>
            <a:spLocks noGrp="1"/>
          </p:cNvSpPr>
          <p:nvPr>
            <p:ph type="body" idx="1"/>
          </p:nvPr>
        </p:nvSpPr>
        <p:spPr>
          <a:xfrm>
            <a:off x="457200" y="1600200"/>
            <a:ext cx="8229600" cy="4697361"/>
          </a:xfrm>
        </p:spPr>
        <p:txBody>
          <a:bodyPr/>
          <a:lstStyle/>
          <a:p>
            <a:pPr marL="0" indent="0" eaLnBrk="1" hangingPunct="1">
              <a:buFontTx/>
              <a:buNone/>
              <a:tabLst/>
              <a:defRPr/>
            </a:pPr>
            <a:r>
              <a:rPr lang="en-US" sz="2400" dirty="0" smtClean="0">
                <a:latin typeface="+mn-lt"/>
              </a:rPr>
              <a:t>Screening </a:t>
            </a:r>
            <a:r>
              <a:rPr lang="en-US" sz="2400" dirty="0">
                <a:latin typeface="+mn-lt"/>
              </a:rPr>
              <a:t>models help managers pick winners from a pool of projects. Screening models are </a:t>
            </a:r>
            <a:r>
              <a:rPr lang="en-US" sz="2400" b="1" dirty="0">
                <a:solidFill>
                  <a:schemeClr val="tx1"/>
                </a:solidFill>
                <a:latin typeface="+mn-lt"/>
              </a:rPr>
              <a:t>numeric</a:t>
            </a:r>
            <a:r>
              <a:rPr lang="en-US" sz="2400" b="1" dirty="0">
                <a:solidFill>
                  <a:schemeClr val="accent1"/>
                </a:solidFill>
                <a:latin typeface="+mn-lt"/>
              </a:rPr>
              <a:t> </a:t>
            </a:r>
            <a:r>
              <a:rPr lang="en-US" sz="2400" dirty="0">
                <a:latin typeface="+mn-lt"/>
              </a:rPr>
              <a:t>or </a:t>
            </a:r>
            <a:r>
              <a:rPr lang="en-US" sz="2400" b="1" dirty="0">
                <a:solidFill>
                  <a:schemeClr val="tx1"/>
                </a:solidFill>
                <a:latin typeface="+mn-lt"/>
              </a:rPr>
              <a:t>nonnumeric</a:t>
            </a:r>
            <a:r>
              <a:rPr lang="en-US" sz="2400" b="1" dirty="0">
                <a:solidFill>
                  <a:schemeClr val="accent1"/>
                </a:solidFill>
                <a:latin typeface="+mn-lt"/>
              </a:rPr>
              <a:t> </a:t>
            </a:r>
            <a:r>
              <a:rPr lang="en-US" sz="2400" dirty="0">
                <a:latin typeface="+mn-lt"/>
              </a:rPr>
              <a:t>and should have:</a:t>
            </a:r>
          </a:p>
          <a:p>
            <a:pPr>
              <a:tabLst/>
              <a:defRPr/>
            </a:pPr>
            <a:r>
              <a:rPr lang="en-US" sz="2400" b="1" dirty="0">
                <a:solidFill>
                  <a:schemeClr val="tx1"/>
                </a:solidFill>
                <a:latin typeface="+mn-lt"/>
              </a:rPr>
              <a:t>Realism</a:t>
            </a:r>
          </a:p>
          <a:p>
            <a:pPr>
              <a:tabLst/>
              <a:defRPr/>
            </a:pPr>
            <a:r>
              <a:rPr lang="en-US" sz="2400" b="1" dirty="0" smtClean="0">
                <a:solidFill>
                  <a:schemeClr val="tx1"/>
                </a:solidFill>
                <a:latin typeface="+mn-lt"/>
              </a:rPr>
              <a:t>Capability</a:t>
            </a:r>
            <a:endParaRPr lang="en-US" sz="2400" b="1" dirty="0">
              <a:solidFill>
                <a:schemeClr val="tx1"/>
              </a:solidFill>
              <a:latin typeface="+mn-lt"/>
            </a:endParaRPr>
          </a:p>
          <a:p>
            <a:pPr>
              <a:tabLst/>
              <a:defRPr/>
            </a:pPr>
            <a:r>
              <a:rPr lang="en-US" sz="2400" b="1" dirty="0" smtClean="0">
                <a:solidFill>
                  <a:schemeClr val="tx1"/>
                </a:solidFill>
                <a:latin typeface="+mn-lt"/>
              </a:rPr>
              <a:t>Flexibility</a:t>
            </a:r>
            <a:endParaRPr lang="en-US" sz="2400" b="1" dirty="0">
              <a:solidFill>
                <a:schemeClr val="tx1"/>
              </a:solidFill>
              <a:latin typeface="+mn-lt"/>
            </a:endParaRPr>
          </a:p>
          <a:p>
            <a:pPr>
              <a:tabLst/>
              <a:defRPr/>
            </a:pPr>
            <a:r>
              <a:rPr lang="en-US" sz="2400" b="1" dirty="0" smtClean="0">
                <a:solidFill>
                  <a:schemeClr val="tx1"/>
                </a:solidFill>
                <a:latin typeface="+mn-lt"/>
              </a:rPr>
              <a:t>Ease </a:t>
            </a:r>
            <a:r>
              <a:rPr lang="en-US" sz="2400" b="1" dirty="0">
                <a:solidFill>
                  <a:schemeClr val="tx1"/>
                </a:solidFill>
                <a:latin typeface="+mn-lt"/>
              </a:rPr>
              <a:t>of use</a:t>
            </a:r>
          </a:p>
          <a:p>
            <a:pPr>
              <a:tabLst/>
              <a:defRPr/>
            </a:pPr>
            <a:r>
              <a:rPr lang="en-US" sz="2400" b="1" dirty="0" smtClean="0">
                <a:solidFill>
                  <a:schemeClr val="tx1"/>
                </a:solidFill>
                <a:latin typeface="+mn-lt"/>
              </a:rPr>
              <a:t>Cost </a:t>
            </a:r>
            <a:r>
              <a:rPr lang="en-US" sz="2400" b="1" dirty="0">
                <a:solidFill>
                  <a:schemeClr val="tx1"/>
                </a:solidFill>
                <a:latin typeface="+mn-lt"/>
              </a:rPr>
              <a:t>effectiveness</a:t>
            </a:r>
          </a:p>
          <a:p>
            <a:pPr>
              <a:tabLst/>
              <a:defRPr/>
            </a:pPr>
            <a:r>
              <a:rPr lang="en-US" sz="2400" b="1" dirty="0" smtClean="0">
                <a:solidFill>
                  <a:schemeClr val="tx1"/>
                </a:solidFill>
                <a:latin typeface="+mn-lt"/>
              </a:rPr>
              <a:t>Comparability</a:t>
            </a:r>
            <a:endParaRPr lang="en-US" sz="2400" b="1" dirty="0">
              <a:solidFill>
                <a:schemeClr val="tx1"/>
              </a:solidFill>
              <a:latin typeface="+mn-lt"/>
            </a:endParaRPr>
          </a:p>
        </p:txBody>
      </p:sp>
    </p:spTree>
    <p:extLst>
      <p:ext uri="{BB962C8B-B14F-4D97-AF65-F5344CB8AC3E}">
        <p14:creationId xmlns:p14="http://schemas.microsoft.com/office/powerpoint/2010/main" val="313635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Screening </a:t>
            </a:r>
            <a:r>
              <a:rPr lang="en-US" dirty="0" smtClean="0"/>
              <a:t>and </a:t>
            </a:r>
            <a:r>
              <a:rPr lang="en-US" dirty="0"/>
              <a:t>Selection </a:t>
            </a:r>
            <a:r>
              <a:rPr lang="en-US" dirty="0" smtClean="0"/>
              <a:t>Issues </a:t>
            </a:r>
            <a:r>
              <a:rPr lang="en-US" sz="2000" b="0" dirty="0" smtClean="0"/>
              <a:t>(1 of 2)</a:t>
            </a:r>
            <a:endParaRPr lang="en-US" sz="2000" b="0" dirty="0"/>
          </a:p>
        </p:txBody>
      </p:sp>
      <p:sp>
        <p:nvSpPr>
          <p:cNvPr id="3" name="Text Placeholder 2"/>
          <p:cNvSpPr>
            <a:spLocks noGrp="1"/>
          </p:cNvSpPr>
          <p:nvPr>
            <p:ph idx="1"/>
          </p:nvPr>
        </p:nvSpPr>
        <p:spPr>
          <a:xfrm>
            <a:off x="457200" y="1600200"/>
            <a:ext cx="8229600" cy="504428"/>
          </a:xfrm>
        </p:spPr>
        <p:txBody>
          <a:bodyPr/>
          <a:lstStyle/>
          <a:p>
            <a:pPr marL="432000" indent="-432000" eaLnBrk="1" hangingPunct="1">
              <a:buFont typeface="+mj-lt"/>
              <a:buAutoNum type="arabicPeriod"/>
            </a:pPr>
            <a:r>
              <a:rPr lang="en-US" altLang="en-US" sz="1800" b="1" dirty="0" smtClean="0">
                <a:solidFill>
                  <a:schemeClr val="tx1"/>
                </a:solidFill>
                <a:latin typeface="+mn-lt"/>
              </a:rPr>
              <a:t>Risk</a:t>
            </a:r>
            <a:r>
              <a:rPr lang="en-US" altLang="en-US" sz="1800" dirty="0" smtClean="0">
                <a:solidFill>
                  <a:schemeClr val="tx1"/>
                </a:solidFill>
                <a:latin typeface="+mn-lt"/>
              </a:rPr>
              <a:t>—</a:t>
            </a:r>
            <a:r>
              <a:rPr lang="en-US" altLang="en-US" sz="1800" dirty="0" smtClean="0">
                <a:latin typeface="+mn-lt"/>
              </a:rPr>
              <a:t>unpredictability </a:t>
            </a:r>
            <a:r>
              <a:rPr lang="en-US" altLang="en-US" sz="1800" dirty="0">
                <a:latin typeface="+mn-lt"/>
              </a:rPr>
              <a:t>to the </a:t>
            </a:r>
            <a:r>
              <a:rPr lang="en-US" altLang="en-US" sz="1800" dirty="0" smtClean="0">
                <a:latin typeface="+mn-lt"/>
              </a:rPr>
              <a:t>firm</a:t>
            </a:r>
          </a:p>
        </p:txBody>
      </p:sp>
      <p:sp>
        <p:nvSpPr>
          <p:cNvPr id="5" name="Content Placeholder 4"/>
          <p:cNvSpPr>
            <a:spLocks noGrp="1"/>
          </p:cNvSpPr>
          <p:nvPr>
            <p:ph idx="14"/>
          </p:nvPr>
        </p:nvSpPr>
        <p:spPr>
          <a:xfrm>
            <a:off x="473720" y="1954030"/>
            <a:ext cx="8229600" cy="1747232"/>
          </a:xfrm>
        </p:spPr>
        <p:txBody>
          <a:bodyPr/>
          <a:lstStyle/>
          <a:p>
            <a:pPr marL="741600" lvl="1" indent="-284400" eaLnBrk="1" hangingPunct="1">
              <a:buNone/>
            </a:pPr>
            <a:r>
              <a:rPr lang="en-US" altLang="en-US" sz="1800" dirty="0" smtClean="0">
                <a:solidFill>
                  <a:schemeClr val="tx2"/>
                </a:solidFill>
                <a:latin typeface="+mn-lt"/>
              </a:rPr>
              <a:t>a.</a:t>
            </a:r>
            <a:r>
              <a:rPr lang="en-US" altLang="en-US" sz="1800" dirty="0" smtClean="0">
                <a:latin typeface="+mn-lt"/>
              </a:rPr>
              <a:t> Technical</a:t>
            </a:r>
            <a:endParaRPr lang="en-US" altLang="en-US" sz="1800" dirty="0">
              <a:latin typeface="+mn-lt"/>
            </a:endParaRPr>
          </a:p>
          <a:p>
            <a:pPr marL="741600" lvl="1" indent="-284400" eaLnBrk="1" hangingPunct="1">
              <a:buNone/>
            </a:pPr>
            <a:r>
              <a:rPr lang="en-US" altLang="en-US" sz="1800" dirty="0">
                <a:solidFill>
                  <a:schemeClr val="tx2"/>
                </a:solidFill>
                <a:latin typeface="+mn-lt"/>
              </a:rPr>
              <a:t>b.</a:t>
            </a:r>
            <a:r>
              <a:rPr lang="en-US" altLang="en-US" sz="1800" dirty="0" smtClean="0">
                <a:latin typeface="+mn-lt"/>
              </a:rPr>
              <a:t> Financial</a:t>
            </a:r>
            <a:endParaRPr lang="en-US" altLang="en-US" sz="1800" dirty="0">
              <a:latin typeface="+mn-lt"/>
            </a:endParaRPr>
          </a:p>
          <a:p>
            <a:pPr marL="741600" lvl="1" indent="-284400" eaLnBrk="1" hangingPunct="1">
              <a:buNone/>
            </a:pPr>
            <a:r>
              <a:rPr lang="en-US" altLang="en-US" sz="1800" dirty="0">
                <a:solidFill>
                  <a:schemeClr val="tx2"/>
                </a:solidFill>
                <a:latin typeface="+mn-lt"/>
              </a:rPr>
              <a:t>c.</a:t>
            </a:r>
            <a:r>
              <a:rPr lang="en-US" altLang="en-US" sz="1800" dirty="0" smtClean="0">
                <a:latin typeface="+mn-lt"/>
              </a:rPr>
              <a:t> Safety</a:t>
            </a:r>
            <a:endParaRPr lang="en-US" altLang="en-US" sz="1800" dirty="0">
              <a:latin typeface="+mn-lt"/>
            </a:endParaRPr>
          </a:p>
          <a:p>
            <a:pPr marL="741600" lvl="1" indent="-284400" eaLnBrk="1" hangingPunct="1">
              <a:buNone/>
            </a:pPr>
            <a:r>
              <a:rPr lang="en-US" altLang="en-US" sz="1800" dirty="0">
                <a:solidFill>
                  <a:schemeClr val="tx2"/>
                </a:solidFill>
                <a:latin typeface="+mn-lt"/>
              </a:rPr>
              <a:t>d.</a:t>
            </a:r>
            <a:r>
              <a:rPr lang="en-US" altLang="en-US" sz="1800" dirty="0" smtClean="0">
                <a:latin typeface="+mn-lt"/>
              </a:rPr>
              <a:t> Quality</a:t>
            </a:r>
            <a:endParaRPr lang="en-US" altLang="en-US" sz="1800" dirty="0">
              <a:latin typeface="+mn-lt"/>
            </a:endParaRPr>
          </a:p>
          <a:p>
            <a:pPr marL="741600" lvl="1" indent="-284400" eaLnBrk="1" hangingPunct="1">
              <a:buNone/>
            </a:pPr>
            <a:r>
              <a:rPr lang="en-US" altLang="en-US" sz="1800" dirty="0">
                <a:solidFill>
                  <a:schemeClr val="tx2"/>
                </a:solidFill>
                <a:latin typeface="+mn-lt"/>
              </a:rPr>
              <a:t>e.</a:t>
            </a:r>
            <a:r>
              <a:rPr lang="en-US" altLang="en-US" sz="1800" dirty="0" smtClean="0">
                <a:latin typeface="+mn-lt"/>
              </a:rPr>
              <a:t> Legal exposure</a:t>
            </a:r>
            <a:endParaRPr lang="en-US" altLang="en-US" sz="1800" dirty="0">
              <a:latin typeface="+mn-lt"/>
            </a:endParaRPr>
          </a:p>
        </p:txBody>
      </p:sp>
      <p:sp>
        <p:nvSpPr>
          <p:cNvPr id="4" name="Text Placeholder 3"/>
          <p:cNvSpPr>
            <a:spLocks noGrp="1"/>
          </p:cNvSpPr>
          <p:nvPr>
            <p:ph idx="13"/>
          </p:nvPr>
        </p:nvSpPr>
        <p:spPr>
          <a:xfrm>
            <a:off x="457200" y="3756988"/>
            <a:ext cx="8229600" cy="353006"/>
          </a:xfrm>
        </p:spPr>
        <p:txBody>
          <a:bodyPr/>
          <a:lstStyle/>
          <a:p>
            <a:pPr marL="432000" indent="-432000" eaLnBrk="1" hangingPunct="1">
              <a:buFont typeface="+mj-lt"/>
              <a:buAutoNum type="arabicPeriod" startAt="2"/>
            </a:pPr>
            <a:r>
              <a:rPr lang="en-US" altLang="en-US" sz="1800" b="1" dirty="0" smtClean="0">
                <a:solidFill>
                  <a:schemeClr val="tx1"/>
                </a:solidFill>
                <a:latin typeface="+mn-lt"/>
              </a:rPr>
              <a:t>Commercial</a:t>
            </a:r>
            <a:r>
              <a:rPr lang="en-US" altLang="en-US" sz="1800" dirty="0">
                <a:solidFill>
                  <a:schemeClr val="tx1"/>
                </a:solidFill>
              </a:rPr>
              <a:t>—</a:t>
            </a:r>
            <a:r>
              <a:rPr lang="en-US" altLang="en-US" sz="1800" dirty="0" smtClean="0">
                <a:latin typeface="+mn-lt"/>
              </a:rPr>
              <a:t>market potential</a:t>
            </a:r>
            <a:endParaRPr lang="en-US" altLang="en-US" sz="1800" dirty="0">
              <a:latin typeface="+mn-lt"/>
            </a:endParaRPr>
          </a:p>
        </p:txBody>
      </p:sp>
      <p:sp>
        <p:nvSpPr>
          <p:cNvPr id="6" name="Content Placeholder 5"/>
          <p:cNvSpPr>
            <a:spLocks noGrp="1"/>
          </p:cNvSpPr>
          <p:nvPr>
            <p:ph idx="15"/>
          </p:nvPr>
        </p:nvSpPr>
        <p:spPr>
          <a:xfrm>
            <a:off x="473720" y="4101368"/>
            <a:ext cx="8229600" cy="2121023"/>
          </a:xfrm>
        </p:spPr>
        <p:txBody>
          <a:bodyPr/>
          <a:lstStyle/>
          <a:p>
            <a:pPr marL="741600" lvl="1" indent="-284400" eaLnBrk="1" hangingPunct="1">
              <a:buNone/>
            </a:pPr>
            <a:r>
              <a:rPr lang="en-US" altLang="en-US" sz="1800" dirty="0" smtClean="0">
                <a:solidFill>
                  <a:schemeClr val="tx2"/>
                </a:solidFill>
                <a:latin typeface="+mn-lt"/>
              </a:rPr>
              <a:t>a.</a:t>
            </a:r>
            <a:r>
              <a:rPr lang="en-US" altLang="en-US" sz="1800" dirty="0" smtClean="0">
                <a:latin typeface="+mn-lt"/>
              </a:rPr>
              <a:t> Expected </a:t>
            </a:r>
            <a:r>
              <a:rPr lang="en-US" altLang="en-US" sz="1800" dirty="0">
                <a:latin typeface="+mn-lt"/>
              </a:rPr>
              <a:t>return on investment</a:t>
            </a:r>
          </a:p>
          <a:p>
            <a:pPr marL="741600" lvl="1" indent="-284400" eaLnBrk="1" hangingPunct="1">
              <a:buNone/>
            </a:pPr>
            <a:r>
              <a:rPr lang="en-US" altLang="en-US" sz="1800" dirty="0">
                <a:solidFill>
                  <a:schemeClr val="tx2"/>
                </a:solidFill>
                <a:latin typeface="+mn-lt"/>
              </a:rPr>
              <a:t>b.</a:t>
            </a:r>
            <a:r>
              <a:rPr lang="en-US" altLang="en-US" sz="1800" dirty="0" smtClean="0">
                <a:latin typeface="+mn-lt"/>
              </a:rPr>
              <a:t> Payback </a:t>
            </a:r>
            <a:r>
              <a:rPr lang="en-US" altLang="en-US" sz="1800" dirty="0">
                <a:latin typeface="+mn-lt"/>
              </a:rPr>
              <a:t>period</a:t>
            </a:r>
          </a:p>
          <a:p>
            <a:pPr marL="741600" lvl="1" indent="-284400" eaLnBrk="1" hangingPunct="1">
              <a:buNone/>
            </a:pPr>
            <a:r>
              <a:rPr lang="en-US" altLang="en-US" sz="1800" dirty="0">
                <a:solidFill>
                  <a:schemeClr val="tx2"/>
                </a:solidFill>
                <a:latin typeface="+mn-lt"/>
              </a:rPr>
              <a:t>c.</a:t>
            </a:r>
            <a:r>
              <a:rPr lang="en-US" altLang="en-US" sz="1800" dirty="0" smtClean="0">
                <a:latin typeface="+mn-lt"/>
              </a:rPr>
              <a:t> Potential </a:t>
            </a:r>
            <a:r>
              <a:rPr lang="en-US" altLang="en-US" sz="1800" dirty="0">
                <a:latin typeface="+mn-lt"/>
              </a:rPr>
              <a:t>market share</a:t>
            </a:r>
          </a:p>
          <a:p>
            <a:pPr marL="741600" lvl="1" indent="-284400" eaLnBrk="1" hangingPunct="1">
              <a:buNone/>
            </a:pPr>
            <a:r>
              <a:rPr lang="en-US" altLang="en-US" sz="1800" dirty="0">
                <a:solidFill>
                  <a:schemeClr val="tx2"/>
                </a:solidFill>
                <a:latin typeface="+mn-lt"/>
              </a:rPr>
              <a:t>d.</a:t>
            </a:r>
            <a:r>
              <a:rPr lang="en-US" altLang="en-US" sz="1800" dirty="0" smtClean="0">
                <a:latin typeface="+mn-lt"/>
              </a:rPr>
              <a:t> Long-term </a:t>
            </a:r>
            <a:r>
              <a:rPr lang="en-US" altLang="en-US" sz="1800" dirty="0">
                <a:latin typeface="+mn-lt"/>
              </a:rPr>
              <a:t>market dominance</a:t>
            </a:r>
          </a:p>
          <a:p>
            <a:pPr marL="741600" lvl="1" indent="-284400" eaLnBrk="1" hangingPunct="1">
              <a:buNone/>
            </a:pPr>
            <a:r>
              <a:rPr lang="en-US" altLang="en-US" sz="1800" dirty="0">
                <a:solidFill>
                  <a:schemeClr val="tx2"/>
                </a:solidFill>
                <a:latin typeface="+mn-lt"/>
              </a:rPr>
              <a:t>e.</a:t>
            </a:r>
            <a:r>
              <a:rPr lang="en-US" altLang="en-US" sz="1800" dirty="0" smtClean="0">
                <a:latin typeface="+mn-lt"/>
              </a:rPr>
              <a:t> Initial </a:t>
            </a:r>
            <a:r>
              <a:rPr lang="en-US" altLang="en-US" sz="1800" dirty="0">
                <a:latin typeface="+mn-lt"/>
              </a:rPr>
              <a:t>cash outlay</a:t>
            </a:r>
          </a:p>
          <a:p>
            <a:pPr marL="741600" lvl="1" indent="-284400" eaLnBrk="1" hangingPunct="1">
              <a:buNone/>
            </a:pPr>
            <a:r>
              <a:rPr lang="en-US" altLang="en-US" sz="1800" dirty="0">
                <a:solidFill>
                  <a:schemeClr val="tx2"/>
                </a:solidFill>
                <a:latin typeface="+mn-lt"/>
              </a:rPr>
              <a:t>f.</a:t>
            </a:r>
            <a:r>
              <a:rPr lang="en-US" altLang="en-US" sz="1800" dirty="0" smtClean="0">
                <a:latin typeface="+mn-lt"/>
              </a:rPr>
              <a:t> Ability </a:t>
            </a:r>
            <a:r>
              <a:rPr lang="en-US" altLang="en-US" sz="1800" dirty="0">
                <a:latin typeface="+mn-lt"/>
              </a:rPr>
              <a:t>to generate future business/new </a:t>
            </a:r>
            <a:r>
              <a:rPr lang="en-US" altLang="en-US" sz="1800" dirty="0" smtClean="0">
                <a:latin typeface="+mn-lt"/>
              </a:rPr>
              <a:t>markets</a:t>
            </a:r>
            <a:endParaRPr lang="en-US" altLang="en-US" sz="1800" dirty="0">
              <a:latin typeface="+mn-lt"/>
            </a:endParaRPr>
          </a:p>
        </p:txBody>
      </p:sp>
    </p:spTree>
    <p:extLst>
      <p:ext uri="{BB962C8B-B14F-4D97-AF65-F5344CB8AC3E}">
        <p14:creationId xmlns:p14="http://schemas.microsoft.com/office/powerpoint/2010/main" val="319206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Screening </a:t>
            </a:r>
            <a:r>
              <a:rPr lang="en-US" dirty="0" smtClean="0"/>
              <a:t>and </a:t>
            </a:r>
            <a:r>
              <a:rPr lang="en-US" dirty="0"/>
              <a:t>Selection Issues </a:t>
            </a:r>
            <a:r>
              <a:rPr lang="en-US" sz="2000" b="0" dirty="0"/>
              <a:t>(2 of 2)</a:t>
            </a:r>
            <a:endParaRPr lang="en-US" dirty="0"/>
          </a:p>
        </p:txBody>
      </p:sp>
      <p:sp>
        <p:nvSpPr>
          <p:cNvPr id="3" name="Content Placeholder 2"/>
          <p:cNvSpPr>
            <a:spLocks noGrp="1"/>
          </p:cNvSpPr>
          <p:nvPr>
            <p:ph idx="1"/>
          </p:nvPr>
        </p:nvSpPr>
        <p:spPr>
          <a:xfrm>
            <a:off x="457200" y="1600200"/>
            <a:ext cx="8229600" cy="440948"/>
          </a:xfrm>
        </p:spPr>
        <p:txBody>
          <a:bodyPr/>
          <a:lstStyle/>
          <a:p>
            <a:pPr marL="432000" indent="-432000" eaLnBrk="1" hangingPunct="1">
              <a:buFont typeface="+mj-lt"/>
              <a:buAutoNum type="arabicPeriod" startAt="3"/>
            </a:pPr>
            <a:r>
              <a:rPr lang="en-US" altLang="en-US" sz="1800" b="1" dirty="0" smtClean="0">
                <a:solidFill>
                  <a:schemeClr val="tx1"/>
                </a:solidFill>
                <a:latin typeface="+mn-lt"/>
              </a:rPr>
              <a:t>Internal operating</a:t>
            </a:r>
            <a:r>
              <a:rPr lang="en-US" altLang="en-US" sz="1800" dirty="0">
                <a:solidFill>
                  <a:schemeClr val="tx1"/>
                </a:solidFill>
              </a:rPr>
              <a:t>—</a:t>
            </a:r>
            <a:r>
              <a:rPr lang="en-US" altLang="en-US" sz="1800" dirty="0" smtClean="0">
                <a:latin typeface="+mn-lt"/>
              </a:rPr>
              <a:t>changes </a:t>
            </a:r>
            <a:r>
              <a:rPr lang="en-US" altLang="en-US" sz="1800" dirty="0">
                <a:latin typeface="+mn-lt"/>
              </a:rPr>
              <a:t>in firm </a:t>
            </a:r>
            <a:r>
              <a:rPr lang="en-US" altLang="en-US" sz="1800" dirty="0" smtClean="0">
                <a:latin typeface="+mn-lt"/>
              </a:rPr>
              <a:t>operations</a:t>
            </a:r>
            <a:endParaRPr lang="en-US" altLang="en-US" sz="1800" dirty="0">
              <a:latin typeface="+mn-lt"/>
            </a:endParaRPr>
          </a:p>
        </p:txBody>
      </p:sp>
      <p:sp>
        <p:nvSpPr>
          <p:cNvPr id="6" name="Content Placeholder 5"/>
          <p:cNvSpPr>
            <a:spLocks noGrp="1"/>
          </p:cNvSpPr>
          <p:nvPr>
            <p:ph idx="15"/>
          </p:nvPr>
        </p:nvSpPr>
        <p:spPr>
          <a:xfrm>
            <a:off x="457200" y="2025236"/>
            <a:ext cx="8229600" cy="1421211"/>
          </a:xfrm>
        </p:spPr>
        <p:txBody>
          <a:bodyPr/>
          <a:lstStyle/>
          <a:p>
            <a:pPr marL="741600" lvl="1" indent="-284400" eaLnBrk="1" hangingPunct="1">
              <a:buNone/>
            </a:pPr>
            <a:r>
              <a:rPr lang="en-US" altLang="en-US" sz="1800" dirty="0" smtClean="0">
                <a:solidFill>
                  <a:schemeClr val="tx2"/>
                </a:solidFill>
                <a:latin typeface="+mn-lt"/>
              </a:rPr>
              <a:t>a.</a:t>
            </a:r>
            <a:r>
              <a:rPr lang="en-US" altLang="en-US" sz="1800" dirty="0" smtClean="0">
                <a:latin typeface="+mn-lt"/>
              </a:rPr>
              <a:t> Need </a:t>
            </a:r>
            <a:r>
              <a:rPr lang="en-US" altLang="en-US" sz="1800" dirty="0">
                <a:latin typeface="+mn-lt"/>
              </a:rPr>
              <a:t>to develop/train employees</a:t>
            </a:r>
          </a:p>
          <a:p>
            <a:pPr marL="741600" lvl="1" indent="-284400" eaLnBrk="1" hangingPunct="1">
              <a:buNone/>
            </a:pPr>
            <a:r>
              <a:rPr lang="en-US" altLang="en-US" sz="1800" dirty="0">
                <a:solidFill>
                  <a:schemeClr val="tx2"/>
                </a:solidFill>
                <a:latin typeface="+mn-lt"/>
              </a:rPr>
              <a:t>b.</a:t>
            </a:r>
            <a:r>
              <a:rPr lang="en-US" altLang="en-US" sz="1800" dirty="0" smtClean="0">
                <a:latin typeface="+mn-lt"/>
              </a:rPr>
              <a:t> Change </a:t>
            </a:r>
            <a:r>
              <a:rPr lang="en-US" altLang="en-US" sz="1800" dirty="0">
                <a:latin typeface="+mn-lt"/>
              </a:rPr>
              <a:t>in workforce size or composition</a:t>
            </a:r>
          </a:p>
          <a:p>
            <a:pPr marL="741600" lvl="1" indent="-284400" eaLnBrk="1" hangingPunct="1">
              <a:buNone/>
            </a:pPr>
            <a:r>
              <a:rPr lang="en-US" altLang="en-US" sz="1800" dirty="0">
                <a:solidFill>
                  <a:schemeClr val="tx2"/>
                </a:solidFill>
                <a:latin typeface="+mn-lt"/>
              </a:rPr>
              <a:t>c.</a:t>
            </a:r>
            <a:r>
              <a:rPr lang="en-US" altLang="en-US" sz="1800" dirty="0" smtClean="0">
                <a:latin typeface="+mn-lt"/>
              </a:rPr>
              <a:t> Change </a:t>
            </a:r>
            <a:r>
              <a:rPr lang="en-US" altLang="en-US" sz="1800" dirty="0">
                <a:latin typeface="+mn-lt"/>
              </a:rPr>
              <a:t>in physical environment</a:t>
            </a:r>
          </a:p>
          <a:p>
            <a:pPr marL="741600" lvl="1" indent="-284400" eaLnBrk="1" hangingPunct="1">
              <a:buNone/>
            </a:pPr>
            <a:r>
              <a:rPr lang="en-US" altLang="en-US" sz="1800" dirty="0">
                <a:solidFill>
                  <a:schemeClr val="tx2"/>
                </a:solidFill>
                <a:latin typeface="+mn-lt"/>
              </a:rPr>
              <a:t>d.</a:t>
            </a:r>
            <a:r>
              <a:rPr lang="en-US" altLang="en-US" sz="1800" dirty="0" smtClean="0">
                <a:latin typeface="+mn-lt"/>
              </a:rPr>
              <a:t> Change </a:t>
            </a:r>
            <a:r>
              <a:rPr lang="en-US" altLang="en-US" sz="1800" dirty="0">
                <a:latin typeface="+mn-lt"/>
              </a:rPr>
              <a:t>in manufacturing or service </a:t>
            </a:r>
            <a:r>
              <a:rPr lang="en-US" altLang="en-US" sz="1800" dirty="0" smtClean="0">
                <a:latin typeface="+mn-lt"/>
              </a:rPr>
              <a:t>operations</a:t>
            </a:r>
            <a:endParaRPr lang="en-US" altLang="en-US" sz="1800" dirty="0">
              <a:latin typeface="+mn-lt"/>
            </a:endParaRPr>
          </a:p>
        </p:txBody>
      </p:sp>
      <p:sp>
        <p:nvSpPr>
          <p:cNvPr id="4" name="Content Placeholder 3"/>
          <p:cNvSpPr>
            <a:spLocks noGrp="1"/>
          </p:cNvSpPr>
          <p:nvPr>
            <p:ph idx="13"/>
          </p:nvPr>
        </p:nvSpPr>
        <p:spPr>
          <a:xfrm>
            <a:off x="473720" y="3548046"/>
            <a:ext cx="8229600" cy="392349"/>
          </a:xfrm>
        </p:spPr>
        <p:txBody>
          <a:bodyPr/>
          <a:lstStyle/>
          <a:p>
            <a:pPr marL="432000" indent="-432000" eaLnBrk="1" hangingPunct="1">
              <a:buFont typeface="+mj-lt"/>
              <a:buAutoNum type="arabicPeriod" startAt="4"/>
            </a:pPr>
            <a:r>
              <a:rPr lang="en-US" altLang="en-US" sz="1800" b="1" dirty="0" smtClean="0">
                <a:solidFill>
                  <a:schemeClr val="tx1"/>
                </a:solidFill>
                <a:latin typeface="+mn-lt"/>
              </a:rPr>
              <a:t>Additional</a:t>
            </a:r>
          </a:p>
        </p:txBody>
      </p:sp>
      <p:sp>
        <p:nvSpPr>
          <p:cNvPr id="5" name="Content Placeholder 4"/>
          <p:cNvSpPr>
            <a:spLocks noGrp="1"/>
          </p:cNvSpPr>
          <p:nvPr>
            <p:ph idx="14"/>
          </p:nvPr>
        </p:nvSpPr>
        <p:spPr>
          <a:xfrm>
            <a:off x="457200" y="3940395"/>
            <a:ext cx="8229600" cy="1892023"/>
          </a:xfrm>
        </p:spPr>
        <p:txBody>
          <a:bodyPr/>
          <a:lstStyle/>
          <a:p>
            <a:pPr marL="741600" lvl="1" indent="-284400" eaLnBrk="1" hangingPunct="1">
              <a:buNone/>
            </a:pPr>
            <a:r>
              <a:rPr lang="en-US" altLang="en-US" sz="1800" dirty="0" smtClean="0">
                <a:solidFill>
                  <a:schemeClr val="tx2"/>
                </a:solidFill>
                <a:latin typeface="+mn-lt"/>
              </a:rPr>
              <a:t>a.</a:t>
            </a:r>
            <a:r>
              <a:rPr lang="en-US" altLang="en-US" sz="1800" dirty="0" smtClean="0">
                <a:latin typeface="+mn-lt"/>
              </a:rPr>
              <a:t> Patent </a:t>
            </a:r>
            <a:r>
              <a:rPr lang="en-US" altLang="en-US" sz="1800" dirty="0">
                <a:latin typeface="+mn-lt"/>
              </a:rPr>
              <a:t>protection</a:t>
            </a:r>
          </a:p>
          <a:p>
            <a:pPr marL="741600" lvl="1" indent="-284400" eaLnBrk="1" hangingPunct="1">
              <a:buNone/>
            </a:pPr>
            <a:r>
              <a:rPr lang="en-US" altLang="en-US" sz="1800" dirty="0">
                <a:solidFill>
                  <a:schemeClr val="tx2"/>
                </a:solidFill>
                <a:latin typeface="+mn-lt"/>
              </a:rPr>
              <a:t>b.</a:t>
            </a:r>
            <a:r>
              <a:rPr lang="en-US" altLang="en-US" sz="1800" dirty="0" smtClean="0">
                <a:latin typeface="+mn-lt"/>
              </a:rPr>
              <a:t> Impact </a:t>
            </a:r>
            <a:r>
              <a:rPr lang="en-US" altLang="en-US" sz="1800" dirty="0">
                <a:latin typeface="+mn-lt"/>
              </a:rPr>
              <a:t>on company</a:t>
            </a:r>
            <a:r>
              <a:rPr lang="en-US" altLang="ja-JP" sz="1800" dirty="0">
                <a:latin typeface="+mn-lt"/>
              </a:rPr>
              <a:t>’s image</a:t>
            </a:r>
          </a:p>
          <a:p>
            <a:pPr marL="741600" lvl="1" indent="-284400" eaLnBrk="1" hangingPunct="1">
              <a:buNone/>
            </a:pPr>
            <a:r>
              <a:rPr lang="en-US" altLang="en-US" sz="1800" dirty="0">
                <a:solidFill>
                  <a:schemeClr val="tx2"/>
                </a:solidFill>
                <a:latin typeface="+mn-lt"/>
              </a:rPr>
              <a:t>c.</a:t>
            </a:r>
            <a:r>
              <a:rPr lang="en-US" altLang="en-US" sz="1800" dirty="0" smtClean="0">
                <a:latin typeface="+mn-lt"/>
              </a:rPr>
              <a:t> Strategic fit</a:t>
            </a:r>
          </a:p>
          <a:p>
            <a:pPr marL="0" indent="0" eaLnBrk="1" hangingPunct="1">
              <a:buFontTx/>
              <a:buNone/>
            </a:pPr>
            <a:r>
              <a:rPr lang="en-US" altLang="en-US" sz="1800" b="1" dirty="0" smtClean="0">
                <a:solidFill>
                  <a:schemeClr val="tx1"/>
                </a:solidFill>
                <a:latin typeface="+mn-lt"/>
              </a:rPr>
              <a:t>All models</a:t>
            </a:r>
            <a:r>
              <a:rPr lang="en-US" altLang="en-US" sz="1800" dirty="0" smtClean="0">
                <a:solidFill>
                  <a:schemeClr val="tx1"/>
                </a:solidFill>
                <a:latin typeface="+mn-lt"/>
              </a:rPr>
              <a:t> only </a:t>
            </a:r>
            <a:r>
              <a:rPr lang="en-US" altLang="en-US" sz="1800" b="1" dirty="0" smtClean="0">
                <a:solidFill>
                  <a:schemeClr val="tx1"/>
                </a:solidFill>
                <a:latin typeface="+mn-lt"/>
              </a:rPr>
              <a:t>partially reflect reality</a:t>
            </a:r>
            <a:r>
              <a:rPr lang="en-US" altLang="en-US" sz="1800" dirty="0" smtClean="0">
                <a:solidFill>
                  <a:schemeClr val="tx1"/>
                </a:solidFill>
                <a:latin typeface="+mn-lt"/>
              </a:rPr>
              <a:t> and have </a:t>
            </a:r>
            <a:r>
              <a:rPr lang="en-US" altLang="en-US" sz="1800" b="1" dirty="0" smtClean="0">
                <a:solidFill>
                  <a:schemeClr val="tx1"/>
                </a:solidFill>
                <a:latin typeface="+mn-lt"/>
              </a:rPr>
              <a:t>both objective and subjective</a:t>
            </a:r>
            <a:r>
              <a:rPr lang="en-US" altLang="en-US" sz="1800" dirty="0" smtClean="0">
                <a:solidFill>
                  <a:schemeClr val="tx1"/>
                </a:solidFill>
                <a:latin typeface="+mn-lt"/>
              </a:rPr>
              <a:t> factors imbedded. </a:t>
            </a:r>
            <a:endParaRPr lang="en-US" altLang="en-US" sz="1800" dirty="0">
              <a:solidFill>
                <a:schemeClr val="tx1"/>
              </a:solidFill>
              <a:latin typeface="+mn-lt"/>
            </a:endParaRPr>
          </a:p>
        </p:txBody>
      </p:sp>
    </p:spTree>
    <p:extLst>
      <p:ext uri="{BB962C8B-B14F-4D97-AF65-F5344CB8AC3E}">
        <p14:creationId xmlns:p14="http://schemas.microsoft.com/office/powerpoint/2010/main" val="4105867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a:t>
            </a:r>
            <a:r>
              <a:rPr lang="en-US" dirty="0" smtClean="0"/>
              <a:t>Project </a:t>
            </a:r>
            <a:r>
              <a:rPr lang="en-US" dirty="0"/>
              <a:t>Screening</a:t>
            </a:r>
          </a:p>
        </p:txBody>
      </p:sp>
      <p:sp>
        <p:nvSpPr>
          <p:cNvPr id="3" name="Text Placeholder 2"/>
          <p:cNvSpPr>
            <a:spLocks noGrp="1"/>
          </p:cNvSpPr>
          <p:nvPr>
            <p:ph type="body" idx="1"/>
          </p:nvPr>
        </p:nvSpPr>
        <p:spPr/>
        <p:txBody>
          <a:bodyPr/>
          <a:lstStyle/>
          <a:p>
            <a:pPr eaLnBrk="1" hangingPunct="1"/>
            <a:r>
              <a:rPr lang="en-US" altLang="en-US" sz="2400" dirty="0">
                <a:latin typeface="+mn-lt"/>
              </a:rPr>
              <a:t>Checklist model</a:t>
            </a:r>
          </a:p>
          <a:p>
            <a:pPr eaLnBrk="1" hangingPunct="1"/>
            <a:r>
              <a:rPr lang="en-US" altLang="en-US" sz="2400" dirty="0">
                <a:latin typeface="+mn-lt"/>
              </a:rPr>
              <a:t>Simplified scoring models</a:t>
            </a:r>
          </a:p>
          <a:p>
            <a:pPr eaLnBrk="1" hangingPunct="1"/>
            <a:r>
              <a:rPr lang="en-US" altLang="en-US" sz="2400" dirty="0">
                <a:latin typeface="+mn-lt"/>
              </a:rPr>
              <a:t>Analytic hierarchy process</a:t>
            </a:r>
          </a:p>
          <a:p>
            <a:pPr eaLnBrk="1" hangingPunct="1"/>
            <a:r>
              <a:rPr lang="en-US" altLang="en-US" sz="2400" dirty="0">
                <a:latin typeface="+mn-lt"/>
              </a:rPr>
              <a:t>Profile models</a:t>
            </a:r>
          </a:p>
        </p:txBody>
      </p:sp>
    </p:spTree>
    <p:extLst>
      <p:ext uri="{BB962C8B-B14F-4D97-AF65-F5344CB8AC3E}">
        <p14:creationId xmlns:p14="http://schemas.microsoft.com/office/powerpoint/2010/main" val="255909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 Model</a:t>
            </a:r>
          </a:p>
        </p:txBody>
      </p:sp>
      <p:sp>
        <p:nvSpPr>
          <p:cNvPr id="3" name="Text Placeholder 2"/>
          <p:cNvSpPr>
            <a:spLocks noGrp="1"/>
          </p:cNvSpPr>
          <p:nvPr>
            <p:ph type="body" idx="1"/>
          </p:nvPr>
        </p:nvSpPr>
        <p:spPr>
          <a:xfrm>
            <a:off x="457200" y="1600201"/>
            <a:ext cx="8229600" cy="1688690"/>
          </a:xfrm>
        </p:spPr>
        <p:txBody>
          <a:bodyPr/>
          <a:lstStyle/>
          <a:p>
            <a:pPr eaLnBrk="1" hangingPunct="1">
              <a:buFontTx/>
              <a:buNone/>
              <a:defRPr/>
            </a:pPr>
            <a:r>
              <a:rPr lang="en-US" altLang="en-US" sz="2400" dirty="0">
                <a:latin typeface="+mn-lt"/>
              </a:rPr>
              <a:t>A checklist is a list of criteria applied to possible projects</a:t>
            </a:r>
            <a:r>
              <a:rPr lang="en-US" altLang="en-US" sz="2400" dirty="0" smtClean="0">
                <a:latin typeface="+mn-lt"/>
              </a:rPr>
              <a:t>.</a:t>
            </a:r>
            <a:endParaRPr lang="en-US" altLang="en-US" sz="2400" dirty="0">
              <a:latin typeface="+mn-lt"/>
            </a:endParaRPr>
          </a:p>
          <a:p>
            <a:pPr>
              <a:defRPr/>
            </a:pPr>
            <a:r>
              <a:rPr lang="en-US" altLang="en-US" sz="2400" dirty="0">
                <a:latin typeface="+mn-lt"/>
              </a:rPr>
              <a:t>Requires agreement on </a:t>
            </a:r>
            <a:r>
              <a:rPr lang="en-US" altLang="en-US" sz="2400" b="1" dirty="0">
                <a:solidFill>
                  <a:schemeClr val="tx1"/>
                </a:solidFill>
                <a:latin typeface="+mn-lt"/>
              </a:rPr>
              <a:t>criteria</a:t>
            </a:r>
          </a:p>
          <a:p>
            <a:pPr>
              <a:defRPr/>
            </a:pPr>
            <a:r>
              <a:rPr lang="en-US" altLang="en-US" sz="2400" dirty="0">
                <a:latin typeface="+mn-lt"/>
              </a:rPr>
              <a:t>Assumes all criteria are </a:t>
            </a:r>
            <a:r>
              <a:rPr lang="en-US" altLang="en-US" sz="2400" b="1" dirty="0">
                <a:solidFill>
                  <a:schemeClr val="tx1"/>
                </a:solidFill>
                <a:latin typeface="+mn-lt"/>
              </a:rPr>
              <a:t>equally important</a:t>
            </a:r>
          </a:p>
        </p:txBody>
      </p:sp>
      <p:sp>
        <p:nvSpPr>
          <p:cNvPr id="4" name="Text Placeholder 3"/>
          <p:cNvSpPr>
            <a:spLocks noGrp="1"/>
          </p:cNvSpPr>
          <p:nvPr>
            <p:ph type="body" idx="2"/>
          </p:nvPr>
        </p:nvSpPr>
        <p:spPr>
          <a:xfrm>
            <a:off x="457200" y="3401968"/>
            <a:ext cx="8229600" cy="889819"/>
          </a:xfrm>
        </p:spPr>
        <p:txBody>
          <a:bodyPr/>
          <a:lstStyle/>
          <a:p>
            <a:pPr marL="0" indent="0" eaLnBrk="1" hangingPunct="1">
              <a:buFontTx/>
              <a:buNone/>
              <a:defRPr/>
            </a:pPr>
            <a:r>
              <a:rPr lang="en-US" altLang="en-US" sz="2400" b="1" dirty="0">
                <a:solidFill>
                  <a:schemeClr val="tx1"/>
                </a:solidFill>
                <a:latin typeface="+mn-lt"/>
              </a:rPr>
              <a:t>Checklists are valuable for recording opinions and stimulating discussion.</a:t>
            </a:r>
          </a:p>
        </p:txBody>
      </p:sp>
    </p:spTree>
    <p:extLst>
      <p:ext uri="{BB962C8B-B14F-4D97-AF65-F5344CB8AC3E}">
        <p14:creationId xmlns:p14="http://schemas.microsoft.com/office/powerpoint/2010/main" val="52595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Scoring Models</a:t>
            </a:r>
          </a:p>
        </p:txBody>
      </p:sp>
      <p:sp>
        <p:nvSpPr>
          <p:cNvPr id="3" name="Text Placeholder 2"/>
          <p:cNvSpPr>
            <a:spLocks noGrp="1"/>
          </p:cNvSpPr>
          <p:nvPr>
            <p:ph type="body" idx="1"/>
          </p:nvPr>
        </p:nvSpPr>
        <p:spPr>
          <a:xfrm>
            <a:off x="457200" y="1600200"/>
            <a:ext cx="8229600" cy="3163529"/>
          </a:xfrm>
        </p:spPr>
        <p:txBody>
          <a:bodyPr/>
          <a:lstStyle/>
          <a:p>
            <a:pPr marL="0" indent="0" eaLnBrk="1" hangingPunct="1">
              <a:buFontTx/>
              <a:buNone/>
            </a:pPr>
            <a:r>
              <a:rPr lang="en-US" altLang="en-US" sz="2400" dirty="0">
                <a:latin typeface="+mn-lt"/>
              </a:rPr>
              <a:t>Each project receives a score that is the weighted sum of its grade on a list of criteria. </a:t>
            </a:r>
          </a:p>
          <a:p>
            <a:pPr marL="0" indent="0" eaLnBrk="1" hangingPunct="1">
              <a:buFontTx/>
              <a:buNone/>
            </a:pPr>
            <a:r>
              <a:rPr lang="en-US" altLang="en-US" sz="2400" dirty="0" smtClean="0">
                <a:latin typeface="+mn-lt"/>
              </a:rPr>
              <a:t>Scoring models require:</a:t>
            </a:r>
          </a:p>
          <a:p>
            <a:pPr marL="255600" lvl="1" indent="-255600">
              <a:spcBef>
                <a:spcPts val="1500"/>
              </a:spcBef>
              <a:buFont typeface="Arial" panose="020B0604020202020204" pitchFamily="34" charset="0"/>
              <a:buChar char="•"/>
            </a:pPr>
            <a:r>
              <a:rPr lang="en-US" altLang="en-US" sz="2400" dirty="0" smtClean="0">
                <a:latin typeface="+mn-lt"/>
              </a:rPr>
              <a:t>agreement on </a:t>
            </a:r>
            <a:r>
              <a:rPr lang="en-US" altLang="en-US" sz="2400" b="1" dirty="0" smtClean="0">
                <a:solidFill>
                  <a:schemeClr val="tx1"/>
                </a:solidFill>
                <a:latin typeface="+mn-lt"/>
              </a:rPr>
              <a:t>criteria</a:t>
            </a:r>
          </a:p>
          <a:p>
            <a:pPr marL="255600" lvl="1" indent="-255600">
              <a:spcBef>
                <a:spcPts val="1500"/>
              </a:spcBef>
              <a:buFont typeface="Arial" panose="020B0604020202020204" pitchFamily="34" charset="0"/>
              <a:buChar char="•"/>
            </a:pPr>
            <a:r>
              <a:rPr lang="en-US" altLang="en-US" sz="2400" dirty="0" smtClean="0">
                <a:latin typeface="+mn-lt"/>
              </a:rPr>
              <a:t>agreement on </a:t>
            </a:r>
            <a:r>
              <a:rPr lang="en-US" altLang="en-US" sz="2400" b="1" dirty="0" smtClean="0">
                <a:solidFill>
                  <a:schemeClr val="tx1"/>
                </a:solidFill>
                <a:latin typeface="+mn-lt"/>
              </a:rPr>
              <a:t>weights</a:t>
            </a:r>
            <a:r>
              <a:rPr lang="en-US" altLang="en-US" sz="2400" dirty="0" smtClean="0">
                <a:solidFill>
                  <a:srgbClr val="FF0000"/>
                </a:solidFill>
                <a:latin typeface="+mn-lt"/>
              </a:rPr>
              <a:t> </a:t>
            </a:r>
            <a:r>
              <a:rPr lang="en-US" altLang="en-US" sz="2400" dirty="0" smtClean="0">
                <a:latin typeface="+mn-lt"/>
              </a:rPr>
              <a:t>for criteria</a:t>
            </a:r>
          </a:p>
          <a:p>
            <a:pPr marL="255600" lvl="1" indent="-255600">
              <a:spcBef>
                <a:spcPts val="1500"/>
              </a:spcBef>
              <a:buFont typeface="Arial" panose="020B0604020202020204" pitchFamily="34" charset="0"/>
              <a:buChar char="•"/>
            </a:pPr>
            <a:r>
              <a:rPr lang="en-US" altLang="en-US" sz="2400" dirty="0" smtClean="0">
                <a:latin typeface="+mn-lt"/>
              </a:rPr>
              <a:t>a </a:t>
            </a:r>
            <a:r>
              <a:rPr lang="en-US" altLang="en-US" sz="2400" b="1" dirty="0" smtClean="0">
                <a:solidFill>
                  <a:schemeClr val="tx1"/>
                </a:solidFill>
                <a:latin typeface="+mn-lt"/>
              </a:rPr>
              <a:t>score</a:t>
            </a:r>
            <a:r>
              <a:rPr lang="en-US" altLang="en-US" sz="2400" b="1" i="1" dirty="0" smtClean="0">
                <a:solidFill>
                  <a:schemeClr val="accent1"/>
                </a:solidFill>
                <a:latin typeface="+mn-lt"/>
              </a:rPr>
              <a:t> </a:t>
            </a:r>
            <a:r>
              <a:rPr lang="en-US" altLang="en-US" sz="2400" dirty="0" smtClean="0">
                <a:latin typeface="+mn-lt"/>
              </a:rPr>
              <a:t>assigned for each criteria</a:t>
            </a:r>
            <a:endParaRPr lang="en-US" altLang="en-US" sz="2400" dirty="0">
              <a:latin typeface="+mn-lt"/>
            </a:endParaRPr>
          </a:p>
        </p:txBody>
      </p:sp>
      <p:graphicFrame>
        <p:nvGraphicFramePr>
          <p:cNvPr id="5" name="Object 12" descr="Score = Sigma left parenthesis weight time score right parenthesis"/>
          <p:cNvGraphicFramePr>
            <a:graphicFrameLocks noChangeAspect="1"/>
          </p:cNvGraphicFramePr>
          <p:nvPr>
            <p:extLst>
              <p:ext uri="{D42A27DB-BD31-4B8C-83A1-F6EECF244321}">
                <p14:modId xmlns:p14="http://schemas.microsoft.com/office/powerpoint/2010/main" val="2763794611"/>
              </p:ext>
            </p:extLst>
          </p:nvPr>
        </p:nvGraphicFramePr>
        <p:xfrm>
          <a:off x="2587625" y="4875213"/>
          <a:ext cx="3968750" cy="506412"/>
        </p:xfrm>
        <a:graphic>
          <a:graphicData uri="http://schemas.openxmlformats.org/presentationml/2006/ole">
            <mc:AlternateContent xmlns:mc="http://schemas.openxmlformats.org/markup-compatibility/2006">
              <mc:Choice xmlns:v="urn:schemas-microsoft-com:vml" Requires="v">
                <p:oleObj spid="_x0000_s1277" name="Equation" r:id="rId3" imgW="1892160" imgH="241200" progId="Equation.DSMT4">
                  <p:embed/>
                </p:oleObj>
              </mc:Choice>
              <mc:Fallback>
                <p:oleObj name="Equation" r:id="rId3" imgW="1892160" imgH="241200" progId="Equation.DSMT4">
                  <p:embed/>
                  <p:pic>
                    <p:nvPicPr>
                      <p:cNvPr id="23556" name="Object 12"/>
                      <p:cNvPicPr>
                        <a:picLocks noChangeAspect="1" noChangeArrowheads="1"/>
                      </p:cNvPicPr>
                      <p:nvPr/>
                    </p:nvPicPr>
                    <p:blipFill>
                      <a:blip r:embed="rId4"/>
                      <a:srcRect/>
                      <a:stretch>
                        <a:fillRect/>
                      </a:stretch>
                    </p:blipFill>
                    <p:spPr bwMode="auto">
                      <a:xfrm>
                        <a:off x="2587625" y="4875213"/>
                        <a:ext cx="3968750" cy="506412"/>
                      </a:xfrm>
                      <a:prstGeom prst="rect">
                        <a:avLst/>
                      </a:prstGeom>
                      <a:solidFill>
                        <a:schemeClr val="bg1"/>
                      </a:solidFill>
                      <a:ln w="12700">
                        <a:noFill/>
                        <a:miter lim="800000"/>
                        <a:headEnd/>
                        <a:tailEnd/>
                      </a:ln>
                    </p:spPr>
                  </p:pic>
                </p:oleObj>
              </mc:Fallback>
            </mc:AlternateContent>
          </a:graphicData>
        </a:graphic>
      </p:graphicFrame>
      <p:sp>
        <p:nvSpPr>
          <p:cNvPr id="4" name="Text Placeholder 3"/>
          <p:cNvSpPr>
            <a:spLocks noGrp="1"/>
          </p:cNvSpPr>
          <p:nvPr>
            <p:ph type="body" idx="2"/>
          </p:nvPr>
        </p:nvSpPr>
        <p:spPr>
          <a:xfrm>
            <a:off x="457200" y="5515898"/>
            <a:ext cx="8229600" cy="595518"/>
          </a:xfrm>
        </p:spPr>
        <p:txBody>
          <a:bodyPr/>
          <a:lstStyle/>
          <a:p>
            <a:pPr eaLnBrk="1" hangingPunct="1">
              <a:buFontTx/>
              <a:buNone/>
            </a:pPr>
            <a:r>
              <a:rPr lang="en-US" altLang="en-US" sz="2400" b="1" dirty="0">
                <a:solidFill>
                  <a:schemeClr val="tx1"/>
                </a:solidFill>
                <a:latin typeface="+mn-lt"/>
              </a:rPr>
              <a:t>Relative scores can be misleading!</a:t>
            </a:r>
          </a:p>
        </p:txBody>
      </p:sp>
    </p:spTree>
    <p:extLst>
      <p:ext uri="{BB962C8B-B14F-4D97-AF65-F5344CB8AC3E}">
        <p14:creationId xmlns:p14="http://schemas.microsoft.com/office/powerpoint/2010/main" val="228187835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8402</TotalTime>
  <Words>1175</Words>
  <Application>Microsoft Office PowerPoint</Application>
  <PresentationFormat>On-screen Show (4:3)</PresentationFormat>
  <Paragraphs>239</Paragraphs>
  <Slides>31</Slides>
  <Notes>1</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42" baseType="lpstr">
      <vt:lpstr>Arial</vt:lpstr>
      <vt:lpstr>Calibri</vt:lpstr>
      <vt:lpstr>Calibri Light</vt:lpstr>
      <vt:lpstr>Noto Sans Symbols</vt:lpstr>
      <vt:lpstr>Times New Roman</vt:lpstr>
      <vt:lpstr>Verdana</vt:lpstr>
      <vt:lpstr>Wingdings</vt:lpstr>
      <vt:lpstr>508 Lecture</vt:lpstr>
      <vt:lpstr>Custom Design</vt:lpstr>
      <vt:lpstr>1_508 Lecture</vt:lpstr>
      <vt:lpstr>Equation</vt:lpstr>
      <vt:lpstr>Project Management: Achieving Competitive Advantage</vt:lpstr>
      <vt:lpstr>Learning Objectives</vt:lpstr>
      <vt:lpstr>P M B O K Core Concepts</vt:lpstr>
      <vt:lpstr>Project Selection</vt:lpstr>
      <vt:lpstr>Screening and Selection Issues (1 of 2)</vt:lpstr>
      <vt:lpstr>Screening and Selection Issues (2 of 2)</vt:lpstr>
      <vt:lpstr>Approaches to Project Screening</vt:lpstr>
      <vt:lpstr>Checklist Model</vt:lpstr>
      <vt:lpstr>Simplified Scoring Models</vt:lpstr>
      <vt:lpstr>Analytic Hierarchy Process</vt:lpstr>
      <vt:lpstr>Figure 3.1 Sample A H P with Rankings for Salient Selection Criteria</vt:lpstr>
      <vt:lpstr>Figure 3.4 Profile Model</vt:lpstr>
      <vt:lpstr>Financial Models</vt:lpstr>
      <vt:lpstr>Payback Period</vt:lpstr>
      <vt:lpstr>Payback Period Example (1 of 3)</vt:lpstr>
      <vt:lpstr>Payback Period Example (2 of 3)</vt:lpstr>
      <vt:lpstr>Payback Period Example (3 of 3)</vt:lpstr>
      <vt:lpstr>Net Present Value</vt:lpstr>
      <vt:lpstr>Net Present Value Example</vt:lpstr>
      <vt:lpstr>Table 3.9 Discounted Payback Method </vt:lpstr>
      <vt:lpstr>Internal Rate of Return</vt:lpstr>
      <vt:lpstr>Internal Rate of Return Example</vt:lpstr>
      <vt:lpstr>Project Portfolio Management</vt:lpstr>
      <vt:lpstr>The Portfolio Selection Process</vt:lpstr>
      <vt:lpstr>Figure 3.8 Project Portfolio Selection Process</vt:lpstr>
      <vt:lpstr>Developing a Proactive Portfolio</vt:lpstr>
      <vt:lpstr>Figure 3.9 Project Portfolio Matrix</vt:lpstr>
      <vt:lpstr>Keys to Successful Project Portfolio Management</vt:lpstr>
      <vt:lpstr>Problems in Implementing Portfolio Management</vt:lpstr>
      <vt:lpstr>Summary</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781</cp:revision>
  <dcterms:modified xsi:type="dcterms:W3CDTF">2018-09-19T12:12:24Z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