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33"/>
  </p:notesMasterIdLst>
  <p:handoutMasterIdLst>
    <p:handoutMasterId r:id="rId34"/>
  </p:handoutMasterIdLst>
  <p:sldIdLst>
    <p:sldId id="336" r:id="rId3"/>
    <p:sldId id="306" r:id="rId4"/>
    <p:sldId id="309" r:id="rId5"/>
    <p:sldId id="310" r:id="rId6"/>
    <p:sldId id="311" r:id="rId7"/>
    <p:sldId id="312" r:id="rId8"/>
    <p:sldId id="313" r:id="rId9"/>
    <p:sldId id="314" r:id="rId10"/>
    <p:sldId id="315" r:id="rId11"/>
    <p:sldId id="316" r:id="rId12"/>
    <p:sldId id="317" r:id="rId13"/>
    <p:sldId id="325" r:id="rId14"/>
    <p:sldId id="318" r:id="rId15"/>
    <p:sldId id="319" r:id="rId16"/>
    <p:sldId id="320" r:id="rId17"/>
    <p:sldId id="321" r:id="rId18"/>
    <p:sldId id="337" r:id="rId19"/>
    <p:sldId id="322" r:id="rId20"/>
    <p:sldId id="323" r:id="rId21"/>
    <p:sldId id="324" r:id="rId22"/>
    <p:sldId id="326" r:id="rId23"/>
    <p:sldId id="327" r:id="rId24"/>
    <p:sldId id="328" r:id="rId25"/>
    <p:sldId id="329" r:id="rId26"/>
    <p:sldId id="330" r:id="rId27"/>
    <p:sldId id="331" r:id="rId28"/>
    <p:sldId id="332" r:id="rId29"/>
    <p:sldId id="333" r:id="rId30"/>
    <p:sldId id="334" r:id="rId31"/>
    <p:sldId id="338"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50" autoAdjust="0"/>
    <p:restoredTop sz="94872" autoAdjust="0"/>
  </p:normalViewPr>
  <p:slideViewPr>
    <p:cSldViewPr snapToGrid="0" snapToObjects="1">
      <p:cViewPr varScale="1">
        <p:scale>
          <a:sx n="70" d="100"/>
          <a:sy n="70" d="100"/>
        </p:scale>
        <p:origin x="1356" y="72"/>
      </p:cViewPr>
      <p:guideLst>
        <p:guide orient="horz" pos="2160"/>
        <p:guide pos="2880"/>
      </p:guideLst>
    </p:cSldViewPr>
  </p:slideViewPr>
  <p:outlineViewPr>
    <p:cViewPr>
      <p:scale>
        <a:sx n="33" d="100"/>
        <a:sy n="33" d="100"/>
      </p:scale>
      <p:origin x="0" y="-15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10/3/2018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6509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361683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541957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dirty="0">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10/3/2018</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921437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7" name="Text Placeholder 5"/>
          <p:cNvSpPr txBox="1">
            <a:spLocks/>
          </p:cNvSpPr>
          <p:nvPr userDrawn="1"/>
        </p:nvSpPr>
        <p:spPr>
          <a:xfrm>
            <a:off x="2802194" y="6474315"/>
            <a:ext cx="6018669" cy="171990"/>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70" r:id="rId3"/>
    <p:sldLayoutId id="2147483649" r:id="rId4"/>
    <p:sldLayoutId id="2147483668" r:id="rId5"/>
    <p:sldLayoutId id="2147483669" r:id="rId6"/>
    <p:sldLayoutId id="2147483651" r:id="rId7"/>
    <p:sldLayoutId id="2147483654" r:id="rId8"/>
    <p:sldLayoutId id="2147483655" r:id="rId9"/>
    <p:sldLayoutId id="2147483656" r:id="rId10"/>
    <p:sldLayoutId id="2147483667" r:id="rId11"/>
    <p:sldLayoutId id="214748365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3">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466"/>
            <a:ext cx="8363664" cy="1133579"/>
          </a:xfrm>
        </p:spPr>
        <p:txBody>
          <a:bodyPr/>
          <a:lstStyle/>
          <a:p>
            <a:r>
              <a:rPr lang="en-IN" dirty="0"/>
              <a:t>Project </a:t>
            </a:r>
            <a:r>
              <a:rPr lang="en-IN" dirty="0" smtClean="0"/>
              <a:t>Management: </a:t>
            </a:r>
            <a:r>
              <a:rPr lang="en-IN" dirty="0"/>
              <a:t>Achieving Competitive Advantage</a:t>
            </a:r>
            <a:endParaRPr lang="en-US" dirty="0">
              <a:solidFill>
                <a:schemeClr val="tx2"/>
              </a:solidFill>
            </a:endParaRPr>
          </a:p>
        </p:txBody>
      </p:sp>
      <p:sp>
        <p:nvSpPr>
          <p:cNvPr id="3" name="Text Placeholder 2"/>
          <p:cNvSpPr>
            <a:spLocks noGrp="1"/>
          </p:cNvSpPr>
          <p:nvPr>
            <p:ph type="body" idx="1"/>
          </p:nvPr>
        </p:nvSpPr>
        <p:spPr>
          <a:xfrm>
            <a:off x="502775" y="1289373"/>
            <a:ext cx="8229600" cy="418514"/>
          </a:xfrm>
        </p:spPr>
        <p:txBody>
          <a:bodyPr/>
          <a:lstStyle/>
          <a:p>
            <a:r>
              <a:rPr lang="pt-BR" dirty="0" smtClean="0">
                <a:latin typeface="+mn-lt"/>
              </a:rPr>
              <a:t>Fifth</a:t>
            </a:r>
            <a:r>
              <a:rPr lang="en-US" dirty="0" smtClean="0">
                <a:latin typeface="+mn-lt"/>
              </a:rPr>
              <a:t> </a:t>
            </a:r>
            <a:r>
              <a:rPr lang="en-US" dirty="0">
                <a:latin typeface="+mn-lt"/>
              </a:rPr>
              <a:t>Edition</a:t>
            </a:r>
          </a:p>
        </p:txBody>
      </p:sp>
      <p:sp>
        <p:nvSpPr>
          <p:cNvPr id="4" name="Text Placeholder 3"/>
          <p:cNvSpPr>
            <a:spLocks noGrp="1"/>
          </p:cNvSpPr>
          <p:nvPr>
            <p:ph type="body" idx="2"/>
          </p:nvPr>
        </p:nvSpPr>
        <p:spPr>
          <a:xfrm>
            <a:off x="5029200" y="1821153"/>
            <a:ext cx="3657600" cy="1203930"/>
          </a:xfrm>
        </p:spPr>
        <p:txBody>
          <a:bodyPr/>
          <a:lstStyle/>
          <a:p>
            <a:pPr lvl="0" algn="ctr"/>
            <a:r>
              <a:rPr lang="en-US" b="1" dirty="0">
                <a:latin typeface="+mn-lt"/>
              </a:rPr>
              <a:t>Chapter </a:t>
            </a:r>
            <a:r>
              <a:rPr lang="en-US" b="1" dirty="0" smtClean="0">
                <a:latin typeface="+mn-lt"/>
              </a:rPr>
              <a:t>4</a:t>
            </a:r>
            <a:endParaRPr lang="en-US" b="1" dirty="0">
              <a:latin typeface="+mn-lt"/>
            </a:endParaRPr>
          </a:p>
        </p:txBody>
      </p:sp>
      <p:sp>
        <p:nvSpPr>
          <p:cNvPr id="5" name="Text Placeholder 4"/>
          <p:cNvSpPr>
            <a:spLocks noGrp="1"/>
          </p:cNvSpPr>
          <p:nvPr>
            <p:ph type="body" idx="3"/>
          </p:nvPr>
        </p:nvSpPr>
        <p:spPr>
          <a:xfrm>
            <a:off x="5029200" y="3114461"/>
            <a:ext cx="3657600" cy="852855"/>
          </a:xfrm>
        </p:spPr>
        <p:txBody>
          <a:bodyPr/>
          <a:lstStyle/>
          <a:p>
            <a:pPr algn="ctr">
              <a:spcBef>
                <a:spcPct val="0"/>
              </a:spcBef>
              <a:buSzPct val="25000"/>
            </a:pPr>
            <a:r>
              <a:rPr lang="en-IN" dirty="0">
                <a:solidFill>
                  <a:schemeClr val="tx1"/>
                </a:solidFill>
                <a:latin typeface="+mn-lt"/>
              </a:rPr>
              <a:t>Leadership and the Project Manager</a:t>
            </a:r>
            <a:endParaRPr lang="en-US" altLang="en-US" dirty="0">
              <a:solidFill>
                <a:schemeClr val="tx1"/>
              </a:solidFill>
              <a:latin typeface="+mn-lt"/>
              <a:cs typeface="Arial" panose="020B0604020202020204" pitchFamily="34" charset="0"/>
              <a:sym typeface="Arial" panose="020B0604020202020204" pitchFamily="34" charset="0"/>
            </a:endParaRPr>
          </a:p>
        </p:txBody>
      </p:sp>
      <p:pic>
        <p:nvPicPr>
          <p:cNvPr id="7" name="Picture 6" descr="Front Cover: Project Management: Achieving Competitive Advantage Fifth Edition by Pinto."/>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915" y="1804683"/>
            <a:ext cx="3822816" cy="4490666"/>
          </a:xfrm>
          <a:prstGeom prst="rect">
            <a:avLst/>
          </a:prstGeom>
          <a:ln w="9525">
            <a:solidFill>
              <a:schemeClr val="tx1"/>
            </a:solidFill>
          </a:ln>
        </p:spPr>
      </p:pic>
      <p:sp>
        <p:nvSpPr>
          <p:cNvPr id="6" name="Text Placeholder 5"/>
          <p:cNvSpPr>
            <a:spLocks noGrp="1"/>
          </p:cNvSpPr>
          <p:nvPr>
            <p:ph type="body" idx="13"/>
          </p:nvPr>
        </p:nvSpPr>
        <p:spPr>
          <a:xfrm>
            <a:off x="2802194" y="6474315"/>
            <a:ext cx="6018669" cy="171990"/>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14197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t>
            </a:r>
            <a:r>
              <a:rPr lang="en-US" sz="2000" b="0" dirty="0" smtClean="0"/>
              <a:t>(2 of 2)</a:t>
            </a:r>
            <a:endParaRPr lang="en-US" sz="2000" b="0" dirty="0"/>
          </a:p>
        </p:txBody>
      </p:sp>
      <p:sp>
        <p:nvSpPr>
          <p:cNvPr id="3" name="Text Placeholder 2"/>
          <p:cNvSpPr>
            <a:spLocks noGrp="1"/>
          </p:cNvSpPr>
          <p:nvPr>
            <p:ph type="body" idx="1"/>
          </p:nvPr>
        </p:nvSpPr>
        <p:spPr>
          <a:xfrm>
            <a:off x="457200" y="1600200"/>
            <a:ext cx="8229600" cy="528851"/>
          </a:xfrm>
        </p:spPr>
        <p:txBody>
          <a:bodyPr/>
          <a:lstStyle/>
          <a:p>
            <a:pPr marL="0" indent="0">
              <a:buNone/>
            </a:pPr>
            <a:r>
              <a:rPr lang="en-US" sz="2000" b="1" dirty="0">
                <a:latin typeface="+mn-lt"/>
              </a:rPr>
              <a:t>Table </a:t>
            </a:r>
            <a:r>
              <a:rPr lang="en-US" sz="2000" b="1" dirty="0" smtClean="0">
                <a:latin typeface="+mn-lt"/>
              </a:rPr>
              <a:t>4.1 [continued]</a:t>
            </a:r>
            <a:endParaRPr 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2164048688"/>
              </p:ext>
            </p:extLst>
          </p:nvPr>
        </p:nvGraphicFramePr>
        <p:xfrm>
          <a:off x="457200" y="2247759"/>
          <a:ext cx="8229600" cy="2474364"/>
        </p:xfrm>
        <a:graphic>
          <a:graphicData uri="http://schemas.openxmlformats.org/drawingml/2006/table">
            <a:tbl>
              <a:tblPr firstRow="1" bandRow="1">
                <a:tableStyleId>{5940675A-B579-460E-94D1-54222C63F5DA}</a:tableStyleId>
              </a:tblPr>
              <a:tblGrid>
                <a:gridCol w="3705367">
                  <a:extLst>
                    <a:ext uri="{9D8B030D-6E8A-4147-A177-3AD203B41FA5}">
                      <a16:colId xmlns="" xmlns:a16="http://schemas.microsoft.com/office/drawing/2014/main" val="297551074"/>
                    </a:ext>
                  </a:extLst>
                </a:gridCol>
                <a:gridCol w="4524233">
                  <a:extLst>
                    <a:ext uri="{9D8B030D-6E8A-4147-A177-3AD203B41FA5}">
                      <a16:colId xmlns="" xmlns:a16="http://schemas.microsoft.com/office/drawing/2014/main" val="2199497261"/>
                    </a:ext>
                  </a:extLst>
                </a:gridCol>
              </a:tblGrid>
              <a:tr h="381947">
                <a:tc>
                  <a:txBody>
                    <a:bodyPr/>
                    <a:lstStyle/>
                    <a:p>
                      <a:r>
                        <a:rPr lang="en-US" sz="1800" b="1" dirty="0" smtClean="0"/>
                        <a:t>Group Maintenance Behavior </a:t>
                      </a:r>
                      <a:endParaRPr lang="en-US" sz="1800" b="1" dirty="0"/>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b="1" dirty="0" smtClean="0"/>
                        <a:t>Specific Outcome </a:t>
                      </a:r>
                      <a:endParaRPr lang="en-US" sz="1800" b="1" dirty="0"/>
                    </a:p>
                  </a:txBody>
                  <a:tcPr anchor="ct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405552580"/>
                  </a:ext>
                </a:extLst>
              </a:tr>
              <a:tr h="381947">
                <a:tc>
                  <a:txBody>
                    <a:bodyPr/>
                    <a:lstStyle/>
                    <a:p>
                      <a:r>
                        <a:rPr lang="en-US" sz="1800" dirty="0" smtClean="0"/>
                        <a:t>1. Gatekeeping </a:t>
                      </a:r>
                      <a:endParaRPr lang="en-US" sz="1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l"/>
                      <a:r>
                        <a:rPr lang="en-US" sz="1800" dirty="0" smtClean="0"/>
                        <a:t>Increase and equalize participation </a:t>
                      </a:r>
                      <a:endParaRPr lang="en-US" sz="1800" dirty="0"/>
                    </a:p>
                  </a:txBody>
                  <a:tcPr anchor="ct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921696633"/>
                  </a:ext>
                </a:extLst>
              </a:tr>
              <a:tr h="381947">
                <a:tc>
                  <a:txBody>
                    <a:bodyPr/>
                    <a:lstStyle/>
                    <a:p>
                      <a:r>
                        <a:rPr lang="en-US" sz="1800" dirty="0" smtClean="0"/>
                        <a:t>2. Harmonizing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800" dirty="0" smtClean="0"/>
                        <a:t>Reduce tension and hostility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121055058"/>
                  </a:ext>
                </a:extLst>
              </a:tr>
              <a:tr h="473288">
                <a:tc>
                  <a:txBody>
                    <a:bodyPr/>
                    <a:lstStyle/>
                    <a:p>
                      <a:r>
                        <a:rPr lang="en-US" sz="1800" dirty="0" smtClean="0"/>
                        <a:t>3. Supporting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800" dirty="0" smtClean="0"/>
                        <a:t>Prevent withdrawal, encourage exchange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344013731"/>
                  </a:ext>
                </a:extLst>
              </a:tr>
              <a:tr h="381947">
                <a:tc>
                  <a:txBody>
                    <a:bodyPr/>
                    <a:lstStyle/>
                    <a:p>
                      <a:r>
                        <a:rPr lang="en-US" sz="1800" dirty="0" smtClean="0"/>
                        <a:t>4. Setting standards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r>
                        <a:rPr lang="en-US" sz="1800" dirty="0" smtClean="0"/>
                        <a:t>Regulate behavior </a:t>
                      </a:r>
                      <a:endParaRPr lang="en-US" sz="1800"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041356157"/>
                  </a:ext>
                </a:extLst>
              </a:tr>
              <a:tr h="473288">
                <a:tc>
                  <a:txBody>
                    <a:bodyPr/>
                    <a:lstStyle/>
                    <a:p>
                      <a:r>
                        <a:rPr lang="en-US" sz="1800" dirty="0" smtClean="0"/>
                        <a:t>5. Analyzing process </a:t>
                      </a:r>
                      <a:endParaRPr lang="en-US" sz="1800" dirty="0"/>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Discover and resolve process problems </a:t>
                      </a:r>
                      <a:endParaRPr lang="en-US" sz="1800" dirty="0"/>
                    </a:p>
                  </a:txBody>
                  <a:tcPr anchor="ct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66143438"/>
                  </a:ext>
                </a:extLst>
              </a:tr>
            </a:tbl>
          </a:graphicData>
        </a:graphic>
      </p:graphicFrame>
    </p:spTree>
    <p:extLst>
      <p:ext uri="{BB962C8B-B14F-4D97-AF65-F5344CB8AC3E}">
        <p14:creationId xmlns:p14="http://schemas.microsoft.com/office/powerpoint/2010/main" val="427751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an Effective Project Manager</a:t>
            </a:r>
          </a:p>
        </p:txBody>
      </p:sp>
      <p:sp>
        <p:nvSpPr>
          <p:cNvPr id="3" name="Content Placeholder 2"/>
          <p:cNvSpPr>
            <a:spLocks noGrp="1"/>
          </p:cNvSpPr>
          <p:nvPr>
            <p:ph type="body" idx="1"/>
          </p:nvPr>
        </p:nvSpPr>
        <p:spPr>
          <a:xfrm>
            <a:off x="457200" y="1600200"/>
            <a:ext cx="8229600" cy="4683034"/>
          </a:xfrm>
        </p:spPr>
        <p:txBody>
          <a:bodyPr/>
          <a:lstStyle/>
          <a:p>
            <a:pPr marL="432000" indent="-432000">
              <a:buSzPct val="100000"/>
              <a:buFont typeface="Corbel" panose="020B0503020204020204" pitchFamily="34" charset="0"/>
              <a:buAutoNum type="arabicPeriod"/>
            </a:pPr>
            <a:r>
              <a:rPr lang="en-US" altLang="en-US" sz="2200" dirty="0">
                <a:latin typeface="+mn-lt"/>
              </a:rPr>
              <a:t>Leads by example</a:t>
            </a:r>
          </a:p>
          <a:p>
            <a:pPr marL="432000" indent="-432000">
              <a:buSzPct val="100000"/>
              <a:buFont typeface="Corbel" panose="020B0503020204020204" pitchFamily="34" charset="0"/>
              <a:buAutoNum type="arabicPeriod"/>
            </a:pPr>
            <a:r>
              <a:rPr lang="en-US" altLang="en-US" sz="2200" dirty="0">
                <a:latin typeface="+mn-lt"/>
              </a:rPr>
              <a:t>Visionary</a:t>
            </a:r>
          </a:p>
          <a:p>
            <a:pPr marL="432000" indent="-432000">
              <a:buSzPct val="100000"/>
              <a:buFont typeface="Corbel" panose="020B0503020204020204" pitchFamily="34" charset="0"/>
              <a:buAutoNum type="arabicPeriod"/>
            </a:pPr>
            <a:r>
              <a:rPr lang="en-US" altLang="en-US" sz="2200" dirty="0">
                <a:latin typeface="+mn-lt"/>
              </a:rPr>
              <a:t>Technically competent</a:t>
            </a:r>
          </a:p>
          <a:p>
            <a:pPr marL="432000" indent="-432000">
              <a:buSzPct val="100000"/>
              <a:buFont typeface="Corbel" panose="020B0503020204020204" pitchFamily="34" charset="0"/>
              <a:buAutoNum type="arabicPeriod"/>
            </a:pPr>
            <a:r>
              <a:rPr lang="en-US" altLang="en-US" sz="2200" dirty="0">
                <a:latin typeface="+mn-lt"/>
              </a:rPr>
              <a:t>Decisive</a:t>
            </a:r>
          </a:p>
          <a:p>
            <a:pPr marL="432000" indent="-432000">
              <a:buSzPct val="100000"/>
              <a:buFont typeface="Corbel" panose="020B0503020204020204" pitchFamily="34" charset="0"/>
              <a:buAutoNum type="arabicPeriod"/>
            </a:pPr>
            <a:r>
              <a:rPr lang="en-US" altLang="en-US" sz="2200" dirty="0">
                <a:latin typeface="+mn-lt"/>
              </a:rPr>
              <a:t>A good communicator</a:t>
            </a:r>
          </a:p>
          <a:p>
            <a:pPr marL="432000" indent="-432000">
              <a:buSzPct val="100000"/>
              <a:buFont typeface="Corbel" panose="020B0503020204020204" pitchFamily="34" charset="0"/>
              <a:buAutoNum type="arabicPeriod"/>
            </a:pPr>
            <a:r>
              <a:rPr lang="en-US" altLang="en-US" sz="2200" dirty="0">
                <a:latin typeface="+mn-lt"/>
              </a:rPr>
              <a:t>A good motivator</a:t>
            </a:r>
          </a:p>
          <a:p>
            <a:pPr marL="432000" indent="-432000">
              <a:buSzPct val="100000"/>
              <a:buFont typeface="Corbel" panose="020B0503020204020204" pitchFamily="34" charset="0"/>
              <a:buAutoNum type="arabicPeriod"/>
            </a:pPr>
            <a:r>
              <a:rPr lang="en-US" altLang="en-US" sz="2200" dirty="0">
                <a:latin typeface="+mn-lt"/>
              </a:rPr>
              <a:t>Stands up to top management when necessary</a:t>
            </a:r>
          </a:p>
          <a:p>
            <a:pPr marL="432000" indent="-432000">
              <a:buSzPct val="100000"/>
              <a:buFont typeface="Corbel" panose="020B0503020204020204" pitchFamily="34" charset="0"/>
              <a:buAutoNum type="arabicPeriod"/>
            </a:pPr>
            <a:r>
              <a:rPr lang="en-US" altLang="en-US" sz="2200" dirty="0">
                <a:latin typeface="+mn-lt"/>
              </a:rPr>
              <a:t>Supports team members</a:t>
            </a:r>
          </a:p>
          <a:p>
            <a:pPr marL="432000" indent="-432000">
              <a:buSzPct val="100000"/>
              <a:buFont typeface="Corbel" panose="020B0503020204020204" pitchFamily="34" charset="0"/>
              <a:buAutoNum type="arabicPeriod"/>
            </a:pPr>
            <a:r>
              <a:rPr lang="en-US" altLang="en-US" sz="2200" dirty="0">
                <a:latin typeface="+mn-lt"/>
              </a:rPr>
              <a:t>Encourages new </a:t>
            </a:r>
            <a:r>
              <a:rPr lang="en-US" altLang="en-US" sz="2200" dirty="0" smtClean="0">
                <a:latin typeface="+mn-lt"/>
              </a:rPr>
              <a:t>ideas</a:t>
            </a:r>
            <a:endParaRPr lang="en-US" altLang="en-US" sz="2200" dirty="0">
              <a:latin typeface="+mn-lt"/>
            </a:endParaRPr>
          </a:p>
        </p:txBody>
      </p:sp>
    </p:spTree>
    <p:extLst>
      <p:ext uri="{BB962C8B-B14F-4D97-AF65-F5344CB8AC3E}">
        <p14:creationId xmlns:p14="http://schemas.microsoft.com/office/powerpoint/2010/main" val="14898142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Characteristics of Project Managers Who Are Not Leaders</a:t>
            </a:r>
          </a:p>
        </p:txBody>
      </p:sp>
      <p:sp>
        <p:nvSpPr>
          <p:cNvPr id="5" name="Text Placeholder 4"/>
          <p:cNvSpPr>
            <a:spLocks noGrp="1"/>
          </p:cNvSpPr>
          <p:nvPr>
            <p:ph type="body" idx="1"/>
          </p:nvPr>
        </p:nvSpPr>
        <p:spPr>
          <a:xfrm>
            <a:off x="457200" y="1600200"/>
            <a:ext cx="3910084" cy="3326642"/>
          </a:xfrm>
        </p:spPr>
        <p:txBody>
          <a:bodyPr/>
          <a:lstStyle/>
          <a:p>
            <a:pPr marL="0" indent="0">
              <a:buNone/>
            </a:pPr>
            <a:r>
              <a:rPr lang="en-US" sz="2400" b="1" dirty="0">
                <a:solidFill>
                  <a:schemeClr val="tx1"/>
                </a:solidFill>
                <a:latin typeface="+mn-lt"/>
              </a:rPr>
              <a:t>Personal Flaw</a:t>
            </a:r>
            <a:r>
              <a:rPr lang="en-US" sz="2400" dirty="0">
                <a:latin typeface="+mn-lt"/>
              </a:rPr>
              <a:t>	</a:t>
            </a:r>
          </a:p>
          <a:p>
            <a:pPr>
              <a:defRPr/>
            </a:pPr>
            <a:r>
              <a:rPr lang="en-US" sz="2400" dirty="0">
                <a:latin typeface="+mn-lt"/>
              </a:rPr>
              <a:t>Sets bad example</a:t>
            </a:r>
          </a:p>
          <a:p>
            <a:pPr>
              <a:defRPr/>
            </a:pPr>
            <a:r>
              <a:rPr lang="en-US" sz="2400" dirty="0">
                <a:latin typeface="+mn-lt"/>
              </a:rPr>
              <a:t>Not self-assured</a:t>
            </a:r>
          </a:p>
          <a:p>
            <a:pPr>
              <a:defRPr/>
            </a:pPr>
            <a:r>
              <a:rPr lang="en-US" sz="2400" dirty="0">
                <a:latin typeface="+mn-lt"/>
              </a:rPr>
              <a:t>Lacks technical expertise</a:t>
            </a:r>
          </a:p>
          <a:p>
            <a:pPr>
              <a:defRPr/>
            </a:pPr>
            <a:r>
              <a:rPr lang="en-US" sz="2400" dirty="0">
                <a:latin typeface="+mn-lt"/>
              </a:rPr>
              <a:t>Poor communicator</a:t>
            </a:r>
          </a:p>
          <a:p>
            <a:pPr>
              <a:defRPr/>
            </a:pPr>
            <a:r>
              <a:rPr lang="en-US" sz="2400" dirty="0">
                <a:latin typeface="+mn-lt"/>
              </a:rPr>
              <a:t>Poor </a:t>
            </a:r>
            <a:r>
              <a:rPr lang="en-US" sz="2400" dirty="0" smtClean="0">
                <a:latin typeface="+mn-lt"/>
              </a:rPr>
              <a:t>motivator</a:t>
            </a:r>
            <a:endParaRPr lang="en-US" sz="2400" dirty="0">
              <a:latin typeface="+mn-lt"/>
            </a:endParaRPr>
          </a:p>
        </p:txBody>
      </p:sp>
      <p:sp>
        <p:nvSpPr>
          <p:cNvPr id="6" name="Text Placeholder 5"/>
          <p:cNvSpPr>
            <a:spLocks noGrp="1"/>
          </p:cNvSpPr>
          <p:nvPr>
            <p:ph type="body" idx="2"/>
          </p:nvPr>
        </p:nvSpPr>
        <p:spPr>
          <a:xfrm>
            <a:off x="4531057" y="1600200"/>
            <a:ext cx="4155743" cy="4404815"/>
          </a:xfrm>
        </p:spPr>
        <p:txBody>
          <a:bodyPr/>
          <a:lstStyle/>
          <a:p>
            <a:pPr marL="0" indent="0">
              <a:buNone/>
            </a:pPr>
            <a:r>
              <a:rPr lang="en-US" sz="2400" b="1" dirty="0">
                <a:solidFill>
                  <a:schemeClr val="tx1"/>
                </a:solidFill>
                <a:latin typeface="+mn-lt"/>
              </a:rPr>
              <a:t>Organizational Factors</a:t>
            </a:r>
          </a:p>
          <a:p>
            <a:pPr>
              <a:defRPr/>
            </a:pPr>
            <a:r>
              <a:rPr lang="en-US" sz="2400" dirty="0">
                <a:latin typeface="+mn-lt"/>
              </a:rPr>
              <a:t>Lack of top management support</a:t>
            </a:r>
          </a:p>
          <a:p>
            <a:pPr>
              <a:defRPr/>
            </a:pPr>
            <a:r>
              <a:rPr lang="en-US" sz="2400" dirty="0">
                <a:latin typeface="+mn-lt"/>
              </a:rPr>
              <a:t>Resistance to change</a:t>
            </a:r>
          </a:p>
          <a:p>
            <a:pPr>
              <a:defRPr/>
            </a:pPr>
            <a:r>
              <a:rPr lang="en-US" sz="2400" dirty="0">
                <a:latin typeface="+mn-lt"/>
              </a:rPr>
              <a:t>Inconsistent reward system</a:t>
            </a:r>
          </a:p>
          <a:p>
            <a:pPr>
              <a:defRPr/>
            </a:pPr>
            <a:r>
              <a:rPr lang="en-US" sz="2400" dirty="0">
                <a:latin typeface="+mn-lt"/>
              </a:rPr>
              <a:t>A reactive organization rather than a proactive, planning one</a:t>
            </a:r>
          </a:p>
          <a:p>
            <a:pPr>
              <a:defRPr/>
            </a:pPr>
            <a:r>
              <a:rPr lang="en-US" sz="2400" dirty="0">
                <a:latin typeface="+mn-lt"/>
              </a:rPr>
              <a:t>Lack of </a:t>
            </a:r>
            <a:r>
              <a:rPr lang="en-US" sz="2400" dirty="0" smtClean="0">
                <a:latin typeface="+mn-lt"/>
              </a:rPr>
              <a:t>resources</a:t>
            </a:r>
            <a:endParaRPr lang="en-US" sz="2400" dirty="0">
              <a:latin typeface="+mn-lt"/>
            </a:endParaRPr>
          </a:p>
        </p:txBody>
      </p:sp>
    </p:spTree>
    <p:extLst>
      <p:ext uri="{BB962C8B-B14F-4D97-AF65-F5344CB8AC3E}">
        <p14:creationId xmlns:p14="http://schemas.microsoft.com/office/powerpoint/2010/main" val="234622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 </a:t>
            </a:r>
            <a:r>
              <a:rPr lang="en-US" dirty="0" smtClean="0"/>
              <a:t>and </a:t>
            </a:r>
            <a:r>
              <a:rPr lang="en-US" dirty="0"/>
              <a:t>Emotional Intelligence</a:t>
            </a:r>
          </a:p>
        </p:txBody>
      </p:sp>
      <p:sp>
        <p:nvSpPr>
          <p:cNvPr id="3" name="Content Placeholder 2"/>
          <p:cNvSpPr>
            <a:spLocks noGrp="1"/>
          </p:cNvSpPr>
          <p:nvPr>
            <p:ph type="body" idx="1"/>
          </p:nvPr>
        </p:nvSpPr>
        <p:spPr>
          <a:xfrm>
            <a:off x="457200" y="1600200"/>
            <a:ext cx="8229600" cy="4741606"/>
          </a:xfrm>
        </p:spPr>
        <p:txBody>
          <a:bodyPr/>
          <a:lstStyle/>
          <a:p>
            <a:pPr marL="0" indent="0" eaLnBrk="1" hangingPunct="1">
              <a:spcAft>
                <a:spcPct val="0"/>
              </a:spcAft>
              <a:buClr>
                <a:srgbClr val="08CC78"/>
              </a:buClr>
              <a:buFont typeface="Wingdings 2" panose="05020102010507070707" pitchFamily="18" charset="2"/>
              <a:buNone/>
            </a:pPr>
            <a:r>
              <a:rPr lang="en-US" altLang="en-US" sz="2200" b="1" dirty="0">
                <a:solidFill>
                  <a:schemeClr val="tx1"/>
                </a:solidFill>
                <a:latin typeface="+mn-lt"/>
              </a:rPr>
              <a:t>Emotional intelligence </a:t>
            </a:r>
            <a:r>
              <a:rPr lang="en-US" altLang="en-US" sz="2200" dirty="0">
                <a:latin typeface="+mn-lt"/>
              </a:rPr>
              <a:t>refers to </a:t>
            </a:r>
            <a:r>
              <a:rPr lang="en-US" altLang="en-US" sz="2200" dirty="0" smtClean="0">
                <a:latin typeface="+mn-lt"/>
              </a:rPr>
              <a:t>leaders</a:t>
            </a:r>
            <a:r>
              <a:rPr lang="en-US" altLang="ja-JP" sz="2200" dirty="0" smtClean="0">
                <a:latin typeface="+mn-lt"/>
              </a:rPr>
              <a:t>’ </a:t>
            </a:r>
            <a:r>
              <a:rPr lang="en-US" altLang="ja-JP" sz="2200" dirty="0">
                <a:latin typeface="+mn-lt"/>
              </a:rPr>
              <a:t>ability to understand that effective leadership is part of the emotional and relational transaction between subordinates and themselves</a:t>
            </a:r>
            <a:r>
              <a:rPr lang="en-US" altLang="ja-JP" sz="2200" dirty="0" smtClean="0">
                <a:latin typeface="+mn-lt"/>
              </a:rPr>
              <a:t>.</a:t>
            </a:r>
            <a:endParaRPr lang="en-US" altLang="ja-JP" sz="2200" dirty="0">
              <a:latin typeface="+mn-lt"/>
            </a:endParaRPr>
          </a:p>
          <a:p>
            <a:pPr marL="0" indent="0" eaLnBrk="1" hangingPunct="1">
              <a:spcAft>
                <a:spcPct val="0"/>
              </a:spcAft>
              <a:buClr>
                <a:srgbClr val="08CC78"/>
              </a:buClr>
              <a:buFont typeface="Wingdings 2" panose="05020102010507070707" pitchFamily="18" charset="2"/>
              <a:buNone/>
            </a:pPr>
            <a:r>
              <a:rPr lang="en-US" altLang="en-US" sz="2200" dirty="0" smtClean="0">
                <a:latin typeface="+mn-lt"/>
              </a:rPr>
              <a:t>Five </a:t>
            </a:r>
            <a:r>
              <a:rPr lang="en-US" altLang="en-US" sz="2200" dirty="0">
                <a:latin typeface="+mn-lt"/>
              </a:rPr>
              <a:t>elements characterize emotional intelligence:</a:t>
            </a:r>
          </a:p>
          <a:p>
            <a:pPr marL="255600" indent="-255600" eaLnBrk="1" hangingPunct="1">
              <a:spcAft>
                <a:spcPct val="0"/>
              </a:spcAft>
              <a:buClr>
                <a:schemeClr val="tx2"/>
              </a:buClr>
              <a:buSzPct val="100000"/>
              <a:buFont typeface="Arial" panose="020B0604020202020204" pitchFamily="34" charset="0"/>
              <a:buChar char="•"/>
            </a:pPr>
            <a:r>
              <a:rPr lang="en-US" altLang="en-US" sz="2200" dirty="0">
                <a:latin typeface="+mn-lt"/>
              </a:rPr>
              <a:t>Self-awareness</a:t>
            </a:r>
          </a:p>
          <a:p>
            <a:pPr marL="255600" indent="-255600" eaLnBrk="1" hangingPunct="1">
              <a:spcAft>
                <a:spcPct val="0"/>
              </a:spcAft>
              <a:buClr>
                <a:schemeClr val="tx2"/>
              </a:buClr>
              <a:buSzPct val="100000"/>
              <a:buFont typeface="Arial" panose="020B0604020202020204" pitchFamily="34" charset="0"/>
              <a:buChar char="•"/>
            </a:pPr>
            <a:r>
              <a:rPr lang="en-US" altLang="en-US" sz="2200" dirty="0">
                <a:latin typeface="+mn-lt"/>
              </a:rPr>
              <a:t>Self-regulation</a:t>
            </a:r>
          </a:p>
          <a:p>
            <a:pPr marL="255600" indent="-255600" eaLnBrk="1" hangingPunct="1">
              <a:spcAft>
                <a:spcPct val="0"/>
              </a:spcAft>
              <a:buClr>
                <a:schemeClr val="tx2"/>
              </a:buClr>
              <a:buSzPct val="100000"/>
              <a:buFont typeface="Arial" panose="020B0604020202020204" pitchFamily="34" charset="0"/>
              <a:buChar char="•"/>
            </a:pPr>
            <a:r>
              <a:rPr lang="en-US" altLang="en-US" sz="2200" dirty="0">
                <a:latin typeface="+mn-lt"/>
              </a:rPr>
              <a:t>Motivation</a:t>
            </a:r>
          </a:p>
          <a:p>
            <a:pPr marL="255600" indent="-255600" eaLnBrk="1" hangingPunct="1">
              <a:spcAft>
                <a:spcPct val="0"/>
              </a:spcAft>
              <a:buClr>
                <a:schemeClr val="tx2"/>
              </a:buClr>
              <a:buSzPct val="100000"/>
              <a:buFont typeface="Arial" panose="020B0604020202020204" pitchFamily="34" charset="0"/>
              <a:buChar char="•"/>
            </a:pPr>
            <a:r>
              <a:rPr lang="en-US" altLang="en-US" sz="2200" dirty="0">
                <a:latin typeface="+mn-lt"/>
              </a:rPr>
              <a:t>Empathy</a:t>
            </a:r>
          </a:p>
          <a:p>
            <a:pPr marL="255600" indent="-255600" eaLnBrk="1" hangingPunct="1">
              <a:spcAft>
                <a:spcPct val="0"/>
              </a:spcAft>
              <a:buClr>
                <a:schemeClr val="tx2"/>
              </a:buClr>
              <a:buSzPct val="100000"/>
              <a:buFont typeface="Arial" panose="020B0604020202020204" pitchFamily="34" charset="0"/>
              <a:buChar char="•"/>
            </a:pPr>
            <a:r>
              <a:rPr lang="en-US" altLang="en-US" sz="2200" dirty="0">
                <a:latin typeface="+mn-lt"/>
              </a:rPr>
              <a:t>Social </a:t>
            </a:r>
            <a:r>
              <a:rPr lang="en-US" altLang="en-US" sz="2200" dirty="0" smtClean="0">
                <a:latin typeface="+mn-lt"/>
              </a:rPr>
              <a:t>skills</a:t>
            </a:r>
            <a:endParaRPr lang="en-US" altLang="en-US" sz="2200" dirty="0">
              <a:latin typeface="+mn-lt"/>
            </a:endParaRPr>
          </a:p>
        </p:txBody>
      </p:sp>
    </p:spTree>
    <p:extLst>
      <p:ext uri="{BB962C8B-B14F-4D97-AF65-F5344CB8AC3E}">
        <p14:creationId xmlns:p14="http://schemas.microsoft.com/office/powerpoint/2010/main" val="3412511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 of Effective Project Leaders</a:t>
            </a:r>
          </a:p>
        </p:txBody>
      </p:sp>
      <p:sp>
        <p:nvSpPr>
          <p:cNvPr id="3" name="Content Placeholder 2"/>
          <p:cNvSpPr>
            <a:spLocks noGrp="1"/>
          </p:cNvSpPr>
          <p:nvPr>
            <p:ph type="body" idx="1"/>
          </p:nvPr>
        </p:nvSpPr>
        <p:spPr/>
        <p:txBody>
          <a:bodyPr/>
          <a:lstStyle/>
          <a:p>
            <a:pPr marL="0" indent="0">
              <a:buClr>
                <a:schemeClr val="accent3"/>
              </a:buClr>
              <a:buNone/>
              <a:defRPr/>
            </a:pPr>
            <a:r>
              <a:rPr lang="en-US" sz="2400" dirty="0">
                <a:latin typeface="+mn-lt"/>
              </a:rPr>
              <a:t>One study on effective project leadership revealed these common characteristics:</a:t>
            </a:r>
          </a:p>
          <a:p>
            <a:pPr marL="255600" indent="-255600">
              <a:buClr>
                <a:schemeClr val="tx2"/>
              </a:buClr>
              <a:buSzPct val="100000"/>
              <a:buFont typeface="Arial" panose="020B0604020202020204" pitchFamily="34" charset="0"/>
              <a:buChar char="•"/>
              <a:defRPr/>
            </a:pPr>
            <a:r>
              <a:rPr lang="en-US" sz="2400" dirty="0">
                <a:latin typeface="+mn-lt"/>
              </a:rPr>
              <a:t>Credibility</a:t>
            </a:r>
          </a:p>
          <a:p>
            <a:pPr marL="255600" indent="-255600">
              <a:buClr>
                <a:schemeClr val="tx2"/>
              </a:buClr>
              <a:buSzPct val="100000"/>
              <a:buFont typeface="Arial" panose="020B0604020202020204" pitchFamily="34" charset="0"/>
              <a:buChar char="•"/>
              <a:defRPr/>
            </a:pPr>
            <a:r>
              <a:rPr lang="en-US" sz="2400" dirty="0">
                <a:latin typeface="+mn-lt"/>
              </a:rPr>
              <a:t>Creative problem-solver</a:t>
            </a:r>
          </a:p>
          <a:p>
            <a:pPr marL="255600" indent="-255600">
              <a:buClr>
                <a:schemeClr val="tx2"/>
              </a:buClr>
              <a:buSzPct val="100000"/>
              <a:buFont typeface="Arial" panose="020B0604020202020204" pitchFamily="34" charset="0"/>
              <a:buChar char="•"/>
              <a:defRPr/>
            </a:pPr>
            <a:r>
              <a:rPr lang="en-US" sz="2400" dirty="0">
                <a:latin typeface="+mn-lt"/>
              </a:rPr>
              <a:t>Tolerance for ambiguity</a:t>
            </a:r>
          </a:p>
          <a:p>
            <a:pPr marL="255600" indent="-255600">
              <a:buClr>
                <a:schemeClr val="tx2"/>
              </a:buClr>
              <a:buSzPct val="100000"/>
              <a:buFont typeface="Arial" panose="020B0604020202020204" pitchFamily="34" charset="0"/>
              <a:buChar char="•"/>
              <a:defRPr/>
            </a:pPr>
            <a:r>
              <a:rPr lang="en-US" sz="2400" dirty="0">
                <a:latin typeface="+mn-lt"/>
              </a:rPr>
              <a:t>Flexible management style</a:t>
            </a:r>
          </a:p>
          <a:p>
            <a:pPr marL="255600" indent="-255600">
              <a:buClr>
                <a:schemeClr val="tx2"/>
              </a:buClr>
              <a:buSzPct val="100000"/>
              <a:buFont typeface="Arial" panose="020B0604020202020204" pitchFamily="34" charset="0"/>
              <a:buChar char="•"/>
              <a:defRPr/>
            </a:pPr>
            <a:r>
              <a:rPr lang="en-US" sz="2400" dirty="0">
                <a:latin typeface="+mn-lt"/>
              </a:rPr>
              <a:t>Effective communication </a:t>
            </a:r>
            <a:r>
              <a:rPr lang="en-US" sz="2400" dirty="0" smtClean="0">
                <a:latin typeface="+mn-lt"/>
              </a:rPr>
              <a:t>skills</a:t>
            </a:r>
            <a:endParaRPr lang="en-US" sz="2400" dirty="0">
              <a:latin typeface="+mn-lt"/>
            </a:endParaRPr>
          </a:p>
        </p:txBody>
      </p:sp>
    </p:spTree>
    <p:extLst>
      <p:ext uri="{BB962C8B-B14F-4D97-AF65-F5344CB8AC3E}">
        <p14:creationId xmlns:p14="http://schemas.microsoft.com/office/powerpoint/2010/main" val="2949622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Project Management Abilities</a:t>
            </a:r>
          </a:p>
        </p:txBody>
      </p:sp>
      <p:sp>
        <p:nvSpPr>
          <p:cNvPr id="3" name="Content Placeholder 2"/>
          <p:cNvSpPr>
            <a:spLocks noGrp="1"/>
          </p:cNvSpPr>
          <p:nvPr>
            <p:ph type="body" idx="1"/>
          </p:nvPr>
        </p:nvSpPr>
        <p:spPr/>
        <p:txBody>
          <a:bodyPr/>
          <a:lstStyle/>
          <a:p>
            <a:pPr marL="432000" indent="-432000">
              <a:buSzPct val="100000"/>
              <a:buFont typeface="Corbel" panose="020B0503020204020204" pitchFamily="34" charset="0"/>
              <a:buAutoNum type="arabicPeriod"/>
            </a:pPr>
            <a:r>
              <a:rPr lang="en-US" altLang="en-US" sz="2400" dirty="0">
                <a:latin typeface="+mn-lt"/>
              </a:rPr>
              <a:t>Organizing under conflict</a:t>
            </a:r>
          </a:p>
          <a:p>
            <a:pPr marL="432000" indent="-432000">
              <a:buSzPct val="100000"/>
              <a:buFont typeface="Corbel" panose="020B0503020204020204" pitchFamily="34" charset="0"/>
              <a:buAutoNum type="arabicPeriod"/>
            </a:pPr>
            <a:r>
              <a:rPr lang="en-US" altLang="en-US" sz="2400" dirty="0">
                <a:latin typeface="+mn-lt"/>
              </a:rPr>
              <a:t>Experience</a:t>
            </a:r>
          </a:p>
          <a:p>
            <a:pPr marL="432000" indent="-432000">
              <a:buSzPct val="100000"/>
              <a:buFont typeface="Corbel" panose="020B0503020204020204" pitchFamily="34" charset="0"/>
              <a:buAutoNum type="arabicPeriod"/>
            </a:pPr>
            <a:r>
              <a:rPr lang="en-US" altLang="en-US" sz="2400" dirty="0">
                <a:latin typeface="+mn-lt"/>
              </a:rPr>
              <a:t>Decision making</a:t>
            </a:r>
          </a:p>
          <a:p>
            <a:pPr marL="432000" indent="-432000">
              <a:buSzPct val="100000"/>
              <a:buFont typeface="Corbel" panose="020B0503020204020204" pitchFamily="34" charset="0"/>
              <a:buAutoNum type="arabicPeriod"/>
            </a:pPr>
            <a:r>
              <a:rPr lang="en-US" altLang="en-US" sz="2400" dirty="0">
                <a:latin typeface="+mn-lt"/>
              </a:rPr>
              <a:t>Productive creativity</a:t>
            </a:r>
          </a:p>
          <a:p>
            <a:pPr marL="432000" indent="-432000">
              <a:buSzPct val="100000"/>
              <a:buFont typeface="Corbel" panose="020B0503020204020204" pitchFamily="34" charset="0"/>
              <a:buAutoNum type="arabicPeriod"/>
            </a:pPr>
            <a:r>
              <a:rPr lang="en-US" altLang="en-US" sz="2400" dirty="0">
                <a:latin typeface="+mn-lt"/>
              </a:rPr>
              <a:t>Organizing with cooperation</a:t>
            </a:r>
          </a:p>
          <a:p>
            <a:pPr marL="432000" indent="-432000">
              <a:buSzPct val="100000"/>
              <a:buFont typeface="Corbel" panose="020B0503020204020204" pitchFamily="34" charset="0"/>
              <a:buAutoNum type="arabicPeriod"/>
            </a:pPr>
            <a:r>
              <a:rPr lang="en-US" altLang="en-US" sz="2400" dirty="0">
                <a:latin typeface="+mn-lt"/>
              </a:rPr>
              <a:t>Cooperative leadership</a:t>
            </a:r>
          </a:p>
          <a:p>
            <a:pPr marL="432000" indent="-432000">
              <a:buSzPct val="100000"/>
              <a:buFont typeface="Corbel" panose="020B0503020204020204" pitchFamily="34" charset="0"/>
              <a:buAutoNum type="arabicPeriod"/>
            </a:pPr>
            <a:r>
              <a:rPr lang="en-US" altLang="en-US" sz="2400" dirty="0">
                <a:latin typeface="+mn-lt"/>
              </a:rPr>
              <a:t>Integrative </a:t>
            </a:r>
            <a:r>
              <a:rPr lang="en-US" altLang="en-US" sz="2400" dirty="0" smtClean="0">
                <a:latin typeface="+mn-lt"/>
              </a:rPr>
              <a:t>thinking</a:t>
            </a:r>
            <a:endParaRPr lang="en-US" altLang="en-US" sz="2400" dirty="0">
              <a:latin typeface="+mn-lt"/>
            </a:endParaRPr>
          </a:p>
        </p:txBody>
      </p:sp>
    </p:spTree>
    <p:extLst>
      <p:ext uri="{BB962C8B-B14F-4D97-AF65-F5344CB8AC3E}">
        <p14:creationId xmlns:p14="http://schemas.microsoft.com/office/powerpoint/2010/main" val="1204292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Are</a:t>
            </a:r>
            <a:r>
              <a:rPr lang="en-US" dirty="0" smtClean="0"/>
              <a:t> </a:t>
            </a:r>
            <a:r>
              <a:rPr lang="en-US" dirty="0"/>
              <a:t>Project Champions?</a:t>
            </a:r>
          </a:p>
        </p:txBody>
      </p:sp>
      <p:sp>
        <p:nvSpPr>
          <p:cNvPr id="3" name="Content Placeholder 2"/>
          <p:cNvSpPr>
            <a:spLocks noGrp="1"/>
          </p:cNvSpPr>
          <p:nvPr>
            <p:ph type="body" idx="1"/>
          </p:nvPr>
        </p:nvSpPr>
        <p:spPr/>
        <p:txBody>
          <a:bodyPr/>
          <a:lstStyle/>
          <a:p>
            <a:pPr marL="0" indent="0">
              <a:buNone/>
              <a:defRPr/>
            </a:pPr>
            <a:endParaRPr lang="en-US" altLang="en-US" sz="2400" b="1" dirty="0" smtClean="0">
              <a:solidFill>
                <a:schemeClr val="tx1"/>
              </a:solidFill>
              <a:latin typeface="+mn-lt"/>
            </a:endParaRPr>
          </a:p>
          <a:p>
            <a:pPr marL="0" indent="0">
              <a:buNone/>
              <a:defRPr/>
            </a:pPr>
            <a:r>
              <a:rPr lang="en-US" altLang="en-US" sz="2400" b="1" dirty="0" smtClean="0">
                <a:solidFill>
                  <a:schemeClr val="tx1"/>
                </a:solidFill>
                <a:latin typeface="+mn-lt"/>
              </a:rPr>
              <a:t>Champions </a:t>
            </a:r>
            <a:r>
              <a:rPr lang="en-US" altLang="en-US" sz="2400" b="1" dirty="0">
                <a:solidFill>
                  <a:schemeClr val="tx1"/>
                </a:solidFill>
                <a:latin typeface="+mn-lt"/>
              </a:rPr>
              <a:t>are </a:t>
            </a:r>
            <a:r>
              <a:rPr lang="ja-JP" altLang="en-US" sz="2400" b="1" dirty="0">
                <a:solidFill>
                  <a:schemeClr val="tx1"/>
                </a:solidFill>
                <a:latin typeface="+mn-lt"/>
              </a:rPr>
              <a:t>“</a:t>
            </a:r>
            <a:r>
              <a:rPr lang="en-US" altLang="ja-JP" sz="2400" b="1" dirty="0">
                <a:solidFill>
                  <a:schemeClr val="tx1"/>
                </a:solidFill>
                <a:latin typeface="+mn-lt"/>
              </a:rPr>
              <a:t>fanatics</a:t>
            </a:r>
            <a:r>
              <a:rPr lang="ja-JP" altLang="en-US" sz="2400" b="1" dirty="0">
                <a:solidFill>
                  <a:schemeClr val="tx1"/>
                </a:solidFill>
                <a:latin typeface="+mn-lt"/>
              </a:rPr>
              <a:t>”</a:t>
            </a:r>
            <a:r>
              <a:rPr lang="en-US" altLang="ja-JP" sz="2400" b="1" dirty="0">
                <a:solidFill>
                  <a:schemeClr val="tx1"/>
                </a:solidFill>
                <a:latin typeface="+mn-lt"/>
              </a:rPr>
              <a:t> in the single-minded </a:t>
            </a:r>
            <a:r>
              <a:rPr lang="en-US" altLang="en-US" sz="2400" b="1" dirty="0" smtClean="0">
                <a:solidFill>
                  <a:schemeClr val="tx1"/>
                </a:solidFill>
                <a:latin typeface="+mn-lt"/>
              </a:rPr>
              <a:t>pursuit of </a:t>
            </a:r>
            <a:r>
              <a:rPr lang="en-US" altLang="en-US" sz="2400" b="1" dirty="0">
                <a:solidFill>
                  <a:schemeClr val="tx1"/>
                </a:solidFill>
                <a:latin typeface="+mn-lt"/>
              </a:rPr>
              <a:t>their pet ideas</a:t>
            </a:r>
            <a:r>
              <a:rPr lang="en-US" altLang="en-US" sz="2400" b="1" dirty="0" smtClean="0">
                <a:solidFill>
                  <a:schemeClr val="tx1"/>
                </a:solidFill>
                <a:latin typeface="+mn-lt"/>
              </a:rPr>
              <a:t>. </a:t>
            </a:r>
          </a:p>
          <a:p>
            <a:pPr marL="0" indent="0" algn="just">
              <a:buNone/>
              <a:defRPr/>
            </a:pPr>
            <a:r>
              <a:rPr lang="en-US" altLang="en-US" sz="2400" dirty="0" smtClean="0">
                <a:solidFill>
                  <a:schemeClr val="tx1"/>
                </a:solidFill>
                <a:latin typeface="+mn-lt"/>
              </a:rPr>
              <a:t>They are individuals within an organization who identify with new developments  and use all the resources available to them to pursue that development irrespective of any resistance within the organization.</a:t>
            </a:r>
            <a:endParaRPr lang="en-US" altLang="en-US" sz="2400" dirty="0">
              <a:latin typeface="+mn-lt"/>
            </a:endParaRPr>
          </a:p>
        </p:txBody>
      </p:sp>
    </p:spTree>
    <p:extLst>
      <p:ext uri="{BB962C8B-B14F-4D97-AF65-F5344CB8AC3E}">
        <p14:creationId xmlns:p14="http://schemas.microsoft.com/office/powerpoint/2010/main" val="2817843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Contd.</a:t>
            </a:r>
            <a:endParaRPr lang="en-GB" dirty="0"/>
          </a:p>
        </p:txBody>
      </p:sp>
      <p:sp>
        <p:nvSpPr>
          <p:cNvPr id="6" name="Text Placeholder 5"/>
          <p:cNvSpPr>
            <a:spLocks noGrp="1"/>
          </p:cNvSpPr>
          <p:nvPr>
            <p:ph type="body" idx="1"/>
          </p:nvPr>
        </p:nvSpPr>
        <p:spPr/>
        <p:txBody>
          <a:bodyPr/>
          <a:lstStyle/>
          <a:p>
            <a:pPr marL="0" lvl="0" indent="0">
              <a:buNone/>
              <a:tabLst/>
            </a:pPr>
            <a:r>
              <a:rPr lang="en-US" altLang="en-US" sz="2400" dirty="0">
                <a:solidFill>
                  <a:srgbClr val="000000"/>
                </a:solidFill>
              </a:rPr>
              <a:t>Champions can be:</a:t>
            </a:r>
          </a:p>
          <a:p>
            <a:pPr lvl="0">
              <a:buFont typeface="Arial"/>
              <a:buChar char="•"/>
              <a:tabLst/>
            </a:pPr>
            <a:r>
              <a:rPr lang="en-US" altLang="en-US" sz="2400" dirty="0">
                <a:solidFill>
                  <a:srgbClr val="000000"/>
                </a:solidFill>
              </a:rPr>
              <a:t>creative originator</a:t>
            </a:r>
          </a:p>
          <a:p>
            <a:pPr lvl="0">
              <a:buFont typeface="Arial"/>
              <a:buChar char="•"/>
              <a:tabLst/>
            </a:pPr>
            <a:r>
              <a:rPr lang="en-US" altLang="en-US" sz="2400" dirty="0">
                <a:solidFill>
                  <a:srgbClr val="000000"/>
                </a:solidFill>
              </a:rPr>
              <a:t>entrepreneur</a:t>
            </a:r>
          </a:p>
          <a:p>
            <a:pPr lvl="0">
              <a:buFont typeface="Arial"/>
              <a:buChar char="•"/>
              <a:tabLst/>
            </a:pPr>
            <a:r>
              <a:rPr lang="en-US" altLang="en-US" sz="2400" dirty="0">
                <a:solidFill>
                  <a:srgbClr val="000000"/>
                </a:solidFill>
              </a:rPr>
              <a:t>“godfather” or sponsor</a:t>
            </a:r>
          </a:p>
          <a:p>
            <a:pPr lvl="0">
              <a:buFont typeface="Arial"/>
              <a:buChar char="•"/>
              <a:tabLst/>
            </a:pPr>
            <a:r>
              <a:rPr lang="en-US" altLang="en-US" sz="2400" dirty="0">
                <a:solidFill>
                  <a:srgbClr val="000000"/>
                </a:solidFill>
              </a:rPr>
              <a:t>project manager</a:t>
            </a:r>
            <a:endParaRPr lang="en-IN" sz="2400" dirty="0">
              <a:solidFill>
                <a:srgbClr val="000000"/>
              </a:solidFill>
            </a:endParaRPr>
          </a:p>
          <a:p>
            <a:pPr marL="0" indent="0">
              <a:buNone/>
            </a:pPr>
            <a:endParaRPr lang="en-GB" dirty="0"/>
          </a:p>
        </p:txBody>
      </p:sp>
    </p:spTree>
    <p:extLst>
      <p:ext uri="{BB962C8B-B14F-4D97-AF65-F5344CB8AC3E}">
        <p14:creationId xmlns:p14="http://schemas.microsoft.com/office/powerpoint/2010/main" val="904660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Champion Roles</a:t>
            </a:r>
          </a:p>
        </p:txBody>
      </p:sp>
      <p:sp>
        <p:nvSpPr>
          <p:cNvPr id="4" name="Text Placeholder 3"/>
          <p:cNvSpPr>
            <a:spLocks noGrp="1"/>
          </p:cNvSpPr>
          <p:nvPr>
            <p:ph type="body" idx="1"/>
          </p:nvPr>
        </p:nvSpPr>
        <p:spPr>
          <a:xfrm>
            <a:off x="457200" y="1600200"/>
            <a:ext cx="3732663" cy="3353937"/>
          </a:xfrm>
        </p:spPr>
        <p:txBody>
          <a:bodyPr/>
          <a:lstStyle/>
          <a:p>
            <a:pPr marL="0" indent="0">
              <a:buNone/>
            </a:pPr>
            <a:r>
              <a:rPr lang="en-US" sz="2400" b="1" dirty="0">
                <a:solidFill>
                  <a:schemeClr val="tx1"/>
                </a:solidFill>
                <a:latin typeface="+mn-lt"/>
              </a:rPr>
              <a:t>Traditional Duties</a:t>
            </a:r>
          </a:p>
          <a:p>
            <a:pPr>
              <a:buClr>
                <a:schemeClr val="tx2"/>
              </a:buClr>
              <a:buFont typeface="Arial" panose="020B0604020202020204" pitchFamily="34" charset="0"/>
              <a:buChar char="•"/>
              <a:defRPr/>
            </a:pPr>
            <a:r>
              <a:rPr lang="en-US" sz="2400" dirty="0" smtClean="0">
                <a:solidFill>
                  <a:schemeClr val="tx1"/>
                </a:solidFill>
                <a:latin typeface="+mn-lt"/>
              </a:rPr>
              <a:t>Technical </a:t>
            </a:r>
            <a:r>
              <a:rPr lang="en-US" sz="2400" dirty="0">
                <a:solidFill>
                  <a:schemeClr val="tx1"/>
                </a:solidFill>
                <a:latin typeface="+mn-lt"/>
              </a:rPr>
              <a:t>understanding</a:t>
            </a:r>
          </a:p>
          <a:p>
            <a:pPr>
              <a:buClr>
                <a:schemeClr val="tx2"/>
              </a:buClr>
              <a:buFont typeface="Arial" panose="020B0604020202020204" pitchFamily="34" charset="0"/>
              <a:buChar char="•"/>
              <a:defRPr/>
            </a:pPr>
            <a:r>
              <a:rPr lang="en-US" sz="2400" dirty="0" smtClean="0">
                <a:solidFill>
                  <a:schemeClr val="tx1"/>
                </a:solidFill>
                <a:latin typeface="+mn-lt"/>
              </a:rPr>
              <a:t>Leadership</a:t>
            </a:r>
            <a:endParaRPr lang="en-US" sz="2400" dirty="0">
              <a:solidFill>
                <a:schemeClr val="tx1"/>
              </a:solidFill>
              <a:latin typeface="+mn-lt"/>
            </a:endParaRPr>
          </a:p>
          <a:p>
            <a:pPr>
              <a:buClr>
                <a:schemeClr val="tx2"/>
              </a:buClr>
              <a:buFont typeface="Arial" panose="020B0604020202020204" pitchFamily="34" charset="0"/>
              <a:buChar char="•"/>
              <a:defRPr/>
            </a:pPr>
            <a:r>
              <a:rPr lang="en-US" sz="2400" dirty="0" smtClean="0">
                <a:solidFill>
                  <a:schemeClr val="tx1"/>
                </a:solidFill>
                <a:latin typeface="+mn-lt"/>
              </a:rPr>
              <a:t>Coordination and </a:t>
            </a:r>
            <a:r>
              <a:rPr lang="en-US" sz="2400" dirty="0">
                <a:solidFill>
                  <a:schemeClr val="tx1"/>
                </a:solidFill>
                <a:latin typeface="+mn-lt"/>
              </a:rPr>
              <a:t>control</a:t>
            </a:r>
          </a:p>
          <a:p>
            <a:pPr>
              <a:buClr>
                <a:schemeClr val="tx2"/>
              </a:buClr>
              <a:buFont typeface="Arial" panose="020B0604020202020204" pitchFamily="34" charset="0"/>
              <a:buChar char="•"/>
              <a:defRPr/>
            </a:pPr>
            <a:r>
              <a:rPr lang="en-US" sz="2400" dirty="0" smtClean="0">
                <a:solidFill>
                  <a:schemeClr val="tx1"/>
                </a:solidFill>
                <a:latin typeface="+mn-lt"/>
              </a:rPr>
              <a:t>Obtaining </a:t>
            </a:r>
            <a:r>
              <a:rPr lang="en-US" sz="2400" dirty="0">
                <a:solidFill>
                  <a:schemeClr val="tx1"/>
                </a:solidFill>
                <a:latin typeface="+mn-lt"/>
              </a:rPr>
              <a:t>resources</a:t>
            </a:r>
          </a:p>
          <a:p>
            <a:pPr>
              <a:buClr>
                <a:schemeClr val="tx2"/>
              </a:buClr>
              <a:buFont typeface="Arial" panose="020B0604020202020204" pitchFamily="34" charset="0"/>
              <a:buChar char="•"/>
              <a:defRPr/>
            </a:pPr>
            <a:r>
              <a:rPr lang="en-US" sz="2400" dirty="0" smtClean="0">
                <a:solidFill>
                  <a:schemeClr val="tx1"/>
                </a:solidFill>
                <a:latin typeface="+mn-lt"/>
              </a:rPr>
              <a:t>Administrative</a:t>
            </a:r>
            <a:endParaRPr lang="en-US" sz="2400" dirty="0">
              <a:solidFill>
                <a:schemeClr val="tx1"/>
              </a:solidFill>
              <a:latin typeface="+mn-lt"/>
            </a:endParaRPr>
          </a:p>
        </p:txBody>
      </p:sp>
      <p:sp>
        <p:nvSpPr>
          <p:cNvPr id="5" name="Text Placeholder 4"/>
          <p:cNvSpPr>
            <a:spLocks noGrp="1"/>
          </p:cNvSpPr>
          <p:nvPr>
            <p:ph type="body" idx="2"/>
          </p:nvPr>
        </p:nvSpPr>
        <p:spPr>
          <a:xfrm>
            <a:off x="4722124" y="1600201"/>
            <a:ext cx="3964675" cy="3353936"/>
          </a:xfrm>
        </p:spPr>
        <p:txBody>
          <a:bodyPr/>
          <a:lstStyle/>
          <a:p>
            <a:pPr marL="0" indent="0">
              <a:buNone/>
            </a:pPr>
            <a:r>
              <a:rPr lang="en-US" sz="2400" b="1" dirty="0">
                <a:solidFill>
                  <a:schemeClr val="tx1"/>
                </a:solidFill>
                <a:latin typeface="+mn-lt"/>
              </a:rPr>
              <a:t>Nontraditional </a:t>
            </a:r>
            <a:r>
              <a:rPr lang="en-US" sz="2400" b="1" dirty="0" smtClean="0">
                <a:solidFill>
                  <a:schemeClr val="tx1"/>
                </a:solidFill>
                <a:latin typeface="+mn-lt"/>
              </a:rPr>
              <a:t>Duties</a:t>
            </a:r>
          </a:p>
          <a:p>
            <a:pPr>
              <a:buClr>
                <a:schemeClr val="tx2"/>
              </a:buClr>
              <a:buFont typeface="Arial" panose="020B0604020202020204" pitchFamily="34" charset="0"/>
              <a:buChar char="•"/>
              <a:defRPr/>
            </a:pPr>
            <a:r>
              <a:rPr lang="en-US" sz="2400" dirty="0" smtClean="0">
                <a:solidFill>
                  <a:schemeClr val="tx1"/>
                </a:solidFill>
                <a:latin typeface="+mn-lt"/>
              </a:rPr>
              <a:t>Cheerleader</a:t>
            </a:r>
            <a:endParaRPr lang="en-US" sz="2400" dirty="0">
              <a:solidFill>
                <a:schemeClr val="tx1"/>
              </a:solidFill>
              <a:latin typeface="+mn-lt"/>
            </a:endParaRPr>
          </a:p>
          <a:p>
            <a:pPr>
              <a:buClr>
                <a:schemeClr val="tx2"/>
              </a:buClr>
              <a:buFont typeface="Arial" panose="020B0604020202020204" pitchFamily="34" charset="0"/>
              <a:buChar char="•"/>
              <a:defRPr/>
            </a:pPr>
            <a:r>
              <a:rPr lang="en-US" sz="2400" dirty="0" smtClean="0">
                <a:solidFill>
                  <a:schemeClr val="tx1"/>
                </a:solidFill>
                <a:latin typeface="+mn-lt"/>
              </a:rPr>
              <a:t>Visionary</a:t>
            </a:r>
            <a:endParaRPr lang="en-US" sz="2400" dirty="0">
              <a:solidFill>
                <a:schemeClr val="tx1"/>
              </a:solidFill>
              <a:latin typeface="+mn-lt"/>
            </a:endParaRPr>
          </a:p>
          <a:p>
            <a:pPr>
              <a:buClr>
                <a:schemeClr val="tx2"/>
              </a:buClr>
              <a:buFont typeface="Arial" panose="020B0604020202020204" pitchFamily="34" charset="0"/>
              <a:buChar char="•"/>
              <a:defRPr/>
            </a:pPr>
            <a:r>
              <a:rPr lang="en-US" sz="2400" dirty="0" smtClean="0">
                <a:solidFill>
                  <a:schemeClr val="tx1"/>
                </a:solidFill>
                <a:latin typeface="+mn-lt"/>
              </a:rPr>
              <a:t>Politician</a:t>
            </a:r>
            <a:endParaRPr lang="en-US" sz="2400" dirty="0">
              <a:solidFill>
                <a:schemeClr val="tx1"/>
              </a:solidFill>
              <a:latin typeface="+mn-lt"/>
            </a:endParaRPr>
          </a:p>
          <a:p>
            <a:pPr>
              <a:buClr>
                <a:schemeClr val="tx2"/>
              </a:buClr>
              <a:buFont typeface="Arial" panose="020B0604020202020204" pitchFamily="34" charset="0"/>
              <a:buChar char="•"/>
              <a:defRPr/>
            </a:pPr>
            <a:r>
              <a:rPr lang="en-US" sz="2400" dirty="0" smtClean="0">
                <a:solidFill>
                  <a:schemeClr val="tx1"/>
                </a:solidFill>
                <a:latin typeface="+mn-lt"/>
              </a:rPr>
              <a:t>Risk-taker</a:t>
            </a:r>
            <a:endParaRPr lang="en-US" sz="2400" dirty="0">
              <a:solidFill>
                <a:schemeClr val="tx1"/>
              </a:solidFill>
              <a:latin typeface="+mn-lt"/>
            </a:endParaRPr>
          </a:p>
          <a:p>
            <a:pPr>
              <a:buClr>
                <a:schemeClr val="tx2"/>
              </a:buClr>
              <a:buFont typeface="Arial" panose="020B0604020202020204" pitchFamily="34" charset="0"/>
              <a:buChar char="•"/>
              <a:defRPr/>
            </a:pPr>
            <a:r>
              <a:rPr lang="en-US" sz="2400" dirty="0" smtClean="0">
                <a:solidFill>
                  <a:schemeClr val="tx1"/>
                </a:solidFill>
                <a:latin typeface="+mn-lt"/>
              </a:rPr>
              <a:t>Ambassador</a:t>
            </a:r>
            <a:endParaRPr lang="en-US" sz="2400" dirty="0">
              <a:solidFill>
                <a:schemeClr val="tx1"/>
              </a:solidFill>
              <a:latin typeface="+mn-lt"/>
            </a:endParaRPr>
          </a:p>
        </p:txBody>
      </p:sp>
    </p:spTree>
    <p:extLst>
      <p:ext uri="{BB962C8B-B14F-4D97-AF65-F5344CB8AC3E}">
        <p14:creationId xmlns:p14="http://schemas.microsoft.com/office/powerpoint/2010/main" val="3515937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Project Champions </a:t>
            </a:r>
          </a:p>
        </p:txBody>
      </p:sp>
      <p:sp>
        <p:nvSpPr>
          <p:cNvPr id="3" name="Content Placeholder 2"/>
          <p:cNvSpPr>
            <a:spLocks noGrp="1"/>
          </p:cNvSpPr>
          <p:nvPr>
            <p:ph type="body" idx="1"/>
          </p:nvPr>
        </p:nvSpPr>
        <p:spPr/>
        <p:txBody>
          <a:bodyPr/>
          <a:lstStyle/>
          <a:p>
            <a:pPr marL="255600" indent="-255600" eaLnBrk="1" hangingPunct="1">
              <a:buSzPct val="100000"/>
              <a:buFont typeface="Arial" panose="020B0604020202020204" pitchFamily="34" charset="0"/>
              <a:buChar char="•"/>
            </a:pPr>
            <a:r>
              <a:rPr lang="en-US" altLang="en-US" sz="2400" dirty="0">
                <a:latin typeface="+mn-lt"/>
              </a:rPr>
              <a:t>Identify and encourage their emergence.</a:t>
            </a:r>
          </a:p>
          <a:p>
            <a:pPr marL="255600" indent="-255600" eaLnBrk="1" hangingPunct="1">
              <a:buSzPct val="100000"/>
              <a:buFont typeface="Arial" panose="020B0604020202020204" pitchFamily="34" charset="0"/>
              <a:buChar char="•"/>
            </a:pPr>
            <a:r>
              <a:rPr lang="en-US" altLang="en-US" sz="2400" dirty="0">
                <a:latin typeface="+mn-lt"/>
              </a:rPr>
              <a:t>Encourage and reward risk takers.</a:t>
            </a:r>
          </a:p>
          <a:p>
            <a:pPr marL="255600" indent="-255600" eaLnBrk="1" hangingPunct="1">
              <a:buSzPct val="100000"/>
              <a:buFont typeface="Arial" panose="020B0604020202020204" pitchFamily="34" charset="0"/>
              <a:buChar char="•"/>
            </a:pPr>
            <a:r>
              <a:rPr lang="en-US" altLang="en-US" sz="2400" dirty="0">
                <a:latin typeface="+mn-lt"/>
              </a:rPr>
              <a:t>Remember the emotional connection.</a:t>
            </a:r>
          </a:p>
          <a:p>
            <a:pPr marL="255600" indent="-255600" eaLnBrk="1" hangingPunct="1">
              <a:buSzPct val="100000"/>
              <a:buFont typeface="Arial" panose="020B0604020202020204" pitchFamily="34" charset="0"/>
              <a:buChar char="•"/>
            </a:pPr>
            <a:r>
              <a:rPr lang="en-US" altLang="en-US" sz="2400" dirty="0">
                <a:latin typeface="+mn-lt"/>
              </a:rPr>
              <a:t>Free champions from traditional project management duties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318982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Learning </a:t>
            </a:r>
            <a:r>
              <a:rPr lang="en-US" dirty="0" smtClean="0">
                <a:solidFill>
                  <a:schemeClr val="tx2"/>
                </a:solidFill>
              </a:rPr>
              <a:t>Objectives </a:t>
            </a:r>
            <a:r>
              <a:rPr lang="en-US" sz="2000" b="0" dirty="0" smtClean="0">
                <a:solidFill>
                  <a:schemeClr val="tx2"/>
                </a:solidFill>
              </a:rPr>
              <a:t>(1 of 2)</a:t>
            </a:r>
            <a:endParaRPr lang="en-US" sz="2000" b="0" dirty="0">
              <a:solidFill>
                <a:schemeClr val="tx2"/>
              </a:solidFill>
            </a:endParaRPr>
          </a:p>
        </p:txBody>
      </p:sp>
      <p:sp>
        <p:nvSpPr>
          <p:cNvPr id="3" name="Content Placeholder 2"/>
          <p:cNvSpPr>
            <a:spLocks noGrp="1"/>
          </p:cNvSpPr>
          <p:nvPr>
            <p:ph idx="1"/>
          </p:nvPr>
        </p:nvSpPr>
        <p:spPr/>
        <p:txBody>
          <a:bodyPr/>
          <a:lstStyle/>
          <a:p>
            <a:pPr marL="0" indent="0" eaLnBrk="1">
              <a:spcAft>
                <a:spcPct val="0"/>
              </a:spcAft>
              <a:buClr>
                <a:srgbClr val="08CC78"/>
              </a:buClr>
              <a:buNone/>
              <a:defRPr/>
            </a:pPr>
            <a:r>
              <a:rPr lang="en-US" altLang="en-US" sz="2400" b="1" dirty="0" smtClean="0">
                <a:solidFill>
                  <a:schemeClr val="tx2"/>
                </a:solidFill>
                <a:latin typeface="+mn-lt"/>
              </a:rPr>
              <a:t>4.1</a:t>
            </a:r>
            <a:r>
              <a:rPr lang="en-US" altLang="en-US" sz="2400" dirty="0" smtClean="0">
                <a:latin typeface="+mn-lt"/>
              </a:rPr>
              <a:t> Understand </a:t>
            </a:r>
            <a:r>
              <a:rPr lang="en-US" altLang="en-US" sz="2400" dirty="0">
                <a:latin typeface="+mn-lt"/>
              </a:rPr>
              <a:t>how project management is a </a:t>
            </a:r>
            <a:r>
              <a:rPr lang="ja-JP" altLang="en-US" sz="2400" dirty="0">
                <a:latin typeface="+mn-lt"/>
              </a:rPr>
              <a:t>“</a:t>
            </a:r>
            <a:r>
              <a:rPr lang="en-US" altLang="ja-JP" sz="2400" dirty="0">
                <a:latin typeface="+mn-lt"/>
              </a:rPr>
              <a:t>leader-intensive</a:t>
            </a:r>
            <a:r>
              <a:rPr lang="ja-JP" altLang="en-US" sz="2400" dirty="0">
                <a:latin typeface="+mn-lt"/>
              </a:rPr>
              <a:t>”</a:t>
            </a:r>
            <a:r>
              <a:rPr lang="en-US" altLang="ja-JP" sz="2400" dirty="0">
                <a:latin typeface="+mn-lt"/>
              </a:rPr>
              <a:t> profession.</a:t>
            </a:r>
          </a:p>
          <a:p>
            <a:pPr marL="0" indent="0" eaLnBrk="1">
              <a:spcAft>
                <a:spcPct val="0"/>
              </a:spcAft>
              <a:buClr>
                <a:srgbClr val="08CC78"/>
              </a:buClr>
              <a:buNone/>
              <a:defRPr/>
            </a:pPr>
            <a:r>
              <a:rPr lang="en-US" altLang="en-US" sz="2400" b="1" dirty="0" smtClean="0">
                <a:solidFill>
                  <a:schemeClr val="tx2"/>
                </a:solidFill>
                <a:latin typeface="+mn-lt"/>
              </a:rPr>
              <a:t>4.2 </a:t>
            </a:r>
            <a:r>
              <a:rPr lang="en-US" altLang="en-US" sz="2400" dirty="0" smtClean="0">
                <a:latin typeface="+mn-lt"/>
              </a:rPr>
              <a:t>Distinguish </a:t>
            </a:r>
            <a:r>
              <a:rPr lang="en-US" altLang="en-US" sz="2400" dirty="0">
                <a:latin typeface="+mn-lt"/>
              </a:rPr>
              <a:t>between the role of a manager and the characteristics of a leader.</a:t>
            </a:r>
          </a:p>
          <a:p>
            <a:pPr marL="0" indent="0" eaLnBrk="1">
              <a:spcAft>
                <a:spcPct val="0"/>
              </a:spcAft>
              <a:buClr>
                <a:srgbClr val="08CC78"/>
              </a:buClr>
              <a:buNone/>
              <a:defRPr/>
            </a:pPr>
            <a:r>
              <a:rPr lang="en-US" altLang="en-US" sz="2400" b="1" dirty="0" smtClean="0">
                <a:solidFill>
                  <a:schemeClr val="tx2"/>
                </a:solidFill>
                <a:latin typeface="+mn-lt"/>
              </a:rPr>
              <a:t>4.3</a:t>
            </a:r>
            <a:r>
              <a:rPr lang="en-US" altLang="en-US" sz="2400" dirty="0" smtClean="0">
                <a:latin typeface="+mn-lt"/>
              </a:rPr>
              <a:t> Understand </a:t>
            </a:r>
            <a:r>
              <a:rPr lang="en-US" altLang="en-US" sz="2400" dirty="0">
                <a:latin typeface="+mn-lt"/>
              </a:rPr>
              <a:t>the key behaviors in which project leaders engage to support their projects.</a:t>
            </a:r>
          </a:p>
          <a:p>
            <a:pPr marL="0" indent="0" eaLnBrk="1">
              <a:spcAft>
                <a:spcPct val="0"/>
              </a:spcAft>
              <a:buClr>
                <a:srgbClr val="08CC78"/>
              </a:buClr>
              <a:buNone/>
              <a:defRPr/>
            </a:pPr>
            <a:r>
              <a:rPr lang="en-US" altLang="en-US" sz="2400" b="1" dirty="0" smtClean="0">
                <a:solidFill>
                  <a:schemeClr val="tx2"/>
                </a:solidFill>
                <a:latin typeface="+mn-lt"/>
              </a:rPr>
              <a:t>4.4</a:t>
            </a:r>
            <a:r>
              <a:rPr lang="en-US" altLang="en-US" sz="2400" dirty="0" smtClean="0">
                <a:latin typeface="+mn-lt"/>
              </a:rPr>
              <a:t> Recognize </a:t>
            </a:r>
            <a:r>
              <a:rPr lang="en-US" altLang="en-US" sz="2400" dirty="0">
                <a:latin typeface="+mn-lt"/>
              </a:rPr>
              <a:t>traits that are strongly linked to effective project leadership</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3391741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Project Leadership</a:t>
            </a:r>
          </a:p>
        </p:txBody>
      </p:sp>
      <p:sp>
        <p:nvSpPr>
          <p:cNvPr id="3" name="Content Placeholder 2"/>
          <p:cNvSpPr>
            <a:spLocks noGrp="1"/>
          </p:cNvSpPr>
          <p:nvPr>
            <p:ph type="body" idx="1"/>
          </p:nvPr>
        </p:nvSpPr>
        <p:spPr/>
        <p:txBody>
          <a:bodyPr/>
          <a:lstStyle/>
          <a:p>
            <a:pPr marL="0" indent="0" eaLnBrk="1" hangingPunct="1">
              <a:buFontTx/>
              <a:buNone/>
            </a:pPr>
            <a:r>
              <a:rPr lang="en-US" altLang="en-US" sz="2400" dirty="0">
                <a:latin typeface="+mn-lt"/>
              </a:rPr>
              <a:t>Four competencies determine a project </a:t>
            </a:r>
            <a:r>
              <a:rPr lang="en-US" altLang="en-US" sz="2400" dirty="0" smtClean="0">
                <a:latin typeface="+mn-lt"/>
              </a:rPr>
              <a:t>leader’s </a:t>
            </a:r>
            <a:r>
              <a:rPr lang="en-US" altLang="en-US" sz="2400" dirty="0">
                <a:latin typeface="+mn-lt"/>
              </a:rPr>
              <a:t>success:</a:t>
            </a:r>
          </a:p>
          <a:p>
            <a:pPr marL="432000" indent="-432000" eaLnBrk="1" hangingPunct="1">
              <a:buSzPct val="100000"/>
              <a:buFont typeface="+mj-lt"/>
              <a:buAutoNum type="arabicPeriod"/>
            </a:pPr>
            <a:r>
              <a:rPr lang="en-US" altLang="en-US" sz="2400" dirty="0">
                <a:latin typeface="+mn-lt"/>
              </a:rPr>
              <a:t>Understand and practice the power of </a:t>
            </a:r>
            <a:r>
              <a:rPr lang="en-US" altLang="en-US" sz="2400" b="1" dirty="0">
                <a:solidFill>
                  <a:schemeClr val="tx1"/>
                </a:solidFill>
                <a:latin typeface="+mn-lt"/>
              </a:rPr>
              <a:t>appreciation</a:t>
            </a:r>
            <a:r>
              <a:rPr lang="en-US" altLang="en-US" sz="2400" dirty="0">
                <a:solidFill>
                  <a:schemeClr val="tx1"/>
                </a:solidFill>
                <a:latin typeface="+mn-lt"/>
              </a:rPr>
              <a:t>.</a:t>
            </a:r>
            <a:endParaRPr lang="en-US" altLang="en-US" sz="2400" b="1" dirty="0">
              <a:solidFill>
                <a:schemeClr val="tx1"/>
              </a:solidFill>
              <a:latin typeface="+mn-lt"/>
            </a:endParaRPr>
          </a:p>
          <a:p>
            <a:pPr marL="432000" indent="-432000" eaLnBrk="1" hangingPunct="1">
              <a:buSzPct val="100000"/>
              <a:buFont typeface="+mj-lt"/>
              <a:buAutoNum type="arabicPeriod"/>
            </a:pPr>
            <a:r>
              <a:rPr lang="en-US" altLang="en-US" sz="2400" dirty="0">
                <a:latin typeface="+mn-lt"/>
              </a:rPr>
              <a:t>Remind people what’s </a:t>
            </a:r>
            <a:r>
              <a:rPr lang="en-US" altLang="en-US" sz="2400" b="1" dirty="0">
                <a:solidFill>
                  <a:schemeClr val="tx1"/>
                </a:solidFill>
                <a:latin typeface="+mn-lt"/>
              </a:rPr>
              <a:t>important</a:t>
            </a:r>
            <a:r>
              <a:rPr lang="en-US" altLang="en-US" sz="2400" dirty="0">
                <a:latin typeface="+mn-lt"/>
              </a:rPr>
              <a:t>.</a:t>
            </a:r>
            <a:endParaRPr lang="en-US" altLang="en-US" sz="2400" b="1" i="1" dirty="0">
              <a:solidFill>
                <a:schemeClr val="accent1"/>
              </a:solidFill>
              <a:latin typeface="+mn-lt"/>
            </a:endParaRPr>
          </a:p>
          <a:p>
            <a:pPr marL="432000" indent="-432000" eaLnBrk="1" hangingPunct="1">
              <a:buSzPct val="100000"/>
              <a:buFont typeface="+mj-lt"/>
              <a:buAutoNum type="arabicPeriod"/>
            </a:pPr>
            <a:r>
              <a:rPr lang="en-US" altLang="en-US" sz="2400" dirty="0">
                <a:latin typeface="+mn-lt"/>
              </a:rPr>
              <a:t>Generate and sustain </a:t>
            </a:r>
            <a:r>
              <a:rPr lang="en-US" altLang="en-US" sz="2400" b="1" dirty="0">
                <a:solidFill>
                  <a:schemeClr val="tx1"/>
                </a:solidFill>
                <a:latin typeface="+mn-lt"/>
              </a:rPr>
              <a:t>trust</a:t>
            </a:r>
            <a:r>
              <a:rPr lang="en-US" altLang="en-US" sz="2400" dirty="0">
                <a:solidFill>
                  <a:schemeClr val="tx1"/>
                </a:solidFill>
                <a:latin typeface="+mn-lt"/>
              </a:rPr>
              <a:t>.</a:t>
            </a:r>
            <a:endParaRPr lang="en-US" altLang="en-US" sz="2400" b="1" dirty="0">
              <a:solidFill>
                <a:schemeClr val="tx1"/>
              </a:solidFill>
              <a:latin typeface="+mn-lt"/>
            </a:endParaRPr>
          </a:p>
          <a:p>
            <a:pPr marL="432000" indent="-432000" eaLnBrk="1" hangingPunct="1">
              <a:buSzPct val="100000"/>
              <a:buFont typeface="+mj-lt"/>
              <a:buAutoNum type="arabicPeriod"/>
            </a:pPr>
            <a:r>
              <a:rPr lang="en-US" altLang="en-US" sz="2400" b="1" dirty="0" smtClean="0">
                <a:solidFill>
                  <a:schemeClr val="tx1"/>
                </a:solidFill>
                <a:latin typeface="+mn-lt"/>
              </a:rPr>
              <a:t>Align</a:t>
            </a:r>
            <a:r>
              <a:rPr lang="en-US" altLang="en-US" sz="2400" dirty="0" smtClean="0">
                <a:solidFill>
                  <a:schemeClr val="accent1"/>
                </a:solidFill>
                <a:latin typeface="+mn-lt"/>
              </a:rPr>
              <a:t> </a:t>
            </a:r>
            <a:r>
              <a:rPr lang="en-US" altLang="en-US" sz="2400" dirty="0">
                <a:latin typeface="+mn-lt"/>
              </a:rPr>
              <a:t>with the leader</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8404650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 Management Choices in International Setting</a:t>
            </a:r>
          </a:p>
        </p:txBody>
      </p:sp>
      <p:sp>
        <p:nvSpPr>
          <p:cNvPr id="3" name="Content Placeholder 2"/>
          <p:cNvSpPr>
            <a:spLocks noGrp="1"/>
          </p:cNvSpPr>
          <p:nvPr>
            <p:ph type="body" idx="1"/>
          </p:nvPr>
        </p:nvSpPr>
        <p:spPr/>
        <p:txBody>
          <a:bodyPr/>
          <a:lstStyle/>
          <a:p>
            <a:pPr marL="432000" indent="-432000">
              <a:buSzPct val="100000"/>
              <a:buFont typeface="Corbel" panose="020B0503020204020204" pitchFamily="34" charset="0"/>
              <a:buAutoNum type="arabicPeriod"/>
            </a:pPr>
            <a:r>
              <a:rPr lang="en-US" altLang="en-US" sz="2400" dirty="0">
                <a:latin typeface="+mn-lt"/>
              </a:rPr>
              <a:t>Develop a detailed understanding of the environment.</a:t>
            </a:r>
          </a:p>
          <a:p>
            <a:pPr marL="432000" indent="-432000">
              <a:buSzPct val="100000"/>
              <a:buFont typeface="Corbel" panose="020B0503020204020204" pitchFamily="34" charset="0"/>
              <a:buAutoNum type="arabicPeriod"/>
            </a:pPr>
            <a:r>
              <a:rPr lang="en-US" altLang="en-US" sz="2400" dirty="0">
                <a:latin typeface="+mn-lt"/>
              </a:rPr>
              <a:t>Do not stereotype.</a:t>
            </a:r>
          </a:p>
          <a:p>
            <a:pPr marL="432000" indent="-432000">
              <a:buSzPct val="100000"/>
              <a:buFont typeface="Corbel" panose="020B0503020204020204" pitchFamily="34" charset="0"/>
              <a:buAutoNum type="arabicPeriod"/>
            </a:pPr>
            <a:r>
              <a:rPr lang="en-US" altLang="en-US" sz="2400" dirty="0">
                <a:latin typeface="+mn-lt"/>
              </a:rPr>
              <a:t>Be genuinely interested in cultural differences.</a:t>
            </a:r>
          </a:p>
          <a:p>
            <a:pPr marL="432000" indent="-432000">
              <a:buSzPct val="100000"/>
              <a:buFont typeface="Corbel" panose="020B0503020204020204" pitchFamily="34" charset="0"/>
              <a:buAutoNum type="arabicPeriod"/>
            </a:pPr>
            <a:r>
              <a:rPr lang="en-US" altLang="en-US" sz="2400" dirty="0">
                <a:latin typeface="+mn-lt"/>
              </a:rPr>
              <a:t>Do not assume there is one way (yours) to communicate.</a:t>
            </a:r>
          </a:p>
          <a:p>
            <a:pPr marL="432000" indent="-432000">
              <a:buSzPct val="100000"/>
              <a:buFont typeface="Corbel" panose="020B0503020204020204" pitchFamily="34" charset="0"/>
              <a:buAutoNum type="arabicPeriod"/>
            </a:pPr>
            <a:r>
              <a:rPr lang="en-US" altLang="en-US" sz="2400" dirty="0">
                <a:latin typeface="+mn-lt"/>
              </a:rPr>
              <a:t>Listen actively and empathetically</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484465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Management Professionalism</a:t>
            </a:r>
          </a:p>
        </p:txBody>
      </p:sp>
      <p:sp>
        <p:nvSpPr>
          <p:cNvPr id="3" name="Content Placeholder 2"/>
          <p:cNvSpPr>
            <a:spLocks noGrp="1"/>
          </p:cNvSpPr>
          <p:nvPr>
            <p:ph type="body" idx="1"/>
          </p:nvPr>
        </p:nvSpPr>
        <p:spPr/>
        <p:txBody>
          <a:bodyPr/>
          <a:lstStyle/>
          <a:p>
            <a:pPr marL="255600" indent="-255600" eaLnBrk="1" hangingPunct="1">
              <a:buSzPct val="100000"/>
              <a:buFont typeface="Arial" panose="020B0604020202020204" pitchFamily="34" charset="0"/>
              <a:buChar char="•"/>
            </a:pPr>
            <a:r>
              <a:rPr lang="en-US" altLang="en-US" sz="2400" b="1" dirty="0">
                <a:solidFill>
                  <a:schemeClr val="tx1"/>
                </a:solidFill>
                <a:latin typeface="+mn-lt"/>
              </a:rPr>
              <a:t>Project work </a:t>
            </a:r>
            <a:r>
              <a:rPr lang="en-US" altLang="en-US" sz="2400" dirty="0">
                <a:latin typeface="+mn-lt"/>
              </a:rPr>
              <a:t>is becoming the </a:t>
            </a:r>
            <a:r>
              <a:rPr lang="en-US" altLang="en-US" sz="2400" b="1" dirty="0">
                <a:solidFill>
                  <a:schemeClr val="tx1"/>
                </a:solidFill>
                <a:latin typeface="+mn-lt"/>
              </a:rPr>
              <a:t>standard</a:t>
            </a:r>
            <a:r>
              <a:rPr lang="en-US" altLang="en-US" sz="2400" dirty="0">
                <a:solidFill>
                  <a:schemeClr val="accent1"/>
                </a:solidFill>
                <a:latin typeface="+mn-lt"/>
              </a:rPr>
              <a:t> </a:t>
            </a:r>
            <a:r>
              <a:rPr lang="en-US" altLang="en-US" sz="2400" dirty="0">
                <a:latin typeface="+mn-lt"/>
              </a:rPr>
              <a:t>for many organizations.</a:t>
            </a:r>
          </a:p>
          <a:p>
            <a:pPr eaLnBrk="1" hangingPunct="1">
              <a:buSzPct val="100000"/>
            </a:pPr>
            <a:r>
              <a:rPr lang="en-US" altLang="en-US" sz="2400" dirty="0" smtClean="0">
                <a:latin typeface="+mn-lt"/>
              </a:rPr>
              <a:t>There </a:t>
            </a:r>
            <a:r>
              <a:rPr lang="en-US" altLang="en-US" sz="2400" dirty="0">
                <a:latin typeface="+mn-lt"/>
              </a:rPr>
              <a:t>is a critical need to </a:t>
            </a:r>
            <a:r>
              <a:rPr lang="en-US" altLang="en-US" sz="2400" b="1" dirty="0">
                <a:solidFill>
                  <a:schemeClr val="tx1"/>
                </a:solidFill>
                <a:latin typeface="+mn-lt"/>
              </a:rPr>
              <a:t>upgrade the skills </a:t>
            </a:r>
            <a:r>
              <a:rPr lang="en-US" altLang="en-US" sz="2400" dirty="0">
                <a:latin typeface="+mn-lt"/>
              </a:rPr>
              <a:t>of current project workers.</a:t>
            </a:r>
          </a:p>
          <a:p>
            <a:pPr eaLnBrk="1" hangingPunct="1">
              <a:buSzPct val="100000"/>
            </a:pPr>
            <a:r>
              <a:rPr lang="en-US" altLang="en-US" sz="2400" dirty="0" smtClean="0">
                <a:latin typeface="+mn-lt"/>
              </a:rPr>
              <a:t>Project </a:t>
            </a:r>
            <a:r>
              <a:rPr lang="en-US" altLang="en-US" sz="2400" dirty="0">
                <a:latin typeface="+mn-lt"/>
              </a:rPr>
              <a:t>managers and support personnel need </a:t>
            </a:r>
            <a:r>
              <a:rPr lang="en-US" altLang="en-US" sz="2400" b="1" dirty="0">
                <a:solidFill>
                  <a:schemeClr val="tx1"/>
                </a:solidFill>
                <a:latin typeface="+mn-lt"/>
              </a:rPr>
              <a:t>dedicated career paths</a:t>
            </a:r>
            <a:r>
              <a:rPr lang="en-US" altLang="en-US" sz="2400" dirty="0" smtClean="0">
                <a:latin typeface="+mn-lt"/>
              </a:rPr>
              <a:t>.</a:t>
            </a:r>
            <a:endParaRPr lang="en-US" altLang="en-US" sz="2400" b="1" i="1" dirty="0">
              <a:solidFill>
                <a:schemeClr val="accent1"/>
              </a:solidFill>
              <a:latin typeface="+mn-lt"/>
            </a:endParaRPr>
          </a:p>
        </p:txBody>
      </p:sp>
    </p:spTree>
    <p:extLst>
      <p:ext uri="{BB962C8B-B14F-4D97-AF65-F5344CB8AC3E}">
        <p14:creationId xmlns:p14="http://schemas.microsoft.com/office/powerpoint/2010/main" val="2479122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Project Managers</a:t>
            </a:r>
          </a:p>
        </p:txBody>
      </p:sp>
      <p:sp>
        <p:nvSpPr>
          <p:cNvPr id="3" name="Content Placeholder 2"/>
          <p:cNvSpPr>
            <a:spLocks noGrp="1"/>
          </p:cNvSpPr>
          <p:nvPr>
            <p:ph type="body" idx="1"/>
          </p:nvPr>
        </p:nvSpPr>
        <p:spPr/>
        <p:txBody>
          <a:bodyPr/>
          <a:lstStyle/>
          <a:p>
            <a:pPr marL="255600" indent="-255600">
              <a:buClr>
                <a:schemeClr val="tx2"/>
              </a:buClr>
              <a:buSzPct val="100000"/>
              <a:buFont typeface="Arial" panose="020B0604020202020204" pitchFamily="34" charset="0"/>
              <a:buChar char="•"/>
              <a:defRPr/>
            </a:pPr>
            <a:r>
              <a:rPr lang="en-US" sz="2400" b="1" dirty="0">
                <a:solidFill>
                  <a:schemeClr val="tx1"/>
                </a:solidFill>
                <a:latin typeface="+mn-lt"/>
              </a:rPr>
              <a:t>Match personalities </a:t>
            </a:r>
            <a:r>
              <a:rPr lang="en-US" sz="2400" dirty="0">
                <a:latin typeface="+mn-lt"/>
              </a:rPr>
              <a:t>with project work</a:t>
            </a:r>
            <a:r>
              <a:rPr lang="en-US" sz="2400" dirty="0">
                <a:latin typeface="+mn-lt"/>
                <a:ea typeface="ＭＳ Ｐゴシック" charset="0"/>
              </a:rPr>
              <a:t>.</a:t>
            </a:r>
            <a:endParaRPr lang="en-US" sz="2400" dirty="0">
              <a:latin typeface="+mn-lt"/>
            </a:endParaRPr>
          </a:p>
          <a:p>
            <a:pPr marL="255600" indent="-255600">
              <a:buClr>
                <a:schemeClr val="tx2"/>
              </a:buClr>
              <a:buSzPct val="100000"/>
              <a:buFont typeface="Arial" panose="020B0604020202020204" pitchFamily="34" charset="0"/>
              <a:buChar char="•"/>
              <a:defRPr/>
            </a:pPr>
            <a:r>
              <a:rPr lang="en-US" sz="2400" dirty="0">
                <a:latin typeface="+mn-lt"/>
              </a:rPr>
              <a:t>Formalize commitment to project work with </a:t>
            </a:r>
            <a:r>
              <a:rPr lang="en-US" sz="2400" b="1" dirty="0">
                <a:solidFill>
                  <a:schemeClr val="tx1"/>
                </a:solidFill>
                <a:latin typeface="+mn-lt"/>
              </a:rPr>
              <a:t>training programs</a:t>
            </a:r>
            <a:r>
              <a:rPr lang="en-US" sz="2400" dirty="0">
                <a:solidFill>
                  <a:schemeClr val="tx1"/>
                </a:solidFill>
                <a:latin typeface="+mn-lt"/>
                <a:ea typeface="ＭＳ Ｐゴシック" charset="0"/>
              </a:rPr>
              <a:t>.</a:t>
            </a:r>
            <a:endParaRPr lang="en-US" sz="2400" b="1" dirty="0">
              <a:solidFill>
                <a:schemeClr val="tx1"/>
              </a:solidFill>
              <a:latin typeface="+mn-lt"/>
            </a:endParaRPr>
          </a:p>
          <a:p>
            <a:pPr marL="255600" indent="-255600">
              <a:buClr>
                <a:schemeClr val="tx2"/>
              </a:buClr>
              <a:buSzPct val="100000"/>
              <a:buFont typeface="Arial" panose="020B0604020202020204" pitchFamily="34" charset="0"/>
              <a:buChar char="•"/>
              <a:defRPr/>
            </a:pPr>
            <a:r>
              <a:rPr lang="en-US" sz="2400" dirty="0">
                <a:latin typeface="+mn-lt"/>
              </a:rPr>
              <a:t>Develop a unique </a:t>
            </a:r>
            <a:r>
              <a:rPr lang="en-US" sz="2400" b="1" dirty="0">
                <a:solidFill>
                  <a:schemeClr val="tx1"/>
                </a:solidFill>
                <a:latin typeface="+mn-lt"/>
              </a:rPr>
              <a:t>reward system</a:t>
            </a:r>
            <a:r>
              <a:rPr lang="en-US" sz="2400" dirty="0">
                <a:latin typeface="+mn-lt"/>
                <a:ea typeface="ＭＳ Ｐゴシック" charset="0"/>
              </a:rPr>
              <a:t>.</a:t>
            </a:r>
            <a:endParaRPr lang="en-US" sz="2400" b="1" i="1" dirty="0">
              <a:solidFill>
                <a:schemeClr val="accent1"/>
              </a:solidFill>
              <a:latin typeface="+mn-lt"/>
            </a:endParaRPr>
          </a:p>
          <a:p>
            <a:pPr marL="255600" indent="-255600">
              <a:buClr>
                <a:schemeClr val="tx2"/>
              </a:buClr>
              <a:buSzPct val="100000"/>
              <a:buFont typeface="Arial" panose="020B0604020202020204" pitchFamily="34" charset="0"/>
              <a:buChar char="•"/>
              <a:defRPr/>
            </a:pPr>
            <a:r>
              <a:rPr lang="en-US" sz="2400" dirty="0">
                <a:latin typeface="+mn-lt"/>
              </a:rPr>
              <a:t>Identify a distinct </a:t>
            </a:r>
            <a:r>
              <a:rPr lang="en-US" sz="2400" b="1" dirty="0">
                <a:solidFill>
                  <a:schemeClr val="tx1"/>
                </a:solidFill>
                <a:latin typeface="+mn-lt"/>
              </a:rPr>
              <a:t>career path</a:t>
            </a:r>
            <a:r>
              <a:rPr lang="en-US" sz="2400" dirty="0" smtClean="0">
                <a:latin typeface="+mn-lt"/>
                <a:ea typeface="ＭＳ Ｐゴシック" charset="0"/>
              </a:rPr>
              <a:t>.</a:t>
            </a:r>
            <a:endParaRPr lang="en-US" sz="2400" b="1" i="1" dirty="0">
              <a:solidFill>
                <a:schemeClr val="accent1"/>
              </a:solidFill>
              <a:latin typeface="+mn-lt"/>
            </a:endParaRPr>
          </a:p>
        </p:txBody>
      </p:sp>
    </p:spTree>
    <p:extLst>
      <p:ext uri="{BB962C8B-B14F-4D97-AF65-F5344CB8AC3E}">
        <p14:creationId xmlns:p14="http://schemas.microsoft.com/office/powerpoint/2010/main" val="34253893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
            </a:r>
            <a:r>
              <a:rPr lang="en-US" sz="100" dirty="0" smtClean="0"/>
              <a:t> </a:t>
            </a:r>
            <a:r>
              <a:rPr lang="en-US" dirty="0" smtClean="0"/>
              <a:t>M</a:t>
            </a:r>
            <a:r>
              <a:rPr lang="en-US" sz="100" dirty="0" smtClean="0"/>
              <a:t> </a:t>
            </a:r>
            <a:r>
              <a:rPr lang="en-US" dirty="0" smtClean="0"/>
              <a:t>I </a:t>
            </a:r>
            <a:r>
              <a:rPr lang="en-US" dirty="0"/>
              <a:t>Code of Ethics</a:t>
            </a:r>
          </a:p>
        </p:txBody>
      </p:sp>
      <p:sp>
        <p:nvSpPr>
          <p:cNvPr id="3" name="Content Placeholder 2"/>
          <p:cNvSpPr>
            <a:spLocks noGrp="1"/>
          </p:cNvSpPr>
          <p:nvPr>
            <p:ph type="body" idx="1"/>
          </p:nvPr>
        </p:nvSpPr>
        <p:spPr/>
        <p:txBody>
          <a:bodyPr/>
          <a:lstStyle/>
          <a:p>
            <a:pPr marL="0" indent="0" eaLnBrk="1" hangingPunct="1">
              <a:buFontTx/>
              <a:buNone/>
            </a:pPr>
            <a:r>
              <a:rPr lang="en-US" altLang="en-US" sz="2400" dirty="0">
                <a:latin typeface="+mn-lt"/>
              </a:rPr>
              <a:t>The Project Management Institute’s code of ethics for project managers consists of:</a:t>
            </a:r>
          </a:p>
          <a:p>
            <a:pPr marL="432000" indent="-432000" eaLnBrk="1" hangingPunct="1">
              <a:buSzPct val="100000"/>
              <a:buFontTx/>
              <a:buAutoNum type="arabicPeriod"/>
            </a:pPr>
            <a:r>
              <a:rPr lang="en-US" altLang="en-US" sz="2400" dirty="0">
                <a:latin typeface="+mn-lt"/>
              </a:rPr>
              <a:t>Responsibility </a:t>
            </a:r>
          </a:p>
          <a:p>
            <a:pPr marL="432000" indent="-432000" eaLnBrk="1" hangingPunct="1">
              <a:buSzPct val="100000"/>
              <a:buFontTx/>
              <a:buAutoNum type="arabicPeriod"/>
            </a:pPr>
            <a:r>
              <a:rPr lang="en-US" altLang="en-US" sz="2400" dirty="0">
                <a:latin typeface="+mn-lt"/>
              </a:rPr>
              <a:t>Respect</a:t>
            </a:r>
          </a:p>
          <a:p>
            <a:pPr marL="432000" indent="-432000" eaLnBrk="1" hangingPunct="1">
              <a:buSzPct val="100000"/>
              <a:buFontTx/>
              <a:buAutoNum type="arabicPeriod"/>
            </a:pPr>
            <a:r>
              <a:rPr lang="en-US" altLang="en-US" sz="2400" dirty="0">
                <a:latin typeface="+mn-lt"/>
              </a:rPr>
              <a:t>Fairness </a:t>
            </a:r>
          </a:p>
          <a:p>
            <a:pPr marL="432000" indent="-432000" eaLnBrk="1" hangingPunct="1">
              <a:buSzPct val="100000"/>
              <a:buFontTx/>
              <a:buAutoNum type="arabicPeriod"/>
            </a:pPr>
            <a:r>
              <a:rPr lang="en-US" altLang="en-US" sz="2400" dirty="0" smtClean="0">
                <a:latin typeface="+mn-lt"/>
              </a:rPr>
              <a:t>Honesty</a:t>
            </a:r>
            <a:endParaRPr lang="en-US" altLang="en-US" sz="2400" dirty="0">
              <a:latin typeface="+mn-lt"/>
            </a:endParaRPr>
          </a:p>
        </p:txBody>
      </p:sp>
    </p:spTree>
    <p:extLst>
      <p:ext uri="{BB962C8B-B14F-4D97-AF65-F5344CB8AC3E}">
        <p14:creationId xmlns:p14="http://schemas.microsoft.com/office/powerpoint/2010/main" val="1712035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Normative </a:t>
            </a:r>
            <a:r>
              <a:rPr lang="en-US" dirty="0" smtClean="0"/>
              <a:t>Versus</a:t>
            </a:r>
            <a:r>
              <a:rPr lang="en-US" sz="100" dirty="0" smtClean="0">
                <a:solidFill>
                  <a:schemeClr val="bg1"/>
                </a:solidFill>
              </a:rPr>
              <a:t>e</a:t>
            </a:r>
            <a:r>
              <a:rPr lang="en-US" dirty="0" smtClean="0"/>
              <a:t> </a:t>
            </a:r>
            <a:r>
              <a:rPr lang="en-US" dirty="0"/>
              <a:t>Behavioral Ethics</a:t>
            </a:r>
          </a:p>
        </p:txBody>
      </p:sp>
      <p:sp>
        <p:nvSpPr>
          <p:cNvPr id="3" name="Content Placeholder 2"/>
          <p:cNvSpPr>
            <a:spLocks noGrp="1"/>
          </p:cNvSpPr>
          <p:nvPr>
            <p:ph type="body" idx="1"/>
          </p:nvPr>
        </p:nvSpPr>
        <p:spPr>
          <a:xfrm>
            <a:off x="457200" y="1600201"/>
            <a:ext cx="8229600" cy="1539156"/>
          </a:xfrm>
        </p:spPr>
        <p:txBody>
          <a:bodyPr/>
          <a:lstStyle/>
          <a:p>
            <a:pPr marL="255600" indent="-255600">
              <a:buClr>
                <a:schemeClr val="tx2"/>
              </a:buClr>
              <a:buSzPct val="100000"/>
              <a:buFont typeface="Arial" panose="020B0604020202020204" pitchFamily="34" charset="0"/>
              <a:buChar char="•"/>
              <a:defRPr/>
            </a:pPr>
            <a:r>
              <a:rPr lang="en-US" sz="2000" b="1" dirty="0">
                <a:solidFill>
                  <a:schemeClr val="tx1"/>
                </a:solidFill>
                <a:latin typeface="+mn-lt"/>
              </a:rPr>
              <a:t>Normative ethics</a:t>
            </a:r>
            <a:r>
              <a:rPr lang="en-US" sz="2000" dirty="0">
                <a:latin typeface="+mn-lt"/>
              </a:rPr>
              <a:t>: </a:t>
            </a:r>
            <a:r>
              <a:rPr lang="en-US" sz="2000" dirty="0" smtClean="0">
                <a:latin typeface="+mn-lt"/>
              </a:rPr>
              <a:t>What </a:t>
            </a:r>
            <a:r>
              <a:rPr lang="en-US" sz="2000" dirty="0">
                <a:latin typeface="+mn-lt"/>
              </a:rPr>
              <a:t>will a person or organization do in a given situation</a:t>
            </a:r>
            <a:r>
              <a:rPr lang="en-US" sz="2000" dirty="0" smtClean="0">
                <a:latin typeface="+mn-lt"/>
              </a:rPr>
              <a:t>?</a:t>
            </a:r>
            <a:endParaRPr lang="en-US" sz="2000" dirty="0">
              <a:latin typeface="+mn-lt"/>
            </a:endParaRPr>
          </a:p>
          <a:p>
            <a:pPr marL="255600" indent="-255600">
              <a:buClr>
                <a:schemeClr val="tx2"/>
              </a:buClr>
              <a:buSzPct val="100000"/>
              <a:buFont typeface="Arial" panose="020B0604020202020204" pitchFamily="34" charset="0"/>
              <a:buChar char="•"/>
              <a:defRPr/>
            </a:pPr>
            <a:r>
              <a:rPr lang="en-US" sz="2000" b="1" dirty="0">
                <a:solidFill>
                  <a:schemeClr val="tx1"/>
                </a:solidFill>
                <a:latin typeface="+mn-lt"/>
              </a:rPr>
              <a:t>Behavioral ethics</a:t>
            </a:r>
            <a:r>
              <a:rPr lang="en-US" sz="2000" dirty="0">
                <a:latin typeface="+mn-lt"/>
              </a:rPr>
              <a:t>: </a:t>
            </a:r>
            <a:r>
              <a:rPr lang="en-US" sz="2000" dirty="0" smtClean="0">
                <a:latin typeface="+mn-lt"/>
              </a:rPr>
              <a:t>Why </a:t>
            </a:r>
            <a:r>
              <a:rPr lang="en-US" sz="2000" dirty="0">
                <a:latin typeface="+mn-lt"/>
              </a:rPr>
              <a:t>do people behave the way they do in the workplace</a:t>
            </a:r>
            <a:r>
              <a:rPr lang="en-US" sz="2000" dirty="0" smtClean="0">
                <a:latin typeface="+mn-lt"/>
              </a:rPr>
              <a:t>?</a:t>
            </a:r>
            <a:endParaRPr lang="en-US" sz="2000" dirty="0">
              <a:latin typeface="+mn-lt"/>
            </a:endParaRPr>
          </a:p>
        </p:txBody>
      </p:sp>
      <p:sp>
        <p:nvSpPr>
          <p:cNvPr id="4" name="Text Placeholder 3"/>
          <p:cNvSpPr>
            <a:spLocks noGrp="1"/>
          </p:cNvSpPr>
          <p:nvPr>
            <p:ph type="body" idx="2"/>
          </p:nvPr>
        </p:nvSpPr>
        <p:spPr>
          <a:xfrm>
            <a:off x="457201" y="3239360"/>
            <a:ext cx="8168146" cy="388978"/>
          </a:xfrm>
        </p:spPr>
        <p:txBody>
          <a:bodyPr/>
          <a:lstStyle/>
          <a:p>
            <a:pPr marL="0" indent="0">
              <a:buNone/>
            </a:pPr>
            <a:r>
              <a:rPr lang="en-US" sz="1800" b="1" dirty="0" smtClean="0">
                <a:latin typeface="+mn-lt"/>
              </a:rPr>
              <a:t>Table 4.5 </a:t>
            </a:r>
            <a:r>
              <a:rPr lang="en-US" sz="1800" dirty="0" smtClean="0">
                <a:latin typeface="+mn-lt"/>
              </a:rPr>
              <a:t>Normative </a:t>
            </a:r>
            <a:r>
              <a:rPr lang="en-US" sz="1800" dirty="0">
                <a:latin typeface="+mn-lt"/>
              </a:rPr>
              <a:t>Ethics and Project Manager </a:t>
            </a:r>
            <a:r>
              <a:rPr lang="en-US" sz="1800" dirty="0" smtClean="0">
                <a:latin typeface="+mn-lt"/>
              </a:rPr>
              <a:t>Behaviors</a:t>
            </a:r>
            <a:endParaRPr lang="en-US" sz="1800" baseline="500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2054049879"/>
              </p:ext>
            </p:extLst>
          </p:nvPr>
        </p:nvGraphicFramePr>
        <p:xfrm>
          <a:off x="457201" y="3803815"/>
          <a:ext cx="8229600" cy="2377440"/>
        </p:xfrm>
        <a:graphic>
          <a:graphicData uri="http://schemas.openxmlformats.org/drawingml/2006/table">
            <a:tbl>
              <a:tblPr firstRow="1" bandRow="1">
                <a:tableStyleId>{5940675A-B579-460E-94D1-54222C63F5DA}</a:tableStyleId>
              </a:tblPr>
              <a:tblGrid>
                <a:gridCol w="1095828">
                  <a:extLst>
                    <a:ext uri="{9D8B030D-6E8A-4147-A177-3AD203B41FA5}">
                      <a16:colId xmlns="" xmlns:a16="http://schemas.microsoft.com/office/drawing/2014/main" val="2965381565"/>
                    </a:ext>
                  </a:extLst>
                </a:gridCol>
                <a:gridCol w="4005942">
                  <a:extLst>
                    <a:ext uri="{9D8B030D-6E8A-4147-A177-3AD203B41FA5}">
                      <a16:colId xmlns="" xmlns:a16="http://schemas.microsoft.com/office/drawing/2014/main" val="2614001418"/>
                    </a:ext>
                  </a:extLst>
                </a:gridCol>
                <a:gridCol w="3127830">
                  <a:extLst>
                    <a:ext uri="{9D8B030D-6E8A-4147-A177-3AD203B41FA5}">
                      <a16:colId xmlns="" xmlns:a16="http://schemas.microsoft.com/office/drawing/2014/main" val="3528907544"/>
                    </a:ext>
                  </a:extLst>
                </a:gridCol>
              </a:tblGrid>
              <a:tr h="0">
                <a:tc>
                  <a:txBody>
                    <a:bodyPr/>
                    <a:lstStyle/>
                    <a:p>
                      <a:r>
                        <a:rPr lang="en-US" sz="1200" b="1" dirty="0" smtClean="0"/>
                        <a:t>Orientation</a:t>
                      </a:r>
                      <a:endParaRPr lang="en-US" sz="1200" b="1" dirty="0"/>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smtClean="0"/>
                        <a:t>Category</a:t>
                      </a:r>
                      <a:endParaRPr lang="en-US" sz="1200" b="1" dirty="0"/>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smtClean="0"/>
                        <a:t>Project Manager’s Responsibility </a:t>
                      </a:r>
                      <a:endParaRPr lang="en-US" sz="1200" b="1" dirty="0"/>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940902105"/>
                  </a:ext>
                </a:extLst>
              </a:tr>
              <a:tr h="341273">
                <a:tc>
                  <a:txBody>
                    <a:bodyPr/>
                    <a:lstStyle/>
                    <a:p>
                      <a:r>
                        <a:rPr lang="en-US" sz="1200" dirty="0" smtClean="0"/>
                        <a:t>Process</a:t>
                      </a:r>
                      <a:endParaRPr lang="en-US" sz="1200"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200" b="1" dirty="0" smtClean="0"/>
                        <a:t>Deontological ethics</a:t>
                      </a:r>
                      <a:r>
                        <a:rPr lang="en-US" sz="1200" dirty="0" smtClean="0"/>
                        <a:t> explains the rules, maxims, norms, and principles to govern conduct. Moral obligations</a:t>
                      </a:r>
                      <a:r>
                        <a:rPr lang="en-US" sz="1200" baseline="0" dirty="0" smtClean="0"/>
                        <a:t> </a:t>
                      </a:r>
                      <a:r>
                        <a:rPr lang="en-US" sz="1200" dirty="0" smtClean="0"/>
                        <a:t>concerning justice and fairness. Social contract theories.</a:t>
                      </a:r>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r>
                        <a:rPr lang="en-US" sz="1200" dirty="0" smtClean="0"/>
                        <a:t>Make sure processes are just, fair, and reasonable and do not violate human rights.</a:t>
                      </a:r>
                      <a:endParaRPr lang="en-US" sz="1200" dirty="0"/>
                    </a:p>
                  </a:txBody>
                  <a:tcPr>
                    <a:lnL w="12700" cmpd="sng">
                      <a:noFill/>
                    </a:lnL>
                    <a:lnR w="12700" cmpd="sng">
                      <a:noFill/>
                    </a:lnR>
                    <a:lnT w="28575"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3533718553"/>
                  </a:ext>
                </a:extLst>
              </a:tr>
              <a:tr h="265435">
                <a:tc>
                  <a:txBody>
                    <a:bodyPr/>
                    <a:lstStyle/>
                    <a:p>
                      <a:r>
                        <a:rPr lang="en-US" sz="1200" dirty="0" smtClean="0"/>
                        <a:t>Outcome</a:t>
                      </a:r>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b="1" dirty="0" smtClean="0"/>
                        <a:t>Consequentialism</a:t>
                      </a:r>
                      <a:r>
                        <a:rPr lang="en-US" sz="1200" dirty="0" smtClean="0"/>
                        <a:t> defines right conduct in terms of the alternative likely to produce the best overall outcome for the stakeholders.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200" dirty="0" smtClean="0"/>
                        <a:t>Maximize the overall value for the stakeholders.</a:t>
                      </a:r>
                    </a:p>
                    <a:p>
                      <a:endParaRPr lang="en-US" sz="12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 xmlns:a16="http://schemas.microsoft.com/office/drawing/2014/main" val="1411119758"/>
                  </a:ext>
                </a:extLst>
              </a:tr>
              <a:tr h="265435">
                <a:tc>
                  <a:txBody>
                    <a:bodyPr/>
                    <a:lstStyle/>
                    <a:p>
                      <a:r>
                        <a:rPr lang="en-US" sz="1200" dirty="0" smtClean="0"/>
                        <a:t>Character</a:t>
                      </a:r>
                      <a:endParaRPr lang="en-US" sz="1200" dirty="0"/>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smtClean="0"/>
                        <a:t>Virtue ethics</a:t>
                      </a:r>
                      <a:r>
                        <a:rPr lang="en-US" sz="1200" dirty="0" smtClean="0"/>
                        <a:t> focuses on the moral virtues of honesty, integrity, fairness, courage, care, and how they are </a:t>
                      </a:r>
                    </a:p>
                    <a:p>
                      <a:r>
                        <a:rPr lang="en-US" sz="1200" dirty="0" smtClean="0"/>
                        <a:t>developed and nurtured.</a:t>
                      </a:r>
                      <a:endParaRPr lang="en-US" sz="1200" dirty="0"/>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dirty="0" smtClean="0"/>
                        <a:t>Exhibit exemplary personal conduct that serves as a model for others of how to act.</a:t>
                      </a:r>
                    </a:p>
                    <a:p>
                      <a:endParaRPr lang="en-US" sz="1200" dirty="0"/>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12458233"/>
                  </a:ext>
                </a:extLst>
              </a:tr>
            </a:tbl>
          </a:graphicData>
        </a:graphic>
      </p:graphicFrame>
    </p:spTree>
    <p:extLst>
      <p:ext uri="{BB962C8B-B14F-4D97-AF65-F5344CB8AC3E}">
        <p14:creationId xmlns:p14="http://schemas.microsoft.com/office/powerpoint/2010/main" val="3577752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Unethical </a:t>
            </a:r>
            <a:r>
              <a:rPr lang="en-US" dirty="0" smtClean="0"/>
              <a:t>Behaviors</a:t>
            </a:r>
            <a:endParaRPr lang="en-US" sz="2000" b="0" dirty="0"/>
          </a:p>
        </p:txBody>
      </p:sp>
      <p:sp>
        <p:nvSpPr>
          <p:cNvPr id="3" name="Content Placeholder 2"/>
          <p:cNvSpPr>
            <a:spLocks noGrp="1"/>
          </p:cNvSpPr>
          <p:nvPr>
            <p:ph type="body" idx="1"/>
          </p:nvPr>
        </p:nvSpPr>
        <p:spPr/>
        <p:txBody>
          <a:bodyPr/>
          <a:lstStyle/>
          <a:p>
            <a:pPr marL="0" indent="0">
              <a:buFont typeface="Wingdings" panose="05000000000000000000" pitchFamily="2" charset="2"/>
              <a:buNone/>
              <a:defRPr/>
            </a:pPr>
            <a:r>
              <a:rPr lang="en-US" altLang="en-US" sz="2400" b="1" dirty="0">
                <a:solidFill>
                  <a:schemeClr val="tx1"/>
                </a:solidFill>
                <a:latin typeface="+mn-lt"/>
              </a:rPr>
              <a:t>Corruption</a:t>
            </a:r>
            <a:r>
              <a:rPr lang="en-US" altLang="en-US" sz="2400" dirty="0">
                <a:solidFill>
                  <a:schemeClr val="tx1"/>
                </a:solidFill>
                <a:latin typeface="+mn-lt"/>
              </a:rPr>
              <a:t> </a:t>
            </a:r>
            <a:r>
              <a:rPr lang="en-US" altLang="en-US" sz="2400" dirty="0">
                <a:latin typeface="+mn-lt"/>
              </a:rPr>
              <a:t>is the abuse of entrusted power for private gain.</a:t>
            </a:r>
          </a:p>
          <a:p>
            <a:pPr marL="255600" indent="-255600">
              <a:buSzPct val="100000"/>
              <a:buFont typeface="Arial" panose="020B0604020202020204" pitchFamily="34" charset="0"/>
              <a:buChar char="•"/>
              <a:defRPr/>
            </a:pPr>
            <a:r>
              <a:rPr lang="en-US" altLang="en-US" sz="2400" b="1" dirty="0">
                <a:solidFill>
                  <a:schemeClr val="tx1"/>
                </a:solidFill>
                <a:latin typeface="+mn-lt"/>
              </a:rPr>
              <a:t>Petty corruption</a:t>
            </a:r>
            <a:r>
              <a:rPr lang="en-US" altLang="en-US" sz="2400" dirty="0">
                <a:latin typeface="+mn-lt"/>
              </a:rPr>
              <a:t>: everyday abuse of power by low-level officials with ordinary </a:t>
            </a:r>
            <a:r>
              <a:rPr lang="en-US" altLang="en-US" sz="2400" dirty="0" smtClean="0">
                <a:latin typeface="+mn-lt"/>
              </a:rPr>
              <a:t>citizens.</a:t>
            </a:r>
            <a:endParaRPr lang="en-US" altLang="en-US" sz="2400" dirty="0">
              <a:latin typeface="+mn-lt"/>
            </a:endParaRPr>
          </a:p>
          <a:p>
            <a:pPr marL="255600" indent="-255600">
              <a:buSzPct val="100000"/>
              <a:buFont typeface="Arial" panose="020B0604020202020204" pitchFamily="34" charset="0"/>
              <a:buChar char="•"/>
              <a:defRPr/>
            </a:pPr>
            <a:r>
              <a:rPr lang="en-US" altLang="en-US" sz="2400" b="1" dirty="0">
                <a:solidFill>
                  <a:schemeClr val="tx1"/>
                </a:solidFill>
                <a:latin typeface="+mn-lt"/>
              </a:rPr>
              <a:t>Grand corruption</a:t>
            </a:r>
            <a:r>
              <a:rPr lang="en-US" altLang="en-US" sz="2400" dirty="0">
                <a:latin typeface="+mn-lt"/>
              </a:rPr>
              <a:t>: committed by relevant institutions such as governments, corporations, or legal bodies</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2015216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Corruption</a:t>
            </a:r>
          </a:p>
        </p:txBody>
      </p:sp>
      <p:sp>
        <p:nvSpPr>
          <p:cNvPr id="3" name="Content Placeholder 2"/>
          <p:cNvSpPr>
            <a:spLocks noGrp="1"/>
          </p:cNvSpPr>
          <p:nvPr>
            <p:ph type="body" idx="1"/>
          </p:nvPr>
        </p:nvSpPr>
        <p:spPr/>
        <p:txBody>
          <a:bodyPr/>
          <a:lstStyle/>
          <a:p>
            <a:pPr marL="0" indent="0">
              <a:buFont typeface="Wingdings" panose="05000000000000000000" pitchFamily="2" charset="2"/>
              <a:buNone/>
              <a:defRPr/>
            </a:pPr>
            <a:r>
              <a:rPr lang="en-US" altLang="en-US" sz="2400" dirty="0">
                <a:latin typeface="+mn-lt"/>
              </a:rPr>
              <a:t>Common types of corruption include:</a:t>
            </a:r>
          </a:p>
          <a:p>
            <a:pPr marL="432000" indent="-432000">
              <a:buSzPct val="100000"/>
              <a:buFont typeface="+mj-lt"/>
              <a:buAutoNum type="arabicPeriod"/>
              <a:defRPr/>
            </a:pPr>
            <a:r>
              <a:rPr lang="en-US" altLang="en-US" sz="2400" dirty="0">
                <a:latin typeface="+mn-lt"/>
              </a:rPr>
              <a:t>Bribery</a:t>
            </a:r>
          </a:p>
          <a:p>
            <a:pPr marL="432000" indent="-432000">
              <a:buSzPct val="100000"/>
              <a:buFont typeface="Corbel" panose="020B0503020204020204" pitchFamily="34" charset="0"/>
              <a:buAutoNum type="arabicPeriod"/>
              <a:defRPr/>
            </a:pPr>
            <a:r>
              <a:rPr lang="en-US" altLang="en-US" sz="2400" dirty="0">
                <a:latin typeface="+mn-lt"/>
              </a:rPr>
              <a:t>Extortion</a:t>
            </a:r>
          </a:p>
          <a:p>
            <a:pPr marL="432000" indent="-432000">
              <a:buSzPct val="100000"/>
              <a:buFont typeface="Corbel" panose="020B0503020204020204" pitchFamily="34" charset="0"/>
              <a:buAutoNum type="arabicPeriod"/>
              <a:defRPr/>
            </a:pPr>
            <a:r>
              <a:rPr lang="en-US" altLang="en-US" sz="2400" dirty="0">
                <a:latin typeface="+mn-lt"/>
              </a:rPr>
              <a:t>Fraud</a:t>
            </a:r>
          </a:p>
          <a:p>
            <a:pPr marL="432000" indent="-432000">
              <a:buSzPct val="100000"/>
              <a:buFont typeface="Corbel" panose="020B0503020204020204" pitchFamily="34" charset="0"/>
              <a:buAutoNum type="arabicPeriod"/>
              <a:defRPr/>
            </a:pPr>
            <a:r>
              <a:rPr lang="en-US" altLang="en-US" sz="2400" dirty="0">
                <a:latin typeface="+mn-lt"/>
              </a:rPr>
              <a:t>Abuse of Power</a:t>
            </a:r>
          </a:p>
          <a:p>
            <a:pPr marL="432000" indent="-432000">
              <a:buSzPct val="100000"/>
              <a:buFont typeface="Corbel" panose="020B0503020204020204" pitchFamily="34" charset="0"/>
              <a:buAutoNum type="arabicPeriod"/>
              <a:defRPr/>
            </a:pPr>
            <a:r>
              <a:rPr lang="en-US" altLang="en-US" sz="2400" dirty="0">
                <a:latin typeface="+mn-lt"/>
              </a:rPr>
              <a:t>Embezzlement</a:t>
            </a:r>
          </a:p>
          <a:p>
            <a:pPr marL="432000" indent="-432000">
              <a:buSzPct val="100000"/>
              <a:buFont typeface="Corbel" panose="020B0503020204020204" pitchFamily="34" charset="0"/>
              <a:buAutoNum type="arabicPeriod"/>
              <a:defRPr/>
            </a:pPr>
            <a:r>
              <a:rPr lang="en-US" altLang="en-US" sz="2400" dirty="0">
                <a:latin typeface="+mn-lt"/>
              </a:rPr>
              <a:t>Conflict of Interest</a:t>
            </a:r>
          </a:p>
          <a:p>
            <a:pPr marL="432000" indent="-432000">
              <a:buSzPct val="100000"/>
              <a:buFont typeface="Corbel" panose="020B0503020204020204" pitchFamily="34" charset="0"/>
              <a:buAutoNum type="arabicPeriod"/>
              <a:defRPr/>
            </a:pPr>
            <a:r>
              <a:rPr lang="en-US" altLang="en-US" sz="2400" dirty="0" smtClean="0">
                <a:latin typeface="+mn-lt"/>
              </a:rPr>
              <a:t>Nepotism</a:t>
            </a:r>
            <a:endParaRPr lang="en-US" dirty="0"/>
          </a:p>
        </p:txBody>
      </p:sp>
    </p:spTree>
    <p:extLst>
      <p:ext uri="{BB962C8B-B14F-4D97-AF65-F5344CB8AC3E}">
        <p14:creationId xmlns:p14="http://schemas.microsoft.com/office/powerpoint/2010/main" val="40845347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r>
              <a:rPr lang="en-US" sz="3200" dirty="0" smtClean="0"/>
              <a:t> </a:t>
            </a:r>
            <a:r>
              <a:rPr lang="en-US" sz="2000" b="0" dirty="0" smtClean="0"/>
              <a:t>(1 of 2)</a:t>
            </a:r>
            <a:endParaRPr lang="en-US" sz="2000" b="0" dirty="0"/>
          </a:p>
        </p:txBody>
      </p:sp>
      <p:sp>
        <p:nvSpPr>
          <p:cNvPr id="3" name="Content Placeholder 2"/>
          <p:cNvSpPr>
            <a:spLocks noGrp="1"/>
          </p:cNvSpPr>
          <p:nvPr>
            <p:ph type="body" idx="1"/>
          </p:nvPr>
        </p:nvSpPr>
        <p:spPr/>
        <p:txBody>
          <a:bodyPr/>
          <a:lstStyle/>
          <a:p>
            <a:pPr marL="432000" indent="-432000" eaLnBrk="1">
              <a:spcAft>
                <a:spcPct val="0"/>
              </a:spcAft>
              <a:buClr>
                <a:schemeClr val="tx2"/>
              </a:buClr>
              <a:buSzPct val="100000"/>
              <a:buFont typeface="Corbel" panose="020B0503020204020204" pitchFamily="34" charset="0"/>
              <a:buAutoNum type="arabicPeriod"/>
            </a:pPr>
            <a:r>
              <a:rPr lang="en-US" altLang="en-US" sz="2400" dirty="0">
                <a:latin typeface="+mn-lt"/>
              </a:rPr>
              <a:t>Understand how project management is a </a:t>
            </a:r>
            <a:r>
              <a:rPr lang="ja-JP" altLang="en-US" sz="2400" dirty="0">
                <a:latin typeface="+mn-lt"/>
              </a:rPr>
              <a:t>“</a:t>
            </a:r>
            <a:r>
              <a:rPr lang="en-US" altLang="ja-JP" sz="2400" dirty="0">
                <a:latin typeface="+mn-lt"/>
              </a:rPr>
              <a:t>leader-intensive</a:t>
            </a:r>
            <a:r>
              <a:rPr lang="ja-JP" altLang="en-US" sz="2400" dirty="0">
                <a:latin typeface="+mn-lt"/>
              </a:rPr>
              <a:t>”</a:t>
            </a:r>
            <a:r>
              <a:rPr lang="en-US" altLang="ja-JP" sz="2400" dirty="0">
                <a:latin typeface="+mn-lt"/>
              </a:rPr>
              <a:t> profession.</a:t>
            </a:r>
          </a:p>
          <a:p>
            <a:pPr marL="432000" indent="-432000" eaLnBrk="1">
              <a:spcAft>
                <a:spcPct val="0"/>
              </a:spcAft>
              <a:buClr>
                <a:schemeClr val="tx2"/>
              </a:buClr>
              <a:buSzPct val="100000"/>
              <a:buFont typeface="Corbel" panose="020B0503020204020204" pitchFamily="34" charset="0"/>
              <a:buAutoNum type="arabicPeriod"/>
            </a:pPr>
            <a:r>
              <a:rPr lang="en-US" altLang="en-US" sz="2400" dirty="0">
                <a:latin typeface="+mn-lt"/>
              </a:rPr>
              <a:t>Distinguish between the role of a manager and the characteristics of a leader.</a:t>
            </a:r>
          </a:p>
          <a:p>
            <a:pPr marL="432000" indent="-432000" eaLnBrk="1">
              <a:spcAft>
                <a:spcPct val="0"/>
              </a:spcAft>
              <a:buClr>
                <a:schemeClr val="tx2"/>
              </a:buClr>
              <a:buSzPct val="100000"/>
              <a:buFont typeface="Corbel" panose="020B0503020204020204" pitchFamily="34" charset="0"/>
              <a:buAutoNum type="arabicPeriod"/>
            </a:pPr>
            <a:r>
              <a:rPr lang="en-US" altLang="en-US" sz="2400" dirty="0">
                <a:latin typeface="+mn-lt"/>
              </a:rPr>
              <a:t>Understand the key behaviors in which project leaders engage to support their projects.</a:t>
            </a:r>
          </a:p>
          <a:p>
            <a:pPr marL="432000" indent="-432000" eaLnBrk="1">
              <a:spcAft>
                <a:spcPct val="0"/>
              </a:spcAft>
              <a:buClr>
                <a:schemeClr val="tx2"/>
              </a:buClr>
              <a:buSzPct val="100000"/>
              <a:buFont typeface="Corbel" panose="020B0503020204020204" pitchFamily="34" charset="0"/>
              <a:buAutoNum type="arabicPeriod"/>
            </a:pPr>
            <a:r>
              <a:rPr lang="en-US" altLang="en-US" sz="2400" dirty="0">
                <a:latin typeface="+mn-lt"/>
              </a:rPr>
              <a:t>Recognize traits that are strongly linked to effective project leadership</a:t>
            </a:r>
            <a:r>
              <a:rPr lang="en-US" altLang="en-US"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1734316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r>
              <a:rPr lang="en-US" sz="3200" dirty="0" smtClean="0"/>
              <a:t> </a:t>
            </a:r>
            <a:r>
              <a:rPr lang="en-US" sz="2000" b="0" dirty="0" smtClean="0"/>
              <a:t>(2 of 2)</a:t>
            </a:r>
            <a:endParaRPr lang="en-US" sz="2000" b="0" dirty="0"/>
          </a:p>
        </p:txBody>
      </p:sp>
      <p:sp>
        <p:nvSpPr>
          <p:cNvPr id="3" name="Content Placeholder 2"/>
          <p:cNvSpPr>
            <a:spLocks noGrp="1"/>
          </p:cNvSpPr>
          <p:nvPr>
            <p:ph type="body" idx="1"/>
          </p:nvPr>
        </p:nvSpPr>
        <p:spPr/>
        <p:txBody>
          <a:bodyPr/>
          <a:lstStyle/>
          <a:p>
            <a:pPr marL="432000" indent="-432000">
              <a:buClr>
                <a:schemeClr val="tx2"/>
              </a:buClr>
              <a:buSzPct val="100000"/>
              <a:buFont typeface="+mj-lt"/>
              <a:buAutoNum type="arabicPeriod" startAt="5"/>
              <a:defRPr/>
            </a:pPr>
            <a:r>
              <a:rPr lang="en-US" sz="2400" dirty="0">
                <a:latin typeface="+mn-lt"/>
              </a:rPr>
              <a:t>Identify the key roles project champions play in project success.</a:t>
            </a:r>
          </a:p>
          <a:p>
            <a:pPr marL="432000" indent="-432000">
              <a:buClr>
                <a:schemeClr val="tx2"/>
              </a:buClr>
              <a:buSzPct val="100000"/>
              <a:buFont typeface="+mj-lt"/>
              <a:buAutoNum type="arabicPeriod" startAt="5"/>
              <a:defRPr/>
            </a:pPr>
            <a:r>
              <a:rPr lang="en-US" sz="2400" dirty="0">
                <a:latin typeface="+mn-lt"/>
              </a:rPr>
              <a:t>Recognize the principles that typify the new project leadership.</a:t>
            </a:r>
          </a:p>
          <a:p>
            <a:pPr marL="432000" indent="-432000">
              <a:buClr>
                <a:schemeClr val="tx2"/>
              </a:buClr>
              <a:buSzPct val="100000"/>
              <a:buFont typeface="+mj-lt"/>
              <a:buAutoNum type="arabicPeriod" startAt="5"/>
              <a:defRPr/>
            </a:pPr>
            <a:r>
              <a:rPr lang="en-US" sz="2400" dirty="0">
                <a:latin typeface="+mn-lt"/>
              </a:rPr>
              <a:t>Understand the development of project management professionalism in the discipline.</a:t>
            </a:r>
          </a:p>
          <a:p>
            <a:pPr marL="432000" indent="-432000">
              <a:buClr>
                <a:schemeClr val="tx2"/>
              </a:buClr>
              <a:buSzPct val="100000"/>
              <a:buFont typeface="+mj-lt"/>
              <a:buAutoNum type="arabicPeriod" startAt="5"/>
              <a:defRPr/>
            </a:pPr>
            <a:r>
              <a:rPr lang="en-US" sz="2400" dirty="0">
                <a:latin typeface="+mn-lt"/>
              </a:rPr>
              <a:t>Recognize the important role ethics plays for successful project leadership</a:t>
            </a:r>
            <a:r>
              <a:rPr lang="en-US" sz="2400" dirty="0" smtClean="0">
                <a:latin typeface="+mn-lt"/>
              </a:rPr>
              <a:t>.</a:t>
            </a:r>
            <a:endParaRPr lang="en-US" sz="2400" dirty="0">
              <a:latin typeface="+mn-lt"/>
            </a:endParaRPr>
          </a:p>
        </p:txBody>
      </p:sp>
    </p:spTree>
    <p:extLst>
      <p:ext uri="{BB962C8B-B14F-4D97-AF65-F5344CB8AC3E}">
        <p14:creationId xmlns:p14="http://schemas.microsoft.com/office/powerpoint/2010/main" val="186043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Leadership</a:t>
            </a:r>
          </a:p>
        </p:txBody>
      </p:sp>
      <p:sp>
        <p:nvSpPr>
          <p:cNvPr id="3" name="Content Placeholder 2"/>
          <p:cNvSpPr>
            <a:spLocks noGrp="1"/>
          </p:cNvSpPr>
          <p:nvPr>
            <p:ph type="body" idx="1"/>
          </p:nvPr>
        </p:nvSpPr>
        <p:spPr/>
        <p:txBody>
          <a:bodyPr/>
          <a:lstStyle/>
          <a:p>
            <a:pPr marL="0" indent="0">
              <a:buNone/>
            </a:pPr>
            <a:r>
              <a:rPr lang="en-US" altLang="en-US" sz="2400" b="1" dirty="0">
                <a:solidFill>
                  <a:schemeClr val="tx1"/>
                </a:solidFill>
                <a:latin typeface="+mn-lt"/>
              </a:rPr>
              <a:t>“The ability to inspire confidence and support among the people who are needed to achieve organizational goals.”</a:t>
            </a:r>
          </a:p>
          <a:p>
            <a:pPr marL="0" indent="0">
              <a:buNone/>
            </a:pPr>
            <a:r>
              <a:rPr lang="en-US" altLang="en-US" sz="2400" dirty="0">
                <a:solidFill>
                  <a:schemeClr val="tx1"/>
                </a:solidFill>
                <a:latin typeface="+mn-lt"/>
              </a:rPr>
              <a:t>Project management is </a:t>
            </a:r>
            <a:r>
              <a:rPr lang="en-US" altLang="en-US" sz="2400" b="1" dirty="0">
                <a:solidFill>
                  <a:schemeClr val="tx1"/>
                </a:solidFill>
                <a:latin typeface="+mn-lt"/>
              </a:rPr>
              <a:t>leader</a:t>
            </a:r>
            <a:r>
              <a:rPr lang="en-US" altLang="en-US" sz="2400" dirty="0">
                <a:solidFill>
                  <a:schemeClr val="tx1"/>
                </a:solidFill>
                <a:latin typeface="+mn-lt"/>
              </a:rPr>
              <a:t> intensive</a:t>
            </a:r>
            <a:r>
              <a:rPr lang="en-US" altLang="en-US" sz="2400" dirty="0" smtClean="0">
                <a:solidFill>
                  <a:schemeClr val="tx1"/>
                </a:solidFill>
                <a:latin typeface="+mn-lt"/>
              </a:rPr>
              <a:t>!</a:t>
            </a:r>
            <a:endParaRPr lang="en-US" altLang="en-US" sz="2400" dirty="0">
              <a:solidFill>
                <a:schemeClr val="tx1"/>
              </a:solidFill>
              <a:latin typeface="+mn-lt"/>
            </a:endParaRPr>
          </a:p>
        </p:txBody>
      </p:sp>
    </p:spTree>
    <p:extLst>
      <p:ext uri="{BB962C8B-B14F-4D97-AF65-F5344CB8AC3E}">
        <p14:creationId xmlns:p14="http://schemas.microsoft.com/office/powerpoint/2010/main" val="1950100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endParaRPr lang="en-GB"/>
          </a:p>
        </p:txBody>
      </p:sp>
      <p:sp>
        <p:nvSpPr>
          <p:cNvPr id="3" name="Text Placeholder 2"/>
          <p:cNvSpPr>
            <a:spLocks noGrp="1"/>
          </p:cNvSpPr>
          <p:nvPr>
            <p:ph type="subTitle" idx="1"/>
          </p:nvPr>
        </p:nvSpPr>
        <p:spPr/>
        <p:txBody>
          <a:bodyPr/>
          <a:lstStyle/>
          <a:p>
            <a:pPr marL="0" indent="0" algn="ctr">
              <a:buNone/>
            </a:pPr>
            <a:r>
              <a:rPr lang="en-GB" sz="6600" dirty="0" smtClean="0"/>
              <a:t>Thanks</a:t>
            </a:r>
            <a:endParaRPr lang="en-GB" sz="6600" dirty="0"/>
          </a:p>
        </p:txBody>
      </p:sp>
    </p:spTree>
    <p:extLst>
      <p:ext uri="{BB962C8B-B14F-4D97-AF65-F5344CB8AC3E}">
        <p14:creationId xmlns:p14="http://schemas.microsoft.com/office/powerpoint/2010/main" val="13459762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Leaders </a:t>
            </a:r>
            <a:r>
              <a:rPr lang="en-US" dirty="0" smtClean="0"/>
              <a:t>And Partnership</a:t>
            </a:r>
            <a:endParaRPr lang="en-US" dirty="0"/>
          </a:p>
        </p:txBody>
      </p:sp>
      <p:sp>
        <p:nvSpPr>
          <p:cNvPr id="3" name="Content Placeholder 2"/>
          <p:cNvSpPr>
            <a:spLocks noGrp="1"/>
          </p:cNvSpPr>
          <p:nvPr>
            <p:ph type="body" idx="1"/>
          </p:nvPr>
        </p:nvSpPr>
        <p:spPr/>
        <p:txBody>
          <a:bodyPr/>
          <a:lstStyle/>
          <a:p>
            <a:pPr marL="432000" indent="-432000">
              <a:buSzPct val="100000"/>
              <a:buFont typeface="+mj-lt"/>
              <a:buAutoNum type="arabicPeriod"/>
            </a:pPr>
            <a:r>
              <a:rPr lang="en-US" altLang="en-US" sz="2400" dirty="0" smtClean="0">
                <a:latin typeface="+mn-lt"/>
              </a:rPr>
              <a:t>Exchange </a:t>
            </a:r>
            <a:r>
              <a:rPr lang="en-US" altLang="en-US" sz="2400" dirty="0">
                <a:latin typeface="+mn-lt"/>
              </a:rPr>
              <a:t>of purpose</a:t>
            </a:r>
          </a:p>
          <a:p>
            <a:pPr marL="432000" indent="-432000">
              <a:buSzPct val="100000"/>
              <a:buFont typeface="+mj-lt"/>
              <a:buAutoNum type="arabicPeriod"/>
            </a:pPr>
            <a:r>
              <a:rPr lang="en-US" altLang="en-US" sz="2400" dirty="0" smtClean="0">
                <a:latin typeface="+mn-lt"/>
              </a:rPr>
              <a:t>A </a:t>
            </a:r>
            <a:r>
              <a:rPr lang="en-US" altLang="en-US" sz="2400" dirty="0">
                <a:latin typeface="+mn-lt"/>
              </a:rPr>
              <a:t>right to say no</a:t>
            </a:r>
          </a:p>
          <a:p>
            <a:pPr marL="432000" indent="-432000">
              <a:buSzPct val="100000"/>
              <a:buFont typeface="+mj-lt"/>
              <a:buAutoNum type="arabicPeriod"/>
            </a:pPr>
            <a:r>
              <a:rPr lang="en-US" altLang="en-US" sz="2400" dirty="0" smtClean="0">
                <a:latin typeface="+mn-lt"/>
              </a:rPr>
              <a:t>Joint </a:t>
            </a:r>
            <a:r>
              <a:rPr lang="en-US" altLang="en-US" sz="2400" dirty="0">
                <a:latin typeface="+mn-lt"/>
              </a:rPr>
              <a:t>accountability</a:t>
            </a:r>
          </a:p>
          <a:p>
            <a:pPr marL="432000" indent="-432000">
              <a:buSzPct val="100000"/>
              <a:buFont typeface="+mj-lt"/>
              <a:buAutoNum type="arabicPeriod"/>
            </a:pPr>
            <a:r>
              <a:rPr lang="en-US" altLang="en-US" sz="2400" dirty="0" smtClean="0">
                <a:latin typeface="+mn-lt"/>
              </a:rPr>
              <a:t>Absolute honesty</a:t>
            </a:r>
            <a:endParaRPr lang="en-US" altLang="en-US" sz="2400" dirty="0">
              <a:latin typeface="+mn-lt"/>
            </a:endParaRPr>
          </a:p>
        </p:txBody>
      </p:sp>
    </p:spTree>
    <p:extLst>
      <p:ext uri="{BB962C8B-B14F-4D97-AF65-F5344CB8AC3E}">
        <p14:creationId xmlns:p14="http://schemas.microsoft.com/office/powerpoint/2010/main" val="2415929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b"/>
          <a:lstStyle/>
          <a:p>
            <a:r>
              <a:rPr lang="en-US" dirty="0" smtClean="0"/>
              <a:t>Figure 4.2 Differences </a:t>
            </a:r>
            <a:r>
              <a:rPr lang="en-US" dirty="0"/>
              <a:t>Between </a:t>
            </a:r>
            <a:r>
              <a:rPr lang="en-US" dirty="0" smtClean="0"/>
              <a:t>Managers and Leaders</a:t>
            </a:r>
            <a:endParaRPr lang="en-US" dirty="0"/>
          </a:p>
        </p:txBody>
      </p:sp>
      <p:pic>
        <p:nvPicPr>
          <p:cNvPr id="2" name="Picture 1" descr="Managers and leaders have different qualities and roles.&#10;Managers do things right, maintain the status quo, administer, imitate, state their position, demand respect, focus on systems, strive for control, focus on the bottom line, and have a short term view. Leaders do the right thing, develop new processes, innovate, originate, earn their position, command respect, focus on people, inspire trust, focus on potential, and have long term goa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873" y="1663667"/>
            <a:ext cx="7346255" cy="4340564"/>
          </a:xfrm>
          <a:prstGeom prst="rect">
            <a:avLst/>
          </a:prstGeom>
        </p:spPr>
      </p:pic>
    </p:spTree>
    <p:extLst>
      <p:ext uri="{BB962C8B-B14F-4D97-AF65-F5344CB8AC3E}">
        <p14:creationId xmlns:p14="http://schemas.microsoft.com/office/powerpoint/2010/main" val="3708978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the Project Manager Leads</a:t>
            </a:r>
          </a:p>
        </p:txBody>
      </p:sp>
      <p:sp>
        <p:nvSpPr>
          <p:cNvPr id="3" name="Content Placeholder 2"/>
          <p:cNvSpPr>
            <a:spLocks noGrp="1"/>
          </p:cNvSpPr>
          <p:nvPr>
            <p:ph type="body" idx="1"/>
          </p:nvPr>
        </p:nvSpPr>
        <p:spPr/>
        <p:txBody>
          <a:bodyPr/>
          <a:lstStyle/>
          <a:p>
            <a:pPr marL="0" indent="0" eaLnBrk="1" hangingPunct="1">
              <a:buFontTx/>
              <a:buNone/>
            </a:pPr>
            <a:r>
              <a:rPr lang="en-US" altLang="en-US" sz="2400" b="1" dirty="0">
                <a:latin typeface="+mn-lt"/>
              </a:rPr>
              <a:t>Project managers function as </a:t>
            </a:r>
            <a:r>
              <a:rPr lang="en-US" altLang="en-US" sz="2400" b="1" dirty="0" smtClean="0">
                <a:latin typeface="+mn-lt"/>
              </a:rPr>
              <a:t>mini-C</a:t>
            </a:r>
            <a:r>
              <a:rPr lang="en-US" altLang="en-US" sz="100" b="1" dirty="0" smtClean="0">
                <a:latin typeface="+mn-lt"/>
              </a:rPr>
              <a:t> </a:t>
            </a:r>
            <a:r>
              <a:rPr lang="en-US" altLang="en-US" sz="2400" b="1" dirty="0" smtClean="0">
                <a:latin typeface="+mn-lt"/>
              </a:rPr>
              <a:t>E</a:t>
            </a:r>
            <a:r>
              <a:rPr lang="en-US" altLang="en-US" sz="100" b="1" dirty="0" smtClean="0">
                <a:latin typeface="+mn-lt"/>
              </a:rPr>
              <a:t> </a:t>
            </a:r>
            <a:r>
              <a:rPr lang="en-US" altLang="en-US" sz="2400" b="1" dirty="0" smtClean="0">
                <a:latin typeface="+mn-lt"/>
              </a:rPr>
              <a:t>O</a:t>
            </a:r>
            <a:r>
              <a:rPr lang="en-US" altLang="en-US" sz="100" b="1" dirty="0" smtClean="0">
                <a:latin typeface="+mn-lt"/>
              </a:rPr>
              <a:t> </a:t>
            </a:r>
            <a:r>
              <a:rPr lang="en-US" altLang="en-US" sz="2400" b="1" dirty="0" smtClean="0">
                <a:latin typeface="+mn-lt"/>
              </a:rPr>
              <a:t>s </a:t>
            </a:r>
            <a:r>
              <a:rPr lang="en-US" altLang="en-US" sz="2400" b="1" dirty="0">
                <a:latin typeface="+mn-lt"/>
              </a:rPr>
              <a:t>and manage both “hard” technical details and “soft” people issues.</a:t>
            </a:r>
          </a:p>
          <a:p>
            <a:pPr marL="0" indent="0" eaLnBrk="1" hangingPunct="1">
              <a:buFontTx/>
              <a:buNone/>
            </a:pPr>
            <a:r>
              <a:rPr lang="en-US" altLang="en-US" sz="2400" dirty="0">
                <a:latin typeface="+mn-lt"/>
              </a:rPr>
              <a:t>Project managers:</a:t>
            </a:r>
          </a:p>
          <a:p>
            <a:pPr marL="0" indent="0" algn="just" eaLnBrk="1" hangingPunct="1">
              <a:buSzPct val="100000"/>
              <a:buNone/>
            </a:pPr>
            <a:r>
              <a:rPr lang="en-US" altLang="en-US" sz="2400" b="1" dirty="0" smtClean="0">
                <a:solidFill>
                  <a:schemeClr val="tx1"/>
                </a:solidFill>
                <a:latin typeface="+mn-lt"/>
              </a:rPr>
              <a:t>1. Acquire</a:t>
            </a:r>
            <a:r>
              <a:rPr lang="en-US" altLang="en-US" sz="2400" dirty="0" smtClean="0">
                <a:solidFill>
                  <a:srgbClr val="FF0000"/>
                </a:solidFill>
                <a:latin typeface="+mn-lt"/>
              </a:rPr>
              <a:t> </a:t>
            </a:r>
            <a:r>
              <a:rPr lang="en-US" altLang="en-US" sz="2400" dirty="0">
                <a:latin typeface="+mn-lt"/>
              </a:rPr>
              <a:t>project </a:t>
            </a:r>
            <a:r>
              <a:rPr lang="en-US" altLang="en-US" sz="2400" dirty="0" smtClean="0">
                <a:latin typeface="+mn-lt"/>
              </a:rPr>
              <a:t>resources: </a:t>
            </a:r>
            <a:r>
              <a:rPr lang="en-US" altLang="en-US" sz="2400" dirty="0" smtClean="0"/>
              <a:t>Project </a:t>
            </a:r>
            <a:r>
              <a:rPr lang="en-US" altLang="en-US" sz="2400" dirty="0"/>
              <a:t>are </a:t>
            </a:r>
            <a:r>
              <a:rPr lang="en-US" altLang="en-US" sz="2400" b="1" dirty="0">
                <a:solidFill>
                  <a:schemeClr val="tx1"/>
                </a:solidFill>
              </a:rPr>
              <a:t>underfunded </a:t>
            </a:r>
            <a:r>
              <a:rPr lang="en-US" altLang="en-US" sz="2400" dirty="0"/>
              <a:t>for a variety of </a:t>
            </a:r>
            <a:r>
              <a:rPr lang="en-US" altLang="en-US" sz="2400" dirty="0" smtClean="0"/>
              <a:t>reasons: </a:t>
            </a:r>
          </a:p>
          <a:p>
            <a:pPr marL="0" indent="0" algn="just" eaLnBrk="1" hangingPunct="1">
              <a:buSzPct val="100000"/>
              <a:buNone/>
            </a:pPr>
            <a:r>
              <a:rPr lang="en-US" altLang="en-US" sz="2400" dirty="0" smtClean="0"/>
              <a:t>Vague goals, Lack </a:t>
            </a:r>
            <a:r>
              <a:rPr lang="en-US" altLang="en-US" sz="2400" dirty="0"/>
              <a:t>of top management </a:t>
            </a:r>
            <a:r>
              <a:rPr lang="en-US" altLang="en-US" sz="2400" dirty="0" smtClean="0"/>
              <a:t>support, Requirements understated, Insufficient funds and Distrust </a:t>
            </a:r>
            <a:r>
              <a:rPr lang="en-US" altLang="en-US" sz="2400" dirty="0"/>
              <a:t>between managers</a:t>
            </a:r>
          </a:p>
          <a:p>
            <a:pPr marL="0" indent="0" eaLnBrk="1" hangingPunct="1">
              <a:buSzPct val="100000"/>
              <a:buNone/>
            </a:pPr>
            <a:endParaRPr lang="en-US" altLang="en-US" sz="2400" dirty="0">
              <a:latin typeface="+mn-lt"/>
            </a:endParaRPr>
          </a:p>
        </p:txBody>
      </p:sp>
    </p:spTree>
    <p:extLst>
      <p:ext uri="{BB962C8B-B14F-4D97-AF65-F5344CB8AC3E}">
        <p14:creationId xmlns:p14="http://schemas.microsoft.com/office/powerpoint/2010/main" val="3405847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type="body" idx="1"/>
          </p:nvPr>
        </p:nvSpPr>
        <p:spPr/>
        <p:txBody>
          <a:bodyPr/>
          <a:lstStyle/>
          <a:p>
            <a:pPr marL="0" lvl="0" indent="0">
              <a:buNone/>
            </a:pPr>
            <a:r>
              <a:rPr lang="en-US" altLang="en-US" sz="2400" b="1" dirty="0" smtClean="0">
                <a:solidFill>
                  <a:srgbClr val="000000"/>
                </a:solidFill>
              </a:rPr>
              <a:t>2. Motivate</a:t>
            </a:r>
            <a:r>
              <a:rPr lang="en-US" altLang="en-US" sz="2400" dirty="0" smtClean="0">
                <a:solidFill>
                  <a:srgbClr val="3C1581"/>
                </a:solidFill>
              </a:rPr>
              <a:t> </a:t>
            </a:r>
            <a:r>
              <a:rPr lang="en-US" altLang="en-US" sz="2400" dirty="0">
                <a:solidFill>
                  <a:srgbClr val="000000"/>
                </a:solidFill>
              </a:rPr>
              <a:t>and </a:t>
            </a:r>
            <a:r>
              <a:rPr lang="en-US" altLang="en-US" sz="2400" b="1" dirty="0">
                <a:solidFill>
                  <a:srgbClr val="000000"/>
                </a:solidFill>
              </a:rPr>
              <a:t>build</a:t>
            </a:r>
            <a:r>
              <a:rPr lang="en-US" altLang="en-US" sz="2400" dirty="0">
                <a:solidFill>
                  <a:srgbClr val="000000"/>
                </a:solidFill>
              </a:rPr>
              <a:t> </a:t>
            </a:r>
            <a:r>
              <a:rPr lang="en-US" altLang="en-US" sz="2400" dirty="0" smtClean="0">
                <a:solidFill>
                  <a:srgbClr val="000000"/>
                </a:solidFill>
              </a:rPr>
              <a:t>teams</a:t>
            </a:r>
          </a:p>
          <a:p>
            <a:pPr marL="0" lvl="0" indent="0">
              <a:buNone/>
            </a:pPr>
            <a:endParaRPr lang="en-US" altLang="en-US" sz="2400" dirty="0">
              <a:solidFill>
                <a:srgbClr val="000000"/>
              </a:solidFill>
            </a:endParaRPr>
          </a:p>
          <a:p>
            <a:pPr marL="0" lvl="0" indent="0">
              <a:buNone/>
            </a:pPr>
            <a:r>
              <a:rPr lang="en-US" altLang="en-US" sz="2400" dirty="0">
                <a:solidFill>
                  <a:srgbClr val="000000"/>
                </a:solidFill>
              </a:rPr>
              <a:t>3</a:t>
            </a:r>
            <a:r>
              <a:rPr lang="en-US" altLang="en-US" sz="2400" dirty="0" smtClean="0">
                <a:solidFill>
                  <a:srgbClr val="000000"/>
                </a:solidFill>
              </a:rPr>
              <a:t>. Have </a:t>
            </a:r>
            <a:r>
              <a:rPr lang="en-US" altLang="en-US" sz="2400" dirty="0">
                <a:solidFill>
                  <a:srgbClr val="000000"/>
                </a:solidFill>
              </a:rPr>
              <a:t>a </a:t>
            </a:r>
            <a:r>
              <a:rPr lang="en-US" altLang="en-US" sz="2400" b="1" dirty="0">
                <a:solidFill>
                  <a:srgbClr val="000000"/>
                </a:solidFill>
              </a:rPr>
              <a:t>vision</a:t>
            </a:r>
            <a:r>
              <a:rPr lang="en-US" altLang="en-US" sz="2400" dirty="0">
                <a:solidFill>
                  <a:srgbClr val="000000"/>
                </a:solidFill>
              </a:rPr>
              <a:t> and </a:t>
            </a:r>
            <a:r>
              <a:rPr lang="en-US" altLang="en-US" sz="2400" b="1" dirty="0">
                <a:solidFill>
                  <a:srgbClr val="000000"/>
                </a:solidFill>
              </a:rPr>
              <a:t>fight </a:t>
            </a:r>
            <a:r>
              <a:rPr lang="en-US" altLang="en-US" sz="2400" b="1" dirty="0" smtClean="0">
                <a:solidFill>
                  <a:srgbClr val="000000"/>
                </a:solidFill>
              </a:rPr>
              <a:t>fires</a:t>
            </a:r>
          </a:p>
          <a:p>
            <a:pPr marL="0" lvl="0" indent="0">
              <a:buNone/>
            </a:pPr>
            <a:endParaRPr lang="en-US" altLang="en-US" sz="2400" b="1" dirty="0">
              <a:solidFill>
                <a:srgbClr val="000000"/>
              </a:solidFill>
            </a:endParaRPr>
          </a:p>
          <a:p>
            <a:pPr marL="0" lvl="0" indent="0">
              <a:buNone/>
            </a:pPr>
            <a:r>
              <a:rPr lang="en-US" altLang="en-US" sz="2400" b="1" dirty="0" smtClean="0">
                <a:solidFill>
                  <a:srgbClr val="000000"/>
                </a:solidFill>
              </a:rPr>
              <a:t>4. Communicate</a:t>
            </a:r>
            <a:endParaRPr lang="en-US" altLang="en-US" sz="2400" b="1" dirty="0">
              <a:solidFill>
                <a:srgbClr val="000000"/>
              </a:solidFill>
            </a:endParaRPr>
          </a:p>
          <a:p>
            <a:pPr marL="0" indent="0">
              <a:buNone/>
            </a:pPr>
            <a:r>
              <a:rPr lang="en-GB" sz="2400" dirty="0"/>
              <a:t> </a:t>
            </a:r>
          </a:p>
          <a:p>
            <a:pPr marL="0" indent="0" eaLnBrk="1" hangingPunct="1">
              <a:buFontTx/>
              <a:buNone/>
            </a:pPr>
            <a:endParaRPr lang="en-US" altLang="en-US" sz="2400" dirty="0">
              <a:latin typeface="+mn-lt"/>
            </a:endParaRPr>
          </a:p>
        </p:txBody>
      </p:sp>
    </p:spTree>
    <p:extLst>
      <p:ext uri="{BB962C8B-B14F-4D97-AF65-F5344CB8AC3E}">
        <p14:creationId xmlns:p14="http://schemas.microsoft.com/office/powerpoint/2010/main" val="1859126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US" dirty="0"/>
          </a:p>
        </p:txBody>
      </p:sp>
      <p:sp>
        <p:nvSpPr>
          <p:cNvPr id="3" name="Content Placeholder 2"/>
          <p:cNvSpPr>
            <a:spLocks noGrp="1"/>
          </p:cNvSpPr>
          <p:nvPr>
            <p:ph type="body" idx="1"/>
          </p:nvPr>
        </p:nvSpPr>
        <p:spPr/>
        <p:txBody>
          <a:bodyPr/>
          <a:lstStyle/>
          <a:p>
            <a:pPr marL="432000" indent="-432000">
              <a:buSzPct val="100000"/>
              <a:buFont typeface="Corbel" panose="020B0503020204020204" pitchFamily="34" charset="0"/>
              <a:buAutoNum type="arabicPeriod"/>
            </a:pPr>
            <a:r>
              <a:rPr lang="en-US" altLang="en-US" sz="2400" dirty="0">
                <a:latin typeface="+mn-lt"/>
              </a:rPr>
              <a:t>Define project and team players.</a:t>
            </a:r>
          </a:p>
          <a:p>
            <a:pPr marL="432000" indent="-432000">
              <a:buSzPct val="100000"/>
              <a:buFont typeface="Corbel" panose="020B0503020204020204" pitchFamily="34" charset="0"/>
              <a:buAutoNum type="arabicPeriod"/>
            </a:pPr>
            <a:r>
              <a:rPr lang="en-US" altLang="en-US" sz="2400" dirty="0">
                <a:latin typeface="+mn-lt"/>
              </a:rPr>
              <a:t>Provide an opportunity to revise, update, and add to knowledge base.</a:t>
            </a:r>
          </a:p>
          <a:p>
            <a:pPr marL="432000" indent="-432000">
              <a:buSzPct val="100000"/>
              <a:buFont typeface="Corbel" panose="020B0503020204020204" pitchFamily="34" charset="0"/>
              <a:buAutoNum type="arabicPeriod"/>
            </a:pPr>
            <a:r>
              <a:rPr lang="en-US" altLang="en-US" sz="2400" dirty="0">
                <a:latin typeface="+mn-lt"/>
              </a:rPr>
              <a:t>Assist team members in understanding role in project as part of whole and how to contribute to project success.</a:t>
            </a:r>
          </a:p>
          <a:p>
            <a:pPr marL="432000" indent="-432000">
              <a:buSzPct val="100000"/>
              <a:buFont typeface="Corbel" panose="020B0503020204020204" pitchFamily="34" charset="0"/>
              <a:buAutoNum type="arabicPeriod"/>
            </a:pPr>
            <a:r>
              <a:rPr lang="en-US" altLang="en-US" sz="2400" dirty="0">
                <a:latin typeface="+mn-lt"/>
              </a:rPr>
              <a:t>Help stakeholders increase commitment to project.</a:t>
            </a:r>
          </a:p>
          <a:p>
            <a:pPr marL="432000" indent="-432000">
              <a:buSzPct val="100000"/>
              <a:buFont typeface="Corbel" panose="020B0503020204020204" pitchFamily="34" charset="0"/>
              <a:buAutoNum type="arabicPeriod"/>
            </a:pPr>
            <a:r>
              <a:rPr lang="en-US" altLang="en-US" sz="2400" dirty="0">
                <a:latin typeface="+mn-lt"/>
              </a:rPr>
              <a:t>Provide a collective opportunity to discuss project.</a:t>
            </a:r>
          </a:p>
          <a:p>
            <a:pPr marL="432000" indent="-432000">
              <a:buSzPct val="100000"/>
              <a:buFont typeface="Corbel" panose="020B0503020204020204" pitchFamily="34" charset="0"/>
              <a:buAutoNum type="arabicPeriod"/>
            </a:pPr>
            <a:r>
              <a:rPr lang="en-US" altLang="en-US" sz="2400" dirty="0">
                <a:latin typeface="+mn-lt"/>
              </a:rPr>
              <a:t>Provide visibility for project manager</a:t>
            </a:r>
            <a:r>
              <a:rPr lang="ja-JP" altLang="en-US" sz="2400" dirty="0">
                <a:latin typeface="+mn-lt"/>
              </a:rPr>
              <a:t>’</a:t>
            </a:r>
            <a:r>
              <a:rPr lang="en-US" altLang="ja-JP" sz="2400" dirty="0">
                <a:latin typeface="+mn-lt"/>
              </a:rPr>
              <a:t>s role</a:t>
            </a:r>
            <a:r>
              <a:rPr lang="en-US" altLang="ja-JP" sz="2400" dirty="0" smtClean="0">
                <a:latin typeface="+mn-lt"/>
              </a:rPr>
              <a:t>.</a:t>
            </a:r>
            <a:endParaRPr lang="en-US" altLang="en-US" sz="2400" dirty="0">
              <a:latin typeface="+mn-lt"/>
            </a:endParaRPr>
          </a:p>
        </p:txBody>
      </p:sp>
    </p:spTree>
    <p:extLst>
      <p:ext uri="{BB962C8B-B14F-4D97-AF65-F5344CB8AC3E}">
        <p14:creationId xmlns:p14="http://schemas.microsoft.com/office/powerpoint/2010/main" val="2689922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a:t>
            </a:r>
            <a:r>
              <a:rPr lang="en-US" sz="2000" b="0" dirty="0" smtClean="0"/>
              <a:t>(1 of 2)</a:t>
            </a:r>
            <a:endParaRPr lang="en-US" sz="2000" b="0" dirty="0"/>
          </a:p>
        </p:txBody>
      </p:sp>
      <p:sp>
        <p:nvSpPr>
          <p:cNvPr id="3" name="Content Placeholder 2"/>
          <p:cNvSpPr>
            <a:spLocks noGrp="1"/>
          </p:cNvSpPr>
          <p:nvPr>
            <p:ph type="body" idx="1"/>
          </p:nvPr>
        </p:nvSpPr>
        <p:spPr>
          <a:xfrm>
            <a:off x="457200" y="1600200"/>
            <a:ext cx="8229600" cy="2125639"/>
          </a:xfrm>
        </p:spPr>
        <p:txBody>
          <a:bodyPr/>
          <a:lstStyle/>
          <a:p>
            <a:pPr marL="0" indent="0" eaLnBrk="1" hangingPunct="1">
              <a:buFontTx/>
              <a:buNone/>
            </a:pPr>
            <a:r>
              <a:rPr lang="en-US" altLang="en-US" sz="2000" dirty="0">
                <a:latin typeface="+mn-lt"/>
              </a:rPr>
              <a:t>It is </a:t>
            </a:r>
            <a:r>
              <a:rPr lang="en-US" altLang="en-US" sz="2000" b="1" dirty="0">
                <a:latin typeface="+mn-lt"/>
              </a:rPr>
              <a:t>critical</a:t>
            </a:r>
            <a:r>
              <a:rPr lang="en-US" altLang="en-US" sz="2000" dirty="0">
                <a:latin typeface="+mn-lt"/>
              </a:rPr>
              <a:t> for a project manager to maintain strong contact with all stakeholders.</a:t>
            </a:r>
          </a:p>
          <a:p>
            <a:pPr marL="0" indent="0" eaLnBrk="1" hangingPunct="1">
              <a:buFontTx/>
              <a:buNone/>
            </a:pPr>
            <a:r>
              <a:rPr lang="en-US" altLang="en-US" sz="2000" dirty="0">
                <a:latin typeface="+mn-lt"/>
              </a:rPr>
              <a:t>Project meetings feature</a:t>
            </a:r>
            <a:r>
              <a:rPr lang="en-US" altLang="en-US" sz="2000" i="1" dirty="0">
                <a:latin typeface="+mn-lt"/>
              </a:rPr>
              <a:t> </a:t>
            </a:r>
            <a:r>
              <a:rPr lang="en-US" altLang="en-US" sz="2000" b="1" dirty="0">
                <a:solidFill>
                  <a:schemeClr val="tx1"/>
                </a:solidFill>
                <a:latin typeface="+mn-lt"/>
              </a:rPr>
              <a:t>task-oriented</a:t>
            </a:r>
            <a:r>
              <a:rPr lang="en-US" altLang="en-US" sz="2000" b="1" dirty="0">
                <a:solidFill>
                  <a:schemeClr val="accent1"/>
                </a:solidFill>
                <a:latin typeface="+mn-lt"/>
              </a:rPr>
              <a:t> </a:t>
            </a:r>
            <a:r>
              <a:rPr lang="en-US" altLang="en-US" sz="2000" dirty="0">
                <a:latin typeface="+mn-lt"/>
              </a:rPr>
              <a:t>and </a:t>
            </a:r>
            <a:r>
              <a:rPr lang="en-US" altLang="en-US" sz="2000" b="1" dirty="0">
                <a:solidFill>
                  <a:schemeClr val="tx1"/>
                </a:solidFill>
                <a:latin typeface="+mn-lt"/>
              </a:rPr>
              <a:t>group maintenance </a:t>
            </a:r>
            <a:r>
              <a:rPr lang="en-US" altLang="en-US" sz="2000" dirty="0">
                <a:latin typeface="+mn-lt"/>
              </a:rPr>
              <a:t>behaviors</a:t>
            </a:r>
            <a:r>
              <a:rPr lang="en-US" altLang="en-US" sz="2000" dirty="0" smtClean="0">
                <a:latin typeface="+mn-lt"/>
              </a:rPr>
              <a:t>.</a:t>
            </a:r>
          </a:p>
          <a:p>
            <a:pPr marL="0" indent="0" eaLnBrk="1" hangingPunct="1">
              <a:buFontTx/>
              <a:buNone/>
            </a:pPr>
            <a:r>
              <a:rPr lang="en-US" sz="2000" b="1" dirty="0" smtClean="0">
                <a:latin typeface="+mn-lt"/>
              </a:rPr>
              <a:t>Table </a:t>
            </a:r>
            <a:r>
              <a:rPr lang="en-US" sz="2000" b="1" dirty="0">
                <a:latin typeface="+mn-lt"/>
              </a:rPr>
              <a:t>4.1</a:t>
            </a:r>
            <a:r>
              <a:rPr lang="en-US" sz="2000" dirty="0">
                <a:latin typeface="+mn-lt"/>
              </a:rPr>
              <a:t> Task and Group Maintenance Behaviors for Project </a:t>
            </a:r>
            <a:r>
              <a:rPr lang="en-US" sz="2000" dirty="0" smtClean="0">
                <a:latin typeface="+mn-lt"/>
              </a:rPr>
              <a:t>Meetings</a:t>
            </a:r>
            <a:endParaRPr lang="en-US" altLang="en-US" sz="2000" dirty="0">
              <a:latin typeface="+mn-lt"/>
            </a:endParaRPr>
          </a:p>
        </p:txBody>
      </p:sp>
      <p:graphicFrame>
        <p:nvGraphicFramePr>
          <p:cNvPr id="4" name="Table 3"/>
          <p:cNvGraphicFramePr>
            <a:graphicFrameLocks noGrp="1"/>
          </p:cNvGraphicFramePr>
          <p:nvPr>
            <p:extLst>
              <p:ext uri="{D42A27DB-BD31-4B8C-83A1-F6EECF244321}">
                <p14:modId xmlns:p14="http://schemas.microsoft.com/office/powerpoint/2010/main" val="1501478031"/>
              </p:ext>
            </p:extLst>
          </p:nvPr>
        </p:nvGraphicFramePr>
        <p:xfrm>
          <a:off x="457200" y="3897934"/>
          <a:ext cx="8229600" cy="2325444"/>
        </p:xfrm>
        <a:graphic>
          <a:graphicData uri="http://schemas.openxmlformats.org/drawingml/2006/table">
            <a:tbl>
              <a:tblPr firstRow="1" bandRow="1">
                <a:tableStyleId>{5940675A-B579-460E-94D1-54222C63F5DA}</a:tableStyleId>
              </a:tblPr>
              <a:tblGrid>
                <a:gridCol w="3276369">
                  <a:extLst>
                    <a:ext uri="{9D8B030D-6E8A-4147-A177-3AD203B41FA5}">
                      <a16:colId xmlns="" xmlns:a16="http://schemas.microsoft.com/office/drawing/2014/main" val="4094408945"/>
                    </a:ext>
                  </a:extLst>
                </a:gridCol>
                <a:gridCol w="4953231">
                  <a:extLst>
                    <a:ext uri="{9D8B030D-6E8A-4147-A177-3AD203B41FA5}">
                      <a16:colId xmlns="" xmlns:a16="http://schemas.microsoft.com/office/drawing/2014/main" val="3991749123"/>
                    </a:ext>
                  </a:extLst>
                </a:gridCol>
              </a:tblGrid>
              <a:tr h="387574">
                <a:tc>
                  <a:txBody>
                    <a:bodyPr/>
                    <a:lstStyle/>
                    <a:p>
                      <a:r>
                        <a:rPr lang="en-US" sz="1800" b="1" dirty="0" smtClean="0"/>
                        <a:t>Task-Oriented Behavior </a:t>
                      </a:r>
                      <a:endParaRPr lang="en-US" sz="1800" b="1" dirty="0"/>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b="1" dirty="0" smtClean="0"/>
                        <a:t>Specific Outcome </a:t>
                      </a:r>
                      <a:endParaRPr lang="en-US" sz="1800" b="1" dirty="0"/>
                    </a:p>
                  </a:txBody>
                  <a:tcPr>
                    <a:lnL w="12700" cmpd="sng">
                      <a:noFill/>
                    </a:lnL>
                    <a:lnR w="12700" cmpd="sng">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890139324"/>
                  </a:ext>
                </a:extLst>
              </a:tr>
              <a:tr h="387574">
                <a:tc>
                  <a:txBody>
                    <a:bodyPr/>
                    <a:lstStyle/>
                    <a:p>
                      <a:r>
                        <a:rPr lang="en-US" sz="1800" dirty="0" smtClean="0"/>
                        <a:t>1. Structuring process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Guide and sequence discussion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087430642"/>
                  </a:ext>
                </a:extLst>
              </a:tr>
              <a:tr h="387574">
                <a:tc>
                  <a:txBody>
                    <a:bodyPr/>
                    <a:lstStyle/>
                    <a:p>
                      <a:r>
                        <a:rPr lang="en-US" sz="1800" dirty="0" smtClean="0"/>
                        <a:t>2. Stimulating communication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Increase information exchange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701881638"/>
                  </a:ext>
                </a:extLst>
              </a:tr>
              <a:tr h="387574">
                <a:tc>
                  <a:txBody>
                    <a:bodyPr/>
                    <a:lstStyle/>
                    <a:p>
                      <a:r>
                        <a:rPr lang="en-US" sz="1800" dirty="0" smtClean="0"/>
                        <a:t>3. Clarifying communication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Increase comprehension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2747259314"/>
                  </a:ext>
                </a:extLst>
              </a:tr>
              <a:tr h="387574">
                <a:tc>
                  <a:txBody>
                    <a:bodyPr/>
                    <a:lstStyle/>
                    <a:p>
                      <a:r>
                        <a:rPr lang="en-US" sz="1800" dirty="0" smtClean="0"/>
                        <a:t>4. Summarizing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Check on understanding and assess progress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843433806"/>
                  </a:ext>
                </a:extLst>
              </a:tr>
              <a:tr h="387574">
                <a:tc>
                  <a:txBody>
                    <a:bodyPr/>
                    <a:lstStyle/>
                    <a:p>
                      <a:r>
                        <a:rPr lang="en-US" sz="1800" dirty="0" smtClean="0"/>
                        <a:t>5. Testing consensus </a:t>
                      </a:r>
                      <a:endParaRPr lang="en-US" sz="18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800" dirty="0" smtClean="0"/>
                        <a:t>Check on agreement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135245853"/>
                  </a:ext>
                </a:extLst>
              </a:tr>
            </a:tbl>
          </a:graphicData>
        </a:graphic>
      </p:graphicFrame>
    </p:spTree>
    <p:extLst>
      <p:ext uri="{BB962C8B-B14F-4D97-AF65-F5344CB8AC3E}">
        <p14:creationId xmlns:p14="http://schemas.microsoft.com/office/powerpoint/2010/main" val="2201468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8225</TotalTime>
  <Words>1239</Words>
  <Application>Microsoft Office PowerPoint</Application>
  <PresentationFormat>On-screen Show (4:3)</PresentationFormat>
  <Paragraphs>217</Paragraphs>
  <Slides>30</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30</vt:i4>
      </vt:variant>
    </vt:vector>
  </HeadingPairs>
  <TitlesOfParts>
    <vt:vector size="40" baseType="lpstr">
      <vt:lpstr>ＭＳ Ｐゴシック</vt:lpstr>
      <vt:lpstr>Arial</vt:lpstr>
      <vt:lpstr>Corbel</vt:lpstr>
      <vt:lpstr>Noto Sans Symbols</vt:lpstr>
      <vt:lpstr>Times New Roman</vt:lpstr>
      <vt:lpstr>Verdana</vt:lpstr>
      <vt:lpstr>Wingdings</vt:lpstr>
      <vt:lpstr>Wingdings 2</vt:lpstr>
      <vt:lpstr>508 Lecture</vt:lpstr>
      <vt:lpstr>1_508 Lecture</vt:lpstr>
      <vt:lpstr>Project Management: Achieving Competitive Advantage</vt:lpstr>
      <vt:lpstr>Learning Objectives (1 of 2)</vt:lpstr>
      <vt:lpstr>Leadership</vt:lpstr>
      <vt:lpstr>Leaders And Partnership</vt:lpstr>
      <vt:lpstr>Figure 4.2 Differences Between Managers and Leaders</vt:lpstr>
      <vt:lpstr>How the Project Manager Leads</vt:lpstr>
      <vt:lpstr>Contd.</vt:lpstr>
      <vt:lpstr>Communication</vt:lpstr>
      <vt:lpstr>Communication (1 of 2)</vt:lpstr>
      <vt:lpstr>Communication (2 of 2)</vt:lpstr>
      <vt:lpstr>Characteristics of an Effective Project Manager</vt:lpstr>
      <vt:lpstr>Characteristics of Project Managers Who Are Not Leaders</vt:lpstr>
      <vt:lpstr>Leadership and Emotional Intelligence</vt:lpstr>
      <vt:lpstr>Traits of Effective Project Leaders</vt:lpstr>
      <vt:lpstr>Essential Project Management Abilities</vt:lpstr>
      <vt:lpstr>Who Are Project Champions?</vt:lpstr>
      <vt:lpstr>Contd.</vt:lpstr>
      <vt:lpstr>Champion Roles</vt:lpstr>
      <vt:lpstr>Creating Project Champions </vt:lpstr>
      <vt:lpstr>New Project Leadership</vt:lpstr>
      <vt:lpstr>Right Management Choices in International Setting</vt:lpstr>
      <vt:lpstr>Project Management Professionalism</vt:lpstr>
      <vt:lpstr>Creating Project Managers</vt:lpstr>
      <vt:lpstr>P M I Code of Ethics</vt:lpstr>
      <vt:lpstr>Normative Versuse Behavioral Ethics</vt:lpstr>
      <vt:lpstr>Unethical Behaviors</vt:lpstr>
      <vt:lpstr>Types of Corruption</vt:lpstr>
      <vt:lpstr>Summary (1 of 2)</vt:lpstr>
      <vt:lpstr>Summary (2 of 2)</vt:lpstr>
      <vt:lpstr>PowerPoint Presentation</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Achieving Competitive Advantage, 5e</dc:title>
  <dc:subject>Business</dc:subject>
  <dc:creator>Pinto</dc:creator>
  <cp:keywords>Project Management</cp:keywords>
  <cp:lastModifiedBy>ADWOA</cp:lastModifiedBy>
  <cp:revision>718</cp:revision>
  <dcterms:modified xsi:type="dcterms:W3CDTF">2018-10-03T17:43:56Z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