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6"/>
  </p:notesMasterIdLst>
  <p:handoutMasterIdLst>
    <p:handoutMasterId r:id="rId27"/>
  </p:handoutMasterIdLst>
  <p:sldIdLst>
    <p:sldId id="340" r:id="rId3"/>
    <p:sldId id="306" r:id="rId4"/>
    <p:sldId id="309" r:id="rId5"/>
    <p:sldId id="310" r:id="rId6"/>
    <p:sldId id="311" r:id="rId7"/>
    <p:sldId id="341" r:id="rId8"/>
    <p:sldId id="313" r:id="rId9"/>
    <p:sldId id="342" r:id="rId10"/>
    <p:sldId id="314" r:id="rId11"/>
    <p:sldId id="315" r:id="rId12"/>
    <p:sldId id="316" r:id="rId13"/>
    <p:sldId id="319" r:id="rId14"/>
    <p:sldId id="343" r:id="rId15"/>
    <p:sldId id="328" r:id="rId16"/>
    <p:sldId id="329" r:id="rId17"/>
    <p:sldId id="331" r:id="rId18"/>
    <p:sldId id="345" r:id="rId19"/>
    <p:sldId id="333" r:id="rId20"/>
    <p:sldId id="334" r:id="rId21"/>
    <p:sldId id="335" r:id="rId22"/>
    <p:sldId id="336" r:id="rId23"/>
    <p:sldId id="337" r:id="rId24"/>
    <p:sldId id="344"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lcano, Tierra Ross" initials="ETR" lastIdx="2" clrIdx="7">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laser" initials="laser" lastIdx="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616"/>
    <a:srgbClr val="010F09"/>
    <a:srgbClr val="46CD93"/>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89133" autoAdjust="0"/>
  </p:normalViewPr>
  <p:slideViewPr>
    <p:cSldViewPr snapToGrid="0" snapToObjects="1">
      <p:cViewPr varScale="1">
        <p:scale>
          <a:sx n="66" d="100"/>
          <a:sy n="66" d="100"/>
        </p:scale>
        <p:origin x="1662" y="72"/>
      </p:cViewPr>
      <p:guideLst>
        <p:guide orient="horz" pos="2160"/>
        <p:guide pos="2880"/>
      </p:guideLst>
    </p:cSldViewPr>
  </p:slideViewPr>
  <p:outlineViewPr>
    <p:cViewPr>
      <p:scale>
        <a:sx n="33" d="100"/>
        <a:sy n="33" d="100"/>
      </p:scale>
      <p:origin x="0" y="-1972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10/10/2018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3613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21437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802194" y="6474315"/>
            <a:ext cx="6018669"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70" r:id="rId3"/>
    <p:sldLayoutId id="2147483649"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66"/>
            <a:ext cx="8363664" cy="1133579"/>
          </a:xfrm>
        </p:spPr>
        <p:txBody>
          <a:bodyPr/>
          <a:lstStyle/>
          <a:p>
            <a:r>
              <a:rPr lang="en-IN" dirty="0"/>
              <a:t>Project </a:t>
            </a:r>
            <a:r>
              <a:rPr lang="en-IN" dirty="0" smtClean="0"/>
              <a:t>Management: </a:t>
            </a:r>
            <a:r>
              <a:rPr lang="en-IN" dirty="0"/>
              <a:t>Achieving Competitive Advantage</a:t>
            </a:r>
            <a:endParaRPr lang="en-US" dirty="0">
              <a:solidFill>
                <a:schemeClr val="tx2"/>
              </a:solidFill>
            </a:endParaRPr>
          </a:p>
        </p:txBody>
      </p:sp>
      <p:sp>
        <p:nvSpPr>
          <p:cNvPr id="3" name="Text Placeholder 2"/>
          <p:cNvSpPr>
            <a:spLocks noGrp="1"/>
          </p:cNvSpPr>
          <p:nvPr>
            <p:ph type="body" idx="1"/>
          </p:nvPr>
        </p:nvSpPr>
        <p:spPr>
          <a:xfrm>
            <a:off x="502775" y="1289373"/>
            <a:ext cx="8229600" cy="418514"/>
          </a:xfrm>
        </p:spPr>
        <p:txBody>
          <a:bodyPr/>
          <a:lstStyle/>
          <a:p>
            <a:r>
              <a:rPr lang="pt-BR" dirty="0" smtClean="0">
                <a:latin typeface="+mn-lt"/>
              </a:rPr>
              <a:t>Fifth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1821153"/>
            <a:ext cx="3657600" cy="1203930"/>
          </a:xfrm>
        </p:spPr>
        <p:txBody>
          <a:bodyPr/>
          <a:lstStyle/>
          <a:p>
            <a:pPr lvl="0" algn="ctr"/>
            <a:r>
              <a:rPr lang="en-US" b="1" dirty="0">
                <a:latin typeface="+mn-lt"/>
              </a:rPr>
              <a:t>Chapter </a:t>
            </a:r>
            <a:r>
              <a:rPr lang="en-US" b="1" dirty="0" smtClean="0">
                <a:latin typeface="+mn-lt"/>
              </a:rPr>
              <a:t>5</a:t>
            </a:r>
            <a:endParaRPr lang="en-US" b="1" dirty="0">
              <a:latin typeface="+mn-lt"/>
            </a:endParaRPr>
          </a:p>
        </p:txBody>
      </p:sp>
      <p:sp>
        <p:nvSpPr>
          <p:cNvPr id="5" name="Text Placeholder 4"/>
          <p:cNvSpPr>
            <a:spLocks noGrp="1"/>
          </p:cNvSpPr>
          <p:nvPr>
            <p:ph type="body" idx="3"/>
          </p:nvPr>
        </p:nvSpPr>
        <p:spPr>
          <a:xfrm>
            <a:off x="5029200" y="3114461"/>
            <a:ext cx="3657600" cy="852855"/>
          </a:xfrm>
        </p:spPr>
        <p:txBody>
          <a:bodyPr/>
          <a:lstStyle/>
          <a:p>
            <a:pPr algn="ctr">
              <a:spcBef>
                <a:spcPct val="0"/>
              </a:spcBef>
              <a:buSzPct val="25000"/>
            </a:pPr>
            <a:r>
              <a:rPr lang="en-US" dirty="0">
                <a:solidFill>
                  <a:schemeClr val="tx1"/>
                </a:solidFill>
                <a:latin typeface="+mn-lt"/>
              </a:rPr>
              <a:t>Scope Management</a:t>
            </a:r>
            <a:endParaRPr lang="en-US" altLang="en-US" dirty="0">
              <a:solidFill>
                <a:schemeClr val="tx1"/>
              </a:solidFill>
              <a:latin typeface="+mn-lt"/>
              <a:cs typeface="Arial" panose="020B0604020202020204" pitchFamily="34" charset="0"/>
              <a:sym typeface="Arial" panose="020B0604020202020204" pitchFamily="34" charset="0"/>
            </a:endParaRPr>
          </a:p>
        </p:txBody>
      </p:sp>
      <p:pic>
        <p:nvPicPr>
          <p:cNvPr id="7" name="Picture 6" descr="Front Cover: Project Management: Achieving Competitive Advantage Fifth Edition by Pin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15" y="1804683"/>
            <a:ext cx="3822816" cy="4490666"/>
          </a:xfrm>
          <a:prstGeom prst="rect">
            <a:avLst/>
          </a:prstGeom>
          <a:ln w="9525">
            <a:solidFill>
              <a:schemeClr val="tx1"/>
            </a:solidFill>
          </a:ln>
        </p:spPr>
      </p:pic>
      <p:sp>
        <p:nvSpPr>
          <p:cNvPr id="6" name="Text Placeholder 5"/>
          <p:cNvSpPr>
            <a:spLocks noGrp="1"/>
          </p:cNvSpPr>
          <p:nvPr>
            <p:ph type="body" idx="13"/>
          </p:nvPr>
        </p:nvSpPr>
        <p:spPr>
          <a:xfrm>
            <a:off x="2802194" y="6474315"/>
            <a:ext cx="6018669" cy="171990"/>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55137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A. </a:t>
            </a:r>
            <a:r>
              <a:rPr lang="en-US" dirty="0" smtClean="0">
                <a:solidFill>
                  <a:schemeClr val="tx2"/>
                </a:solidFill>
              </a:rPr>
              <a:t>Work </a:t>
            </a:r>
            <a:r>
              <a:rPr lang="en-US" dirty="0">
                <a:solidFill>
                  <a:schemeClr val="tx2"/>
                </a:solidFill>
              </a:rPr>
              <a:t>Breakdown Structure (</a:t>
            </a:r>
            <a:r>
              <a:rPr lang="en-US" dirty="0" smtClean="0">
                <a:solidFill>
                  <a:schemeClr val="tx2"/>
                </a:solidFill>
              </a:rPr>
              <a:t>W</a:t>
            </a:r>
            <a:r>
              <a:rPr lang="en-US" sz="100" dirty="0" smtClean="0">
                <a:solidFill>
                  <a:schemeClr val="tx2"/>
                </a:solidFill>
              </a:rPr>
              <a:t> </a:t>
            </a:r>
            <a:r>
              <a:rPr lang="en-US" dirty="0" smtClean="0">
                <a:solidFill>
                  <a:schemeClr val="tx2"/>
                </a:solidFill>
              </a:rPr>
              <a:t>B</a:t>
            </a:r>
            <a:r>
              <a:rPr lang="en-US" sz="100" dirty="0" smtClean="0">
                <a:solidFill>
                  <a:schemeClr val="tx2"/>
                </a:solidFill>
              </a:rPr>
              <a:t> </a:t>
            </a:r>
            <a:r>
              <a:rPr lang="en-US" dirty="0" smtClean="0">
                <a:solidFill>
                  <a:schemeClr val="tx2"/>
                </a:solidFill>
              </a:rPr>
              <a:t>S</a:t>
            </a:r>
            <a:r>
              <a:rPr lang="en-US" dirty="0">
                <a:solidFill>
                  <a:schemeClr val="tx2"/>
                </a:solidFill>
              </a:rPr>
              <a:t>)</a:t>
            </a:r>
          </a:p>
        </p:txBody>
      </p:sp>
      <p:sp>
        <p:nvSpPr>
          <p:cNvPr id="3" name="Content Placeholder 2"/>
          <p:cNvSpPr>
            <a:spLocks noGrp="1"/>
          </p:cNvSpPr>
          <p:nvPr>
            <p:ph idx="1"/>
          </p:nvPr>
        </p:nvSpPr>
        <p:spPr/>
        <p:txBody>
          <a:bodyPr/>
          <a:lstStyle/>
          <a:p>
            <a:pPr marL="0" indent="0">
              <a:buNone/>
            </a:pPr>
            <a:r>
              <a:rPr lang="en-US" sz="2400" dirty="0">
                <a:latin typeface="+mn-lt"/>
              </a:rPr>
              <a:t>The </a:t>
            </a:r>
            <a:r>
              <a:rPr lang="en-US" sz="2400" dirty="0" smtClean="0">
                <a:latin typeface="+mn-lt"/>
              </a:rPr>
              <a:t>W</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S </a:t>
            </a:r>
            <a:r>
              <a:rPr lang="en-US" sz="2400" dirty="0">
                <a:latin typeface="+mn-lt"/>
              </a:rPr>
              <a:t>is a </a:t>
            </a:r>
            <a:r>
              <a:rPr lang="en-US" sz="2400" b="1" dirty="0">
                <a:solidFill>
                  <a:schemeClr val="tx1"/>
                </a:solidFill>
                <a:latin typeface="+mn-lt"/>
              </a:rPr>
              <a:t>hierarchical decomposition </a:t>
            </a:r>
            <a:r>
              <a:rPr lang="en-US" sz="2400" dirty="0">
                <a:latin typeface="+mn-lt"/>
              </a:rPr>
              <a:t>of the total scope of work to be carried out by the project team to accomplish the project objectives and create the project deliverables. Each deliverable is decomposed, or broken down, into specific “bite-sized” pieces representing work to be completed</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42948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Work Breakdown Structure </a:t>
            </a:r>
            <a:r>
              <a:rPr lang="en-US" dirty="0" smtClean="0">
                <a:solidFill>
                  <a:schemeClr val="tx2"/>
                </a:solidFill>
              </a:rPr>
              <a:t>Purpose</a:t>
            </a:r>
            <a:endParaRPr lang="en-US" dirty="0">
              <a:solidFill>
                <a:schemeClr val="tx2"/>
              </a:solidFill>
            </a:endParaRPr>
          </a:p>
        </p:txBody>
      </p:sp>
      <p:sp>
        <p:nvSpPr>
          <p:cNvPr id="3" name="Content Placeholder 2"/>
          <p:cNvSpPr>
            <a:spLocks noGrp="1"/>
          </p:cNvSpPr>
          <p:nvPr>
            <p:ph idx="1"/>
          </p:nvPr>
        </p:nvSpPr>
        <p:spPr/>
        <p:txBody>
          <a:bodyPr/>
          <a:lstStyle/>
          <a:p>
            <a:pPr marL="0" indent="0" eaLnBrk="1" hangingPunct="1">
              <a:buFont typeface="Wingdings" panose="05000000000000000000" pitchFamily="2" charset="2"/>
              <a:buNone/>
              <a:defRPr/>
            </a:pPr>
            <a:r>
              <a:rPr lang="en-US" sz="2400" dirty="0" smtClean="0">
                <a:latin typeface="+mn-lt"/>
              </a:rPr>
              <a:t>W</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S </a:t>
            </a:r>
            <a:r>
              <a:rPr lang="en-US" sz="2400" dirty="0">
                <a:latin typeface="+mn-lt"/>
              </a:rPr>
              <a:t>serves six main purposes:</a:t>
            </a:r>
          </a:p>
          <a:p>
            <a:pPr marL="432000" indent="-432000" eaLnBrk="1" hangingPunct="1">
              <a:buSzPct val="100000"/>
              <a:buFont typeface="+mj-lt"/>
              <a:buAutoNum type="arabicPeriod"/>
              <a:defRPr/>
            </a:pPr>
            <a:r>
              <a:rPr lang="en-US" sz="2400" dirty="0">
                <a:latin typeface="+mn-lt"/>
              </a:rPr>
              <a:t>Echoes project objectives</a:t>
            </a:r>
          </a:p>
          <a:p>
            <a:pPr marL="432000" indent="-432000" eaLnBrk="1" hangingPunct="1">
              <a:buSzPct val="100000"/>
              <a:buFont typeface="+mj-lt"/>
              <a:buAutoNum type="arabicPeriod"/>
              <a:defRPr/>
            </a:pPr>
            <a:r>
              <a:rPr lang="en-US" sz="2400" dirty="0">
                <a:latin typeface="+mn-lt"/>
              </a:rPr>
              <a:t>Organization chart for the project</a:t>
            </a:r>
          </a:p>
          <a:p>
            <a:pPr marL="432000" indent="-432000" eaLnBrk="1" hangingPunct="1">
              <a:buSzPct val="100000"/>
              <a:buFont typeface="+mj-lt"/>
              <a:buAutoNum type="arabicPeriod"/>
              <a:defRPr/>
            </a:pPr>
            <a:r>
              <a:rPr lang="en-US" sz="2400" dirty="0">
                <a:latin typeface="+mn-lt"/>
              </a:rPr>
              <a:t>Creates logic for tracking costs, schedule, and performance specifications</a:t>
            </a:r>
          </a:p>
          <a:p>
            <a:pPr marL="432000" indent="-432000" eaLnBrk="1" hangingPunct="1">
              <a:buSzPct val="100000"/>
              <a:buFont typeface="+mj-lt"/>
              <a:buAutoNum type="arabicPeriod"/>
              <a:defRPr/>
            </a:pPr>
            <a:r>
              <a:rPr lang="en-US" sz="2400" dirty="0">
                <a:latin typeface="+mn-lt"/>
              </a:rPr>
              <a:t>Communicates project status</a:t>
            </a:r>
          </a:p>
          <a:p>
            <a:pPr marL="432000" indent="-432000" eaLnBrk="1" hangingPunct="1">
              <a:buSzPct val="100000"/>
              <a:buFont typeface="+mj-lt"/>
              <a:buAutoNum type="arabicPeriod"/>
              <a:defRPr/>
            </a:pPr>
            <a:r>
              <a:rPr lang="en-US" sz="2400" dirty="0">
                <a:latin typeface="+mn-lt"/>
              </a:rPr>
              <a:t>Improves project communication</a:t>
            </a:r>
          </a:p>
          <a:p>
            <a:pPr marL="432000" indent="-432000" eaLnBrk="1" hangingPunct="1">
              <a:buSzPct val="100000"/>
              <a:buFont typeface="+mj-lt"/>
              <a:buAutoNum type="arabicPeriod"/>
              <a:defRPr/>
            </a:pPr>
            <a:r>
              <a:rPr lang="en-US" sz="2400" dirty="0">
                <a:latin typeface="+mn-lt"/>
              </a:rPr>
              <a:t>Demonstrates control </a:t>
            </a:r>
            <a:r>
              <a:rPr lang="en-US" sz="2400" dirty="0" smtClean="0">
                <a:latin typeface="+mn-lt"/>
              </a:rPr>
              <a:t>structure</a:t>
            </a:r>
            <a:endParaRPr lang="en-US" sz="2400" dirty="0">
              <a:latin typeface="+mn-lt"/>
            </a:endParaRPr>
          </a:p>
        </p:txBody>
      </p:sp>
    </p:spTree>
    <p:extLst>
      <p:ext uri="{BB962C8B-B14F-4D97-AF65-F5344CB8AC3E}">
        <p14:creationId xmlns:p14="http://schemas.microsoft.com/office/powerpoint/2010/main" val="1141868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 Defining </a:t>
            </a:r>
            <a:r>
              <a:rPr lang="en-US" dirty="0">
                <a:solidFill>
                  <a:schemeClr val="tx2"/>
                </a:solidFill>
              </a:rPr>
              <a:t>a Work Package</a:t>
            </a:r>
          </a:p>
        </p:txBody>
      </p:sp>
      <p:sp>
        <p:nvSpPr>
          <p:cNvPr id="3" name="Content Placeholder 2"/>
          <p:cNvSpPr>
            <a:spLocks noGrp="1"/>
          </p:cNvSpPr>
          <p:nvPr>
            <p:ph idx="1"/>
          </p:nvPr>
        </p:nvSpPr>
        <p:spPr/>
        <p:txBody>
          <a:bodyPr/>
          <a:lstStyle/>
          <a:p>
            <a:pPr marL="255600" indent="-255600">
              <a:buSzPct val="100000"/>
            </a:pPr>
            <a:r>
              <a:rPr lang="en-US" altLang="en-US" sz="2400" dirty="0">
                <a:latin typeface="+mn-lt"/>
              </a:rPr>
              <a:t>Lowest level in </a:t>
            </a:r>
            <a:r>
              <a:rPr lang="en-US" altLang="en-US" sz="2400" dirty="0" smtClean="0">
                <a:latin typeface="+mn-lt"/>
              </a:rPr>
              <a:t>W</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S</a:t>
            </a:r>
            <a:endParaRPr lang="en-US" altLang="en-US" sz="2400" dirty="0">
              <a:latin typeface="+mn-lt"/>
            </a:endParaRPr>
          </a:p>
          <a:p>
            <a:pPr marL="255600" indent="-255600">
              <a:buSzPct val="100000"/>
            </a:pPr>
            <a:r>
              <a:rPr lang="en-US" altLang="en-US" sz="2400" dirty="0" smtClean="0">
                <a:latin typeface="+mn-lt"/>
              </a:rPr>
              <a:t>Deliverable </a:t>
            </a:r>
            <a:r>
              <a:rPr lang="en-US" altLang="en-US" sz="2400" dirty="0">
                <a:latin typeface="+mn-lt"/>
              </a:rPr>
              <a:t>result</a:t>
            </a:r>
          </a:p>
          <a:p>
            <a:pPr marL="255600" indent="-255600">
              <a:buSzPct val="100000"/>
            </a:pPr>
            <a:r>
              <a:rPr lang="en-US" altLang="en-US" sz="2400" dirty="0" smtClean="0">
                <a:latin typeface="+mn-lt"/>
              </a:rPr>
              <a:t>One </a:t>
            </a:r>
            <a:r>
              <a:rPr lang="en-US" altLang="en-US" sz="2400" dirty="0">
                <a:latin typeface="+mn-lt"/>
              </a:rPr>
              <a:t>owner</a:t>
            </a:r>
          </a:p>
          <a:p>
            <a:pPr marL="255600" indent="-255600">
              <a:buSzPct val="100000"/>
            </a:pPr>
            <a:r>
              <a:rPr lang="en-US" altLang="en-US" sz="2400" dirty="0" smtClean="0">
                <a:latin typeface="+mn-lt"/>
              </a:rPr>
              <a:t>Miniature </a:t>
            </a:r>
            <a:r>
              <a:rPr lang="en-US" altLang="en-US" sz="2400" dirty="0">
                <a:latin typeface="+mn-lt"/>
              </a:rPr>
              <a:t>projects</a:t>
            </a:r>
          </a:p>
          <a:p>
            <a:pPr marL="255600" indent="-255600">
              <a:buSzPct val="100000"/>
            </a:pPr>
            <a:r>
              <a:rPr lang="en-US" altLang="en-US" sz="2400" dirty="0" smtClean="0">
                <a:latin typeface="+mn-lt"/>
              </a:rPr>
              <a:t>Milestones</a:t>
            </a:r>
            <a:endParaRPr lang="en-US" altLang="en-US" sz="2400" dirty="0">
              <a:latin typeface="+mn-lt"/>
            </a:endParaRPr>
          </a:p>
          <a:p>
            <a:pPr marL="255600" indent="-255600">
              <a:buSzPct val="100000"/>
            </a:pPr>
            <a:r>
              <a:rPr lang="en-US" altLang="en-US" sz="2400" dirty="0" smtClean="0">
                <a:latin typeface="+mn-lt"/>
              </a:rPr>
              <a:t>Fits </a:t>
            </a:r>
            <a:r>
              <a:rPr lang="en-US" altLang="en-US" sz="2400" dirty="0">
                <a:latin typeface="+mn-lt"/>
              </a:rPr>
              <a:t>organization</a:t>
            </a:r>
          </a:p>
          <a:p>
            <a:pPr marL="255600" indent="-255600">
              <a:buSzPct val="100000"/>
            </a:pPr>
            <a:r>
              <a:rPr lang="en-US" altLang="en-US" sz="2400" dirty="0" smtClean="0">
                <a:latin typeface="+mn-lt"/>
              </a:rPr>
              <a:t>Trackable</a:t>
            </a:r>
          </a:p>
        </p:txBody>
      </p:sp>
    </p:spTree>
    <p:extLst>
      <p:ext uri="{BB962C8B-B14F-4D97-AF65-F5344CB8AC3E}">
        <p14:creationId xmlns:p14="http://schemas.microsoft.com/office/powerpoint/2010/main" val="3308976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r>
              <a:rPr lang="en-GB" dirty="0" smtClean="0"/>
              <a:t>. Responsibility Assignment Matrix</a:t>
            </a:r>
            <a:endParaRPr lang="en-GB" dirty="0"/>
          </a:p>
        </p:txBody>
      </p:sp>
      <p:sp>
        <p:nvSpPr>
          <p:cNvPr id="3" name="Content Placeholder 2"/>
          <p:cNvSpPr>
            <a:spLocks noGrp="1"/>
          </p:cNvSpPr>
          <p:nvPr>
            <p:ph idx="1"/>
          </p:nvPr>
        </p:nvSpPr>
        <p:spPr/>
        <p:txBody>
          <a:bodyPr/>
          <a:lstStyle/>
          <a:p>
            <a:r>
              <a:rPr lang="en-GB" sz="2400" dirty="0" smtClean="0"/>
              <a:t>Assigning each task to a team member.</a:t>
            </a:r>
            <a:endParaRPr lang="en-GB" sz="2400" dirty="0"/>
          </a:p>
        </p:txBody>
      </p:sp>
    </p:spTree>
    <p:extLst>
      <p:ext uri="{BB962C8B-B14F-4D97-AF65-F5344CB8AC3E}">
        <p14:creationId xmlns:p14="http://schemas.microsoft.com/office/powerpoint/2010/main" val="3216627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Work Authorization</a:t>
            </a:r>
          </a:p>
        </p:txBody>
      </p:sp>
      <p:sp>
        <p:nvSpPr>
          <p:cNvPr id="3" name="Content Placeholder 2"/>
          <p:cNvSpPr>
            <a:spLocks noGrp="1"/>
          </p:cNvSpPr>
          <p:nvPr>
            <p:ph type="body" idx="1"/>
          </p:nvPr>
        </p:nvSpPr>
        <p:spPr>
          <a:xfrm>
            <a:off x="457200" y="1600200"/>
            <a:ext cx="8229600" cy="2925305"/>
          </a:xfrm>
        </p:spPr>
        <p:txBody>
          <a:bodyPr/>
          <a:lstStyle/>
          <a:p>
            <a:pPr marL="533400" indent="-533400" eaLnBrk="1" hangingPunct="1">
              <a:buFontTx/>
              <a:buNone/>
            </a:pPr>
            <a:r>
              <a:rPr lang="en-US" altLang="en-US" sz="2200" dirty="0">
                <a:latin typeface="+mn-lt"/>
              </a:rPr>
              <a:t>The formal </a:t>
            </a:r>
            <a:r>
              <a:rPr lang="ja-JP" altLang="en-US" sz="2200" b="1" dirty="0">
                <a:solidFill>
                  <a:schemeClr val="tx1"/>
                </a:solidFill>
                <a:latin typeface="+mn-lt"/>
              </a:rPr>
              <a:t>“</a:t>
            </a:r>
            <a:r>
              <a:rPr lang="en-US" altLang="ja-JP" sz="2200" b="1" dirty="0">
                <a:solidFill>
                  <a:schemeClr val="tx1"/>
                </a:solidFill>
                <a:latin typeface="+mn-lt"/>
              </a:rPr>
              <a:t>go ahead</a:t>
            </a:r>
            <a:r>
              <a:rPr lang="ja-JP" altLang="en-US" sz="2200" b="1" dirty="0">
                <a:solidFill>
                  <a:schemeClr val="tx1"/>
                </a:solidFill>
                <a:latin typeface="+mn-lt"/>
              </a:rPr>
              <a:t>”</a:t>
            </a:r>
            <a:r>
              <a:rPr lang="en-US" altLang="ja-JP" sz="2200" dirty="0">
                <a:solidFill>
                  <a:schemeClr val="accent1"/>
                </a:solidFill>
                <a:latin typeface="+mn-lt"/>
              </a:rPr>
              <a:t> </a:t>
            </a:r>
            <a:r>
              <a:rPr lang="en-US" altLang="ja-JP" sz="2200" dirty="0">
                <a:latin typeface="+mn-lt"/>
              </a:rPr>
              <a:t>to begin work.</a:t>
            </a:r>
          </a:p>
          <a:p>
            <a:pPr marL="0" indent="0" eaLnBrk="1" hangingPunct="1">
              <a:buFontTx/>
              <a:buNone/>
            </a:pPr>
            <a:r>
              <a:rPr lang="en-US" altLang="en-US" sz="2200" dirty="0">
                <a:latin typeface="+mn-lt"/>
              </a:rPr>
              <a:t>Contractual documentation possesses some key </a:t>
            </a:r>
            <a:r>
              <a:rPr lang="en-US" altLang="en-US" sz="2200" dirty="0" smtClean="0">
                <a:latin typeface="+mn-lt"/>
              </a:rPr>
              <a:t>identifiable features</a:t>
            </a:r>
            <a:r>
              <a:rPr lang="en-US" altLang="en-US" sz="2200" dirty="0">
                <a:latin typeface="+mn-lt"/>
              </a:rPr>
              <a:t>:</a:t>
            </a:r>
          </a:p>
          <a:p>
            <a:pPr marL="255600" indent="-255600" eaLnBrk="1" hangingPunct="1">
              <a:buSzPct val="100000"/>
              <a:buFont typeface="Arial" panose="020B0604020202020204" pitchFamily="34" charset="0"/>
              <a:buChar char="•"/>
            </a:pPr>
            <a:r>
              <a:rPr lang="en-US" altLang="en-US" sz="2200" dirty="0">
                <a:latin typeface="+mn-lt"/>
              </a:rPr>
              <a:t>Contractual requirements</a:t>
            </a:r>
          </a:p>
          <a:p>
            <a:pPr marL="255600" indent="-255600" eaLnBrk="1" hangingPunct="1">
              <a:buSzPct val="100000"/>
              <a:buFont typeface="Arial" panose="020B0604020202020204" pitchFamily="34" charset="0"/>
              <a:buChar char="•"/>
            </a:pPr>
            <a:r>
              <a:rPr lang="en-US" altLang="en-US" sz="2200" dirty="0">
                <a:latin typeface="+mn-lt"/>
              </a:rPr>
              <a:t>Valid consideration</a:t>
            </a:r>
          </a:p>
          <a:p>
            <a:pPr marL="255600" indent="-255600" eaLnBrk="1" hangingPunct="1">
              <a:buSzPct val="100000"/>
              <a:buFont typeface="Arial" panose="020B0604020202020204" pitchFamily="34" charset="0"/>
              <a:buChar char="•"/>
            </a:pPr>
            <a:r>
              <a:rPr lang="en-US" altLang="en-US" sz="2200" dirty="0">
                <a:latin typeface="+mn-lt"/>
              </a:rPr>
              <a:t>Contracted </a:t>
            </a:r>
            <a:r>
              <a:rPr lang="en-US" altLang="en-US" sz="2200" dirty="0" smtClean="0">
                <a:latin typeface="+mn-lt"/>
              </a:rPr>
              <a:t>terms</a:t>
            </a:r>
            <a:endParaRPr lang="en-US" altLang="en-US" sz="2200" dirty="0">
              <a:latin typeface="+mn-lt"/>
            </a:endParaRPr>
          </a:p>
        </p:txBody>
      </p:sp>
      <p:sp>
        <p:nvSpPr>
          <p:cNvPr id="4" name="Text Placeholder 3"/>
          <p:cNvSpPr>
            <a:spLocks noGrp="1"/>
          </p:cNvSpPr>
          <p:nvPr>
            <p:ph type="body" idx="2"/>
          </p:nvPr>
        </p:nvSpPr>
        <p:spPr>
          <a:xfrm>
            <a:off x="457200" y="4612726"/>
            <a:ext cx="8229600" cy="538487"/>
          </a:xfrm>
        </p:spPr>
        <p:txBody>
          <a:bodyPr/>
          <a:lstStyle/>
          <a:p>
            <a:pPr marL="533400" indent="-533400" eaLnBrk="1" hangingPunct="1">
              <a:buFont typeface="Wingdings" panose="05000000000000000000" pitchFamily="2" charset="2"/>
              <a:buNone/>
            </a:pPr>
            <a:r>
              <a:rPr lang="en-US" altLang="en-US" sz="2200" dirty="0" smtClean="0">
                <a:latin typeface="+mn-lt"/>
              </a:rPr>
              <a:t>Contracts </a:t>
            </a:r>
            <a:r>
              <a:rPr lang="en-US" altLang="en-US" sz="2200" dirty="0">
                <a:latin typeface="+mn-lt"/>
              </a:rPr>
              <a:t>range from</a:t>
            </a:r>
            <a:r>
              <a:rPr lang="en-US" altLang="en-US" sz="2200" dirty="0" smtClean="0">
                <a:latin typeface="+mn-lt"/>
              </a:rPr>
              <a:t>:</a:t>
            </a:r>
            <a:endParaRPr lang="en-US" altLang="en-US" sz="2200" dirty="0">
              <a:latin typeface="+mn-lt"/>
            </a:endParaRPr>
          </a:p>
        </p:txBody>
      </p:sp>
      <p:pic>
        <p:nvPicPr>
          <p:cNvPr id="18" name="Picture 17" descr="Two rectangles with a double sided arrow pointing between them. The left rectangle has the caption Lump sum or Turnkey, and the right rectangle has the caption Cost Plus."/>
          <p:cNvPicPr>
            <a:picLocks noChangeAspect="1"/>
          </p:cNvPicPr>
          <p:nvPr/>
        </p:nvPicPr>
        <p:blipFill>
          <a:blip r:embed="rId2"/>
          <a:stretch>
            <a:fillRect/>
          </a:stretch>
        </p:blipFill>
        <p:spPr>
          <a:xfrm>
            <a:off x="1531820" y="5265203"/>
            <a:ext cx="6044801" cy="898551"/>
          </a:xfrm>
          <a:prstGeom prst="rect">
            <a:avLst/>
          </a:prstGeom>
        </p:spPr>
      </p:pic>
    </p:spTree>
    <p:extLst>
      <p:ext uri="{BB962C8B-B14F-4D97-AF65-F5344CB8AC3E}">
        <p14:creationId xmlns:p14="http://schemas.microsoft.com/office/powerpoint/2010/main" val="141327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Scope Reporting</a:t>
            </a:r>
            <a:endParaRPr lang="en-US" dirty="0">
              <a:solidFill>
                <a:schemeClr val="tx2"/>
              </a:solidFill>
            </a:endParaRPr>
          </a:p>
        </p:txBody>
      </p:sp>
      <p:sp>
        <p:nvSpPr>
          <p:cNvPr id="3" name="Content Placeholder 2"/>
          <p:cNvSpPr>
            <a:spLocks noGrp="1"/>
          </p:cNvSpPr>
          <p:nvPr>
            <p:ph idx="1"/>
          </p:nvPr>
        </p:nvSpPr>
        <p:spPr/>
        <p:txBody>
          <a:bodyPr/>
          <a:lstStyle/>
          <a:p>
            <a:pPr marL="0" indent="0" eaLnBrk="1" hangingPunct="1">
              <a:buFontTx/>
              <a:buNone/>
            </a:pPr>
            <a:r>
              <a:rPr lang="en-US" altLang="en-US" sz="2400" dirty="0">
                <a:solidFill>
                  <a:schemeClr val="tx1"/>
                </a:solidFill>
                <a:latin typeface="+mn-lt"/>
              </a:rPr>
              <a:t>Determines </a:t>
            </a:r>
            <a:r>
              <a:rPr lang="en-US" altLang="en-US" sz="2400" b="1" dirty="0">
                <a:solidFill>
                  <a:schemeClr val="tx1"/>
                </a:solidFill>
                <a:latin typeface="+mn-lt"/>
              </a:rPr>
              <a:t>what</a:t>
            </a:r>
            <a:r>
              <a:rPr lang="en-US" altLang="en-US" sz="2400" dirty="0">
                <a:solidFill>
                  <a:schemeClr val="tx1"/>
                </a:solidFill>
                <a:latin typeface="+mn-lt"/>
              </a:rPr>
              <a:t> types of information reported, </a:t>
            </a:r>
            <a:r>
              <a:rPr lang="en-US" altLang="en-US" sz="2400" b="1" dirty="0">
                <a:solidFill>
                  <a:schemeClr val="tx1"/>
                </a:solidFill>
                <a:latin typeface="+mn-lt"/>
              </a:rPr>
              <a:t>who</a:t>
            </a:r>
            <a:r>
              <a:rPr lang="en-US" altLang="en-US" sz="2400" dirty="0">
                <a:solidFill>
                  <a:schemeClr val="tx1"/>
                </a:solidFill>
                <a:latin typeface="+mn-lt"/>
              </a:rPr>
              <a:t> receives copies, and </a:t>
            </a:r>
            <a:r>
              <a:rPr lang="en-US" altLang="en-US" sz="2400" b="1" dirty="0">
                <a:solidFill>
                  <a:schemeClr val="tx1"/>
                </a:solidFill>
                <a:latin typeface="+mn-lt"/>
              </a:rPr>
              <a:t>when</a:t>
            </a:r>
            <a:r>
              <a:rPr lang="en-US" altLang="en-US" sz="2400" dirty="0">
                <a:solidFill>
                  <a:schemeClr val="tx1"/>
                </a:solidFill>
                <a:latin typeface="+mn-lt"/>
              </a:rPr>
              <a:t> and </a:t>
            </a:r>
            <a:r>
              <a:rPr lang="en-US" altLang="en-US" sz="2400" b="1" dirty="0">
                <a:solidFill>
                  <a:schemeClr val="tx1"/>
                </a:solidFill>
                <a:latin typeface="+mn-lt"/>
              </a:rPr>
              <a:t>how</a:t>
            </a:r>
            <a:r>
              <a:rPr lang="en-US" altLang="en-US" sz="2400" dirty="0">
                <a:solidFill>
                  <a:schemeClr val="tx1"/>
                </a:solidFill>
                <a:latin typeface="+mn-lt"/>
              </a:rPr>
              <a:t> information is acquired and disseminated</a:t>
            </a:r>
            <a:r>
              <a:rPr lang="en-US" altLang="en-US" sz="2400" dirty="0" smtClean="0">
                <a:solidFill>
                  <a:schemeClr val="tx1"/>
                </a:solidFill>
                <a:latin typeface="+mn-lt"/>
              </a:rPr>
              <a:t>.</a:t>
            </a:r>
            <a:endParaRPr lang="en-US" altLang="en-US" sz="2400" dirty="0">
              <a:latin typeface="+mn-lt"/>
            </a:endParaRPr>
          </a:p>
          <a:p>
            <a:pPr marL="533400" indent="-533400" eaLnBrk="1" hangingPunct="1">
              <a:buFontTx/>
              <a:buNone/>
            </a:pPr>
            <a:r>
              <a:rPr lang="en-US" altLang="en-US" sz="2400" dirty="0">
                <a:latin typeface="+mn-lt"/>
              </a:rPr>
              <a:t>Typical project reports contain:</a:t>
            </a:r>
          </a:p>
          <a:p>
            <a:pPr marL="432000" indent="-432000" eaLnBrk="1" hangingPunct="1">
              <a:buSzPct val="100000"/>
              <a:buFontTx/>
              <a:buAutoNum type="arabicPeriod"/>
            </a:pPr>
            <a:r>
              <a:rPr lang="en-US" altLang="en-US" sz="2400" dirty="0">
                <a:latin typeface="+mn-lt"/>
              </a:rPr>
              <a:t>Cost status</a:t>
            </a:r>
          </a:p>
          <a:p>
            <a:pPr marL="432000" indent="-432000" eaLnBrk="1" hangingPunct="1">
              <a:buSzPct val="100000"/>
              <a:buFontTx/>
              <a:buAutoNum type="arabicPeriod"/>
            </a:pPr>
            <a:r>
              <a:rPr lang="en-US" altLang="en-US" sz="2400" dirty="0">
                <a:latin typeface="+mn-lt"/>
              </a:rPr>
              <a:t>Schedule status</a:t>
            </a:r>
          </a:p>
          <a:p>
            <a:pPr marL="432000" indent="-432000" eaLnBrk="1" hangingPunct="1">
              <a:buSzPct val="100000"/>
              <a:buFontTx/>
              <a:buAutoNum type="arabicPeriod"/>
            </a:pPr>
            <a:r>
              <a:rPr lang="en-US" altLang="en-US" sz="2400" dirty="0">
                <a:latin typeface="+mn-lt"/>
              </a:rPr>
              <a:t>Technical performance </a:t>
            </a:r>
            <a:r>
              <a:rPr lang="en-US" altLang="en-US" sz="2400" dirty="0" smtClean="0">
                <a:latin typeface="+mn-lt"/>
              </a:rPr>
              <a:t>status</a:t>
            </a:r>
            <a:endParaRPr lang="en-US" altLang="en-US" sz="2400" dirty="0">
              <a:latin typeface="+mn-lt"/>
            </a:endParaRPr>
          </a:p>
        </p:txBody>
      </p:sp>
    </p:spTree>
    <p:extLst>
      <p:ext uri="{BB962C8B-B14F-4D97-AF65-F5344CB8AC3E}">
        <p14:creationId xmlns:p14="http://schemas.microsoft.com/office/powerpoint/2010/main" val="2464636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Types of Control Systems</a:t>
            </a:r>
          </a:p>
        </p:txBody>
      </p:sp>
      <p:sp>
        <p:nvSpPr>
          <p:cNvPr id="3" name="Content Placeholder 2"/>
          <p:cNvSpPr>
            <a:spLocks noGrp="1"/>
          </p:cNvSpPr>
          <p:nvPr>
            <p:ph idx="1"/>
          </p:nvPr>
        </p:nvSpPr>
        <p:spPr/>
        <p:txBody>
          <a:bodyPr/>
          <a:lstStyle/>
          <a:p>
            <a:pPr marL="255600" indent="-255600">
              <a:buSzPct val="100000"/>
            </a:pPr>
            <a:r>
              <a:rPr lang="en-US" altLang="en-US" sz="2400" dirty="0">
                <a:latin typeface="+mn-lt"/>
              </a:rPr>
              <a:t>Configuration </a:t>
            </a:r>
            <a:r>
              <a:rPr lang="en-US" altLang="en-US" sz="2400" dirty="0" smtClean="0">
                <a:latin typeface="+mn-lt"/>
              </a:rPr>
              <a:t>control-check whether objectives are being adhered to.</a:t>
            </a:r>
          </a:p>
          <a:p>
            <a:pPr marL="0" indent="0">
              <a:buSzPct val="100000"/>
              <a:buNone/>
            </a:pPr>
            <a:endParaRPr lang="en-US" altLang="en-US" sz="2400" dirty="0">
              <a:latin typeface="+mn-lt"/>
            </a:endParaRPr>
          </a:p>
          <a:p>
            <a:pPr marL="255600" indent="-255600">
              <a:buSzPct val="100000"/>
            </a:pPr>
            <a:r>
              <a:rPr lang="en-US" altLang="en-US" sz="2400" dirty="0">
                <a:latin typeface="+mn-lt"/>
              </a:rPr>
              <a:t>Design </a:t>
            </a:r>
            <a:r>
              <a:rPr lang="en-US" altLang="en-US" sz="2400" dirty="0" smtClean="0">
                <a:latin typeface="+mn-lt"/>
              </a:rPr>
              <a:t>control- check whether initial design is being followed</a:t>
            </a:r>
          </a:p>
          <a:p>
            <a:pPr marL="0" indent="0">
              <a:buSzPct val="100000"/>
              <a:buNone/>
            </a:pPr>
            <a:endParaRPr lang="en-US" altLang="en-US" sz="2400" dirty="0">
              <a:latin typeface="+mn-lt"/>
            </a:endParaRPr>
          </a:p>
          <a:p>
            <a:pPr marL="255600" indent="-255600">
              <a:buSzPct val="100000"/>
            </a:pPr>
            <a:r>
              <a:rPr lang="en-US" altLang="en-US" sz="2400" dirty="0">
                <a:latin typeface="+mn-lt"/>
              </a:rPr>
              <a:t>Trend </a:t>
            </a:r>
            <a:r>
              <a:rPr lang="en-US" altLang="en-US" sz="2400" dirty="0" smtClean="0">
                <a:latin typeface="+mn-lt"/>
              </a:rPr>
              <a:t>monitoring-check cost and schedule against resources required</a:t>
            </a:r>
            <a:endParaRPr lang="en-US" altLang="en-US" sz="2400" dirty="0">
              <a:latin typeface="+mn-lt"/>
            </a:endParaRPr>
          </a:p>
        </p:txBody>
      </p:sp>
    </p:spTree>
    <p:extLst>
      <p:ext uri="{BB962C8B-B14F-4D97-AF65-F5344CB8AC3E}">
        <p14:creationId xmlns:p14="http://schemas.microsoft.com/office/powerpoint/2010/main" val="2174941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Control</a:t>
            </a:r>
            <a:endParaRPr lang="en-GB" dirty="0"/>
          </a:p>
        </p:txBody>
      </p:sp>
      <p:sp>
        <p:nvSpPr>
          <p:cNvPr id="3" name="Content Placeholder 2"/>
          <p:cNvSpPr>
            <a:spLocks noGrp="1"/>
          </p:cNvSpPr>
          <p:nvPr>
            <p:ph idx="1"/>
          </p:nvPr>
        </p:nvSpPr>
        <p:spPr/>
        <p:txBody>
          <a:bodyPr/>
          <a:lstStyle/>
          <a:p>
            <a:pPr marL="255600" indent="-255600">
              <a:buSzPct val="100000"/>
            </a:pPr>
            <a:r>
              <a:rPr lang="en-US" altLang="en-US" sz="2400" dirty="0"/>
              <a:t>Document </a:t>
            </a:r>
            <a:r>
              <a:rPr lang="en-US" altLang="en-US" sz="2400" dirty="0" smtClean="0"/>
              <a:t>control-check compilation and dissemination of documentation.</a:t>
            </a:r>
          </a:p>
          <a:p>
            <a:pPr marL="0" indent="0">
              <a:buSzPct val="100000"/>
              <a:buNone/>
            </a:pPr>
            <a:endParaRPr lang="en-US" altLang="en-US" sz="2400" dirty="0"/>
          </a:p>
          <a:p>
            <a:pPr marL="255600" indent="-255600">
              <a:buSzPct val="100000"/>
            </a:pPr>
            <a:r>
              <a:rPr lang="en-US" altLang="en-US" sz="2400" dirty="0"/>
              <a:t>Acquisition </a:t>
            </a:r>
            <a:r>
              <a:rPr lang="en-US" altLang="en-US" sz="2400" dirty="0" smtClean="0"/>
              <a:t>control- checks on project equipment, materials and services</a:t>
            </a:r>
          </a:p>
          <a:p>
            <a:pPr marL="0" indent="0">
              <a:buSzPct val="100000"/>
              <a:buNone/>
            </a:pPr>
            <a:endParaRPr lang="en-US" altLang="en-US" sz="2400" dirty="0"/>
          </a:p>
          <a:p>
            <a:pPr marL="255600" indent="-255600">
              <a:buSzPct val="100000"/>
            </a:pPr>
            <a:r>
              <a:rPr lang="en-US" altLang="en-US" sz="2400" dirty="0"/>
              <a:t>Specification </a:t>
            </a:r>
            <a:r>
              <a:rPr lang="en-US" altLang="en-US" sz="2400" dirty="0" smtClean="0"/>
              <a:t>control-project specification has been clearly prepared and communicated to all parties.</a:t>
            </a:r>
            <a:endParaRPr lang="en-US" altLang="en-US" sz="2400" dirty="0"/>
          </a:p>
          <a:p>
            <a:r>
              <a:rPr lang="en-GB" sz="2400" dirty="0" smtClean="0"/>
              <a:t> </a:t>
            </a:r>
            <a:endParaRPr lang="en-GB" sz="2400" dirty="0"/>
          </a:p>
        </p:txBody>
      </p:sp>
    </p:spTree>
    <p:extLst>
      <p:ext uri="{BB962C8B-B14F-4D97-AF65-F5344CB8AC3E}">
        <p14:creationId xmlns:p14="http://schemas.microsoft.com/office/powerpoint/2010/main" val="46714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Project </a:t>
            </a:r>
            <a:r>
              <a:rPr lang="en-US" dirty="0" smtClean="0">
                <a:solidFill>
                  <a:schemeClr val="tx2"/>
                </a:solidFill>
              </a:rPr>
              <a:t>Changes (Variatio</a:t>
            </a:r>
            <a:r>
              <a:rPr lang="en-US" dirty="0" smtClean="0">
                <a:solidFill>
                  <a:schemeClr val="tx2"/>
                </a:solidFill>
              </a:rPr>
              <a:t>n)</a:t>
            </a:r>
            <a:endParaRPr lang="en-US" dirty="0">
              <a:solidFill>
                <a:schemeClr val="tx2"/>
              </a:solidFill>
            </a:endParaRP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2400" dirty="0">
                <a:latin typeface="+mn-lt"/>
              </a:rPr>
              <a:t>Occur for one of several reasons:</a:t>
            </a:r>
          </a:p>
          <a:p>
            <a:pPr marL="255600" indent="-255600">
              <a:buSzPct val="100000"/>
              <a:defRPr/>
            </a:pPr>
            <a:r>
              <a:rPr lang="en-US" sz="2400" dirty="0">
                <a:latin typeface="+mn-lt"/>
              </a:rPr>
              <a:t>Initial planning errors, either technological or human</a:t>
            </a:r>
          </a:p>
          <a:p>
            <a:pPr marL="255600" indent="-255600">
              <a:buSzPct val="100000"/>
              <a:defRPr/>
            </a:pPr>
            <a:r>
              <a:rPr lang="en-US" sz="2400" dirty="0">
                <a:latin typeface="+mn-lt"/>
              </a:rPr>
              <a:t>Additional knowledge of project or environmental conditions</a:t>
            </a:r>
          </a:p>
          <a:p>
            <a:pPr marL="255600" indent="-255600">
              <a:buSzPct val="100000"/>
              <a:defRPr/>
            </a:pPr>
            <a:r>
              <a:rPr lang="en-US" sz="2400" dirty="0">
                <a:latin typeface="+mn-lt"/>
              </a:rPr>
              <a:t>Uncontrollable mandates</a:t>
            </a:r>
          </a:p>
          <a:p>
            <a:pPr marL="255600" indent="-255600">
              <a:buSzPct val="100000"/>
              <a:defRPr/>
            </a:pPr>
            <a:r>
              <a:rPr lang="en-US" sz="2400" dirty="0">
                <a:latin typeface="+mn-lt"/>
              </a:rPr>
              <a:t>Client </a:t>
            </a:r>
            <a:r>
              <a:rPr lang="en-US" sz="2400" dirty="0" smtClean="0">
                <a:latin typeface="+mn-lt"/>
              </a:rPr>
              <a:t>requests</a:t>
            </a:r>
            <a:endParaRPr lang="en-US" sz="2400" dirty="0">
              <a:latin typeface="+mn-lt"/>
            </a:endParaRPr>
          </a:p>
        </p:txBody>
      </p:sp>
    </p:spTree>
    <p:extLst>
      <p:ext uri="{BB962C8B-B14F-4D97-AF65-F5344CB8AC3E}">
        <p14:creationId xmlns:p14="http://schemas.microsoft.com/office/powerpoint/2010/main" val="3814998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Project Closeout</a:t>
            </a:r>
          </a:p>
        </p:txBody>
      </p:sp>
      <p:sp>
        <p:nvSpPr>
          <p:cNvPr id="3" name="Content Placeholder 2"/>
          <p:cNvSpPr>
            <a:spLocks noGrp="1"/>
          </p:cNvSpPr>
          <p:nvPr>
            <p:ph type="body" idx="1"/>
          </p:nvPr>
        </p:nvSpPr>
        <p:spPr>
          <a:xfrm>
            <a:off x="457200" y="1600200"/>
            <a:ext cx="8229600" cy="2599841"/>
          </a:xfrm>
        </p:spPr>
        <p:txBody>
          <a:bodyPr/>
          <a:lstStyle/>
          <a:p>
            <a:pPr marL="255600" indent="-255600">
              <a:buNone/>
            </a:pPr>
            <a:r>
              <a:rPr lang="en-US" altLang="en-US" sz="2000" b="1" dirty="0">
                <a:latin typeface="+mn-lt"/>
              </a:rPr>
              <a:t>The job is not over until the paperwork is </a:t>
            </a:r>
            <a:r>
              <a:rPr lang="en-US" altLang="en-US" sz="2000" b="1" dirty="0" smtClean="0">
                <a:latin typeface="+mn-lt"/>
              </a:rPr>
              <a:t>done</a:t>
            </a:r>
            <a:r>
              <a:rPr lang="en-US" altLang="en-US" sz="2000" b="1" dirty="0">
                <a:latin typeface="+mn-lt"/>
              </a:rPr>
              <a:t> </a:t>
            </a:r>
            <a:r>
              <a:rPr lang="en-US" altLang="en-US" sz="2000" b="1" dirty="0" smtClean="0">
                <a:latin typeface="+mn-lt"/>
              </a:rPr>
              <a:t>. . .</a:t>
            </a:r>
            <a:endParaRPr lang="en-US" altLang="en-US" sz="2000" b="1" dirty="0">
              <a:latin typeface="+mn-lt"/>
            </a:endParaRPr>
          </a:p>
          <a:p>
            <a:pPr marL="255600" indent="-255600">
              <a:buNone/>
            </a:pPr>
            <a:r>
              <a:rPr lang="en-US" altLang="en-US" sz="2000" dirty="0" smtClean="0">
                <a:latin typeface="+mn-lt"/>
              </a:rPr>
              <a:t>Closeout documentation is </a:t>
            </a:r>
            <a:r>
              <a:rPr lang="en-US" altLang="en-US" sz="2000" b="1" dirty="0" smtClean="0">
                <a:solidFill>
                  <a:schemeClr val="tx1"/>
                </a:solidFill>
                <a:latin typeface="+mn-lt"/>
              </a:rPr>
              <a:t>used to</a:t>
            </a:r>
            <a:r>
              <a:rPr lang="en-US" altLang="en-US" sz="2000" dirty="0" smtClean="0">
                <a:solidFill>
                  <a:schemeClr val="tx1"/>
                </a:solidFill>
                <a:latin typeface="+mn-lt"/>
              </a:rPr>
              <a:t>:</a:t>
            </a:r>
          </a:p>
          <a:p>
            <a:pPr marL="255600" indent="-255600">
              <a:buSzPct val="100000"/>
            </a:pPr>
            <a:r>
              <a:rPr lang="en-US" altLang="en-US" sz="2000" dirty="0" smtClean="0">
                <a:latin typeface="+mn-lt"/>
              </a:rPr>
              <a:t>Resolve disputes</a:t>
            </a:r>
          </a:p>
          <a:p>
            <a:pPr marL="255600" indent="-255600">
              <a:buSzPct val="100000"/>
            </a:pPr>
            <a:r>
              <a:rPr lang="en-US" altLang="en-US" sz="2000" dirty="0" smtClean="0">
                <a:latin typeface="+mn-lt"/>
              </a:rPr>
              <a:t>Train project managers</a:t>
            </a:r>
          </a:p>
          <a:p>
            <a:pPr marL="255600" indent="-255600">
              <a:buSzPct val="100000"/>
            </a:pPr>
            <a:r>
              <a:rPr lang="en-US" altLang="en-US" sz="2000" dirty="0" smtClean="0">
                <a:latin typeface="+mn-lt"/>
              </a:rPr>
              <a:t>Facilitate auditing</a:t>
            </a:r>
            <a:endParaRPr lang="en-US" altLang="en-US" sz="2000" dirty="0">
              <a:solidFill>
                <a:schemeClr val="tx1"/>
              </a:solidFill>
              <a:latin typeface="+mn-lt"/>
            </a:endParaRPr>
          </a:p>
        </p:txBody>
      </p:sp>
      <p:sp>
        <p:nvSpPr>
          <p:cNvPr id="4" name="Text Placeholder 3"/>
          <p:cNvSpPr>
            <a:spLocks noGrp="1"/>
          </p:cNvSpPr>
          <p:nvPr>
            <p:ph type="body" idx="2"/>
          </p:nvPr>
        </p:nvSpPr>
        <p:spPr>
          <a:xfrm>
            <a:off x="457200" y="4189471"/>
            <a:ext cx="8229600" cy="1968278"/>
          </a:xfrm>
        </p:spPr>
        <p:txBody>
          <a:bodyPr/>
          <a:lstStyle/>
          <a:p>
            <a:pPr marL="255600" indent="-255600">
              <a:buNone/>
            </a:pPr>
            <a:r>
              <a:rPr lang="en-US" altLang="en-US" sz="2000" dirty="0" smtClean="0">
                <a:latin typeface="+mn-lt"/>
              </a:rPr>
              <a:t>Closeout </a:t>
            </a:r>
            <a:r>
              <a:rPr lang="en-US" altLang="en-US" sz="2000" dirty="0">
                <a:latin typeface="+mn-lt"/>
              </a:rPr>
              <a:t>documentation </a:t>
            </a:r>
            <a:r>
              <a:rPr lang="en-US" altLang="en-US" sz="2000" b="1" dirty="0">
                <a:solidFill>
                  <a:schemeClr val="tx1"/>
                </a:solidFill>
                <a:latin typeface="+mn-lt"/>
              </a:rPr>
              <a:t>includes</a:t>
            </a:r>
            <a:r>
              <a:rPr lang="en-US" altLang="en-US" sz="2000" dirty="0">
                <a:solidFill>
                  <a:schemeClr val="tx1"/>
                </a:solidFill>
                <a:latin typeface="+mn-lt"/>
              </a:rPr>
              <a:t>:</a:t>
            </a:r>
          </a:p>
          <a:p>
            <a:pPr marL="255600" indent="-255600">
              <a:buFont typeface="Arial" panose="020B0604020202020204" pitchFamily="34" charset="0"/>
              <a:buChar char="•"/>
            </a:pPr>
            <a:r>
              <a:rPr lang="en-US" altLang="en-US" sz="2000" dirty="0">
                <a:solidFill>
                  <a:schemeClr val="tx1"/>
                </a:solidFill>
                <a:latin typeface="+mn-lt"/>
              </a:rPr>
              <a:t>Historical records</a:t>
            </a:r>
          </a:p>
          <a:p>
            <a:pPr marL="255600" indent="-255600">
              <a:buFont typeface="Arial" panose="020B0604020202020204" pitchFamily="34" charset="0"/>
              <a:buChar char="•"/>
            </a:pPr>
            <a:r>
              <a:rPr lang="en-US" altLang="en-US" sz="2000" dirty="0" smtClean="0">
                <a:solidFill>
                  <a:schemeClr val="tx1"/>
                </a:solidFill>
                <a:latin typeface="+mn-lt"/>
              </a:rPr>
              <a:t>Post-project </a:t>
            </a:r>
            <a:r>
              <a:rPr lang="en-US" altLang="en-US" sz="2000" dirty="0">
                <a:solidFill>
                  <a:schemeClr val="tx1"/>
                </a:solidFill>
                <a:latin typeface="+mn-lt"/>
              </a:rPr>
              <a:t>analysis</a:t>
            </a:r>
          </a:p>
          <a:p>
            <a:pPr marL="255600" indent="-255600">
              <a:buFont typeface="Arial" panose="020B0604020202020204" pitchFamily="34" charset="0"/>
              <a:buChar char="•"/>
            </a:pPr>
            <a:r>
              <a:rPr lang="en-US" altLang="en-US" sz="2000" dirty="0">
                <a:solidFill>
                  <a:schemeClr val="tx1"/>
                </a:solidFill>
                <a:latin typeface="+mn-lt"/>
              </a:rPr>
              <a:t>Financial </a:t>
            </a:r>
            <a:r>
              <a:rPr lang="en-US" altLang="en-US" sz="2000" dirty="0" smtClean="0">
                <a:solidFill>
                  <a:schemeClr val="tx1"/>
                </a:solidFill>
                <a:latin typeface="+mn-lt"/>
              </a:rPr>
              <a:t>closeout</a:t>
            </a:r>
            <a:endParaRPr lang="en-US" altLang="en-US" sz="2000" dirty="0">
              <a:solidFill>
                <a:schemeClr val="tx1"/>
              </a:solidFill>
              <a:latin typeface="+mn-lt"/>
            </a:endParaRPr>
          </a:p>
        </p:txBody>
      </p:sp>
    </p:spTree>
    <p:extLst>
      <p:ext uri="{BB962C8B-B14F-4D97-AF65-F5344CB8AC3E}">
        <p14:creationId xmlns:p14="http://schemas.microsoft.com/office/powerpoint/2010/main" val="2925101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a:t>
            </a:r>
            <a:r>
              <a:rPr lang="en-US" dirty="0" smtClean="0">
                <a:solidFill>
                  <a:schemeClr val="tx2"/>
                </a:solidFill>
              </a:rPr>
              <a:t>Objectives </a:t>
            </a:r>
            <a:r>
              <a:rPr lang="en-US" sz="2000" b="0" dirty="0" smtClean="0">
                <a:solidFill>
                  <a:schemeClr val="tx2"/>
                </a:solidFill>
              </a:rPr>
              <a:t>(1 of 2)</a:t>
            </a:r>
            <a:endParaRPr lang="en-US" sz="2000" b="0" dirty="0">
              <a:solidFill>
                <a:schemeClr val="tx2"/>
              </a:solidFill>
            </a:endParaRPr>
          </a:p>
        </p:txBody>
      </p:sp>
      <p:sp>
        <p:nvSpPr>
          <p:cNvPr id="3" name="Content Placeholder 2"/>
          <p:cNvSpPr>
            <a:spLocks noGrp="1"/>
          </p:cNvSpPr>
          <p:nvPr>
            <p:ph idx="1"/>
          </p:nvPr>
        </p:nvSpPr>
        <p:spPr/>
        <p:txBody>
          <a:bodyPr/>
          <a:lstStyle/>
          <a:p>
            <a:pPr marL="0" indent="0">
              <a:buClr>
                <a:schemeClr val="tx2"/>
              </a:buClr>
              <a:buSzPct val="100000"/>
              <a:buNone/>
              <a:defRPr/>
            </a:pPr>
            <a:r>
              <a:rPr lang="en-US" sz="2400" b="1" dirty="0" smtClean="0">
                <a:solidFill>
                  <a:schemeClr val="tx2"/>
                </a:solidFill>
                <a:latin typeface="+mn-lt"/>
              </a:rPr>
              <a:t>5.1</a:t>
            </a:r>
            <a:r>
              <a:rPr lang="en-US" sz="2400" dirty="0" smtClean="0">
                <a:latin typeface="+mn-lt"/>
              </a:rPr>
              <a:t> Understand </a:t>
            </a:r>
            <a:r>
              <a:rPr lang="en-US" sz="2400" dirty="0">
                <a:latin typeface="+mn-lt"/>
              </a:rPr>
              <a:t>the importance of scope management for project success.</a:t>
            </a:r>
          </a:p>
          <a:p>
            <a:pPr marL="0" indent="0">
              <a:buClr>
                <a:schemeClr val="tx2"/>
              </a:buClr>
              <a:buSzPct val="100000"/>
              <a:buNone/>
              <a:defRPr/>
            </a:pPr>
            <a:r>
              <a:rPr lang="en-US" sz="2400" b="1" dirty="0" smtClean="0">
                <a:solidFill>
                  <a:schemeClr val="tx2"/>
                </a:solidFill>
                <a:latin typeface="+mn-lt"/>
              </a:rPr>
              <a:t>5.2</a:t>
            </a:r>
            <a:r>
              <a:rPr lang="en-US" sz="2400" dirty="0" smtClean="0">
                <a:latin typeface="+mn-lt"/>
              </a:rPr>
              <a:t> Understand </a:t>
            </a:r>
            <a:r>
              <a:rPr lang="en-US" sz="2400" dirty="0">
                <a:latin typeface="+mn-lt"/>
              </a:rPr>
              <a:t>how conceptual development serves as a critical first stage in scope </a:t>
            </a:r>
            <a:r>
              <a:rPr lang="en-US" sz="2400" dirty="0" smtClean="0">
                <a:latin typeface="+mn-lt"/>
              </a:rPr>
              <a:t>management.</a:t>
            </a:r>
          </a:p>
          <a:p>
            <a:pPr marL="0" indent="0">
              <a:buClr>
                <a:schemeClr val="tx2"/>
              </a:buClr>
              <a:buSzPct val="100000"/>
              <a:buNone/>
              <a:defRPr/>
            </a:pPr>
            <a:r>
              <a:rPr lang="en-US" sz="2400" b="1" dirty="0" smtClean="0">
                <a:solidFill>
                  <a:schemeClr val="tx2"/>
                </a:solidFill>
                <a:latin typeface="+mn-lt"/>
              </a:rPr>
              <a:t>5.3</a:t>
            </a:r>
            <a:r>
              <a:rPr lang="en-US" sz="2400" dirty="0" smtClean="0">
                <a:latin typeface="+mn-lt"/>
              </a:rPr>
              <a:t> Identify </a:t>
            </a:r>
            <a:r>
              <a:rPr lang="en-US" sz="2400" dirty="0">
                <a:latin typeface="+mn-lt"/>
              </a:rPr>
              <a:t>the steps in developing the scope statement.</a:t>
            </a:r>
          </a:p>
          <a:p>
            <a:pPr marL="0" indent="0">
              <a:buClr>
                <a:schemeClr val="tx2"/>
              </a:buClr>
              <a:buSzPct val="100000"/>
              <a:buNone/>
              <a:defRPr/>
            </a:pPr>
            <a:r>
              <a:rPr lang="en-US" sz="2400" b="1" dirty="0" smtClean="0">
                <a:solidFill>
                  <a:schemeClr val="tx2"/>
                </a:solidFill>
                <a:latin typeface="+mn-lt"/>
              </a:rPr>
              <a:t>5.4</a:t>
            </a:r>
            <a:r>
              <a:rPr lang="en-US" sz="2400" dirty="0" smtClean="0">
                <a:latin typeface="+mn-lt"/>
              </a:rPr>
              <a:t> </a:t>
            </a:r>
            <a:r>
              <a:rPr lang="en-US" sz="2400" dirty="0" smtClean="0">
                <a:latin typeface="+mn-lt"/>
              </a:rPr>
              <a:t>Understand the</a:t>
            </a:r>
            <a:r>
              <a:rPr lang="en-US" sz="2400" dirty="0" smtClean="0">
                <a:latin typeface="+mn-lt"/>
              </a:rPr>
              <a:t> </a:t>
            </a:r>
            <a:r>
              <a:rPr lang="en-US" sz="2400" dirty="0">
                <a:latin typeface="+mn-lt"/>
              </a:rPr>
              <a:t>work authorization phase of scope development</a:t>
            </a:r>
            <a:r>
              <a:rPr lang="en-US" sz="2400" dirty="0" smtClean="0">
                <a:latin typeface="+mn-lt"/>
              </a:rPr>
              <a:t>.</a:t>
            </a:r>
          </a:p>
        </p:txBody>
      </p:sp>
    </p:spTree>
    <p:extLst>
      <p:ext uri="{BB962C8B-B14F-4D97-AF65-F5344CB8AC3E}">
        <p14:creationId xmlns:p14="http://schemas.microsoft.com/office/powerpoint/2010/main" val="339174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Sustainability</a:t>
            </a:r>
            <a:endParaRPr lang="en-US" dirty="0">
              <a:solidFill>
                <a:schemeClr val="tx2"/>
              </a:solidFill>
            </a:endParaRPr>
          </a:p>
        </p:txBody>
      </p:sp>
      <p:sp>
        <p:nvSpPr>
          <p:cNvPr id="3" name="Content Placeholder 2"/>
          <p:cNvSpPr>
            <a:spLocks noGrp="1"/>
          </p:cNvSpPr>
          <p:nvPr>
            <p:ph idx="1"/>
          </p:nvPr>
        </p:nvSpPr>
        <p:spPr>
          <a:xfrm>
            <a:off x="457200" y="1600200"/>
            <a:ext cx="4027714" cy="4582886"/>
          </a:xfrm>
        </p:spPr>
        <p:txBody>
          <a:bodyPr/>
          <a:lstStyle/>
          <a:p>
            <a:pPr marL="0" indent="0">
              <a:buNone/>
            </a:pPr>
            <a:r>
              <a:rPr lang="en-US" altLang="en-US" sz="2400" b="1" dirty="0">
                <a:solidFill>
                  <a:schemeClr val="tx1"/>
                </a:solidFill>
                <a:latin typeface="+mn-lt"/>
              </a:rPr>
              <a:t>Sustainable development</a:t>
            </a:r>
            <a:r>
              <a:rPr lang="en-US" altLang="en-US" sz="2400" i="1" dirty="0">
                <a:latin typeface="+mn-lt"/>
              </a:rPr>
              <a:t> </a:t>
            </a:r>
            <a:r>
              <a:rPr lang="en-US" altLang="en-US" sz="2400" dirty="0">
                <a:latin typeface="+mn-lt"/>
              </a:rPr>
              <a:t>involves efforts to promote harmony among human beings and between humanity and nature</a:t>
            </a:r>
            <a:r>
              <a:rPr lang="en-US" altLang="en-US" sz="2400" dirty="0" smtClean="0">
                <a:latin typeface="+mn-lt"/>
              </a:rPr>
              <a:t>.</a:t>
            </a:r>
          </a:p>
          <a:p>
            <a:pPr marL="0" indent="0">
              <a:buNone/>
            </a:pPr>
            <a:r>
              <a:rPr lang="en-US" altLang="en-US" sz="2400" b="1" dirty="0">
                <a:solidFill>
                  <a:schemeClr val="tx1"/>
                </a:solidFill>
                <a:latin typeface="+mn-lt"/>
              </a:rPr>
              <a:t>Sustainability</a:t>
            </a:r>
            <a:r>
              <a:rPr lang="en-US" altLang="en-US" sz="2400" dirty="0">
                <a:latin typeface="+mn-lt"/>
              </a:rPr>
              <a:t> involves efforts to promote the triple bottom line of social sustainability, environmental sustainability, and economic sustainability</a:t>
            </a:r>
            <a:r>
              <a:rPr lang="en-US" altLang="en-US" sz="2400" dirty="0" smtClean="0">
                <a:latin typeface="+mn-lt"/>
              </a:rPr>
              <a:t>.</a:t>
            </a:r>
            <a:endParaRPr lang="en-US" altLang="en-US" sz="2400" dirty="0">
              <a:latin typeface="+mn-lt"/>
            </a:endParaRPr>
          </a:p>
        </p:txBody>
      </p:sp>
      <p:sp>
        <p:nvSpPr>
          <p:cNvPr id="5" name="TextBox 4"/>
          <p:cNvSpPr txBox="1"/>
          <p:nvPr/>
        </p:nvSpPr>
        <p:spPr>
          <a:xfrm>
            <a:off x="4763931" y="1735494"/>
            <a:ext cx="4081489" cy="707886"/>
          </a:xfrm>
          <a:prstGeom prst="rect">
            <a:avLst/>
          </a:prstGeom>
          <a:noFill/>
        </p:spPr>
        <p:txBody>
          <a:bodyPr wrap="square" rtlCol="0">
            <a:spAutoFit/>
          </a:bodyPr>
          <a:lstStyle/>
          <a:p>
            <a:r>
              <a:rPr lang="en-IN" sz="2000" b="1" dirty="0" smtClean="0"/>
              <a:t>Figure 5.12 </a:t>
            </a:r>
            <a:r>
              <a:rPr lang="en-IN" sz="2000" dirty="0"/>
              <a:t>The Triple Bottom Line of </a:t>
            </a:r>
            <a:r>
              <a:rPr lang="en-IN" sz="2000" dirty="0" smtClean="0"/>
              <a:t>Sustainability</a:t>
            </a:r>
            <a:endParaRPr lang="en-IN" sz="2000" dirty="0"/>
          </a:p>
        </p:txBody>
      </p:sp>
      <p:pic>
        <p:nvPicPr>
          <p:cNvPr id="4" name="Picture 3" descr="A Venn diagram with 3 overlapping circles labeled social, economic, and environmental. The center space where all circles overlap is labeled, sustain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931" y="2476247"/>
            <a:ext cx="3767889" cy="2145606"/>
          </a:xfrm>
          <a:prstGeom prst="rect">
            <a:avLst/>
          </a:prstGeom>
        </p:spPr>
      </p:pic>
    </p:spTree>
    <p:extLst>
      <p:ext uri="{BB962C8B-B14F-4D97-AF65-F5344CB8AC3E}">
        <p14:creationId xmlns:p14="http://schemas.microsoft.com/office/powerpoint/2010/main" val="474548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Sustainability </a:t>
            </a:r>
            <a:r>
              <a:rPr lang="en-US" dirty="0" smtClean="0">
                <a:solidFill>
                  <a:schemeClr val="tx2"/>
                </a:solidFill>
              </a:rPr>
              <a:t>Concepts </a:t>
            </a:r>
            <a:endParaRPr lang="en-US" dirty="0">
              <a:solidFill>
                <a:schemeClr val="tx2"/>
              </a:solidFill>
            </a:endParaRPr>
          </a:p>
        </p:txBody>
      </p:sp>
      <p:sp>
        <p:nvSpPr>
          <p:cNvPr id="3" name="Content Placeholder 2"/>
          <p:cNvSpPr>
            <a:spLocks noGrp="1"/>
          </p:cNvSpPr>
          <p:nvPr>
            <p:ph idx="1"/>
          </p:nvPr>
        </p:nvSpPr>
        <p:spPr/>
        <p:txBody>
          <a:bodyPr/>
          <a:lstStyle/>
          <a:p>
            <a:pPr marL="0" indent="0">
              <a:spcBef>
                <a:spcPts val="600"/>
              </a:spcBef>
              <a:buFont typeface="Wingdings" panose="05000000000000000000" pitchFamily="2" charset="2"/>
              <a:buNone/>
              <a:defRPr/>
            </a:pPr>
            <a:r>
              <a:rPr lang="en-US" sz="2000" dirty="0">
                <a:latin typeface="+mn-lt"/>
              </a:rPr>
              <a:t>Sustainability is </a:t>
            </a:r>
            <a:r>
              <a:rPr lang="en-US" sz="2000" dirty="0" smtClean="0">
                <a:latin typeface="+mn-lt"/>
              </a:rPr>
              <a:t>about:</a:t>
            </a:r>
          </a:p>
          <a:p>
            <a:pPr marL="255600" lvl="1" indent="-255600">
              <a:spcBef>
                <a:spcPts val="1200"/>
              </a:spcBef>
              <a:buFont typeface="Arial" panose="020B0604020202020204" pitchFamily="34" charset="0"/>
              <a:buChar char="•"/>
              <a:defRPr/>
            </a:pPr>
            <a:r>
              <a:rPr lang="en-US" sz="2000" dirty="0" smtClean="0">
                <a:latin typeface="+mn-lt"/>
              </a:rPr>
              <a:t>Harmonizing the triple bottom line</a:t>
            </a:r>
          </a:p>
          <a:p>
            <a:pPr marL="255600" lvl="1" indent="-255600">
              <a:spcBef>
                <a:spcPts val="1200"/>
              </a:spcBef>
              <a:buFont typeface="Arial" panose="020B0604020202020204" pitchFamily="34" charset="0"/>
              <a:buChar char="•"/>
              <a:defRPr/>
            </a:pPr>
            <a:r>
              <a:rPr lang="en-US" sz="2000" dirty="0" smtClean="0">
                <a:latin typeface="+mn-lt"/>
              </a:rPr>
              <a:t>Integrating </a:t>
            </a:r>
            <a:r>
              <a:rPr lang="en-US" sz="2000" dirty="0">
                <a:latin typeface="+mn-lt"/>
              </a:rPr>
              <a:t>short-term and long-term</a:t>
            </a:r>
          </a:p>
          <a:p>
            <a:pPr marL="255600" lvl="1" indent="-255600">
              <a:spcBef>
                <a:spcPts val="1200"/>
              </a:spcBef>
              <a:buFont typeface="Arial" panose="020B0604020202020204" pitchFamily="34" charset="0"/>
              <a:buChar char="•"/>
              <a:defRPr/>
            </a:pPr>
            <a:r>
              <a:rPr lang="en-US" sz="2000" dirty="0">
                <a:latin typeface="+mn-lt"/>
              </a:rPr>
              <a:t>Consuming income, not capital</a:t>
            </a:r>
          </a:p>
          <a:p>
            <a:pPr marL="255600" lvl="1" indent="-255600">
              <a:spcBef>
                <a:spcPts val="1200"/>
              </a:spcBef>
              <a:buFont typeface="Arial" panose="020B0604020202020204" pitchFamily="34" charset="0"/>
              <a:buChar char="•"/>
              <a:defRPr/>
            </a:pPr>
            <a:r>
              <a:rPr lang="en-US" sz="2000" dirty="0">
                <a:latin typeface="+mn-lt"/>
              </a:rPr>
              <a:t>Including local and global perspectives</a:t>
            </a:r>
          </a:p>
          <a:p>
            <a:pPr marL="255600" lvl="1" indent="-255600">
              <a:spcBef>
                <a:spcPts val="1200"/>
              </a:spcBef>
              <a:buFont typeface="Arial" panose="020B0604020202020204" pitchFamily="34" charset="0"/>
              <a:buChar char="•"/>
              <a:defRPr/>
            </a:pPr>
            <a:r>
              <a:rPr lang="en-US" sz="2000" dirty="0">
                <a:latin typeface="+mn-lt"/>
              </a:rPr>
              <a:t>Values and ethics</a:t>
            </a:r>
          </a:p>
          <a:p>
            <a:pPr marL="255600" lvl="1" indent="-255600">
              <a:spcBef>
                <a:spcPts val="1200"/>
              </a:spcBef>
              <a:buFont typeface="Arial" panose="020B0604020202020204" pitchFamily="34" charset="0"/>
              <a:buChar char="•"/>
              <a:defRPr/>
            </a:pPr>
            <a:r>
              <a:rPr lang="en-US" sz="2000" dirty="0">
                <a:latin typeface="+mn-lt"/>
              </a:rPr>
              <a:t>Transparency and accountability</a:t>
            </a:r>
          </a:p>
          <a:p>
            <a:pPr marL="255600" lvl="1" indent="-255600">
              <a:spcBef>
                <a:spcPts val="1200"/>
              </a:spcBef>
              <a:buFont typeface="Arial" panose="020B0604020202020204" pitchFamily="34" charset="0"/>
              <a:buChar char="•"/>
              <a:defRPr/>
            </a:pPr>
            <a:r>
              <a:rPr lang="en-US" sz="2000" dirty="0">
                <a:latin typeface="+mn-lt"/>
              </a:rPr>
              <a:t>Stakeholder participation</a:t>
            </a:r>
          </a:p>
          <a:p>
            <a:pPr marL="255600" lvl="1" indent="-255600">
              <a:spcBef>
                <a:spcPts val="1200"/>
              </a:spcBef>
              <a:buFont typeface="Arial" panose="020B0604020202020204" pitchFamily="34" charset="0"/>
              <a:buChar char="•"/>
              <a:defRPr/>
            </a:pPr>
            <a:r>
              <a:rPr lang="en-US" sz="2000" dirty="0">
                <a:latin typeface="+mn-lt"/>
              </a:rPr>
              <a:t>Risk reduction</a:t>
            </a:r>
          </a:p>
          <a:p>
            <a:pPr marL="255600" lvl="1" indent="-255600">
              <a:spcBef>
                <a:spcPts val="1200"/>
              </a:spcBef>
              <a:buFont typeface="Arial" panose="020B0604020202020204" pitchFamily="34" charset="0"/>
              <a:buChar char="•"/>
              <a:defRPr/>
            </a:pPr>
            <a:r>
              <a:rPr lang="en-US" sz="2000" dirty="0">
                <a:latin typeface="+mn-lt"/>
              </a:rPr>
              <a:t>Waste </a:t>
            </a:r>
            <a:r>
              <a:rPr lang="en-US" sz="2000" dirty="0" smtClean="0">
                <a:latin typeface="+mn-lt"/>
              </a:rPr>
              <a:t>elimination</a:t>
            </a:r>
            <a:endParaRPr lang="en-US" sz="2000" dirty="0">
              <a:latin typeface="+mn-lt"/>
            </a:endParaRPr>
          </a:p>
        </p:txBody>
      </p:sp>
    </p:spTree>
    <p:extLst>
      <p:ext uri="{BB962C8B-B14F-4D97-AF65-F5344CB8AC3E}">
        <p14:creationId xmlns:p14="http://schemas.microsoft.com/office/powerpoint/2010/main" val="1987992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Sustainable </a:t>
            </a:r>
            <a:r>
              <a:rPr lang="en-US" dirty="0" smtClean="0">
                <a:solidFill>
                  <a:schemeClr val="tx2"/>
                </a:solidFill>
              </a:rPr>
              <a:t>Project Management Practices</a:t>
            </a:r>
            <a:endParaRPr lang="en-US" dirty="0">
              <a:solidFill>
                <a:schemeClr val="tx2"/>
              </a:solidFill>
            </a:endParaRPr>
          </a:p>
        </p:txBody>
      </p:sp>
      <p:sp>
        <p:nvSpPr>
          <p:cNvPr id="3" name="Content Placeholder 2"/>
          <p:cNvSpPr>
            <a:spLocks noGrp="1"/>
          </p:cNvSpPr>
          <p:nvPr>
            <p:ph type="body" idx="1"/>
          </p:nvPr>
        </p:nvSpPr>
        <p:spPr>
          <a:xfrm>
            <a:off x="457200" y="1600200"/>
            <a:ext cx="8229600" cy="3333260"/>
          </a:xfrm>
        </p:spPr>
        <p:txBody>
          <a:bodyPr/>
          <a:lstStyle/>
          <a:p>
            <a:pPr marL="0" indent="0">
              <a:buFont typeface="Wingdings" panose="05000000000000000000" pitchFamily="2" charset="2"/>
              <a:buNone/>
              <a:defRPr/>
            </a:pPr>
            <a:r>
              <a:rPr lang="en-US" sz="2400" dirty="0">
                <a:latin typeface="+mn-lt"/>
              </a:rPr>
              <a:t>Project management sustainable practices include:</a:t>
            </a:r>
          </a:p>
          <a:p>
            <a:pPr marL="255600" lvl="1" indent="-255600">
              <a:spcBef>
                <a:spcPts val="1200"/>
              </a:spcBef>
              <a:buFont typeface="Arial" panose="020B0604020202020204" pitchFamily="34" charset="0"/>
              <a:buChar char="•"/>
              <a:defRPr/>
            </a:pPr>
            <a:r>
              <a:rPr lang="en-US" sz="2400" dirty="0">
                <a:latin typeface="+mn-lt"/>
              </a:rPr>
              <a:t>Engaging in sustainable projects that will not cause harm to the planet or its inhabitants</a:t>
            </a:r>
          </a:p>
          <a:p>
            <a:pPr marL="255600" lvl="1" indent="-255600">
              <a:spcBef>
                <a:spcPts val="1200"/>
              </a:spcBef>
              <a:buFont typeface="Arial" panose="020B0604020202020204" pitchFamily="34" charset="0"/>
              <a:buChar char="•"/>
              <a:defRPr/>
            </a:pPr>
            <a:r>
              <a:rPr lang="en-US" sz="2400" dirty="0">
                <a:latin typeface="+mn-lt"/>
              </a:rPr>
              <a:t>Employing sustainable practices while undertaking the projects themselves</a:t>
            </a:r>
          </a:p>
          <a:p>
            <a:pPr marL="255600" lvl="1" indent="-255600">
              <a:spcBef>
                <a:spcPts val="1200"/>
              </a:spcBef>
              <a:buFont typeface="Arial" panose="020B0604020202020204" pitchFamily="34" charset="0"/>
              <a:buChar char="•"/>
              <a:defRPr/>
            </a:pPr>
            <a:r>
              <a:rPr lang="en-US" sz="2400" dirty="0">
                <a:latin typeface="+mn-lt"/>
              </a:rPr>
              <a:t>Developing sustainable supplier practices</a:t>
            </a:r>
          </a:p>
          <a:p>
            <a:pPr marL="255600" lvl="1" indent="-255600">
              <a:spcBef>
                <a:spcPts val="1200"/>
              </a:spcBef>
              <a:buFont typeface="Arial" panose="020B0604020202020204" pitchFamily="34" charset="0"/>
              <a:buChar char="•"/>
              <a:defRPr/>
            </a:pPr>
            <a:r>
              <a:rPr lang="en-US" sz="2400" dirty="0">
                <a:latin typeface="+mn-lt"/>
              </a:rPr>
              <a:t>Emphasizing sustainability in project </a:t>
            </a:r>
            <a:r>
              <a:rPr lang="en-US" sz="2400" dirty="0" smtClean="0">
                <a:latin typeface="+mn-lt"/>
              </a:rPr>
              <a:t>design</a:t>
            </a:r>
            <a:endParaRPr lang="en-US" sz="2400" dirty="0">
              <a:latin typeface="+mn-lt"/>
            </a:endParaRPr>
          </a:p>
        </p:txBody>
      </p:sp>
      <p:sp>
        <p:nvSpPr>
          <p:cNvPr id="4" name="Text Placeholder 3"/>
          <p:cNvSpPr>
            <a:spLocks noGrp="1"/>
          </p:cNvSpPr>
          <p:nvPr>
            <p:ph type="body" idx="2"/>
          </p:nvPr>
        </p:nvSpPr>
        <p:spPr>
          <a:xfrm>
            <a:off x="457200" y="4986069"/>
            <a:ext cx="8229600" cy="1206467"/>
          </a:xfrm>
        </p:spPr>
        <p:txBody>
          <a:bodyPr/>
          <a:lstStyle/>
          <a:p>
            <a:pPr marL="0" indent="0">
              <a:buFont typeface="Wingdings" panose="05000000000000000000" pitchFamily="2" charset="2"/>
              <a:buNone/>
              <a:defRPr/>
            </a:pPr>
            <a:r>
              <a:rPr lang="en-US" sz="2400" dirty="0" smtClean="0">
                <a:latin typeface="+mn-lt"/>
              </a:rPr>
              <a:t>Sustainable </a:t>
            </a:r>
            <a:r>
              <a:rPr lang="en-US" sz="2400" dirty="0">
                <a:latin typeface="+mn-lt"/>
              </a:rPr>
              <a:t>project management practices require organizations to pay attention to all aspects of the project life cycle from conceptualization through termination</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842006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a:p>
        </p:txBody>
      </p:sp>
      <p:sp>
        <p:nvSpPr>
          <p:cNvPr id="3" name="Text Placeholder 2"/>
          <p:cNvSpPr>
            <a:spLocks noGrp="1"/>
          </p:cNvSpPr>
          <p:nvPr>
            <p:ph type="subTitle" idx="1"/>
          </p:nvPr>
        </p:nvSpPr>
        <p:spPr/>
        <p:txBody>
          <a:bodyPr/>
          <a:lstStyle/>
          <a:p>
            <a:pPr marL="0" indent="0" algn="ctr">
              <a:buNone/>
            </a:pPr>
            <a:r>
              <a:rPr lang="en-GB" sz="5400" dirty="0" smtClean="0"/>
              <a:t>Thank you</a:t>
            </a:r>
            <a:endParaRPr lang="en-GB" sz="5400" dirty="0"/>
          </a:p>
        </p:txBody>
      </p:sp>
    </p:spTree>
    <p:extLst>
      <p:ext uri="{BB962C8B-B14F-4D97-AF65-F5344CB8AC3E}">
        <p14:creationId xmlns:p14="http://schemas.microsoft.com/office/powerpoint/2010/main" val="369062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Project Scope</a:t>
            </a:r>
          </a:p>
        </p:txBody>
      </p:sp>
      <p:sp>
        <p:nvSpPr>
          <p:cNvPr id="3" name="Content Placeholder 2"/>
          <p:cNvSpPr>
            <a:spLocks noGrp="1"/>
          </p:cNvSpPr>
          <p:nvPr>
            <p:ph idx="1"/>
          </p:nvPr>
        </p:nvSpPr>
        <p:spPr>
          <a:xfrm>
            <a:off x="457200" y="1600200"/>
            <a:ext cx="8229600" cy="4712110"/>
          </a:xfrm>
        </p:spPr>
        <p:txBody>
          <a:bodyPr/>
          <a:lstStyle/>
          <a:p>
            <a:pPr marL="0" indent="0">
              <a:spcBef>
                <a:spcPts val="1200"/>
              </a:spcBef>
              <a:buNone/>
            </a:pPr>
            <a:r>
              <a:rPr lang="en-US" altLang="en-US" sz="2200" b="1" dirty="0">
                <a:solidFill>
                  <a:schemeClr val="tx1"/>
                </a:solidFill>
                <a:latin typeface="+mn-lt"/>
              </a:rPr>
              <a:t>Project scope </a:t>
            </a:r>
            <a:r>
              <a:rPr lang="en-US" altLang="en-US" sz="2200" dirty="0">
                <a:solidFill>
                  <a:schemeClr val="tx1"/>
                </a:solidFill>
                <a:latin typeface="+mn-lt"/>
              </a:rPr>
              <a:t>is </a:t>
            </a:r>
            <a:r>
              <a:rPr lang="en-US" altLang="en-US" sz="2200" b="1" dirty="0">
                <a:solidFill>
                  <a:schemeClr val="tx1"/>
                </a:solidFill>
                <a:latin typeface="+mn-lt"/>
              </a:rPr>
              <a:t>everything about a </a:t>
            </a:r>
            <a:r>
              <a:rPr lang="en-US" altLang="en-US" sz="2200" b="1" dirty="0" smtClean="0">
                <a:solidFill>
                  <a:schemeClr val="tx1"/>
                </a:solidFill>
                <a:latin typeface="+mn-lt"/>
              </a:rPr>
              <a:t>project</a:t>
            </a:r>
            <a:r>
              <a:rPr lang="en-US" altLang="en-US" sz="2200" dirty="0" smtClean="0">
                <a:solidFill>
                  <a:schemeClr val="tx1"/>
                </a:solidFill>
                <a:latin typeface="+mn-lt"/>
              </a:rPr>
              <a:t>—work </a:t>
            </a:r>
            <a:r>
              <a:rPr lang="en-US" altLang="en-US" sz="2200" dirty="0">
                <a:solidFill>
                  <a:schemeClr val="tx1"/>
                </a:solidFill>
                <a:latin typeface="+mn-lt"/>
              </a:rPr>
              <a:t>content as well as expected outcomes</a:t>
            </a:r>
            <a:r>
              <a:rPr lang="en-US" altLang="en-US" sz="2200" dirty="0" smtClean="0">
                <a:solidFill>
                  <a:schemeClr val="tx1"/>
                </a:solidFill>
                <a:latin typeface="+mn-lt"/>
              </a:rPr>
              <a:t>.</a:t>
            </a:r>
          </a:p>
          <a:p>
            <a:pPr marL="0" indent="0">
              <a:spcBef>
                <a:spcPts val="1200"/>
              </a:spcBef>
              <a:buNone/>
            </a:pPr>
            <a:r>
              <a:rPr lang="en-US" sz="2200" b="1" dirty="0">
                <a:solidFill>
                  <a:schemeClr val="tx1"/>
                </a:solidFill>
                <a:latin typeface="+mn-lt"/>
              </a:rPr>
              <a:t>Scope management </a:t>
            </a:r>
            <a:r>
              <a:rPr lang="en-US" sz="2200" dirty="0">
                <a:solidFill>
                  <a:schemeClr val="tx1"/>
                </a:solidFill>
                <a:latin typeface="+mn-lt"/>
              </a:rPr>
              <a:t>is the function of </a:t>
            </a:r>
            <a:r>
              <a:rPr lang="en-US" sz="2200" b="1" dirty="0">
                <a:solidFill>
                  <a:schemeClr val="tx1"/>
                </a:solidFill>
                <a:latin typeface="+mn-lt"/>
              </a:rPr>
              <a:t>controlling a project </a:t>
            </a:r>
            <a:r>
              <a:rPr lang="en-US" sz="2200" dirty="0">
                <a:solidFill>
                  <a:schemeClr val="tx1"/>
                </a:solidFill>
                <a:latin typeface="+mn-lt"/>
              </a:rPr>
              <a:t>in terms of its goals and objectives and consists of</a:t>
            </a:r>
            <a:r>
              <a:rPr lang="en-US" sz="2200" dirty="0" smtClean="0">
                <a:solidFill>
                  <a:schemeClr val="tx1"/>
                </a:solidFill>
                <a:latin typeface="+mn-lt"/>
              </a:rPr>
              <a:t>:</a:t>
            </a:r>
          </a:p>
          <a:p>
            <a:pPr marL="432000" indent="-432000">
              <a:spcBef>
                <a:spcPts val="1200"/>
              </a:spcBef>
              <a:buSzPct val="100000"/>
              <a:buFont typeface="+mj-lt"/>
              <a:buAutoNum type="arabicPeriod"/>
              <a:defRPr/>
            </a:pPr>
            <a:r>
              <a:rPr lang="en-US" sz="2200" dirty="0" smtClean="0">
                <a:latin typeface="+mn-lt"/>
              </a:rPr>
              <a:t>Conceptual development</a:t>
            </a:r>
            <a:endParaRPr lang="en-US" sz="2200" dirty="0">
              <a:latin typeface="+mn-lt"/>
            </a:endParaRPr>
          </a:p>
          <a:p>
            <a:pPr marL="432000" indent="-432000">
              <a:spcBef>
                <a:spcPts val="1200"/>
              </a:spcBef>
              <a:buSzPct val="100000"/>
              <a:buFont typeface="+mj-lt"/>
              <a:buAutoNum type="arabicPeriod"/>
              <a:defRPr/>
            </a:pPr>
            <a:r>
              <a:rPr lang="en-US" sz="2200" dirty="0" smtClean="0">
                <a:latin typeface="+mn-lt"/>
              </a:rPr>
              <a:t>Scope statement</a:t>
            </a:r>
          </a:p>
          <a:p>
            <a:pPr marL="432000" indent="-432000">
              <a:spcBef>
                <a:spcPts val="1200"/>
              </a:spcBef>
              <a:buSzPct val="100000"/>
              <a:buFont typeface="+mj-lt"/>
              <a:buAutoNum type="arabicPeriod"/>
              <a:defRPr/>
            </a:pPr>
            <a:r>
              <a:rPr lang="en-US" sz="2200" dirty="0" smtClean="0">
                <a:latin typeface="+mn-lt"/>
              </a:rPr>
              <a:t>Work authorization</a:t>
            </a:r>
          </a:p>
          <a:p>
            <a:pPr marL="432000" indent="-432000">
              <a:spcBef>
                <a:spcPts val="1200"/>
              </a:spcBef>
              <a:buSzPct val="100000"/>
              <a:buFont typeface="+mj-lt"/>
              <a:buAutoNum type="arabicPeriod"/>
              <a:defRPr/>
            </a:pPr>
            <a:r>
              <a:rPr lang="en-US" sz="2200" dirty="0">
                <a:latin typeface="+mn-lt"/>
              </a:rPr>
              <a:t>Scope reporting</a:t>
            </a:r>
          </a:p>
          <a:p>
            <a:pPr marL="432000" indent="-432000">
              <a:spcBef>
                <a:spcPts val="1200"/>
              </a:spcBef>
              <a:buSzPct val="100000"/>
              <a:buFont typeface="+mj-lt"/>
              <a:buAutoNum type="arabicPeriod"/>
              <a:defRPr/>
            </a:pPr>
            <a:r>
              <a:rPr lang="en-US" sz="2200" dirty="0">
                <a:latin typeface="+mn-lt"/>
              </a:rPr>
              <a:t>Control systems</a:t>
            </a:r>
          </a:p>
          <a:p>
            <a:pPr marL="432000" indent="-432000">
              <a:spcBef>
                <a:spcPts val="1200"/>
              </a:spcBef>
              <a:buSzPct val="100000"/>
              <a:buFont typeface="+mj-lt"/>
              <a:buAutoNum type="arabicPeriod"/>
              <a:defRPr/>
            </a:pPr>
            <a:r>
              <a:rPr lang="en-US" sz="2200" dirty="0">
                <a:latin typeface="+mn-lt"/>
              </a:rPr>
              <a:t>Project </a:t>
            </a:r>
            <a:r>
              <a:rPr lang="en-US" sz="2200" dirty="0" smtClean="0">
                <a:latin typeface="+mn-lt"/>
              </a:rPr>
              <a:t>closeout</a:t>
            </a:r>
            <a:endParaRPr lang="en-US" sz="2200" dirty="0">
              <a:latin typeface="+mn-lt"/>
            </a:endParaRPr>
          </a:p>
        </p:txBody>
      </p:sp>
    </p:spTree>
    <p:extLst>
      <p:ext uri="{BB962C8B-B14F-4D97-AF65-F5344CB8AC3E}">
        <p14:creationId xmlns:p14="http://schemas.microsoft.com/office/powerpoint/2010/main" val="498531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 Conceptual </a:t>
            </a:r>
            <a:r>
              <a:rPr lang="en-US" dirty="0">
                <a:solidFill>
                  <a:schemeClr val="tx2"/>
                </a:solidFill>
              </a:rPr>
              <a:t>Development</a:t>
            </a:r>
          </a:p>
        </p:txBody>
      </p:sp>
      <p:sp>
        <p:nvSpPr>
          <p:cNvPr id="3" name="Content Placeholder 2"/>
          <p:cNvSpPr>
            <a:spLocks noGrp="1"/>
          </p:cNvSpPr>
          <p:nvPr>
            <p:ph idx="1"/>
          </p:nvPr>
        </p:nvSpPr>
        <p:spPr>
          <a:xfrm>
            <a:off x="457200" y="1600200"/>
            <a:ext cx="8229600" cy="4683034"/>
          </a:xfrm>
        </p:spPr>
        <p:txBody>
          <a:bodyPr/>
          <a:lstStyle/>
          <a:p>
            <a:pPr marL="0" indent="0">
              <a:buNone/>
            </a:pPr>
            <a:r>
              <a:rPr lang="en-US" altLang="en-US" sz="2200" dirty="0">
                <a:solidFill>
                  <a:schemeClr val="tx1"/>
                </a:solidFill>
                <a:latin typeface="+mn-lt"/>
              </a:rPr>
              <a:t>The </a:t>
            </a:r>
            <a:r>
              <a:rPr lang="en-US" altLang="en-US" sz="2200" b="1" dirty="0">
                <a:solidFill>
                  <a:schemeClr val="tx1"/>
                </a:solidFill>
                <a:latin typeface="+mn-lt"/>
              </a:rPr>
              <a:t>process</a:t>
            </a:r>
            <a:r>
              <a:rPr lang="en-US" altLang="en-US" sz="2200" dirty="0">
                <a:solidFill>
                  <a:schemeClr val="tx1"/>
                </a:solidFill>
                <a:latin typeface="+mn-lt"/>
              </a:rPr>
              <a:t> that addresses </a:t>
            </a:r>
            <a:r>
              <a:rPr lang="en-US" altLang="en-US" sz="2200" b="1" dirty="0">
                <a:solidFill>
                  <a:schemeClr val="tx1"/>
                </a:solidFill>
                <a:latin typeface="+mn-lt"/>
              </a:rPr>
              <a:t>project objectives </a:t>
            </a:r>
            <a:r>
              <a:rPr lang="en-US" altLang="en-US" sz="2200" dirty="0">
                <a:solidFill>
                  <a:schemeClr val="tx1"/>
                </a:solidFill>
                <a:latin typeface="+mn-lt"/>
              </a:rPr>
              <a:t>by </a:t>
            </a:r>
            <a:r>
              <a:rPr lang="en-US" altLang="en-US" sz="2200" dirty="0" smtClean="0">
                <a:solidFill>
                  <a:schemeClr val="tx1"/>
                </a:solidFill>
                <a:latin typeface="+mn-lt"/>
              </a:rPr>
              <a:t>finding </a:t>
            </a:r>
            <a:r>
              <a:rPr lang="en-US" altLang="en-US" sz="2200" dirty="0">
                <a:solidFill>
                  <a:schemeClr val="tx1"/>
                </a:solidFill>
                <a:latin typeface="+mn-lt"/>
              </a:rPr>
              <a:t>the best ways to meet </a:t>
            </a:r>
            <a:r>
              <a:rPr lang="en-US" altLang="en-US" sz="2200" dirty="0" smtClean="0">
                <a:solidFill>
                  <a:schemeClr val="tx1"/>
                </a:solidFill>
                <a:latin typeface="+mn-lt"/>
              </a:rPr>
              <a:t>them.</a:t>
            </a:r>
          </a:p>
          <a:p>
            <a:pPr marL="255600" indent="-255600">
              <a:spcBef>
                <a:spcPts val="1200"/>
              </a:spcBef>
              <a:buNone/>
            </a:pPr>
            <a:r>
              <a:rPr lang="en-US" altLang="en-US" sz="2200" b="1" dirty="0">
                <a:latin typeface="+mn-lt"/>
              </a:rPr>
              <a:t>Key steps in information development:</a:t>
            </a:r>
          </a:p>
          <a:p>
            <a:pPr marL="255600" indent="-255600">
              <a:spcBef>
                <a:spcPts val="1200"/>
              </a:spcBef>
              <a:buSzPct val="100000"/>
            </a:pPr>
            <a:r>
              <a:rPr lang="en-US" altLang="en-US" sz="2200" dirty="0">
                <a:latin typeface="+mn-lt"/>
              </a:rPr>
              <a:t>Problem or need statement</a:t>
            </a:r>
          </a:p>
          <a:p>
            <a:pPr marL="255600" indent="-255600">
              <a:spcBef>
                <a:spcPts val="1200"/>
              </a:spcBef>
              <a:buSzPct val="100000"/>
            </a:pPr>
            <a:r>
              <a:rPr lang="en-US" altLang="en-US" sz="2200" dirty="0">
                <a:latin typeface="+mn-lt"/>
              </a:rPr>
              <a:t>Requirements gathering</a:t>
            </a:r>
          </a:p>
          <a:p>
            <a:pPr marL="255600" indent="-255600">
              <a:spcBef>
                <a:spcPts val="1200"/>
              </a:spcBef>
              <a:buSzPct val="100000"/>
            </a:pPr>
            <a:r>
              <a:rPr lang="en-US" altLang="en-US" sz="2200" dirty="0">
                <a:latin typeface="+mn-lt"/>
              </a:rPr>
              <a:t>Information gathering</a:t>
            </a:r>
          </a:p>
          <a:p>
            <a:pPr marL="255600" indent="-255600">
              <a:spcBef>
                <a:spcPts val="1200"/>
              </a:spcBef>
              <a:buSzPct val="100000"/>
            </a:pPr>
            <a:r>
              <a:rPr lang="en-US" altLang="en-US" sz="2200" dirty="0">
                <a:latin typeface="+mn-lt"/>
              </a:rPr>
              <a:t>Constraints</a:t>
            </a:r>
          </a:p>
          <a:p>
            <a:pPr marL="255600" indent="-255600">
              <a:spcBef>
                <a:spcPts val="1200"/>
              </a:spcBef>
              <a:buSzPct val="100000"/>
            </a:pPr>
            <a:r>
              <a:rPr lang="en-US" altLang="en-US" sz="2200" dirty="0">
                <a:latin typeface="+mn-lt"/>
              </a:rPr>
              <a:t>Alternative analysis</a:t>
            </a:r>
          </a:p>
          <a:p>
            <a:pPr marL="255600" indent="-255600">
              <a:spcBef>
                <a:spcPts val="1200"/>
              </a:spcBef>
              <a:buSzPct val="100000"/>
            </a:pPr>
            <a:r>
              <a:rPr lang="en-US" altLang="en-US" sz="2200" dirty="0">
                <a:latin typeface="+mn-lt"/>
              </a:rPr>
              <a:t>Project objectives</a:t>
            </a:r>
          </a:p>
          <a:p>
            <a:pPr marL="255600" indent="-255600">
              <a:spcBef>
                <a:spcPts val="1200"/>
              </a:spcBef>
              <a:buSzPct val="100000"/>
            </a:pPr>
            <a:r>
              <a:rPr lang="en-US" altLang="en-US" sz="2200" dirty="0">
                <a:latin typeface="+mn-lt"/>
              </a:rPr>
              <a:t>Business </a:t>
            </a:r>
            <a:r>
              <a:rPr lang="en-US" altLang="en-US" sz="2200" dirty="0" smtClean="0">
                <a:latin typeface="+mn-lt"/>
              </a:rPr>
              <a:t>case</a:t>
            </a:r>
          </a:p>
        </p:txBody>
      </p:sp>
    </p:spTree>
    <p:extLst>
      <p:ext uri="{BB962C8B-B14F-4D97-AF65-F5344CB8AC3E}">
        <p14:creationId xmlns:p14="http://schemas.microsoft.com/office/powerpoint/2010/main" val="1981064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A. Statement </a:t>
            </a:r>
            <a:r>
              <a:rPr lang="en-US" dirty="0">
                <a:solidFill>
                  <a:schemeClr val="tx2"/>
                </a:solidFill>
              </a:rPr>
              <a:t>of Work (</a:t>
            </a:r>
            <a:r>
              <a:rPr lang="en-US" dirty="0" smtClean="0">
                <a:solidFill>
                  <a:schemeClr val="tx2"/>
                </a:solidFill>
              </a:rPr>
              <a:t>S</a:t>
            </a:r>
            <a:r>
              <a:rPr lang="en-US" sz="100" dirty="0" smtClean="0">
                <a:solidFill>
                  <a:schemeClr val="tx2"/>
                </a:solidFill>
              </a:rPr>
              <a:t> </a:t>
            </a:r>
            <a:r>
              <a:rPr lang="en-US" dirty="0" smtClean="0">
                <a:solidFill>
                  <a:schemeClr val="tx2"/>
                </a:solidFill>
              </a:rPr>
              <a:t>O</a:t>
            </a:r>
            <a:r>
              <a:rPr lang="en-US" sz="100" dirty="0" smtClean="0">
                <a:solidFill>
                  <a:schemeClr val="tx2"/>
                </a:solidFill>
              </a:rPr>
              <a:t> </a:t>
            </a:r>
            <a:r>
              <a:rPr lang="en-US" dirty="0" smtClean="0">
                <a:solidFill>
                  <a:schemeClr val="tx2"/>
                </a:solidFill>
              </a:rPr>
              <a:t>W</a:t>
            </a:r>
            <a:r>
              <a:rPr lang="en-US" dirty="0">
                <a:solidFill>
                  <a:schemeClr val="tx2"/>
                </a:solidFill>
              </a:rPr>
              <a:t>)</a:t>
            </a:r>
          </a:p>
        </p:txBody>
      </p:sp>
      <p:sp>
        <p:nvSpPr>
          <p:cNvPr id="3" name="Content Placeholder 2"/>
          <p:cNvSpPr>
            <a:spLocks noGrp="1"/>
          </p:cNvSpPr>
          <p:nvPr>
            <p:ph idx="1"/>
          </p:nvPr>
        </p:nvSpPr>
        <p:spPr/>
        <p:txBody>
          <a:bodyPr/>
          <a:lstStyle/>
          <a:p>
            <a:pPr marL="0" indent="0">
              <a:buNone/>
            </a:pPr>
            <a:r>
              <a:rPr lang="en-US" altLang="en-US" sz="2400" dirty="0" smtClean="0">
                <a:solidFill>
                  <a:schemeClr val="tx1"/>
                </a:solidFill>
                <a:latin typeface="+mn-lt"/>
              </a:rPr>
              <a:t>A S</a:t>
            </a:r>
            <a:r>
              <a:rPr lang="en-US" altLang="en-US" sz="100" dirty="0" smtClean="0">
                <a:solidFill>
                  <a:schemeClr val="tx1"/>
                </a:solidFill>
                <a:latin typeface="+mn-lt"/>
              </a:rPr>
              <a:t> </a:t>
            </a:r>
            <a:r>
              <a:rPr lang="en-US" altLang="en-US" sz="2400" dirty="0" smtClean="0">
                <a:solidFill>
                  <a:schemeClr val="tx1"/>
                </a:solidFill>
                <a:latin typeface="+mn-lt"/>
              </a:rPr>
              <a:t>O</a:t>
            </a:r>
            <a:r>
              <a:rPr lang="en-US" altLang="en-US" sz="100" dirty="0" smtClean="0">
                <a:solidFill>
                  <a:schemeClr val="tx1"/>
                </a:solidFill>
                <a:latin typeface="+mn-lt"/>
              </a:rPr>
              <a:t> </a:t>
            </a:r>
            <a:r>
              <a:rPr lang="en-US" altLang="en-US" sz="2400" dirty="0" smtClean="0">
                <a:solidFill>
                  <a:schemeClr val="tx1"/>
                </a:solidFill>
                <a:latin typeface="+mn-lt"/>
              </a:rPr>
              <a:t>W is a </a:t>
            </a:r>
            <a:r>
              <a:rPr lang="en-US" altLang="en-US" sz="2400" b="1" dirty="0" smtClean="0">
                <a:solidFill>
                  <a:schemeClr val="tx1"/>
                </a:solidFill>
                <a:latin typeface="+mn-lt"/>
              </a:rPr>
              <a:t>detailed narrative description </a:t>
            </a:r>
            <a:r>
              <a:rPr lang="en-US" altLang="en-US" sz="2400" dirty="0" smtClean="0">
                <a:solidFill>
                  <a:schemeClr val="tx1"/>
                </a:solidFill>
                <a:latin typeface="+mn-lt"/>
              </a:rPr>
              <a:t>of the work required for a project.</a:t>
            </a:r>
            <a:endParaRPr lang="en-US" altLang="en-US" sz="2400" dirty="0">
              <a:solidFill>
                <a:schemeClr val="tx1"/>
              </a:solidFill>
              <a:latin typeface="+mn-lt"/>
            </a:endParaRPr>
          </a:p>
          <a:p>
            <a:pPr marL="533400" indent="-533400" eaLnBrk="1" hangingPunct="1">
              <a:buFontTx/>
              <a:buNone/>
            </a:pPr>
            <a:r>
              <a:rPr lang="en-US" altLang="en-US" sz="2400" b="1" dirty="0">
                <a:latin typeface="+mn-lt"/>
              </a:rPr>
              <a:t>Effective </a:t>
            </a:r>
            <a:r>
              <a:rPr lang="en-US" altLang="en-US" sz="2400" b="1" dirty="0" smtClean="0">
                <a:latin typeface="+mn-lt"/>
              </a:rPr>
              <a:t>S</a:t>
            </a:r>
            <a:r>
              <a:rPr lang="en-US" altLang="en-US" sz="100" b="1" dirty="0" smtClean="0">
                <a:latin typeface="+mn-lt"/>
              </a:rPr>
              <a:t> </a:t>
            </a:r>
            <a:r>
              <a:rPr lang="en-US" altLang="en-US" sz="2400" b="1" dirty="0" smtClean="0">
                <a:latin typeface="+mn-lt"/>
              </a:rPr>
              <a:t>O</a:t>
            </a:r>
            <a:r>
              <a:rPr lang="en-US" altLang="en-US" sz="100" b="1" dirty="0" smtClean="0">
                <a:latin typeface="+mn-lt"/>
              </a:rPr>
              <a:t> </a:t>
            </a:r>
            <a:r>
              <a:rPr lang="en-US" altLang="en-US" sz="2400" b="1" dirty="0" smtClean="0">
                <a:latin typeface="+mn-lt"/>
              </a:rPr>
              <a:t>W</a:t>
            </a:r>
            <a:r>
              <a:rPr lang="en-US" altLang="en-US" sz="100" b="1" dirty="0" smtClean="0">
                <a:latin typeface="+mn-lt"/>
              </a:rPr>
              <a:t> </a:t>
            </a:r>
            <a:r>
              <a:rPr lang="en-US" altLang="en-US" sz="2400" b="1" dirty="0" smtClean="0">
                <a:latin typeface="+mn-lt"/>
              </a:rPr>
              <a:t>s </a:t>
            </a:r>
            <a:r>
              <a:rPr lang="en-US" altLang="en-US" sz="2400" b="1" dirty="0">
                <a:latin typeface="+mn-lt"/>
              </a:rPr>
              <a:t>contain:</a:t>
            </a:r>
          </a:p>
          <a:p>
            <a:pPr marL="432000" indent="-432000" eaLnBrk="1" hangingPunct="1">
              <a:buSzPct val="100000"/>
              <a:buFont typeface="+mj-lt"/>
              <a:buAutoNum type="arabicPeriod"/>
            </a:pPr>
            <a:r>
              <a:rPr lang="en-US" altLang="en-US" sz="2400" dirty="0">
                <a:latin typeface="+mn-lt"/>
              </a:rPr>
              <a:t>Introduction and background</a:t>
            </a:r>
          </a:p>
          <a:p>
            <a:pPr marL="432000" indent="-432000" eaLnBrk="1" hangingPunct="1">
              <a:buSzPct val="100000"/>
              <a:buFont typeface="+mj-lt"/>
              <a:buAutoNum type="arabicPeriod"/>
            </a:pPr>
            <a:r>
              <a:rPr lang="en-US" altLang="en-US" sz="2400" dirty="0">
                <a:latin typeface="+mn-lt"/>
              </a:rPr>
              <a:t>Technical description of the project</a:t>
            </a:r>
          </a:p>
          <a:p>
            <a:pPr marL="432000" indent="-432000" eaLnBrk="1" hangingPunct="1">
              <a:buSzPct val="100000"/>
              <a:buFont typeface="+mj-lt"/>
              <a:buAutoNum type="arabicPeriod"/>
            </a:pPr>
            <a:r>
              <a:rPr lang="en-US" altLang="en-US" sz="2400" dirty="0">
                <a:latin typeface="+mn-lt"/>
              </a:rPr>
              <a:t>Timeline and </a:t>
            </a:r>
            <a:r>
              <a:rPr lang="en-US" altLang="en-US" sz="2400" dirty="0" smtClean="0">
                <a:latin typeface="+mn-lt"/>
              </a:rPr>
              <a:t>milestones</a:t>
            </a:r>
            <a:endParaRPr lang="en-US" altLang="en-US" sz="2400" dirty="0">
              <a:latin typeface="+mn-lt"/>
            </a:endParaRPr>
          </a:p>
        </p:txBody>
      </p:sp>
    </p:spTree>
    <p:extLst>
      <p:ext uri="{BB962C8B-B14F-4D97-AF65-F5344CB8AC3E}">
        <p14:creationId xmlns:p14="http://schemas.microsoft.com/office/powerpoint/2010/main" val="3943426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Sample Statement of Work</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552039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 Project </a:t>
            </a:r>
            <a:r>
              <a:rPr lang="en-US" dirty="0" smtClean="0">
                <a:solidFill>
                  <a:schemeClr val="tx2"/>
                </a:solidFill>
              </a:rPr>
              <a:t>Charter</a:t>
            </a:r>
            <a:endParaRPr lang="en-US" sz="2000" b="0" dirty="0">
              <a:solidFill>
                <a:schemeClr val="tx2"/>
              </a:solidFill>
            </a:endParaRPr>
          </a:p>
        </p:txBody>
      </p:sp>
      <p:sp>
        <p:nvSpPr>
          <p:cNvPr id="3" name="Content Placeholder 2"/>
          <p:cNvSpPr>
            <a:spLocks noGrp="1"/>
          </p:cNvSpPr>
          <p:nvPr>
            <p:ph type="body" idx="1"/>
          </p:nvPr>
        </p:nvSpPr>
        <p:spPr/>
        <p:txBody>
          <a:bodyPr/>
          <a:lstStyle/>
          <a:p>
            <a:pPr marL="255600" indent="-255600">
              <a:buSzPct val="100000"/>
              <a:buFont typeface="Arial" panose="020B0604020202020204" pitchFamily="34" charset="0"/>
              <a:buChar char="•"/>
            </a:pPr>
            <a:r>
              <a:rPr lang="en-US" altLang="en-US" sz="2000" dirty="0">
                <a:latin typeface="+mn-lt"/>
              </a:rPr>
              <a:t>Many organizations establish </a:t>
            </a:r>
            <a:r>
              <a:rPr lang="en-US" altLang="en-US" sz="2000" dirty="0" smtClean="0">
                <a:latin typeface="+mn-lt"/>
              </a:rPr>
              <a:t>the project charter after </a:t>
            </a:r>
            <a:r>
              <a:rPr lang="en-US" altLang="en-US" sz="2000" dirty="0">
                <a:latin typeface="+mn-lt"/>
              </a:rPr>
              <a:t>the </a:t>
            </a:r>
            <a:r>
              <a:rPr lang="en-US" altLang="en-US" sz="2000" dirty="0" smtClean="0">
                <a:latin typeface="+mn-lt"/>
              </a:rPr>
              <a:t>S</a:t>
            </a:r>
            <a:r>
              <a:rPr lang="en-US" altLang="en-US" sz="100" dirty="0" smtClean="0">
                <a:latin typeface="+mn-lt"/>
              </a:rPr>
              <a:t> </a:t>
            </a:r>
            <a:r>
              <a:rPr lang="en-US" altLang="en-US" sz="2000" dirty="0" smtClean="0">
                <a:latin typeface="+mn-lt"/>
              </a:rPr>
              <a:t>O</a:t>
            </a:r>
            <a:r>
              <a:rPr lang="en-US" altLang="en-US" sz="100" dirty="0" smtClean="0">
                <a:latin typeface="+mn-lt"/>
              </a:rPr>
              <a:t> </a:t>
            </a:r>
            <a:r>
              <a:rPr lang="en-US" altLang="en-US" sz="2000" dirty="0" smtClean="0">
                <a:latin typeface="+mn-lt"/>
              </a:rPr>
              <a:t>W.</a:t>
            </a:r>
            <a:endParaRPr lang="en-US" altLang="en-US" sz="2000" dirty="0">
              <a:latin typeface="+mn-lt"/>
            </a:endParaRPr>
          </a:p>
          <a:p>
            <a:pPr marL="255600" indent="-255600">
              <a:buSzPct val="100000"/>
              <a:buFont typeface="Arial" panose="020B0604020202020204" pitchFamily="34" charset="0"/>
              <a:buChar char="•"/>
            </a:pPr>
            <a:r>
              <a:rPr lang="en-US" altLang="en-US" sz="2000" dirty="0" smtClean="0">
                <a:latin typeface="+mn-lt"/>
              </a:rPr>
              <a:t>A </a:t>
            </a:r>
            <a:r>
              <a:rPr lang="en-US" altLang="en-US" sz="2000" b="1" dirty="0">
                <a:solidFill>
                  <a:schemeClr val="tx1"/>
                </a:solidFill>
                <a:latin typeface="+mn-lt"/>
              </a:rPr>
              <a:t>document</a:t>
            </a:r>
            <a:r>
              <a:rPr lang="en-US" altLang="en-US" sz="2000" b="1" i="1" dirty="0">
                <a:solidFill>
                  <a:schemeClr val="accent1"/>
                </a:solidFill>
                <a:latin typeface="+mn-lt"/>
              </a:rPr>
              <a:t> </a:t>
            </a:r>
            <a:r>
              <a:rPr lang="en-US" altLang="en-US" sz="2000" dirty="0">
                <a:latin typeface="+mn-lt"/>
              </a:rPr>
              <a:t>issued by the project initiator or sponsor formally sanctioning existence of </a:t>
            </a:r>
            <a:r>
              <a:rPr lang="en-US" altLang="en-US" sz="2000" dirty="0" smtClean="0">
                <a:latin typeface="+mn-lt"/>
              </a:rPr>
              <a:t>the project </a:t>
            </a:r>
            <a:r>
              <a:rPr lang="en-US" altLang="en-US" sz="2000" dirty="0">
                <a:latin typeface="+mn-lt"/>
              </a:rPr>
              <a:t>and authorizes </a:t>
            </a:r>
            <a:r>
              <a:rPr lang="en-US" altLang="en-US" sz="2000" dirty="0" smtClean="0">
                <a:latin typeface="+mn-lt"/>
              </a:rPr>
              <a:t>the project </a:t>
            </a:r>
            <a:r>
              <a:rPr lang="en-US" altLang="en-US" sz="2000" dirty="0">
                <a:latin typeface="+mn-lt"/>
              </a:rPr>
              <a:t>manager to begin applying organizational resources to project </a:t>
            </a:r>
            <a:r>
              <a:rPr lang="en-US" altLang="en-US" sz="2000" dirty="0" smtClean="0">
                <a:latin typeface="+mn-lt"/>
              </a:rPr>
              <a:t>activities.</a:t>
            </a:r>
          </a:p>
          <a:p>
            <a:pPr marL="255600" indent="-255600">
              <a:buSzPct val="100000"/>
              <a:buFont typeface="Arial" panose="020B0604020202020204" pitchFamily="34" charset="0"/>
              <a:buChar char="•"/>
            </a:pPr>
            <a:r>
              <a:rPr lang="en-US" altLang="en-US" sz="2000" dirty="0">
                <a:latin typeface="+mn-lt"/>
              </a:rPr>
              <a:t>Is created once project sponsors have done their “homework” to verify </a:t>
            </a:r>
            <a:r>
              <a:rPr lang="en-US" altLang="en-US" sz="2000" dirty="0" smtClean="0">
                <a:latin typeface="+mn-lt"/>
              </a:rPr>
              <a:t>that:</a:t>
            </a:r>
            <a:endParaRPr lang="en-US" altLang="en-US" sz="2000" dirty="0">
              <a:latin typeface="+mn-lt"/>
            </a:endParaRPr>
          </a:p>
          <a:p>
            <a:pPr marL="741600" lvl="1" indent="-284400">
              <a:buFont typeface="Arial" panose="020B0604020202020204" pitchFamily="34" charset="0"/>
              <a:buChar char="–"/>
            </a:pPr>
            <a:r>
              <a:rPr lang="en-US" altLang="en-US" sz="2000" dirty="0" smtClean="0"/>
              <a:t>there </a:t>
            </a:r>
            <a:r>
              <a:rPr lang="en-US" altLang="en-US" sz="2000" dirty="0"/>
              <a:t>is </a:t>
            </a:r>
            <a:r>
              <a:rPr lang="en-US" altLang="en-US" sz="2000" dirty="0" smtClean="0">
                <a:latin typeface="+mn-lt"/>
              </a:rPr>
              <a:t>a </a:t>
            </a:r>
            <a:r>
              <a:rPr lang="en-US" altLang="en-US" sz="2000" dirty="0">
                <a:latin typeface="+mn-lt"/>
              </a:rPr>
              <a:t>business case for the project</a:t>
            </a:r>
          </a:p>
          <a:p>
            <a:pPr marL="741600" lvl="1" indent="-284400">
              <a:buFont typeface="Arial" panose="020B0604020202020204" pitchFamily="34" charset="0"/>
              <a:buChar char="–"/>
            </a:pPr>
            <a:r>
              <a:rPr lang="en-US" altLang="en-US" sz="2000" dirty="0" smtClean="0">
                <a:latin typeface="+mn-lt"/>
              </a:rPr>
              <a:t>elements </a:t>
            </a:r>
            <a:r>
              <a:rPr lang="en-US" altLang="en-US" sz="2000" dirty="0">
                <a:latin typeface="+mn-lt"/>
              </a:rPr>
              <a:t>of project are understood</a:t>
            </a:r>
          </a:p>
          <a:p>
            <a:pPr marL="741600" lvl="1" indent="-284400">
              <a:buFont typeface="Arial" panose="020B0604020202020204" pitchFamily="34" charset="0"/>
              <a:buChar char="–"/>
            </a:pPr>
            <a:r>
              <a:rPr lang="en-US" altLang="en-US" sz="2000" dirty="0">
                <a:latin typeface="+mn-lt"/>
              </a:rPr>
              <a:t>c</a:t>
            </a:r>
            <a:r>
              <a:rPr lang="en-US" altLang="en-US" sz="2000" dirty="0" smtClean="0">
                <a:latin typeface="+mn-lt"/>
              </a:rPr>
              <a:t>ompany-specific </a:t>
            </a:r>
            <a:r>
              <a:rPr lang="en-US" altLang="en-US" sz="2000" dirty="0">
                <a:latin typeface="+mn-lt"/>
              </a:rPr>
              <a:t>information for the project has been applied</a:t>
            </a:r>
          </a:p>
          <a:p>
            <a:pPr marL="255600" indent="-255600">
              <a:buSzPct val="100000"/>
            </a:pPr>
            <a:r>
              <a:rPr lang="en-US" altLang="en-US" sz="2000" dirty="0" smtClean="0">
                <a:latin typeface="+mn-lt"/>
              </a:rPr>
              <a:t>It demonstrates </a:t>
            </a:r>
            <a:r>
              <a:rPr lang="en-US" altLang="en-US" sz="2000" dirty="0">
                <a:latin typeface="+mn-lt"/>
              </a:rPr>
              <a:t>formal company approval of the </a:t>
            </a:r>
            <a:r>
              <a:rPr lang="en-US" altLang="en-US" sz="2000" dirty="0" smtClean="0">
                <a:latin typeface="+mn-lt"/>
              </a:rPr>
              <a:t>project.</a:t>
            </a:r>
            <a:endParaRPr lang="en-US" altLang="en-US" sz="2000" dirty="0">
              <a:latin typeface="+mn-lt"/>
            </a:endParaRPr>
          </a:p>
        </p:txBody>
      </p:sp>
    </p:spTree>
    <p:extLst>
      <p:ext uri="{BB962C8B-B14F-4D97-AF65-F5344CB8AC3E}">
        <p14:creationId xmlns:p14="http://schemas.microsoft.com/office/powerpoint/2010/main" val="3933513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2. Scope </a:t>
            </a:r>
            <a:r>
              <a:rPr lang="en-US" dirty="0">
                <a:solidFill>
                  <a:schemeClr val="tx2"/>
                </a:solidFill>
              </a:rPr>
              <a:t>Statement</a:t>
            </a:r>
            <a:endParaRPr lang="en-GB" dirty="0"/>
          </a:p>
        </p:txBody>
      </p:sp>
      <p:sp>
        <p:nvSpPr>
          <p:cNvPr id="3" name="Text Placeholder 2"/>
          <p:cNvSpPr>
            <a:spLocks noGrp="1"/>
          </p:cNvSpPr>
          <p:nvPr>
            <p:ph type="body" idx="1"/>
          </p:nvPr>
        </p:nvSpPr>
        <p:spPr/>
        <p:txBody>
          <a:bodyPr/>
          <a:lstStyle/>
          <a:p>
            <a:pPr algn="just"/>
            <a:r>
              <a:rPr lang="en-GB" sz="2400" dirty="0"/>
              <a:t>The </a:t>
            </a:r>
            <a:r>
              <a:rPr lang="en-GB" sz="2400" b="1" dirty="0"/>
              <a:t>scope statement</a:t>
            </a:r>
            <a:r>
              <a:rPr lang="en-GB" sz="2400" dirty="0"/>
              <a:t> details the </a:t>
            </a:r>
            <a:r>
              <a:rPr lang="en-GB" sz="2400" b="1" dirty="0"/>
              <a:t>project</a:t>
            </a:r>
            <a:r>
              <a:rPr lang="en-GB" sz="2400" dirty="0"/>
              <a:t> </a:t>
            </a:r>
            <a:r>
              <a:rPr lang="en-GB" sz="2400" b="1" dirty="0"/>
              <a:t>deliverables </a:t>
            </a:r>
            <a:r>
              <a:rPr lang="en-GB" sz="2400" dirty="0"/>
              <a:t>and describes the major objectives. The objectives should </a:t>
            </a:r>
            <a:r>
              <a:rPr lang="en-GB" sz="2400" b="1" dirty="0"/>
              <a:t>include</a:t>
            </a:r>
            <a:r>
              <a:rPr lang="en-GB" sz="2400" dirty="0"/>
              <a:t> measurable success criteria for the </a:t>
            </a:r>
            <a:r>
              <a:rPr lang="en-GB" sz="2400" b="1" dirty="0"/>
              <a:t>project</a:t>
            </a:r>
            <a:r>
              <a:rPr lang="en-GB" dirty="0" smtClean="0"/>
              <a:t>. </a:t>
            </a:r>
          </a:p>
          <a:p>
            <a:pPr algn="just"/>
            <a:r>
              <a:rPr lang="en-GB" sz="2400" b="1" dirty="0"/>
              <a:t>Deliverables</a:t>
            </a:r>
            <a:r>
              <a:rPr lang="en-GB" sz="2400" dirty="0"/>
              <a:t> is </a:t>
            </a:r>
            <a:r>
              <a:rPr lang="en-GB" sz="2400" dirty="0" smtClean="0"/>
              <a:t>a </a:t>
            </a:r>
            <a:r>
              <a:rPr lang="en-GB" sz="2400" dirty="0"/>
              <a:t>term for the quantifiable goods or services that will be provided upon the completion of a </a:t>
            </a:r>
            <a:r>
              <a:rPr lang="en-GB" sz="2400" b="1" dirty="0"/>
              <a:t>project</a:t>
            </a:r>
            <a:r>
              <a:rPr lang="en-GB" sz="2400" dirty="0" smtClean="0"/>
              <a:t>.</a:t>
            </a:r>
          </a:p>
          <a:p>
            <a:pPr marL="0" indent="0" algn="just">
              <a:buNone/>
            </a:pPr>
            <a:endParaRPr lang="en-GB" sz="2400" dirty="0"/>
          </a:p>
          <a:p>
            <a:pPr algn="just"/>
            <a:r>
              <a:rPr lang="en-GB" sz="2400" dirty="0" smtClean="0"/>
              <a:t> </a:t>
            </a:r>
            <a:r>
              <a:rPr lang="en-GB" sz="2400" b="1" dirty="0"/>
              <a:t>Deliverables</a:t>
            </a:r>
            <a:r>
              <a:rPr lang="en-GB" sz="2400" dirty="0"/>
              <a:t> can </a:t>
            </a:r>
            <a:r>
              <a:rPr lang="en-GB" sz="2400" dirty="0" smtClean="0"/>
              <a:t>be tangible or intangible parts of the development process.</a:t>
            </a:r>
            <a:r>
              <a:rPr lang="en-GB" dirty="0" smtClean="0"/>
              <a:t> </a:t>
            </a:r>
            <a:endParaRPr lang="en-GB" dirty="0"/>
          </a:p>
        </p:txBody>
      </p:sp>
    </p:spTree>
    <p:extLst>
      <p:ext uri="{BB962C8B-B14F-4D97-AF65-F5344CB8AC3E}">
        <p14:creationId xmlns:p14="http://schemas.microsoft.com/office/powerpoint/2010/main" val="242600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Scope Statement</a:t>
            </a:r>
          </a:p>
        </p:txBody>
      </p:sp>
      <p:sp>
        <p:nvSpPr>
          <p:cNvPr id="4" name="Text Placeholder 3"/>
          <p:cNvSpPr>
            <a:spLocks noGrp="1"/>
          </p:cNvSpPr>
          <p:nvPr>
            <p:ph type="body" idx="1"/>
          </p:nvPr>
        </p:nvSpPr>
        <p:spPr/>
        <p:txBody>
          <a:bodyPr/>
          <a:lstStyle/>
          <a:p>
            <a:pPr marL="432000" indent="-432000">
              <a:buFont typeface="+mj-lt"/>
              <a:buAutoNum type="arabicPeriod"/>
            </a:pPr>
            <a:r>
              <a:rPr lang="en-US" altLang="en-US" sz="2400" dirty="0">
                <a:latin typeface="+mn-lt"/>
              </a:rPr>
              <a:t>Establish project </a:t>
            </a:r>
            <a:r>
              <a:rPr lang="en-US" altLang="en-US" sz="2400" b="1" dirty="0">
                <a:solidFill>
                  <a:schemeClr val="tx1"/>
                </a:solidFill>
                <a:latin typeface="+mn-lt"/>
              </a:rPr>
              <a:t>goal criteria </a:t>
            </a:r>
            <a:r>
              <a:rPr lang="en-US" altLang="en-US" sz="2400" dirty="0">
                <a:latin typeface="+mn-lt"/>
              </a:rPr>
              <a:t>to include</a:t>
            </a:r>
            <a:r>
              <a:rPr lang="en-US" altLang="en-US" sz="2400" dirty="0" smtClean="0">
                <a:latin typeface="+mn-lt"/>
              </a:rPr>
              <a:t>:</a:t>
            </a:r>
            <a:endParaRPr lang="en-US" altLang="en-US" sz="2400" dirty="0">
              <a:latin typeface="+mn-lt"/>
            </a:endParaRPr>
          </a:p>
        </p:txBody>
      </p:sp>
      <p:sp>
        <p:nvSpPr>
          <p:cNvPr id="3" name="Content Placeholder 2"/>
          <p:cNvSpPr>
            <a:spLocks noGrp="1"/>
          </p:cNvSpPr>
          <p:nvPr>
            <p:ph sz="quarter" idx="13"/>
          </p:nvPr>
        </p:nvSpPr>
        <p:spPr>
          <a:xfrm>
            <a:off x="457200" y="2101062"/>
            <a:ext cx="8229600" cy="2279876"/>
          </a:xfrm>
        </p:spPr>
        <p:txBody>
          <a:bodyPr/>
          <a:lstStyle/>
          <a:p>
            <a:pPr marL="741600" lvl="1" indent="-284400" eaLnBrk="1" hangingPunct="1">
              <a:buNone/>
            </a:pPr>
            <a:r>
              <a:rPr lang="en-US" altLang="en-US" sz="2400" dirty="0" smtClean="0">
                <a:solidFill>
                  <a:schemeClr val="tx2"/>
                </a:solidFill>
                <a:latin typeface="+mn-lt"/>
              </a:rPr>
              <a:t>a.</a:t>
            </a:r>
            <a:r>
              <a:rPr lang="en-US" altLang="en-US" sz="2400" dirty="0" smtClean="0">
                <a:latin typeface="+mn-lt"/>
              </a:rPr>
              <a:t> cost</a:t>
            </a:r>
            <a:endParaRPr lang="en-US" altLang="en-US" sz="2400" dirty="0">
              <a:latin typeface="+mn-lt"/>
            </a:endParaRPr>
          </a:p>
          <a:p>
            <a:pPr marL="741600" lvl="1" indent="-284400" eaLnBrk="1" hangingPunct="1">
              <a:buNone/>
            </a:pPr>
            <a:r>
              <a:rPr lang="en-US" altLang="en-US" sz="2400" dirty="0">
                <a:solidFill>
                  <a:schemeClr val="tx2"/>
                </a:solidFill>
                <a:latin typeface="+mn-lt"/>
              </a:rPr>
              <a:t>b.</a:t>
            </a:r>
            <a:r>
              <a:rPr lang="en-US" altLang="en-US" sz="2400" dirty="0" smtClean="0">
                <a:latin typeface="+mn-lt"/>
              </a:rPr>
              <a:t> schedule</a:t>
            </a:r>
            <a:endParaRPr lang="en-US" altLang="en-US" sz="2400" dirty="0">
              <a:latin typeface="+mn-lt"/>
            </a:endParaRPr>
          </a:p>
          <a:p>
            <a:pPr marL="741600" lvl="1" indent="-284400" eaLnBrk="1" hangingPunct="1">
              <a:buNone/>
            </a:pPr>
            <a:r>
              <a:rPr lang="en-US" altLang="en-US" sz="2400" dirty="0">
                <a:solidFill>
                  <a:schemeClr val="tx2"/>
                </a:solidFill>
                <a:latin typeface="+mn-lt"/>
              </a:rPr>
              <a:t>c.</a:t>
            </a:r>
            <a:r>
              <a:rPr lang="en-US" altLang="en-US" sz="2400" dirty="0" smtClean="0">
                <a:latin typeface="+mn-lt"/>
              </a:rPr>
              <a:t> performance</a:t>
            </a:r>
            <a:endParaRPr lang="en-US" altLang="en-US" sz="2400" dirty="0">
              <a:latin typeface="+mn-lt"/>
            </a:endParaRPr>
          </a:p>
          <a:p>
            <a:pPr marL="741600" lvl="1" indent="-284400" eaLnBrk="1" hangingPunct="1">
              <a:buNone/>
            </a:pPr>
            <a:r>
              <a:rPr lang="en-US" altLang="en-US" sz="2400" dirty="0">
                <a:solidFill>
                  <a:schemeClr val="tx2"/>
                </a:solidFill>
                <a:latin typeface="+mn-lt"/>
              </a:rPr>
              <a:t>d.</a:t>
            </a:r>
            <a:r>
              <a:rPr lang="en-US" altLang="en-US" sz="2400" dirty="0" smtClean="0">
                <a:latin typeface="+mn-lt"/>
              </a:rPr>
              <a:t> deliverables</a:t>
            </a:r>
            <a:endParaRPr lang="en-US" altLang="en-US" sz="2400" dirty="0">
              <a:latin typeface="+mn-lt"/>
            </a:endParaRPr>
          </a:p>
          <a:p>
            <a:pPr marL="741600" lvl="1" indent="-284400" eaLnBrk="1" hangingPunct="1">
              <a:buNone/>
            </a:pPr>
            <a:r>
              <a:rPr lang="en-US" altLang="en-US" sz="2400" dirty="0">
                <a:solidFill>
                  <a:schemeClr val="tx2"/>
                </a:solidFill>
                <a:latin typeface="+mn-lt"/>
              </a:rPr>
              <a:t>e.</a:t>
            </a:r>
            <a:r>
              <a:rPr lang="en-US" altLang="en-US" sz="2400" dirty="0" smtClean="0">
                <a:latin typeface="+mn-lt"/>
              </a:rPr>
              <a:t> review </a:t>
            </a:r>
            <a:r>
              <a:rPr lang="en-US" altLang="en-US" sz="2400" dirty="0">
                <a:latin typeface="+mn-lt"/>
              </a:rPr>
              <a:t>and approval “gates</a:t>
            </a:r>
            <a:r>
              <a:rPr lang="en-US" altLang="en-US" sz="2400" dirty="0" smtClean="0">
                <a:latin typeface="+mn-lt"/>
              </a:rPr>
              <a:t>”</a:t>
            </a:r>
            <a:endParaRPr lang="en-US" altLang="en-US" sz="2400" dirty="0">
              <a:latin typeface="+mn-lt"/>
            </a:endParaRPr>
          </a:p>
        </p:txBody>
      </p:sp>
      <p:sp>
        <p:nvSpPr>
          <p:cNvPr id="7" name="Content Placeholder 6"/>
          <p:cNvSpPr>
            <a:spLocks noGrp="1"/>
          </p:cNvSpPr>
          <p:nvPr>
            <p:ph sz="quarter" idx="16"/>
          </p:nvPr>
        </p:nvSpPr>
        <p:spPr>
          <a:xfrm>
            <a:off x="457200" y="4428606"/>
            <a:ext cx="8229600" cy="1634049"/>
          </a:xfrm>
        </p:spPr>
        <p:txBody>
          <a:bodyPr/>
          <a:lstStyle/>
          <a:p>
            <a:pPr marL="432000" indent="-432000" eaLnBrk="1" hangingPunct="1">
              <a:buFontTx/>
              <a:buAutoNum type="arabicPeriod" startAt="2"/>
            </a:pPr>
            <a:r>
              <a:rPr lang="en-US" altLang="en-US" sz="2400" dirty="0">
                <a:latin typeface="+mn-lt"/>
              </a:rPr>
              <a:t>Develop </a:t>
            </a:r>
            <a:r>
              <a:rPr lang="en-US" altLang="en-US" sz="2400" b="1" dirty="0">
                <a:solidFill>
                  <a:schemeClr val="tx1"/>
                </a:solidFill>
                <a:latin typeface="+mn-lt"/>
              </a:rPr>
              <a:t>management plan </a:t>
            </a:r>
            <a:r>
              <a:rPr lang="en-US" altLang="en-US" sz="2400" dirty="0">
                <a:latin typeface="+mn-lt"/>
              </a:rPr>
              <a:t>for project</a:t>
            </a:r>
          </a:p>
          <a:p>
            <a:pPr marL="432000" indent="-432000" eaLnBrk="1" hangingPunct="1">
              <a:buFontTx/>
              <a:buAutoNum type="arabicPeriod" startAt="2"/>
            </a:pPr>
            <a:r>
              <a:rPr lang="en-US" altLang="en-US" sz="2400" dirty="0">
                <a:latin typeface="+mn-lt"/>
              </a:rPr>
              <a:t>Establish a </a:t>
            </a:r>
            <a:r>
              <a:rPr lang="en-US" altLang="en-US" sz="2400" b="1" dirty="0">
                <a:solidFill>
                  <a:schemeClr val="tx1"/>
                </a:solidFill>
                <a:latin typeface="+mn-lt"/>
              </a:rPr>
              <a:t>Work Breakdown Structure</a:t>
            </a:r>
          </a:p>
          <a:p>
            <a:pPr marL="432000" indent="-432000" eaLnBrk="1" hangingPunct="1">
              <a:buFontTx/>
              <a:buAutoNum type="arabicPeriod" startAt="2"/>
            </a:pPr>
            <a:r>
              <a:rPr lang="en-US" altLang="en-US" sz="2400" dirty="0">
                <a:latin typeface="+mn-lt"/>
              </a:rPr>
              <a:t>Create a </a:t>
            </a:r>
            <a:r>
              <a:rPr lang="en-US" altLang="en-US" sz="2400" b="1" dirty="0">
                <a:solidFill>
                  <a:schemeClr val="tx1"/>
                </a:solidFill>
                <a:latin typeface="+mn-lt"/>
              </a:rPr>
              <a:t>scope </a:t>
            </a:r>
            <a:r>
              <a:rPr lang="en-US" altLang="en-US" sz="2400" b="1" dirty="0" smtClean="0">
                <a:solidFill>
                  <a:schemeClr val="tx1"/>
                </a:solidFill>
                <a:latin typeface="+mn-lt"/>
              </a:rPr>
              <a:t>baseline</a:t>
            </a:r>
            <a:endParaRPr lang="en-US" altLang="en-US" sz="2400" b="1" dirty="0">
              <a:solidFill>
                <a:schemeClr val="tx1"/>
              </a:solidFill>
              <a:latin typeface="+mn-lt"/>
            </a:endParaRPr>
          </a:p>
        </p:txBody>
      </p:sp>
    </p:spTree>
    <p:extLst>
      <p:ext uri="{BB962C8B-B14F-4D97-AF65-F5344CB8AC3E}">
        <p14:creationId xmlns:p14="http://schemas.microsoft.com/office/powerpoint/2010/main" val="1100012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8393</TotalTime>
  <Words>942</Words>
  <Application>Microsoft Office PowerPoint</Application>
  <PresentationFormat>On-screen Show (4:3)</PresentationFormat>
  <Paragraphs>149</Paragraphs>
  <Slides>23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Noto Sans Symbols</vt:lpstr>
      <vt:lpstr>Times New Roman</vt:lpstr>
      <vt:lpstr>Verdana</vt:lpstr>
      <vt:lpstr>Wingdings</vt:lpstr>
      <vt:lpstr>508 Lecture</vt:lpstr>
      <vt:lpstr>1_508 Lecture</vt:lpstr>
      <vt:lpstr>Project Management: Achieving Competitive Advantage</vt:lpstr>
      <vt:lpstr>Learning Objectives (1 of 2)</vt:lpstr>
      <vt:lpstr>Project Scope</vt:lpstr>
      <vt:lpstr>1. Conceptual Development</vt:lpstr>
      <vt:lpstr>A. Statement of Work (S O W)</vt:lpstr>
      <vt:lpstr>Sample Statement of Work</vt:lpstr>
      <vt:lpstr>B. Project Charter</vt:lpstr>
      <vt:lpstr>2. Scope Statement</vt:lpstr>
      <vt:lpstr>Scope Statement</vt:lpstr>
      <vt:lpstr>A. Work Breakdown Structure (W B S)</vt:lpstr>
      <vt:lpstr>Work Breakdown Structure Purpose</vt:lpstr>
      <vt:lpstr>B. Defining a Work Package</vt:lpstr>
      <vt:lpstr>C. Responsibility Assignment Matrix</vt:lpstr>
      <vt:lpstr>Work Authorization</vt:lpstr>
      <vt:lpstr>Scope Reporting</vt:lpstr>
      <vt:lpstr>Types of Control Systems</vt:lpstr>
      <vt:lpstr>Types of Control</vt:lpstr>
      <vt:lpstr>Project Changes (Variation)</vt:lpstr>
      <vt:lpstr>Project Closeout</vt:lpstr>
      <vt:lpstr>Sustainability</vt:lpstr>
      <vt:lpstr>Sustainability Concepts </vt:lpstr>
      <vt:lpstr>Sustainable Project Management Practices</vt:lpstr>
      <vt:lpstr>PowerPoint Presentation</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Achieving Competitive Advantage, 5e</dc:title>
  <dc:subject>Business</dc:subject>
  <dc:creator>Pinto</dc:creator>
  <cp:keywords>Project Management</cp:keywords>
  <cp:lastModifiedBy>ADWOA</cp:lastModifiedBy>
  <cp:revision>984</cp:revision>
  <dcterms:modified xsi:type="dcterms:W3CDTF">2018-10-10T16:24:59Z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