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8"/>
  </p:notesMasterIdLst>
  <p:handoutMasterIdLst>
    <p:handoutMasterId r:id="rId19"/>
  </p:handoutMasterIdLst>
  <p:sldIdLst>
    <p:sldId id="329" r:id="rId3"/>
    <p:sldId id="311" r:id="rId4"/>
    <p:sldId id="312" r:id="rId5"/>
    <p:sldId id="313" r:id="rId6"/>
    <p:sldId id="314" r:id="rId7"/>
    <p:sldId id="315" r:id="rId8"/>
    <p:sldId id="316" r:id="rId9"/>
    <p:sldId id="328" r:id="rId10"/>
    <p:sldId id="318" r:id="rId11"/>
    <p:sldId id="319" r:id="rId12"/>
    <p:sldId id="320" r:id="rId13"/>
    <p:sldId id="321" r:id="rId14"/>
    <p:sldId id="322" r:id="rId15"/>
    <p:sldId id="323" r:id="rId16"/>
    <p:sldId id="330"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Elcano, Tierra Ross" initials="ETR" lastIdx="3" clrIdx="7">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laser" initials="laser" lastIdx="4"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4364" autoAdjust="0"/>
  </p:normalViewPr>
  <p:slideViewPr>
    <p:cSldViewPr snapToGrid="0" snapToObjects="1">
      <p:cViewPr varScale="1">
        <p:scale>
          <a:sx n="70" d="100"/>
          <a:sy n="70" d="100"/>
        </p:scale>
        <p:origin x="1464" y="72"/>
      </p:cViewPr>
      <p:guideLst>
        <p:guide orient="horz" pos="2160"/>
        <p:guide pos="2880"/>
      </p:guideLst>
    </p:cSldViewPr>
  </p:slideViewPr>
  <p:outlineViewPr>
    <p:cViewPr>
      <p:scale>
        <a:sx n="33" d="100"/>
        <a:sy n="33" d="100"/>
      </p:scale>
      <p:origin x="0" y="-649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81601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21437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802194" y="6474315"/>
            <a:ext cx="6018669"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70" r:id="rId3"/>
    <p:sldLayoutId id="2147483649"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466"/>
            <a:ext cx="8363664" cy="1133579"/>
          </a:xfrm>
        </p:spPr>
        <p:txBody>
          <a:bodyPr/>
          <a:lstStyle/>
          <a:p>
            <a:r>
              <a:rPr lang="en-IN" dirty="0"/>
              <a:t>Project </a:t>
            </a:r>
            <a:r>
              <a:rPr lang="en-IN" dirty="0" smtClean="0"/>
              <a:t>Management: </a:t>
            </a:r>
            <a:r>
              <a:rPr lang="en-IN" dirty="0"/>
              <a:t>Achieving Competitive Advantage</a:t>
            </a:r>
            <a:endParaRPr lang="en-US" dirty="0">
              <a:solidFill>
                <a:schemeClr val="tx2"/>
              </a:solidFill>
            </a:endParaRPr>
          </a:p>
        </p:txBody>
      </p:sp>
      <p:sp>
        <p:nvSpPr>
          <p:cNvPr id="3" name="Text Placeholder 2"/>
          <p:cNvSpPr>
            <a:spLocks noGrp="1"/>
          </p:cNvSpPr>
          <p:nvPr>
            <p:ph type="body" idx="1"/>
          </p:nvPr>
        </p:nvSpPr>
        <p:spPr>
          <a:xfrm>
            <a:off x="502775" y="1289373"/>
            <a:ext cx="8229600" cy="418514"/>
          </a:xfrm>
        </p:spPr>
        <p:txBody>
          <a:bodyPr/>
          <a:lstStyle/>
          <a:p>
            <a:r>
              <a:rPr lang="pt-BR" dirty="0" smtClean="0">
                <a:latin typeface="+mn-lt"/>
              </a:rPr>
              <a:t>Fifth</a:t>
            </a:r>
            <a:r>
              <a:rPr lang="en-US" dirty="0" smtClean="0">
                <a:latin typeface="+mn-lt"/>
              </a:rPr>
              <a:t> </a:t>
            </a:r>
            <a:r>
              <a:rPr lang="en-US" dirty="0">
                <a:latin typeface="+mn-lt"/>
              </a:rPr>
              <a:t>Edition</a:t>
            </a:r>
          </a:p>
        </p:txBody>
      </p:sp>
      <p:sp>
        <p:nvSpPr>
          <p:cNvPr id="4" name="Text Placeholder 3"/>
          <p:cNvSpPr>
            <a:spLocks noGrp="1"/>
          </p:cNvSpPr>
          <p:nvPr>
            <p:ph type="body" idx="2"/>
          </p:nvPr>
        </p:nvSpPr>
        <p:spPr>
          <a:xfrm>
            <a:off x="5029200" y="1821153"/>
            <a:ext cx="3657600" cy="1203930"/>
          </a:xfrm>
        </p:spPr>
        <p:txBody>
          <a:bodyPr/>
          <a:lstStyle/>
          <a:p>
            <a:pPr lvl="0" algn="ctr"/>
            <a:r>
              <a:rPr lang="en-US" b="1" dirty="0">
                <a:latin typeface="+mn-lt"/>
              </a:rPr>
              <a:t>Chapter </a:t>
            </a:r>
            <a:r>
              <a:rPr lang="en-US" b="1" dirty="0" smtClean="0">
                <a:latin typeface="+mn-lt"/>
              </a:rPr>
              <a:t>6</a:t>
            </a:r>
            <a:endParaRPr lang="en-US" b="1" dirty="0">
              <a:latin typeface="+mn-lt"/>
            </a:endParaRPr>
          </a:p>
        </p:txBody>
      </p:sp>
      <p:sp>
        <p:nvSpPr>
          <p:cNvPr id="5" name="Text Placeholder 4"/>
          <p:cNvSpPr>
            <a:spLocks noGrp="1"/>
          </p:cNvSpPr>
          <p:nvPr>
            <p:ph type="body" idx="3"/>
          </p:nvPr>
        </p:nvSpPr>
        <p:spPr>
          <a:xfrm>
            <a:off x="5029200" y="3114461"/>
            <a:ext cx="3657600" cy="852855"/>
          </a:xfrm>
        </p:spPr>
        <p:txBody>
          <a:bodyPr/>
          <a:lstStyle/>
          <a:p>
            <a:pPr algn="ctr">
              <a:spcBef>
                <a:spcPct val="0"/>
              </a:spcBef>
              <a:buSzPct val="25000"/>
            </a:pPr>
            <a:r>
              <a:rPr lang="en-IN" dirty="0">
                <a:solidFill>
                  <a:schemeClr val="tx1"/>
                </a:solidFill>
                <a:latin typeface="+mn-lt"/>
              </a:rPr>
              <a:t>Project Team Building, Conflict, and Negotiation</a:t>
            </a:r>
            <a:endParaRPr lang="en-US" altLang="en-US" dirty="0">
              <a:solidFill>
                <a:schemeClr val="tx1"/>
              </a:solidFill>
              <a:latin typeface="+mn-lt"/>
              <a:cs typeface="Arial" panose="020B0604020202020204" pitchFamily="34" charset="0"/>
              <a:sym typeface="Arial" panose="020B0604020202020204" pitchFamily="34" charset="0"/>
            </a:endParaRPr>
          </a:p>
        </p:txBody>
      </p:sp>
      <p:pic>
        <p:nvPicPr>
          <p:cNvPr id="7" name="Picture 6" descr="Front Cover: Project Management: Achieving Competitive Advantage Fifth Edition by Pin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15" y="1804683"/>
            <a:ext cx="3822816" cy="4490666"/>
          </a:xfrm>
          <a:prstGeom prst="rect">
            <a:avLst/>
          </a:prstGeom>
          <a:ln w="9525">
            <a:solidFill>
              <a:schemeClr val="tx1"/>
            </a:solidFill>
          </a:ln>
        </p:spPr>
      </p:pic>
      <p:sp>
        <p:nvSpPr>
          <p:cNvPr id="6" name="Text Placeholder 5"/>
          <p:cNvSpPr>
            <a:spLocks noGrp="1"/>
          </p:cNvSpPr>
          <p:nvPr>
            <p:ph type="body" idx="13"/>
          </p:nvPr>
        </p:nvSpPr>
        <p:spPr>
          <a:xfrm>
            <a:off x="2802194" y="6474315"/>
            <a:ext cx="6018669" cy="171990"/>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5296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Management</a:t>
            </a:r>
            <a:endParaRPr lang="en-IN" dirty="0"/>
          </a:p>
        </p:txBody>
      </p:sp>
      <p:sp>
        <p:nvSpPr>
          <p:cNvPr id="3" name="Content Placeholder 2"/>
          <p:cNvSpPr>
            <a:spLocks noGrp="1"/>
          </p:cNvSpPr>
          <p:nvPr>
            <p:ph type="body" idx="1"/>
          </p:nvPr>
        </p:nvSpPr>
        <p:spPr>
          <a:xfrm>
            <a:off x="457200" y="1600200"/>
            <a:ext cx="8229600" cy="1227405"/>
          </a:xfrm>
        </p:spPr>
        <p:txBody>
          <a:bodyPr/>
          <a:lstStyle/>
          <a:p>
            <a:pPr marL="0" indent="0">
              <a:buNone/>
            </a:pPr>
            <a:r>
              <a:rPr lang="en-US" sz="2400" b="1" dirty="0">
                <a:solidFill>
                  <a:schemeClr val="tx1"/>
                </a:solidFill>
                <a:latin typeface="+mn-lt"/>
              </a:rPr>
              <a:t>Conflict</a:t>
            </a:r>
            <a:r>
              <a:rPr lang="en-US" sz="2400" dirty="0">
                <a:solidFill>
                  <a:schemeClr val="tx1"/>
                </a:solidFill>
                <a:latin typeface="+mn-lt"/>
              </a:rPr>
              <a:t> is a </a:t>
            </a:r>
            <a:r>
              <a:rPr lang="en-US" sz="2400" b="1" dirty="0">
                <a:solidFill>
                  <a:schemeClr val="tx1"/>
                </a:solidFill>
                <a:latin typeface="+mn-lt"/>
              </a:rPr>
              <a:t>process</a:t>
            </a:r>
            <a:r>
              <a:rPr lang="en-US" sz="2400" dirty="0">
                <a:solidFill>
                  <a:schemeClr val="tx1"/>
                </a:solidFill>
                <a:latin typeface="+mn-lt"/>
              </a:rPr>
              <a:t> that begins when you </a:t>
            </a:r>
            <a:r>
              <a:rPr lang="en-US" sz="2400" b="1" dirty="0">
                <a:solidFill>
                  <a:schemeClr val="tx1"/>
                </a:solidFill>
                <a:latin typeface="+mn-lt"/>
              </a:rPr>
              <a:t>perceive</a:t>
            </a:r>
            <a:r>
              <a:rPr lang="en-US" sz="2400" dirty="0">
                <a:solidFill>
                  <a:schemeClr val="tx1"/>
                </a:solidFill>
                <a:latin typeface="+mn-lt"/>
              </a:rPr>
              <a:t> that someone has frustrated or is about to frustrate a major concern of </a:t>
            </a:r>
            <a:r>
              <a:rPr lang="en-US" sz="2400" dirty="0" smtClean="0">
                <a:solidFill>
                  <a:schemeClr val="tx1"/>
                </a:solidFill>
                <a:latin typeface="+mn-lt"/>
              </a:rPr>
              <a:t>yours.</a:t>
            </a:r>
          </a:p>
        </p:txBody>
      </p:sp>
      <p:sp>
        <p:nvSpPr>
          <p:cNvPr id="8" name="Content Placeholder 7"/>
          <p:cNvSpPr>
            <a:spLocks noGrp="1"/>
          </p:cNvSpPr>
          <p:nvPr>
            <p:ph sz="quarter" idx="16"/>
          </p:nvPr>
        </p:nvSpPr>
        <p:spPr>
          <a:xfrm>
            <a:off x="457200" y="3115155"/>
            <a:ext cx="3031588" cy="2230568"/>
          </a:xfrm>
        </p:spPr>
        <p:txBody>
          <a:bodyPr/>
          <a:lstStyle/>
          <a:p>
            <a:pPr marL="0" indent="0">
              <a:spcBef>
                <a:spcPts val="2400"/>
              </a:spcBef>
              <a:buNone/>
              <a:defRPr/>
            </a:pPr>
            <a:r>
              <a:rPr lang="en-US" sz="2400" b="1" dirty="0">
                <a:latin typeface="+mn-lt"/>
              </a:rPr>
              <a:t>Categories</a:t>
            </a:r>
          </a:p>
          <a:p>
            <a:pPr marL="255600" indent="-255600">
              <a:buFontTx/>
              <a:buChar char="•"/>
              <a:defRPr/>
            </a:pPr>
            <a:r>
              <a:rPr lang="en-US" sz="2400" dirty="0">
                <a:latin typeface="+mn-lt"/>
              </a:rPr>
              <a:t>Goal-oriented</a:t>
            </a:r>
          </a:p>
          <a:p>
            <a:pPr marL="255600" indent="-255600">
              <a:buFontTx/>
              <a:buChar char="•"/>
              <a:defRPr/>
            </a:pPr>
            <a:r>
              <a:rPr lang="en-US" sz="2400" dirty="0">
                <a:latin typeface="+mn-lt"/>
              </a:rPr>
              <a:t>Administrative</a:t>
            </a:r>
          </a:p>
          <a:p>
            <a:pPr marL="255600" indent="-255600">
              <a:buFontTx/>
              <a:buChar char="•"/>
              <a:defRPr/>
            </a:pPr>
            <a:r>
              <a:rPr lang="en-US" sz="2400" dirty="0" smtClean="0">
                <a:latin typeface="+mn-lt"/>
              </a:rPr>
              <a:t>Interpersonal</a:t>
            </a:r>
            <a:endParaRPr lang="en-IN" sz="2400" dirty="0">
              <a:latin typeface="+mn-lt"/>
            </a:endParaRPr>
          </a:p>
        </p:txBody>
      </p:sp>
      <p:sp>
        <p:nvSpPr>
          <p:cNvPr id="9" name="Content Placeholder 8"/>
          <p:cNvSpPr>
            <a:spLocks noGrp="1"/>
          </p:cNvSpPr>
          <p:nvPr>
            <p:ph sz="quarter" idx="17"/>
          </p:nvPr>
        </p:nvSpPr>
        <p:spPr>
          <a:xfrm>
            <a:off x="3784209" y="3115156"/>
            <a:ext cx="3587262" cy="2230567"/>
          </a:xfrm>
        </p:spPr>
        <p:txBody>
          <a:bodyPr/>
          <a:lstStyle/>
          <a:p>
            <a:pPr marL="0" indent="0">
              <a:spcBef>
                <a:spcPct val="20000"/>
              </a:spcBef>
              <a:buNone/>
              <a:defRPr/>
            </a:pPr>
            <a:r>
              <a:rPr lang="en-US" sz="2400" b="1" dirty="0">
                <a:latin typeface="+mn-lt"/>
              </a:rPr>
              <a:t>Views</a:t>
            </a:r>
          </a:p>
          <a:p>
            <a:pPr marL="255600" indent="-255600">
              <a:buFontTx/>
              <a:buChar char="•"/>
              <a:defRPr/>
            </a:pPr>
            <a:r>
              <a:rPr lang="en-US" sz="2400" dirty="0">
                <a:latin typeface="+mn-lt"/>
              </a:rPr>
              <a:t>Traditional</a:t>
            </a:r>
          </a:p>
          <a:p>
            <a:pPr marL="255600" indent="-255600">
              <a:buFontTx/>
              <a:buChar char="•"/>
              <a:defRPr/>
            </a:pPr>
            <a:r>
              <a:rPr lang="en-US" sz="2400" dirty="0">
                <a:latin typeface="+mn-lt"/>
              </a:rPr>
              <a:t>Behavioral</a:t>
            </a:r>
          </a:p>
          <a:p>
            <a:pPr marL="255600" indent="-255600">
              <a:buFontTx/>
              <a:buChar char="•"/>
              <a:defRPr/>
            </a:pPr>
            <a:r>
              <a:rPr lang="en-US" sz="2400" dirty="0">
                <a:latin typeface="+mn-lt"/>
              </a:rPr>
              <a:t>Interactionist</a:t>
            </a:r>
          </a:p>
        </p:txBody>
      </p:sp>
    </p:spTree>
    <p:extLst>
      <p:ext uri="{BB962C8B-B14F-4D97-AF65-F5344CB8AC3E}">
        <p14:creationId xmlns:p14="http://schemas.microsoft.com/office/powerpoint/2010/main" val="3005997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Conflict</a:t>
            </a:r>
            <a:endParaRPr lang="en-IN" dirty="0"/>
          </a:p>
        </p:txBody>
      </p:sp>
      <p:sp>
        <p:nvSpPr>
          <p:cNvPr id="5" name="Text Placeholder 4"/>
          <p:cNvSpPr>
            <a:spLocks noGrp="1"/>
          </p:cNvSpPr>
          <p:nvPr>
            <p:ph type="body" idx="1"/>
          </p:nvPr>
        </p:nvSpPr>
        <p:spPr>
          <a:xfrm>
            <a:off x="457200" y="1600200"/>
            <a:ext cx="8229600" cy="2507566"/>
          </a:xfrm>
        </p:spPr>
        <p:txBody>
          <a:bodyPr/>
          <a:lstStyle/>
          <a:p>
            <a:pPr marL="274320" indent="-274320">
              <a:spcBef>
                <a:spcPts val="2400"/>
              </a:spcBef>
              <a:buClr>
                <a:schemeClr val="accent3"/>
              </a:buClr>
              <a:buNone/>
              <a:defRPr/>
            </a:pPr>
            <a:r>
              <a:rPr lang="en-US" sz="2200" b="1" dirty="0">
                <a:latin typeface="+mn-lt"/>
              </a:rPr>
              <a:t>Organizational</a:t>
            </a:r>
          </a:p>
          <a:p>
            <a:pPr>
              <a:buClr>
                <a:schemeClr val="tx2"/>
              </a:buClr>
              <a:buFont typeface="Arial" panose="020B0604020202020204" pitchFamily="34" charset="0"/>
              <a:buChar char="•"/>
              <a:defRPr/>
            </a:pPr>
            <a:r>
              <a:rPr lang="en-US" sz="2200" dirty="0">
                <a:latin typeface="+mn-lt"/>
              </a:rPr>
              <a:t>Reward systems</a:t>
            </a:r>
          </a:p>
          <a:p>
            <a:pPr>
              <a:buClr>
                <a:schemeClr val="tx2"/>
              </a:buClr>
              <a:buFont typeface="Arial" panose="020B0604020202020204" pitchFamily="34" charset="0"/>
              <a:buChar char="•"/>
              <a:defRPr/>
            </a:pPr>
            <a:r>
              <a:rPr lang="en-US" sz="2200" dirty="0">
                <a:latin typeface="+mn-lt"/>
              </a:rPr>
              <a:t>Scarce resources</a:t>
            </a:r>
          </a:p>
          <a:p>
            <a:pPr>
              <a:buClr>
                <a:schemeClr val="tx2"/>
              </a:buClr>
              <a:buFont typeface="Arial" panose="020B0604020202020204" pitchFamily="34" charset="0"/>
              <a:buChar char="•"/>
              <a:defRPr/>
            </a:pPr>
            <a:r>
              <a:rPr lang="en-US" sz="2200" dirty="0">
                <a:latin typeface="+mn-lt"/>
              </a:rPr>
              <a:t>Uncertainty</a:t>
            </a:r>
          </a:p>
          <a:p>
            <a:pPr>
              <a:buClr>
                <a:schemeClr val="tx2"/>
              </a:buClr>
              <a:buFont typeface="Arial" panose="020B0604020202020204" pitchFamily="34" charset="0"/>
              <a:buChar char="•"/>
              <a:defRPr/>
            </a:pPr>
            <a:r>
              <a:rPr lang="en-US" sz="2200" dirty="0" smtClean="0">
                <a:latin typeface="+mn-lt"/>
              </a:rPr>
              <a:t>Differentiation</a:t>
            </a:r>
            <a:endParaRPr lang="en-US" sz="2200" dirty="0">
              <a:latin typeface="+mn-lt"/>
            </a:endParaRPr>
          </a:p>
        </p:txBody>
      </p:sp>
      <p:sp>
        <p:nvSpPr>
          <p:cNvPr id="6" name="Text Placeholder 5"/>
          <p:cNvSpPr>
            <a:spLocks noGrp="1"/>
          </p:cNvSpPr>
          <p:nvPr>
            <p:ph type="body" idx="2"/>
          </p:nvPr>
        </p:nvSpPr>
        <p:spPr>
          <a:xfrm>
            <a:off x="457200" y="4262505"/>
            <a:ext cx="8229600" cy="2096092"/>
          </a:xfrm>
        </p:spPr>
        <p:txBody>
          <a:bodyPr/>
          <a:lstStyle/>
          <a:p>
            <a:pPr marL="0" indent="0">
              <a:spcBef>
                <a:spcPts val="2400"/>
              </a:spcBef>
              <a:buNone/>
              <a:defRPr/>
            </a:pPr>
            <a:r>
              <a:rPr lang="en-US" sz="2200" b="1" dirty="0" smtClean="0">
                <a:latin typeface="+mn-lt"/>
              </a:rPr>
              <a:t>Interpersonal</a:t>
            </a:r>
            <a:endParaRPr lang="en-US" sz="2200" b="1" dirty="0">
              <a:latin typeface="+mn-lt"/>
            </a:endParaRPr>
          </a:p>
          <a:p>
            <a:pPr>
              <a:buClr>
                <a:schemeClr val="tx2"/>
              </a:buClr>
              <a:buFont typeface="Arial" panose="020B0604020202020204" pitchFamily="34" charset="0"/>
              <a:buChar char="•"/>
              <a:defRPr/>
            </a:pPr>
            <a:r>
              <a:rPr lang="en-US" sz="2200" dirty="0">
                <a:latin typeface="+mn-lt"/>
              </a:rPr>
              <a:t>Faulty attributions</a:t>
            </a:r>
          </a:p>
          <a:p>
            <a:pPr>
              <a:buClr>
                <a:schemeClr val="tx2"/>
              </a:buClr>
              <a:buFont typeface="Arial" panose="020B0604020202020204" pitchFamily="34" charset="0"/>
              <a:buChar char="•"/>
              <a:defRPr/>
            </a:pPr>
            <a:r>
              <a:rPr lang="en-US" sz="2200" dirty="0">
                <a:latin typeface="+mn-lt"/>
              </a:rPr>
              <a:t>Faulty communication</a:t>
            </a:r>
          </a:p>
          <a:p>
            <a:pPr>
              <a:buClr>
                <a:schemeClr val="tx2"/>
              </a:buClr>
              <a:buFont typeface="Arial" panose="020B0604020202020204" pitchFamily="34" charset="0"/>
              <a:buChar char="•"/>
              <a:defRPr/>
            </a:pPr>
            <a:r>
              <a:rPr lang="en-US" sz="2200" dirty="0">
                <a:latin typeface="+mn-lt"/>
              </a:rPr>
              <a:t>Personal grudges </a:t>
            </a:r>
            <a:r>
              <a:rPr lang="en-US" sz="2200" dirty="0" smtClean="0">
                <a:latin typeface="+mn-lt"/>
              </a:rPr>
              <a:t>and prejudices</a:t>
            </a:r>
            <a:endParaRPr lang="en-US" sz="2200" dirty="0">
              <a:latin typeface="+mn-lt"/>
            </a:endParaRPr>
          </a:p>
        </p:txBody>
      </p:sp>
    </p:spTree>
    <p:extLst>
      <p:ext uri="{BB962C8B-B14F-4D97-AF65-F5344CB8AC3E}">
        <p14:creationId xmlns:p14="http://schemas.microsoft.com/office/powerpoint/2010/main" val="1804958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Resolution</a:t>
            </a:r>
            <a:endParaRPr lang="en-IN" dirty="0"/>
          </a:p>
        </p:txBody>
      </p:sp>
      <p:sp>
        <p:nvSpPr>
          <p:cNvPr id="4" name="Text Placeholder 3"/>
          <p:cNvSpPr>
            <a:spLocks noGrp="1"/>
          </p:cNvSpPr>
          <p:nvPr>
            <p:ph type="body" idx="1"/>
          </p:nvPr>
        </p:nvSpPr>
        <p:spPr>
          <a:xfrm>
            <a:off x="457200" y="1600200"/>
            <a:ext cx="8229600" cy="2746717"/>
          </a:xfrm>
        </p:spPr>
        <p:txBody>
          <a:bodyPr/>
          <a:lstStyle/>
          <a:p>
            <a:pPr eaLnBrk="1" hangingPunct="1">
              <a:buFont typeface="Arial" panose="020B0604020202020204" pitchFamily="34" charset="0"/>
              <a:buChar char="•"/>
            </a:pPr>
            <a:r>
              <a:rPr lang="en-US" altLang="en-US" sz="2400" dirty="0" smtClean="0">
                <a:latin typeface="+mn-lt"/>
              </a:rPr>
              <a:t>Mediate—diffusion/confrontation</a:t>
            </a:r>
            <a:endParaRPr lang="en-US" altLang="en-US" sz="2400" dirty="0">
              <a:latin typeface="+mn-lt"/>
            </a:endParaRPr>
          </a:p>
          <a:p>
            <a:pPr>
              <a:buFont typeface="Arial" panose="020B0604020202020204" pitchFamily="34" charset="0"/>
              <a:buChar char="•"/>
            </a:pPr>
            <a:r>
              <a:rPr lang="en-US" altLang="en-US" sz="2400" dirty="0" smtClean="0">
                <a:latin typeface="+mn-lt"/>
              </a:rPr>
              <a:t>Arbitrate</a:t>
            </a:r>
            <a:r>
              <a:rPr lang="en-US" altLang="en-US" sz="2400" dirty="0"/>
              <a:t>—</a:t>
            </a:r>
            <a:r>
              <a:rPr lang="en-US" altLang="en-US" sz="2400" dirty="0" smtClean="0">
                <a:latin typeface="+mn-lt"/>
              </a:rPr>
              <a:t>judgment</a:t>
            </a:r>
            <a:endParaRPr lang="en-US" altLang="en-US" sz="2400" dirty="0">
              <a:latin typeface="+mn-lt"/>
            </a:endParaRPr>
          </a:p>
          <a:p>
            <a:pPr>
              <a:buFont typeface="Arial" panose="020B0604020202020204" pitchFamily="34" charset="0"/>
              <a:buChar char="•"/>
            </a:pPr>
            <a:r>
              <a:rPr lang="en-US" altLang="en-US" sz="2400" dirty="0" smtClean="0">
                <a:latin typeface="+mn-lt"/>
              </a:rPr>
              <a:t>Control</a:t>
            </a:r>
            <a:r>
              <a:rPr lang="en-US" altLang="en-US" sz="2400" dirty="0"/>
              <a:t>—</a:t>
            </a:r>
            <a:r>
              <a:rPr lang="en-US" altLang="en-US" sz="2400" dirty="0" smtClean="0">
                <a:latin typeface="+mn-lt"/>
              </a:rPr>
              <a:t>cool </a:t>
            </a:r>
            <a:r>
              <a:rPr lang="en-US" altLang="en-US" sz="2400" dirty="0">
                <a:latin typeface="+mn-lt"/>
              </a:rPr>
              <a:t>down period </a:t>
            </a:r>
          </a:p>
          <a:p>
            <a:pPr>
              <a:buFont typeface="Arial" panose="020B0604020202020204" pitchFamily="34" charset="0"/>
              <a:buChar char="•"/>
            </a:pPr>
            <a:r>
              <a:rPr lang="en-US" altLang="en-US" sz="2400" dirty="0" smtClean="0">
                <a:latin typeface="+mn-lt"/>
              </a:rPr>
              <a:t>Accept</a:t>
            </a:r>
            <a:r>
              <a:rPr lang="en-US" altLang="en-US" sz="2400" dirty="0"/>
              <a:t>—</a:t>
            </a:r>
            <a:r>
              <a:rPr lang="en-US" altLang="en-US" sz="2400" dirty="0" smtClean="0">
                <a:latin typeface="+mn-lt"/>
              </a:rPr>
              <a:t>unmanageable </a:t>
            </a:r>
            <a:endParaRPr lang="en-US" altLang="en-US" sz="2400" dirty="0">
              <a:latin typeface="+mn-lt"/>
            </a:endParaRPr>
          </a:p>
          <a:p>
            <a:pPr>
              <a:buFont typeface="Arial" panose="020B0604020202020204" pitchFamily="34" charset="0"/>
              <a:buChar char="•"/>
            </a:pPr>
            <a:r>
              <a:rPr lang="en-US" altLang="en-US" sz="2400" dirty="0" smtClean="0">
                <a:latin typeface="+mn-lt"/>
              </a:rPr>
              <a:t>Eliminate</a:t>
            </a:r>
            <a:r>
              <a:rPr lang="en-US" altLang="en-US" sz="2400" dirty="0"/>
              <a:t>—</a:t>
            </a:r>
            <a:r>
              <a:rPr lang="en-US" altLang="en-US" sz="2400" dirty="0" smtClean="0">
                <a:latin typeface="+mn-lt"/>
              </a:rPr>
              <a:t>transfer </a:t>
            </a:r>
            <a:endParaRPr lang="en-US" altLang="en-US" sz="2400" dirty="0">
              <a:latin typeface="+mn-lt"/>
            </a:endParaRPr>
          </a:p>
        </p:txBody>
      </p:sp>
      <p:sp>
        <p:nvSpPr>
          <p:cNvPr id="5" name="Text Placeholder 4"/>
          <p:cNvSpPr>
            <a:spLocks noGrp="1"/>
          </p:cNvSpPr>
          <p:nvPr>
            <p:ph type="body" idx="2"/>
          </p:nvPr>
        </p:nvSpPr>
        <p:spPr>
          <a:xfrm>
            <a:off x="457200" y="4572001"/>
            <a:ext cx="8229600" cy="478302"/>
          </a:xfrm>
        </p:spPr>
        <p:txBody>
          <a:bodyPr/>
          <a:lstStyle/>
          <a:p>
            <a:pPr marL="0" indent="0">
              <a:buNone/>
            </a:pPr>
            <a:r>
              <a:rPr lang="en-US" altLang="en-US" sz="2400" b="1" dirty="0">
                <a:solidFill>
                  <a:schemeClr val="tx1"/>
                </a:solidFill>
                <a:latin typeface="+mn-lt"/>
              </a:rPr>
              <a:t>Conflict is often evidence of progress</a:t>
            </a:r>
            <a:r>
              <a:rPr lang="en-US" altLang="en-US" sz="2400" b="1" dirty="0" smtClean="0">
                <a:solidFill>
                  <a:schemeClr val="tx1"/>
                </a:solidFill>
                <a:latin typeface="+mn-lt"/>
              </a:rPr>
              <a:t>!</a:t>
            </a:r>
            <a:endParaRPr lang="en-US" altLang="en-US" sz="2400" b="1" dirty="0">
              <a:solidFill>
                <a:schemeClr val="tx1"/>
              </a:solidFill>
              <a:latin typeface="+mn-lt"/>
            </a:endParaRPr>
          </a:p>
        </p:txBody>
      </p:sp>
    </p:spTree>
    <p:extLst>
      <p:ext uri="{BB962C8B-B14F-4D97-AF65-F5344CB8AC3E}">
        <p14:creationId xmlns:p14="http://schemas.microsoft.com/office/powerpoint/2010/main" val="2931525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Negotiation</a:t>
            </a:r>
            <a:endParaRPr lang="en-IN" dirty="0"/>
          </a:p>
        </p:txBody>
      </p:sp>
      <p:sp>
        <p:nvSpPr>
          <p:cNvPr id="4" name="Text Placeholder 3"/>
          <p:cNvSpPr>
            <a:spLocks noGrp="1"/>
          </p:cNvSpPr>
          <p:nvPr>
            <p:ph type="body" idx="1"/>
          </p:nvPr>
        </p:nvSpPr>
        <p:spPr>
          <a:xfrm>
            <a:off x="457200" y="1600201"/>
            <a:ext cx="8229600" cy="875714"/>
          </a:xfrm>
        </p:spPr>
        <p:txBody>
          <a:bodyPr/>
          <a:lstStyle/>
          <a:p>
            <a:pPr marL="0" indent="0">
              <a:buNone/>
            </a:pPr>
            <a:r>
              <a:rPr lang="en-US" altLang="en-US" sz="2400" dirty="0">
                <a:solidFill>
                  <a:schemeClr val="tx1"/>
                </a:solidFill>
                <a:latin typeface="+mn-lt"/>
              </a:rPr>
              <a:t>Negotiation is a </a:t>
            </a:r>
            <a:r>
              <a:rPr lang="en-US" altLang="en-US" sz="2400" b="1" dirty="0">
                <a:solidFill>
                  <a:schemeClr val="tx1"/>
                </a:solidFill>
                <a:latin typeface="+mn-lt"/>
              </a:rPr>
              <a:t>process</a:t>
            </a:r>
            <a:r>
              <a:rPr lang="en-US" altLang="en-US" sz="2400" dirty="0">
                <a:solidFill>
                  <a:schemeClr val="tx1"/>
                </a:solidFill>
                <a:latin typeface="+mn-lt"/>
              </a:rPr>
              <a:t> that is predicated on a </a:t>
            </a:r>
            <a:r>
              <a:rPr lang="en-US" altLang="en-US" sz="2400" dirty="0" smtClean="0">
                <a:solidFill>
                  <a:schemeClr val="tx1"/>
                </a:solidFill>
                <a:latin typeface="+mn-lt"/>
              </a:rPr>
              <a:t>manager</a:t>
            </a:r>
            <a:r>
              <a:rPr lang="en-IN" altLang="ja-JP" sz="2400" dirty="0" smtClean="0">
                <a:solidFill>
                  <a:schemeClr val="tx1"/>
                </a:solidFill>
                <a:latin typeface="+mn-lt"/>
              </a:rPr>
              <a:t>’</a:t>
            </a:r>
            <a:r>
              <a:rPr lang="en-US" altLang="ja-JP" sz="2400" dirty="0" smtClean="0">
                <a:solidFill>
                  <a:schemeClr val="tx1"/>
                </a:solidFill>
                <a:latin typeface="+mn-lt"/>
              </a:rPr>
              <a:t>s </a:t>
            </a:r>
            <a:r>
              <a:rPr lang="en-US" altLang="ja-JP" sz="2400" dirty="0">
                <a:solidFill>
                  <a:schemeClr val="tx1"/>
                </a:solidFill>
                <a:latin typeface="+mn-lt"/>
              </a:rPr>
              <a:t>ability to </a:t>
            </a:r>
            <a:r>
              <a:rPr lang="en-US" altLang="ja-JP" sz="2400" b="1" dirty="0">
                <a:solidFill>
                  <a:schemeClr val="tx1"/>
                </a:solidFill>
                <a:latin typeface="+mn-lt"/>
              </a:rPr>
              <a:t>use influence</a:t>
            </a:r>
            <a:r>
              <a:rPr lang="en-US" altLang="ja-JP" sz="2400" dirty="0">
                <a:solidFill>
                  <a:schemeClr val="tx1"/>
                </a:solidFill>
                <a:latin typeface="+mn-lt"/>
              </a:rPr>
              <a:t> productively</a:t>
            </a:r>
            <a:r>
              <a:rPr lang="en-US" altLang="ja-JP" sz="2400" dirty="0" smtClean="0">
                <a:solidFill>
                  <a:schemeClr val="tx1"/>
                </a:solidFill>
                <a:latin typeface="+mn-lt"/>
              </a:rPr>
              <a:t>.</a:t>
            </a:r>
            <a:endParaRPr lang="en-US" altLang="en-US" sz="2400" dirty="0">
              <a:solidFill>
                <a:schemeClr val="tx1"/>
              </a:solidFill>
              <a:latin typeface="+mn-lt"/>
            </a:endParaRPr>
          </a:p>
        </p:txBody>
      </p:sp>
      <p:sp>
        <p:nvSpPr>
          <p:cNvPr id="5" name="Text Placeholder 4"/>
          <p:cNvSpPr>
            <a:spLocks noGrp="1"/>
          </p:cNvSpPr>
          <p:nvPr>
            <p:ph type="body" idx="2"/>
          </p:nvPr>
        </p:nvSpPr>
        <p:spPr>
          <a:xfrm>
            <a:off x="457200" y="2668165"/>
            <a:ext cx="8229600" cy="2163763"/>
          </a:xfrm>
        </p:spPr>
        <p:txBody>
          <a:bodyPr/>
          <a:lstStyle/>
          <a:p>
            <a:pPr marL="533400" indent="-533400" eaLnBrk="1" hangingPunct="1">
              <a:buFontTx/>
              <a:buNone/>
            </a:pPr>
            <a:r>
              <a:rPr lang="en-US" altLang="en-US" sz="2400" b="1" dirty="0">
                <a:solidFill>
                  <a:schemeClr val="tx1"/>
                </a:solidFill>
                <a:latin typeface="+mn-lt"/>
              </a:rPr>
              <a:t>Questions to Ask Prior to Entering a Negotiation</a:t>
            </a:r>
          </a:p>
          <a:p>
            <a:pPr marL="432000" indent="-432000" eaLnBrk="1" hangingPunct="1">
              <a:buFontTx/>
              <a:buAutoNum type="arabicPeriod"/>
            </a:pPr>
            <a:r>
              <a:rPr lang="en-US" altLang="en-US" sz="2400" dirty="0">
                <a:solidFill>
                  <a:schemeClr val="tx1"/>
                </a:solidFill>
                <a:latin typeface="+mn-lt"/>
              </a:rPr>
              <a:t>How much </a:t>
            </a:r>
            <a:r>
              <a:rPr lang="en-US" altLang="en-US" sz="2400" b="1" dirty="0">
                <a:solidFill>
                  <a:schemeClr val="tx1"/>
                </a:solidFill>
                <a:latin typeface="+mn-lt"/>
              </a:rPr>
              <a:t>power</a:t>
            </a:r>
            <a:r>
              <a:rPr lang="en-US" altLang="en-US" sz="2400" dirty="0">
                <a:solidFill>
                  <a:schemeClr val="tx1"/>
                </a:solidFill>
                <a:latin typeface="+mn-lt"/>
              </a:rPr>
              <a:t> do I have?</a:t>
            </a:r>
          </a:p>
          <a:p>
            <a:pPr marL="432000" indent="-432000" eaLnBrk="1" hangingPunct="1">
              <a:buFontTx/>
              <a:buAutoNum type="arabicPeriod"/>
            </a:pPr>
            <a:r>
              <a:rPr lang="en-US" altLang="en-US" sz="2400" dirty="0">
                <a:solidFill>
                  <a:schemeClr val="tx1"/>
                </a:solidFill>
                <a:latin typeface="+mn-lt"/>
              </a:rPr>
              <a:t>What sort of </a:t>
            </a:r>
            <a:r>
              <a:rPr lang="en-US" altLang="en-US" sz="2400" b="1" dirty="0">
                <a:solidFill>
                  <a:schemeClr val="tx1"/>
                </a:solidFill>
                <a:latin typeface="+mn-lt"/>
              </a:rPr>
              <a:t>time pressures</a:t>
            </a:r>
            <a:r>
              <a:rPr lang="en-US" altLang="en-US" sz="2400" b="1" i="1" dirty="0">
                <a:solidFill>
                  <a:schemeClr val="tx1"/>
                </a:solidFill>
                <a:latin typeface="+mn-lt"/>
              </a:rPr>
              <a:t> </a:t>
            </a:r>
            <a:r>
              <a:rPr lang="en-US" altLang="en-US" sz="2400" dirty="0">
                <a:solidFill>
                  <a:schemeClr val="tx1"/>
                </a:solidFill>
                <a:latin typeface="+mn-lt"/>
              </a:rPr>
              <a:t>are there?</a:t>
            </a:r>
          </a:p>
          <a:p>
            <a:pPr marL="432000" indent="-432000" eaLnBrk="1" hangingPunct="1">
              <a:buFontTx/>
              <a:buAutoNum type="arabicPeriod"/>
            </a:pPr>
            <a:r>
              <a:rPr lang="en-US" altLang="en-US" sz="2400" dirty="0">
                <a:solidFill>
                  <a:schemeClr val="tx1"/>
                </a:solidFill>
                <a:latin typeface="+mn-lt"/>
              </a:rPr>
              <a:t>Do I </a:t>
            </a:r>
            <a:r>
              <a:rPr lang="en-US" altLang="en-US" sz="2400" b="1" dirty="0">
                <a:solidFill>
                  <a:schemeClr val="tx1"/>
                </a:solidFill>
                <a:latin typeface="+mn-lt"/>
              </a:rPr>
              <a:t>trust</a:t>
            </a:r>
            <a:r>
              <a:rPr lang="en-US" altLang="en-US" sz="2400" dirty="0">
                <a:solidFill>
                  <a:schemeClr val="tx1"/>
                </a:solidFill>
                <a:latin typeface="+mn-lt"/>
              </a:rPr>
              <a:t> my opponent</a:t>
            </a:r>
            <a:r>
              <a:rPr lang="en-US" altLang="en-US" sz="2400" dirty="0" smtClean="0">
                <a:solidFill>
                  <a:schemeClr val="tx1"/>
                </a:solidFill>
                <a:latin typeface="+mn-lt"/>
              </a:rPr>
              <a:t>?</a:t>
            </a:r>
            <a:endParaRPr lang="en-US" altLang="en-US" sz="2400" dirty="0">
              <a:solidFill>
                <a:schemeClr val="tx1"/>
              </a:solidFill>
              <a:latin typeface="+mn-lt"/>
            </a:endParaRPr>
          </a:p>
        </p:txBody>
      </p:sp>
    </p:spTree>
    <p:extLst>
      <p:ext uri="{BB962C8B-B14F-4D97-AF65-F5344CB8AC3E}">
        <p14:creationId xmlns:p14="http://schemas.microsoft.com/office/powerpoint/2010/main" val="2018309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Principled Negotiation</a:t>
            </a:r>
            <a:endParaRPr lang="en-IN" dirty="0"/>
          </a:p>
        </p:txBody>
      </p:sp>
      <p:sp>
        <p:nvSpPr>
          <p:cNvPr id="4" name="Text Placeholder 3"/>
          <p:cNvSpPr>
            <a:spLocks noGrp="1"/>
          </p:cNvSpPr>
          <p:nvPr>
            <p:ph type="body" idx="1"/>
          </p:nvPr>
        </p:nvSpPr>
        <p:spPr/>
        <p:txBody>
          <a:bodyPr/>
          <a:lstStyle/>
          <a:p>
            <a:pPr marL="432000" indent="-432000" eaLnBrk="1" hangingPunct="1">
              <a:buFontTx/>
              <a:buAutoNum type="arabicPeriod"/>
            </a:pPr>
            <a:r>
              <a:rPr lang="en-US" altLang="en-US" sz="2400" dirty="0">
                <a:solidFill>
                  <a:schemeClr val="tx1"/>
                </a:solidFill>
                <a:latin typeface="+mn-lt"/>
              </a:rPr>
              <a:t>Separate the people from the </a:t>
            </a:r>
            <a:r>
              <a:rPr lang="en-US" altLang="en-US" sz="2400" b="1" dirty="0">
                <a:solidFill>
                  <a:schemeClr val="tx1"/>
                </a:solidFill>
                <a:latin typeface="+mn-lt"/>
              </a:rPr>
              <a:t>problem</a:t>
            </a:r>
            <a:r>
              <a:rPr lang="en-US" altLang="en-US" sz="2400" dirty="0">
                <a:solidFill>
                  <a:schemeClr val="tx1"/>
                </a:solidFill>
                <a:latin typeface="+mn-lt"/>
              </a:rPr>
              <a:t>.</a:t>
            </a:r>
            <a:endParaRPr lang="en-US" altLang="en-US" sz="2400" b="1" i="1" dirty="0">
              <a:solidFill>
                <a:schemeClr val="tx1"/>
              </a:solidFill>
              <a:latin typeface="+mn-lt"/>
            </a:endParaRPr>
          </a:p>
          <a:p>
            <a:pPr marL="432000" indent="-432000" eaLnBrk="1" hangingPunct="1">
              <a:buFontTx/>
              <a:buAutoNum type="arabicPeriod"/>
            </a:pPr>
            <a:r>
              <a:rPr lang="en-US" altLang="en-US" sz="2400" dirty="0">
                <a:solidFill>
                  <a:schemeClr val="tx1"/>
                </a:solidFill>
                <a:latin typeface="+mn-lt"/>
              </a:rPr>
              <a:t>Focus on</a:t>
            </a:r>
            <a:r>
              <a:rPr lang="en-US" altLang="en-US" sz="2400" i="1" dirty="0">
                <a:solidFill>
                  <a:schemeClr val="tx1"/>
                </a:solidFill>
                <a:latin typeface="+mn-lt"/>
              </a:rPr>
              <a:t> </a:t>
            </a:r>
            <a:r>
              <a:rPr lang="en-US" altLang="en-US" sz="2400" b="1" dirty="0">
                <a:solidFill>
                  <a:schemeClr val="tx1"/>
                </a:solidFill>
                <a:latin typeface="+mn-lt"/>
              </a:rPr>
              <a:t>interests</a:t>
            </a:r>
            <a:r>
              <a:rPr lang="en-US" altLang="en-US" sz="2400" dirty="0">
                <a:solidFill>
                  <a:schemeClr val="tx1"/>
                </a:solidFill>
                <a:latin typeface="+mn-lt"/>
              </a:rPr>
              <a:t>, not positions.</a:t>
            </a:r>
          </a:p>
          <a:p>
            <a:pPr marL="432000" indent="-432000" eaLnBrk="1" hangingPunct="1">
              <a:buFontTx/>
              <a:buAutoNum type="arabicPeriod"/>
            </a:pPr>
            <a:r>
              <a:rPr lang="en-US" altLang="en-US" sz="2400" dirty="0">
                <a:solidFill>
                  <a:schemeClr val="tx1"/>
                </a:solidFill>
                <a:latin typeface="+mn-lt"/>
              </a:rPr>
              <a:t>Invent options for </a:t>
            </a:r>
            <a:r>
              <a:rPr lang="en-US" altLang="en-US" sz="2400" b="1" dirty="0">
                <a:solidFill>
                  <a:schemeClr val="tx1"/>
                </a:solidFill>
                <a:latin typeface="+mn-lt"/>
              </a:rPr>
              <a:t>mutual gain</a:t>
            </a:r>
            <a:r>
              <a:rPr lang="en-US" altLang="en-US" sz="2400" dirty="0">
                <a:solidFill>
                  <a:schemeClr val="tx1"/>
                </a:solidFill>
                <a:latin typeface="+mn-lt"/>
              </a:rPr>
              <a:t>.</a:t>
            </a:r>
            <a:endParaRPr lang="en-US" altLang="en-US" sz="2400" b="1" i="1" dirty="0">
              <a:solidFill>
                <a:schemeClr val="tx1"/>
              </a:solidFill>
              <a:latin typeface="+mn-lt"/>
            </a:endParaRPr>
          </a:p>
          <a:p>
            <a:pPr marL="432000" indent="-432000" eaLnBrk="1" hangingPunct="1">
              <a:buFontTx/>
              <a:buAutoNum type="arabicPeriod"/>
            </a:pPr>
            <a:r>
              <a:rPr lang="en-US" altLang="en-US" sz="2400" dirty="0">
                <a:solidFill>
                  <a:schemeClr val="tx1"/>
                </a:solidFill>
                <a:latin typeface="+mn-lt"/>
              </a:rPr>
              <a:t>Insist on using </a:t>
            </a:r>
            <a:r>
              <a:rPr lang="en-US" altLang="en-US" sz="2400" b="1" dirty="0">
                <a:solidFill>
                  <a:schemeClr val="tx1"/>
                </a:solidFill>
                <a:latin typeface="+mn-lt"/>
              </a:rPr>
              <a:t>objective criteria</a:t>
            </a:r>
            <a:r>
              <a:rPr lang="en-US" altLang="en-US" sz="2400" dirty="0" smtClean="0">
                <a:solidFill>
                  <a:schemeClr val="tx1"/>
                </a:solidFill>
                <a:latin typeface="+mn-lt"/>
              </a:rPr>
              <a:t>.</a:t>
            </a:r>
            <a:endParaRPr lang="en-US" altLang="en-US" sz="2400" b="1" i="1" dirty="0">
              <a:solidFill>
                <a:schemeClr val="tx1"/>
              </a:solidFill>
              <a:latin typeface="+mn-lt"/>
            </a:endParaRPr>
          </a:p>
        </p:txBody>
      </p:sp>
    </p:spTree>
    <p:extLst>
      <p:ext uri="{BB962C8B-B14F-4D97-AF65-F5344CB8AC3E}">
        <p14:creationId xmlns:p14="http://schemas.microsoft.com/office/powerpoint/2010/main" val="2738141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6600" dirty="0" smtClean="0"/>
              <a:t>Thank you </a:t>
            </a:r>
            <a:endParaRPr lang="en-GB" sz="6600" dirty="0"/>
          </a:p>
        </p:txBody>
      </p:sp>
      <p:sp>
        <p:nvSpPr>
          <p:cNvPr id="5" name="Subtitle 4"/>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96863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Project Teams</a:t>
            </a:r>
            <a:endParaRPr lang="en-IN" dirty="0"/>
          </a:p>
        </p:txBody>
      </p:sp>
      <p:sp>
        <p:nvSpPr>
          <p:cNvPr id="4" name="Text Placeholder 3"/>
          <p:cNvSpPr>
            <a:spLocks noGrp="1"/>
          </p:cNvSpPr>
          <p:nvPr>
            <p:ph type="body" idx="1"/>
          </p:nvPr>
        </p:nvSpPr>
        <p:spPr/>
        <p:txBody>
          <a:bodyPr/>
          <a:lstStyle/>
          <a:p>
            <a:pPr eaLnBrk="1" hangingPunct="1"/>
            <a:r>
              <a:rPr lang="en-US" altLang="en-US" sz="2400" dirty="0">
                <a:latin typeface="+mn-lt"/>
              </a:rPr>
              <a:t>Clear Sense of Mission</a:t>
            </a:r>
          </a:p>
          <a:p>
            <a:pPr eaLnBrk="1" hangingPunct="1"/>
            <a:r>
              <a:rPr lang="en-US" altLang="en-US" sz="2400" dirty="0">
                <a:latin typeface="+mn-lt"/>
              </a:rPr>
              <a:t>Productive Interdependency</a:t>
            </a:r>
          </a:p>
          <a:p>
            <a:pPr eaLnBrk="1" hangingPunct="1"/>
            <a:r>
              <a:rPr lang="en-US" altLang="en-US" sz="2400" dirty="0">
                <a:latin typeface="+mn-lt"/>
              </a:rPr>
              <a:t>Cohesiveness</a:t>
            </a:r>
          </a:p>
          <a:p>
            <a:pPr eaLnBrk="1" hangingPunct="1"/>
            <a:r>
              <a:rPr lang="en-US" altLang="en-US" sz="2400" dirty="0">
                <a:latin typeface="+mn-lt"/>
              </a:rPr>
              <a:t>Trust</a:t>
            </a:r>
          </a:p>
          <a:p>
            <a:pPr eaLnBrk="1" hangingPunct="1"/>
            <a:r>
              <a:rPr lang="en-US" altLang="en-US" sz="2400" dirty="0">
                <a:latin typeface="+mn-lt"/>
              </a:rPr>
              <a:t>Enthusiasm</a:t>
            </a:r>
          </a:p>
          <a:p>
            <a:pPr eaLnBrk="1" hangingPunct="1"/>
            <a:r>
              <a:rPr lang="en-US" altLang="en-US" sz="2400" dirty="0">
                <a:latin typeface="+mn-lt"/>
              </a:rPr>
              <a:t>Results </a:t>
            </a:r>
            <a:r>
              <a:rPr lang="en-US" altLang="en-US" sz="2400" dirty="0" smtClean="0">
                <a:latin typeface="+mn-lt"/>
              </a:rPr>
              <a:t>Orientation</a:t>
            </a:r>
            <a:endParaRPr lang="en-US" altLang="en-US" sz="2400" dirty="0">
              <a:latin typeface="+mn-lt"/>
            </a:endParaRPr>
          </a:p>
        </p:txBody>
      </p:sp>
    </p:spTree>
    <p:extLst>
      <p:ext uri="{BB962C8B-B14F-4D97-AF65-F5344CB8AC3E}">
        <p14:creationId xmlns:p14="http://schemas.microsoft.com/office/powerpoint/2010/main" val="2392972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Why Teams Fail</a:t>
            </a:r>
            <a:endParaRPr lang="en-IN" dirty="0"/>
          </a:p>
        </p:txBody>
      </p:sp>
      <p:sp>
        <p:nvSpPr>
          <p:cNvPr id="4" name="Text Placeholder 3"/>
          <p:cNvSpPr>
            <a:spLocks noGrp="1"/>
          </p:cNvSpPr>
          <p:nvPr>
            <p:ph type="body" idx="1"/>
          </p:nvPr>
        </p:nvSpPr>
        <p:spPr/>
        <p:txBody>
          <a:bodyPr/>
          <a:lstStyle/>
          <a:p>
            <a:pPr eaLnBrk="1" hangingPunct="1"/>
            <a:r>
              <a:rPr lang="en-US" altLang="en-US" sz="2400" dirty="0">
                <a:solidFill>
                  <a:schemeClr val="tx1"/>
                </a:solidFill>
                <a:latin typeface="+mn-lt"/>
              </a:rPr>
              <a:t>Poorly developed or </a:t>
            </a:r>
            <a:r>
              <a:rPr lang="en-US" altLang="en-US" sz="2400" b="1" dirty="0">
                <a:solidFill>
                  <a:schemeClr val="tx1"/>
                </a:solidFill>
                <a:latin typeface="+mn-lt"/>
              </a:rPr>
              <a:t>unclear goals</a:t>
            </a:r>
          </a:p>
          <a:p>
            <a:pPr eaLnBrk="1" hangingPunct="1"/>
            <a:r>
              <a:rPr lang="en-US" altLang="en-US" sz="2400" dirty="0">
                <a:solidFill>
                  <a:schemeClr val="tx1"/>
                </a:solidFill>
                <a:latin typeface="+mn-lt"/>
              </a:rPr>
              <a:t>Poorly defined project </a:t>
            </a:r>
            <a:r>
              <a:rPr lang="en-US" altLang="en-US" sz="2400" b="1" dirty="0">
                <a:solidFill>
                  <a:schemeClr val="tx1"/>
                </a:solidFill>
                <a:latin typeface="+mn-lt"/>
              </a:rPr>
              <a:t>team roles</a:t>
            </a:r>
            <a:r>
              <a:rPr lang="en-US" altLang="en-US" sz="2400" b="1" i="1" dirty="0">
                <a:solidFill>
                  <a:schemeClr val="tx1"/>
                </a:solidFill>
                <a:latin typeface="+mn-lt"/>
              </a:rPr>
              <a:t> </a:t>
            </a:r>
            <a:r>
              <a:rPr lang="en-US" altLang="en-US" sz="2400" dirty="0" smtClean="0">
                <a:solidFill>
                  <a:schemeClr val="tx1"/>
                </a:solidFill>
                <a:latin typeface="+mn-lt"/>
              </a:rPr>
              <a:t>and </a:t>
            </a:r>
            <a:r>
              <a:rPr lang="en-US" altLang="en-US" sz="2400" dirty="0">
                <a:solidFill>
                  <a:schemeClr val="tx1"/>
                </a:solidFill>
                <a:latin typeface="+mn-lt"/>
              </a:rPr>
              <a:t>interdependencies</a:t>
            </a:r>
          </a:p>
          <a:p>
            <a:pPr eaLnBrk="1" hangingPunct="1"/>
            <a:r>
              <a:rPr lang="en-US" altLang="en-US" sz="2400" dirty="0">
                <a:solidFill>
                  <a:schemeClr val="tx1"/>
                </a:solidFill>
                <a:latin typeface="+mn-lt"/>
              </a:rPr>
              <a:t>Lack of project team </a:t>
            </a:r>
            <a:r>
              <a:rPr lang="en-US" altLang="en-US" sz="2400" b="1" dirty="0">
                <a:solidFill>
                  <a:schemeClr val="tx1"/>
                </a:solidFill>
                <a:latin typeface="+mn-lt"/>
              </a:rPr>
              <a:t>motivation</a:t>
            </a:r>
          </a:p>
          <a:p>
            <a:pPr eaLnBrk="1" hangingPunct="1"/>
            <a:r>
              <a:rPr lang="en-US" altLang="en-US" sz="2400" dirty="0">
                <a:solidFill>
                  <a:schemeClr val="tx1"/>
                </a:solidFill>
                <a:latin typeface="+mn-lt"/>
              </a:rPr>
              <a:t>Poor </a:t>
            </a:r>
            <a:r>
              <a:rPr lang="en-US" altLang="en-US" sz="2400" b="1" dirty="0">
                <a:solidFill>
                  <a:schemeClr val="tx1"/>
                </a:solidFill>
                <a:latin typeface="+mn-lt"/>
              </a:rPr>
              <a:t>communication</a:t>
            </a:r>
          </a:p>
          <a:p>
            <a:pPr eaLnBrk="1" hangingPunct="1"/>
            <a:r>
              <a:rPr lang="en-US" altLang="en-US" sz="2400" dirty="0">
                <a:solidFill>
                  <a:schemeClr val="tx1"/>
                </a:solidFill>
                <a:latin typeface="+mn-lt"/>
              </a:rPr>
              <a:t>Poor </a:t>
            </a:r>
            <a:r>
              <a:rPr lang="en-US" altLang="en-US" sz="2400" b="1" dirty="0">
                <a:solidFill>
                  <a:schemeClr val="tx1"/>
                </a:solidFill>
                <a:latin typeface="+mn-lt"/>
              </a:rPr>
              <a:t>leadership</a:t>
            </a:r>
          </a:p>
          <a:p>
            <a:pPr eaLnBrk="1" hangingPunct="1"/>
            <a:r>
              <a:rPr lang="en-US" altLang="en-US" sz="2400" b="1" dirty="0">
                <a:solidFill>
                  <a:schemeClr val="tx1"/>
                </a:solidFill>
                <a:latin typeface="+mn-lt"/>
              </a:rPr>
              <a:t>Turnover</a:t>
            </a:r>
            <a:r>
              <a:rPr lang="en-US" altLang="en-US" sz="2400" dirty="0">
                <a:solidFill>
                  <a:schemeClr val="tx1"/>
                </a:solidFill>
                <a:latin typeface="+mn-lt"/>
              </a:rPr>
              <a:t> among project team members</a:t>
            </a:r>
          </a:p>
          <a:p>
            <a:pPr eaLnBrk="1" hangingPunct="1"/>
            <a:r>
              <a:rPr lang="en-US" altLang="en-US" sz="2400" b="1" dirty="0">
                <a:solidFill>
                  <a:schemeClr val="tx1"/>
                </a:solidFill>
                <a:latin typeface="+mn-lt"/>
              </a:rPr>
              <a:t>Dysfunctional</a:t>
            </a:r>
            <a:r>
              <a:rPr lang="en-US" altLang="en-US" sz="2400" b="1" i="1" dirty="0">
                <a:solidFill>
                  <a:schemeClr val="tx1"/>
                </a:solidFill>
                <a:latin typeface="+mn-lt"/>
              </a:rPr>
              <a:t> </a:t>
            </a:r>
            <a:r>
              <a:rPr lang="en-US" altLang="en-US" sz="2400" dirty="0" smtClean="0">
                <a:solidFill>
                  <a:schemeClr val="tx1"/>
                </a:solidFill>
                <a:latin typeface="+mn-lt"/>
              </a:rPr>
              <a:t>behavior</a:t>
            </a:r>
            <a:endParaRPr lang="en-US" altLang="en-US" sz="2400" dirty="0">
              <a:solidFill>
                <a:schemeClr val="tx1"/>
              </a:solidFill>
              <a:latin typeface="+mn-lt"/>
            </a:endParaRPr>
          </a:p>
        </p:txBody>
      </p:sp>
    </p:spTree>
    <p:extLst>
      <p:ext uri="{BB962C8B-B14F-4D97-AF65-F5344CB8AC3E}">
        <p14:creationId xmlns:p14="http://schemas.microsoft.com/office/powerpoint/2010/main" val="2148704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Group Development</a:t>
            </a:r>
            <a:endParaRPr lang="en-IN" dirty="0"/>
          </a:p>
        </p:txBody>
      </p:sp>
      <p:sp>
        <p:nvSpPr>
          <p:cNvPr id="4" name="Text Placeholder 3"/>
          <p:cNvSpPr>
            <a:spLocks noGrp="1"/>
          </p:cNvSpPr>
          <p:nvPr>
            <p:ph type="body" idx="1"/>
          </p:nvPr>
        </p:nvSpPr>
        <p:spPr>
          <a:xfrm>
            <a:off x="457200" y="1600200"/>
            <a:ext cx="8229600" cy="2746717"/>
          </a:xfrm>
        </p:spPr>
        <p:txBody>
          <a:bodyPr/>
          <a:lstStyle/>
          <a:p>
            <a:pPr marL="432000" indent="-432000" eaLnBrk="1" hangingPunct="1">
              <a:buFont typeface="+mj-lt"/>
              <a:buAutoNum type="arabicPeriod"/>
            </a:pPr>
            <a:r>
              <a:rPr lang="en-US" altLang="en-US" sz="2400" b="1" dirty="0" smtClean="0">
                <a:solidFill>
                  <a:schemeClr val="tx1"/>
                </a:solidFill>
                <a:latin typeface="+mn-lt"/>
              </a:rPr>
              <a:t>Forming</a:t>
            </a:r>
            <a:r>
              <a:rPr lang="en-US" altLang="en-US" sz="2400" dirty="0">
                <a:solidFill>
                  <a:schemeClr val="tx1"/>
                </a:solidFill>
                <a:latin typeface="+mn-lt"/>
              </a:rPr>
              <a:t>—</a:t>
            </a:r>
            <a:r>
              <a:rPr lang="en-US" altLang="en-US" sz="2400" dirty="0" smtClean="0">
                <a:solidFill>
                  <a:schemeClr val="tx1"/>
                </a:solidFill>
                <a:latin typeface="+mn-lt"/>
              </a:rPr>
              <a:t>members </a:t>
            </a:r>
            <a:r>
              <a:rPr lang="en-US" altLang="en-US" sz="2400" dirty="0">
                <a:solidFill>
                  <a:schemeClr val="tx1"/>
                </a:solidFill>
                <a:latin typeface="+mn-lt"/>
              </a:rPr>
              <a:t>become acquainted</a:t>
            </a:r>
          </a:p>
          <a:p>
            <a:pPr marL="432000" indent="-432000" eaLnBrk="1" hangingPunct="1">
              <a:buFont typeface="+mj-lt"/>
              <a:buAutoNum type="arabicPeriod"/>
            </a:pPr>
            <a:r>
              <a:rPr lang="en-US" altLang="en-US" sz="2400" b="1" dirty="0" smtClean="0">
                <a:solidFill>
                  <a:schemeClr val="tx1"/>
                </a:solidFill>
                <a:latin typeface="+mn-lt"/>
              </a:rPr>
              <a:t>Storming</a:t>
            </a:r>
            <a:r>
              <a:rPr lang="en-US" altLang="en-US" sz="2400" dirty="0">
                <a:solidFill>
                  <a:schemeClr val="tx1"/>
                </a:solidFill>
              </a:rPr>
              <a:t>—</a:t>
            </a:r>
            <a:r>
              <a:rPr lang="en-US" altLang="en-US" sz="2400" dirty="0" smtClean="0">
                <a:solidFill>
                  <a:schemeClr val="tx1"/>
                </a:solidFill>
                <a:latin typeface="+mn-lt"/>
              </a:rPr>
              <a:t>conflict </a:t>
            </a:r>
            <a:r>
              <a:rPr lang="en-US" altLang="en-US" sz="2400" dirty="0">
                <a:solidFill>
                  <a:schemeClr val="tx1"/>
                </a:solidFill>
                <a:latin typeface="+mn-lt"/>
              </a:rPr>
              <a:t>begins</a:t>
            </a:r>
          </a:p>
          <a:p>
            <a:pPr marL="432000" indent="-432000" eaLnBrk="1" hangingPunct="1">
              <a:buFont typeface="+mj-lt"/>
              <a:buAutoNum type="arabicPeriod"/>
            </a:pPr>
            <a:r>
              <a:rPr lang="en-US" altLang="en-US" sz="2400" b="1" dirty="0" smtClean="0">
                <a:solidFill>
                  <a:schemeClr val="tx1"/>
                </a:solidFill>
                <a:latin typeface="+mn-lt"/>
              </a:rPr>
              <a:t>Norming</a:t>
            </a:r>
            <a:r>
              <a:rPr lang="en-US" altLang="en-US" sz="2400" dirty="0">
                <a:solidFill>
                  <a:schemeClr val="tx1"/>
                </a:solidFill>
              </a:rPr>
              <a:t>—</a:t>
            </a:r>
            <a:r>
              <a:rPr lang="en-US" altLang="en-US" sz="2400" dirty="0" smtClean="0">
                <a:solidFill>
                  <a:schemeClr val="tx1"/>
                </a:solidFill>
                <a:latin typeface="+mn-lt"/>
              </a:rPr>
              <a:t>members </a:t>
            </a:r>
            <a:r>
              <a:rPr lang="en-US" altLang="en-US" sz="2400" dirty="0">
                <a:solidFill>
                  <a:schemeClr val="tx1"/>
                </a:solidFill>
                <a:latin typeface="+mn-lt"/>
              </a:rPr>
              <a:t>reach agreement</a:t>
            </a:r>
          </a:p>
          <a:p>
            <a:pPr marL="432000" indent="-432000" eaLnBrk="1" hangingPunct="1">
              <a:buFont typeface="+mj-lt"/>
              <a:buAutoNum type="arabicPeriod"/>
            </a:pPr>
            <a:r>
              <a:rPr lang="en-US" altLang="en-US" sz="2400" b="1" dirty="0" smtClean="0">
                <a:solidFill>
                  <a:schemeClr val="tx1"/>
                </a:solidFill>
                <a:latin typeface="+mn-lt"/>
              </a:rPr>
              <a:t>Performing</a:t>
            </a:r>
            <a:r>
              <a:rPr lang="en-US" altLang="en-US" sz="2400" dirty="0">
                <a:solidFill>
                  <a:schemeClr val="tx1"/>
                </a:solidFill>
              </a:rPr>
              <a:t>—</a:t>
            </a:r>
            <a:r>
              <a:rPr lang="en-US" altLang="en-US" sz="2400" dirty="0" smtClean="0">
                <a:solidFill>
                  <a:schemeClr val="tx1"/>
                </a:solidFill>
                <a:latin typeface="+mn-lt"/>
              </a:rPr>
              <a:t>members </a:t>
            </a:r>
            <a:r>
              <a:rPr lang="en-US" altLang="en-US" sz="2400" dirty="0">
                <a:solidFill>
                  <a:schemeClr val="tx1"/>
                </a:solidFill>
                <a:latin typeface="+mn-lt"/>
              </a:rPr>
              <a:t>work together</a:t>
            </a:r>
          </a:p>
          <a:p>
            <a:pPr marL="432000" indent="-432000" eaLnBrk="1" hangingPunct="1">
              <a:buFont typeface="+mj-lt"/>
              <a:buAutoNum type="arabicPeriod"/>
            </a:pPr>
            <a:r>
              <a:rPr lang="en-US" altLang="en-US" sz="2400" b="1" dirty="0" smtClean="0">
                <a:solidFill>
                  <a:schemeClr val="tx1"/>
                </a:solidFill>
                <a:latin typeface="+mn-lt"/>
              </a:rPr>
              <a:t>Adjourning</a:t>
            </a:r>
            <a:r>
              <a:rPr lang="en-US" altLang="en-US" sz="2400" dirty="0">
                <a:solidFill>
                  <a:schemeClr val="tx1"/>
                </a:solidFill>
              </a:rPr>
              <a:t>—</a:t>
            </a:r>
            <a:r>
              <a:rPr lang="en-US" altLang="en-US" sz="2400" dirty="0" smtClean="0">
                <a:solidFill>
                  <a:schemeClr val="tx1"/>
                </a:solidFill>
                <a:latin typeface="+mn-lt"/>
              </a:rPr>
              <a:t>group disbands</a:t>
            </a:r>
            <a:endParaRPr lang="en-US" altLang="en-US" sz="2400" b="1" dirty="0">
              <a:solidFill>
                <a:schemeClr val="tx1"/>
              </a:solidFill>
              <a:latin typeface="+mn-lt"/>
            </a:endParaRPr>
          </a:p>
        </p:txBody>
      </p:sp>
      <p:sp>
        <p:nvSpPr>
          <p:cNvPr id="5" name="Text Placeholder 4"/>
          <p:cNvSpPr>
            <a:spLocks noGrp="1"/>
          </p:cNvSpPr>
          <p:nvPr>
            <p:ph type="body" idx="2"/>
          </p:nvPr>
        </p:nvSpPr>
        <p:spPr>
          <a:xfrm>
            <a:off x="457200" y="4439782"/>
            <a:ext cx="8229600" cy="524104"/>
          </a:xfrm>
        </p:spPr>
        <p:txBody>
          <a:bodyPr/>
          <a:lstStyle/>
          <a:p>
            <a:pPr marL="0" indent="0" eaLnBrk="1" hangingPunct="1">
              <a:buNone/>
            </a:pPr>
            <a:r>
              <a:rPr lang="en-US" altLang="en-US" sz="2400" b="1" dirty="0" smtClean="0">
                <a:solidFill>
                  <a:schemeClr val="tx1"/>
                </a:solidFill>
                <a:latin typeface="+mn-lt"/>
              </a:rPr>
              <a:t>Punctuated </a:t>
            </a:r>
            <a:r>
              <a:rPr lang="en-US" altLang="en-US" sz="2400" b="1" dirty="0">
                <a:solidFill>
                  <a:schemeClr val="tx1"/>
                </a:solidFill>
                <a:latin typeface="+mn-lt"/>
              </a:rPr>
              <a:t>e</a:t>
            </a:r>
            <a:r>
              <a:rPr lang="en-US" altLang="en-US" sz="2400" b="1" dirty="0" smtClean="0">
                <a:solidFill>
                  <a:schemeClr val="tx1"/>
                </a:solidFill>
                <a:latin typeface="+mn-lt"/>
              </a:rPr>
              <a:t>quilibrium </a:t>
            </a:r>
            <a:r>
              <a:rPr lang="en-US" altLang="en-US" sz="2400" b="1" dirty="0">
                <a:solidFill>
                  <a:schemeClr val="tx1"/>
                </a:solidFill>
                <a:latin typeface="+mn-lt"/>
              </a:rPr>
              <a:t>is a different model</a:t>
            </a:r>
            <a:r>
              <a:rPr lang="en-US" altLang="en-US" sz="2400" b="1" dirty="0" smtClean="0">
                <a:solidFill>
                  <a:schemeClr val="tx1"/>
                </a:solidFill>
                <a:latin typeface="+mn-lt"/>
              </a:rPr>
              <a:t>.</a:t>
            </a:r>
            <a:endParaRPr lang="en-US" altLang="en-US" sz="2400" b="1" dirty="0">
              <a:solidFill>
                <a:schemeClr val="tx1"/>
              </a:solidFill>
              <a:latin typeface="+mn-lt"/>
            </a:endParaRPr>
          </a:p>
        </p:txBody>
      </p:sp>
    </p:spTree>
    <p:extLst>
      <p:ext uri="{BB962C8B-B14F-4D97-AF65-F5344CB8AC3E}">
        <p14:creationId xmlns:p14="http://schemas.microsoft.com/office/powerpoint/2010/main" val="2446921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a:t>
            </a:r>
            <a:r>
              <a:rPr lang="en-US" dirty="0" smtClean="0">
                <a:solidFill>
                  <a:schemeClr val="tx2"/>
                </a:solidFill>
              </a:rPr>
              <a:t>igure 6.3 </a:t>
            </a:r>
            <a:r>
              <a:rPr lang="en-US" dirty="0">
                <a:solidFill>
                  <a:schemeClr val="tx2"/>
                </a:solidFill>
              </a:rPr>
              <a:t>Stages </a:t>
            </a:r>
            <a:r>
              <a:rPr lang="en-US" dirty="0" smtClean="0">
                <a:solidFill>
                  <a:schemeClr val="tx2"/>
                </a:solidFill>
              </a:rPr>
              <a:t>of Team </a:t>
            </a:r>
            <a:r>
              <a:rPr lang="en-US" dirty="0">
                <a:solidFill>
                  <a:schemeClr val="tx2"/>
                </a:solidFill>
              </a:rPr>
              <a:t>Development</a:t>
            </a:r>
            <a:endParaRPr lang="en-IN" dirty="0">
              <a:solidFill>
                <a:schemeClr val="tx2"/>
              </a:solidFill>
            </a:endParaRPr>
          </a:p>
        </p:txBody>
      </p:sp>
      <p:pic>
        <p:nvPicPr>
          <p:cNvPr id="4" name="Picture 3" descr="A circular diagram divided into quarters shows the stages of team development, which begins with, convene, and ends with, adjourn. The stages are forming, storming, norming, performing. 1, forming. Inclusion and testing. Team is quiet, polite, guarded, impersonal, businesslike, with high morale. &#10;2, storming. Control and infighting. Team has conflict over control, alienation, personal agenda, low morale, and is confrontational. 3, norming. Cooperation and organized. Team establishes procedures, develops team skills, confronts issues, rebuilds morale. 4, performing. Productivity. Team has trust, is flexible, is supportive, is confident is efficient, has high morale."/>
          <p:cNvPicPr>
            <a:picLocks noChangeAspect="1"/>
          </p:cNvPicPr>
          <p:nvPr/>
        </p:nvPicPr>
        <p:blipFill>
          <a:blip r:embed="rId2"/>
          <a:stretch>
            <a:fillRect/>
          </a:stretch>
        </p:blipFill>
        <p:spPr>
          <a:xfrm>
            <a:off x="1476010" y="1651386"/>
            <a:ext cx="6186248" cy="4436240"/>
          </a:xfrm>
          <a:prstGeom prst="rect">
            <a:avLst/>
          </a:prstGeom>
        </p:spPr>
      </p:pic>
    </p:spTree>
    <p:extLst>
      <p:ext uri="{BB962C8B-B14F-4D97-AF65-F5344CB8AC3E}">
        <p14:creationId xmlns:p14="http://schemas.microsoft.com/office/powerpoint/2010/main" val="88724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sz="3200" dirty="0" smtClean="0">
                <a:solidFill>
                  <a:schemeClr val="tx2"/>
                </a:solidFill>
              </a:rPr>
              <a:t>Figure </a:t>
            </a:r>
            <a:r>
              <a:rPr lang="en-IN" sz="3200" dirty="0">
                <a:solidFill>
                  <a:schemeClr val="tx2"/>
                </a:solidFill>
              </a:rPr>
              <a:t>6.4 Model of Punctuated Equilibrium</a:t>
            </a:r>
          </a:p>
        </p:txBody>
      </p:sp>
      <p:pic>
        <p:nvPicPr>
          <p:cNvPr id="4" name="Picture 3" descr="A graph plots team performance from low to high on the y axis versus project start, midpoint, and finish on the x axis.&#10;Performance is low at the first meeting and start. An eruption occurs before the midpoint as performance is increasing, resulting in an ascending stair step of performance ending at a high at the project completion deadline."/>
          <p:cNvPicPr>
            <a:picLocks noChangeAspect="1"/>
          </p:cNvPicPr>
          <p:nvPr/>
        </p:nvPicPr>
        <p:blipFill>
          <a:blip r:embed="rId2"/>
          <a:stretch>
            <a:fillRect/>
          </a:stretch>
        </p:blipFill>
        <p:spPr>
          <a:xfrm>
            <a:off x="1240655" y="1587053"/>
            <a:ext cx="6556696" cy="4453616"/>
          </a:xfrm>
          <a:prstGeom prst="rect">
            <a:avLst/>
          </a:prstGeom>
        </p:spPr>
      </p:pic>
    </p:spTree>
    <p:extLst>
      <p:ext uri="{BB962C8B-B14F-4D97-AF65-F5344CB8AC3E}">
        <p14:creationId xmlns:p14="http://schemas.microsoft.com/office/powerpoint/2010/main" val="1201991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Achieving Cross-Functional Cooperation</a:t>
            </a:r>
            <a:endParaRPr lang="en-IN" dirty="0"/>
          </a:p>
        </p:txBody>
      </p:sp>
      <p:sp>
        <p:nvSpPr>
          <p:cNvPr id="5" name="Text Placeholder 4"/>
          <p:cNvSpPr>
            <a:spLocks noGrp="1"/>
          </p:cNvSpPr>
          <p:nvPr>
            <p:ph type="body" idx="1"/>
          </p:nvPr>
        </p:nvSpPr>
        <p:spPr>
          <a:xfrm>
            <a:off x="457200" y="1600200"/>
            <a:ext cx="8229600" cy="479323"/>
          </a:xfrm>
        </p:spPr>
        <p:txBody>
          <a:bodyPr/>
          <a:lstStyle/>
          <a:p>
            <a:pPr marL="0" indent="0">
              <a:buNone/>
            </a:pPr>
            <a:r>
              <a:rPr lang="en-IN" sz="2000" b="1" dirty="0" smtClean="0">
                <a:latin typeface="+mn-lt"/>
              </a:rPr>
              <a:t>Figure </a:t>
            </a:r>
            <a:r>
              <a:rPr lang="en-IN" sz="2000" b="1" dirty="0">
                <a:latin typeface="+mn-lt"/>
              </a:rPr>
              <a:t>6.5 </a:t>
            </a:r>
            <a:r>
              <a:rPr lang="en-IN" sz="2000" dirty="0">
                <a:latin typeface="+mn-lt"/>
              </a:rPr>
              <a:t>Project Team Cross-Functional Cooperation</a:t>
            </a:r>
          </a:p>
        </p:txBody>
      </p:sp>
      <p:pic>
        <p:nvPicPr>
          <p:cNvPr id="6" name="Picture 5" descr="A diagram illustrates the factors which affect cross functional cooperation as superordinate goals, rules and procedure, physical proximity, and accessibility. The results of cooperation are task outcomes and psychosocial outcomes, which form a cycle, affecting the factors which impact cooperation."/>
          <p:cNvPicPr>
            <a:picLocks noChangeAspect="1"/>
          </p:cNvPicPr>
          <p:nvPr/>
        </p:nvPicPr>
        <p:blipFill>
          <a:blip r:embed="rId2"/>
          <a:stretch>
            <a:fillRect/>
          </a:stretch>
        </p:blipFill>
        <p:spPr>
          <a:xfrm>
            <a:off x="1181251" y="2314183"/>
            <a:ext cx="6709187" cy="3912527"/>
          </a:xfrm>
          <a:prstGeom prst="rect">
            <a:avLst/>
          </a:prstGeom>
        </p:spPr>
      </p:pic>
    </p:spTree>
    <p:extLst>
      <p:ext uri="{BB962C8B-B14F-4D97-AF65-F5344CB8AC3E}">
        <p14:creationId xmlns:p14="http://schemas.microsoft.com/office/powerpoint/2010/main" val="3326248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High-Performing </a:t>
            </a:r>
            <a:r>
              <a:rPr lang="en-US" dirty="0" smtClean="0"/>
              <a:t>Teams</a:t>
            </a:r>
            <a:endParaRPr lang="en-US" dirty="0"/>
          </a:p>
        </p:txBody>
      </p:sp>
      <p:sp>
        <p:nvSpPr>
          <p:cNvPr id="3" name="Text Placeholder 2"/>
          <p:cNvSpPr>
            <a:spLocks noGrp="1"/>
          </p:cNvSpPr>
          <p:nvPr>
            <p:ph type="body" idx="1"/>
          </p:nvPr>
        </p:nvSpPr>
        <p:spPr>
          <a:xfrm>
            <a:off x="457200" y="1600200"/>
            <a:ext cx="8229600" cy="1157513"/>
          </a:xfrm>
        </p:spPr>
        <p:txBody>
          <a:bodyPr/>
          <a:lstStyle/>
          <a:p>
            <a:pPr eaLnBrk="1" hangingPunct="1">
              <a:buFontTx/>
              <a:buNone/>
            </a:pPr>
            <a:r>
              <a:rPr lang="en-US" altLang="en-US" sz="2000" dirty="0">
                <a:latin typeface="+mn-lt"/>
              </a:rPr>
              <a:t>Make the project team </a:t>
            </a:r>
            <a:r>
              <a:rPr lang="en-US" altLang="en-US" sz="2000" b="1" dirty="0">
                <a:solidFill>
                  <a:schemeClr val="tx1"/>
                </a:solidFill>
                <a:latin typeface="+mn-lt"/>
              </a:rPr>
              <a:t>tangible</a:t>
            </a:r>
            <a:r>
              <a:rPr lang="en-US" altLang="en-US" sz="2000" dirty="0">
                <a:latin typeface="+mn-lt"/>
              </a:rPr>
              <a:t>.</a:t>
            </a:r>
            <a:endParaRPr lang="en-US" altLang="en-US" sz="2000" b="1" i="1" dirty="0">
              <a:solidFill>
                <a:schemeClr val="accent1"/>
              </a:solidFill>
              <a:latin typeface="+mn-lt"/>
            </a:endParaRPr>
          </a:p>
          <a:p>
            <a:pPr marL="255600" lvl="1" indent="-255600">
              <a:buFont typeface="Arial" panose="020B0604020202020204" pitchFamily="34" charset="0"/>
              <a:buChar char="•"/>
            </a:pPr>
            <a:r>
              <a:rPr lang="en-US" altLang="en-US" sz="2000" dirty="0" smtClean="0">
                <a:latin typeface="+mn-lt"/>
              </a:rPr>
              <a:t>Publicity</a:t>
            </a:r>
            <a:endParaRPr lang="en-US" altLang="en-US" sz="2000" dirty="0">
              <a:latin typeface="+mn-lt"/>
            </a:endParaRPr>
          </a:p>
          <a:p>
            <a:pPr marL="255600" lvl="1" indent="-255600">
              <a:buFont typeface="Arial" panose="020B0604020202020204" pitchFamily="34" charset="0"/>
              <a:buChar char="•"/>
            </a:pPr>
            <a:r>
              <a:rPr lang="en-US" altLang="en-US" sz="2000" dirty="0">
                <a:latin typeface="+mn-lt"/>
              </a:rPr>
              <a:t>Terminology </a:t>
            </a:r>
            <a:r>
              <a:rPr lang="en-US" altLang="en-US" sz="2000" dirty="0" smtClean="0">
                <a:latin typeface="+mn-lt"/>
              </a:rPr>
              <a:t>and language</a:t>
            </a:r>
            <a:endParaRPr lang="en-US" altLang="en-US" sz="2000" dirty="0">
              <a:latin typeface="+mn-lt"/>
            </a:endParaRPr>
          </a:p>
        </p:txBody>
      </p:sp>
      <p:sp>
        <p:nvSpPr>
          <p:cNvPr id="4" name="Content Placeholder 3"/>
          <p:cNvSpPr>
            <a:spLocks noGrp="1"/>
          </p:cNvSpPr>
          <p:nvPr>
            <p:ph sz="quarter" idx="13"/>
          </p:nvPr>
        </p:nvSpPr>
        <p:spPr>
          <a:xfrm>
            <a:off x="483052" y="2929151"/>
            <a:ext cx="8229600" cy="1570280"/>
          </a:xfrm>
        </p:spPr>
        <p:txBody>
          <a:bodyPr/>
          <a:lstStyle/>
          <a:p>
            <a:pPr eaLnBrk="1" hangingPunct="1">
              <a:buFontTx/>
              <a:buNone/>
            </a:pPr>
            <a:r>
              <a:rPr lang="en-US" altLang="en-US" sz="2000" b="1" dirty="0">
                <a:solidFill>
                  <a:schemeClr val="tx1"/>
                </a:solidFill>
                <a:latin typeface="+mn-lt"/>
              </a:rPr>
              <a:t>Reward</a:t>
            </a:r>
            <a:r>
              <a:rPr lang="en-US" altLang="en-US" sz="2000" i="1" dirty="0">
                <a:latin typeface="+mn-lt"/>
              </a:rPr>
              <a:t> </a:t>
            </a:r>
            <a:r>
              <a:rPr lang="en-US" altLang="en-US" sz="2000" dirty="0">
                <a:latin typeface="+mn-lt"/>
              </a:rPr>
              <a:t>good behavior.</a:t>
            </a:r>
          </a:p>
          <a:p>
            <a:pPr marL="255600" lvl="1" indent="-255600" eaLnBrk="1" hangingPunct="1">
              <a:buFont typeface="Arial" panose="020B0604020202020204" pitchFamily="34" charset="0"/>
              <a:buChar char="•"/>
            </a:pPr>
            <a:r>
              <a:rPr lang="en-US" altLang="en-US" sz="2000" dirty="0">
                <a:latin typeface="+mn-lt"/>
              </a:rPr>
              <a:t>Flexibility</a:t>
            </a:r>
          </a:p>
          <a:p>
            <a:pPr marL="255600" lvl="1" indent="-255600" eaLnBrk="1" hangingPunct="1">
              <a:buFont typeface="Arial" panose="020B0604020202020204" pitchFamily="34" charset="0"/>
              <a:buChar char="•"/>
            </a:pPr>
            <a:r>
              <a:rPr lang="en-US" altLang="en-US" sz="2000" dirty="0">
                <a:latin typeface="+mn-lt"/>
              </a:rPr>
              <a:t>Creativity</a:t>
            </a:r>
          </a:p>
          <a:p>
            <a:pPr marL="255600" lvl="1" indent="-255600" eaLnBrk="1" hangingPunct="1">
              <a:buFont typeface="Arial" panose="020B0604020202020204" pitchFamily="34" charset="0"/>
              <a:buChar char="•"/>
            </a:pPr>
            <a:r>
              <a:rPr lang="en-US" altLang="en-US" sz="2000" dirty="0" smtClean="0">
                <a:latin typeface="+mn-lt"/>
              </a:rPr>
              <a:t>Pragmatism</a:t>
            </a:r>
            <a:endParaRPr lang="en-US" altLang="en-US" sz="2000" dirty="0">
              <a:latin typeface="+mn-lt"/>
            </a:endParaRPr>
          </a:p>
        </p:txBody>
      </p:sp>
      <p:sp>
        <p:nvSpPr>
          <p:cNvPr id="5" name="Content Placeholder 4"/>
          <p:cNvSpPr>
            <a:spLocks noGrp="1"/>
          </p:cNvSpPr>
          <p:nvPr>
            <p:ph sz="quarter" idx="14"/>
          </p:nvPr>
        </p:nvSpPr>
        <p:spPr>
          <a:xfrm>
            <a:off x="483053" y="4599862"/>
            <a:ext cx="8232775" cy="1597736"/>
          </a:xfrm>
        </p:spPr>
        <p:txBody>
          <a:bodyPr/>
          <a:lstStyle/>
          <a:p>
            <a:pPr eaLnBrk="1" hangingPunct="1">
              <a:buFontTx/>
              <a:buNone/>
            </a:pPr>
            <a:r>
              <a:rPr lang="en-US" altLang="en-US" sz="2000" dirty="0">
                <a:latin typeface="+mn-lt"/>
              </a:rPr>
              <a:t>Develop a </a:t>
            </a:r>
            <a:r>
              <a:rPr lang="en-US" altLang="en-US" sz="2000" b="1" dirty="0">
                <a:solidFill>
                  <a:schemeClr val="tx1"/>
                </a:solidFill>
                <a:latin typeface="+mn-lt"/>
              </a:rPr>
              <a:t>personal touch</a:t>
            </a:r>
            <a:r>
              <a:rPr lang="en-US" altLang="en-US" sz="2000" dirty="0">
                <a:latin typeface="+mn-lt"/>
              </a:rPr>
              <a:t>.</a:t>
            </a:r>
            <a:endParaRPr lang="en-US" altLang="en-US" sz="2000" b="1" i="1" dirty="0">
              <a:solidFill>
                <a:schemeClr val="accent1"/>
              </a:solidFill>
              <a:latin typeface="+mn-lt"/>
            </a:endParaRPr>
          </a:p>
          <a:p>
            <a:pPr marL="255600" lvl="1" indent="-255600" eaLnBrk="1" hangingPunct="1">
              <a:buFont typeface="Arial" panose="020B0604020202020204" pitchFamily="34" charset="0"/>
              <a:buChar char="•"/>
            </a:pPr>
            <a:r>
              <a:rPr lang="en-US" altLang="en-US" sz="2000" dirty="0">
                <a:latin typeface="+mn-lt"/>
              </a:rPr>
              <a:t>Lead by example</a:t>
            </a:r>
          </a:p>
          <a:p>
            <a:pPr marL="255600" lvl="1" indent="-255600" eaLnBrk="1" hangingPunct="1">
              <a:buFont typeface="Arial" panose="020B0604020202020204" pitchFamily="34" charset="0"/>
              <a:buChar char="•"/>
            </a:pPr>
            <a:r>
              <a:rPr lang="en-US" altLang="en-US" sz="2000" dirty="0">
                <a:latin typeface="+mn-lt"/>
              </a:rPr>
              <a:t>Positive feedback for good performance</a:t>
            </a:r>
          </a:p>
          <a:p>
            <a:pPr marL="255600" lvl="1" indent="-255600" eaLnBrk="1" hangingPunct="1">
              <a:buFont typeface="Arial" panose="020B0604020202020204" pitchFamily="34" charset="0"/>
              <a:buChar char="•"/>
            </a:pPr>
            <a:r>
              <a:rPr lang="en-US" altLang="en-US" sz="2000" dirty="0">
                <a:latin typeface="+mn-lt"/>
              </a:rPr>
              <a:t>Accessibility </a:t>
            </a:r>
            <a:r>
              <a:rPr lang="en-US" altLang="en-US" sz="2000" dirty="0" smtClean="0">
                <a:latin typeface="+mn-lt"/>
              </a:rPr>
              <a:t>and consistency</a:t>
            </a:r>
            <a:endParaRPr lang="en-US" altLang="en-US" sz="2000" dirty="0">
              <a:latin typeface="+mn-lt"/>
            </a:endParaRPr>
          </a:p>
        </p:txBody>
      </p:sp>
    </p:spTree>
    <p:extLst>
      <p:ext uri="{BB962C8B-B14F-4D97-AF65-F5344CB8AC3E}">
        <p14:creationId xmlns:p14="http://schemas.microsoft.com/office/powerpoint/2010/main" val="107565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Virtual Project Teams</a:t>
            </a:r>
            <a:endParaRPr lang="en-IN" dirty="0"/>
          </a:p>
        </p:txBody>
      </p:sp>
      <p:sp>
        <p:nvSpPr>
          <p:cNvPr id="4" name="Text Placeholder 3"/>
          <p:cNvSpPr>
            <a:spLocks noGrp="1"/>
          </p:cNvSpPr>
          <p:nvPr>
            <p:ph type="body" idx="1"/>
          </p:nvPr>
        </p:nvSpPr>
        <p:spPr/>
        <p:txBody>
          <a:bodyPr/>
          <a:lstStyle/>
          <a:p>
            <a:pPr marL="0" indent="0" eaLnBrk="1" hangingPunct="1">
              <a:buFontTx/>
              <a:buNone/>
              <a:tabLst>
                <a:tab pos="0" algn="l"/>
              </a:tabLst>
            </a:pPr>
            <a:r>
              <a:rPr lang="en-US" altLang="en-US" sz="2400" dirty="0">
                <a:solidFill>
                  <a:schemeClr val="tx1"/>
                </a:solidFill>
                <a:latin typeface="+mn-lt"/>
              </a:rPr>
              <a:t>Use electronic media to link members of a geographically dispersed project team.</a:t>
            </a:r>
          </a:p>
          <a:p>
            <a:pPr eaLnBrk="1" hangingPunct="1">
              <a:buFontTx/>
              <a:buNone/>
            </a:pPr>
            <a:r>
              <a:rPr lang="en-US" altLang="en-US" sz="2400" b="1" dirty="0">
                <a:solidFill>
                  <a:schemeClr val="tx1"/>
                </a:solidFill>
                <a:latin typeface="+mn-lt"/>
              </a:rPr>
              <a:t>How Can Virtual Teams Be Improved?</a:t>
            </a:r>
          </a:p>
          <a:p>
            <a:pPr eaLnBrk="1" hangingPunct="1">
              <a:spcAft>
                <a:spcPts val="600"/>
              </a:spcAft>
              <a:buClr>
                <a:schemeClr val="tx2"/>
              </a:buClr>
            </a:pPr>
            <a:r>
              <a:rPr lang="en-US" altLang="en-US" sz="2400" dirty="0">
                <a:solidFill>
                  <a:schemeClr val="tx1"/>
                </a:solidFill>
                <a:latin typeface="+mn-lt"/>
              </a:rPr>
              <a:t>Use face-to-face communication when possible.</a:t>
            </a:r>
          </a:p>
          <a:p>
            <a:pPr eaLnBrk="1" hangingPunct="1">
              <a:spcAft>
                <a:spcPts val="600"/>
              </a:spcAft>
              <a:buClr>
                <a:schemeClr val="tx2"/>
              </a:buClr>
            </a:pPr>
            <a:r>
              <a:rPr lang="en-US" altLang="en-US" sz="2400" dirty="0">
                <a:solidFill>
                  <a:schemeClr val="tx1"/>
                </a:solidFill>
                <a:latin typeface="+mn-lt"/>
              </a:rPr>
              <a:t>Don’t let team members disappear.</a:t>
            </a:r>
          </a:p>
          <a:p>
            <a:pPr eaLnBrk="1" hangingPunct="1">
              <a:spcAft>
                <a:spcPts val="600"/>
              </a:spcAft>
              <a:buClr>
                <a:schemeClr val="tx2"/>
              </a:buClr>
            </a:pPr>
            <a:r>
              <a:rPr lang="en-US" altLang="en-US" sz="2400" dirty="0">
                <a:solidFill>
                  <a:schemeClr val="tx1"/>
                </a:solidFill>
                <a:latin typeface="+mn-lt"/>
              </a:rPr>
              <a:t>Establish a code of conduct.</a:t>
            </a:r>
          </a:p>
          <a:p>
            <a:pPr eaLnBrk="1" hangingPunct="1">
              <a:spcAft>
                <a:spcPts val="600"/>
              </a:spcAft>
              <a:buClr>
                <a:schemeClr val="tx2"/>
              </a:buClr>
            </a:pPr>
            <a:r>
              <a:rPr lang="en-US" altLang="en-US" sz="2400" dirty="0">
                <a:solidFill>
                  <a:schemeClr val="tx1"/>
                </a:solidFill>
                <a:latin typeface="+mn-lt"/>
              </a:rPr>
              <a:t>Keep everyone in the communication loop.</a:t>
            </a:r>
          </a:p>
          <a:p>
            <a:pPr eaLnBrk="1" hangingPunct="1">
              <a:spcAft>
                <a:spcPts val="600"/>
              </a:spcAft>
              <a:buClr>
                <a:schemeClr val="tx2"/>
              </a:buClr>
            </a:pPr>
            <a:r>
              <a:rPr lang="en-US" altLang="en-US" sz="2400" dirty="0">
                <a:solidFill>
                  <a:schemeClr val="tx1"/>
                </a:solidFill>
                <a:latin typeface="+mn-lt"/>
              </a:rPr>
              <a:t>Create a process for addressing conflict</a:t>
            </a:r>
            <a:r>
              <a:rPr lang="en-US" altLang="en-US" sz="2400" dirty="0" smtClean="0">
                <a:solidFill>
                  <a:schemeClr val="tx1"/>
                </a:solidFill>
                <a:latin typeface="+mn-lt"/>
              </a:rPr>
              <a:t>.</a:t>
            </a:r>
            <a:endParaRPr lang="en-US" altLang="en-US" sz="2400" dirty="0">
              <a:solidFill>
                <a:schemeClr val="tx1"/>
              </a:solidFill>
              <a:latin typeface="+mn-lt"/>
            </a:endParaRPr>
          </a:p>
        </p:txBody>
      </p:sp>
    </p:spTree>
    <p:extLst>
      <p:ext uri="{BB962C8B-B14F-4D97-AF65-F5344CB8AC3E}">
        <p14:creationId xmlns:p14="http://schemas.microsoft.com/office/powerpoint/2010/main" val="3793035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7971</TotalTime>
  <Words>406</Words>
  <Application>Microsoft Office PowerPoint</Application>
  <PresentationFormat>On-screen Show (4:3)</PresentationFormat>
  <Paragraphs>95</Paragraphs>
  <Slides>15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Noto Sans Symbols</vt:lpstr>
      <vt:lpstr>Times New Roman</vt:lpstr>
      <vt:lpstr>Verdana</vt:lpstr>
      <vt:lpstr>508 Lecture</vt:lpstr>
      <vt:lpstr>1_508 Lecture</vt:lpstr>
      <vt:lpstr>Project Management: Achieving Competitive Advantage</vt:lpstr>
      <vt:lpstr>Effective Project Teams</vt:lpstr>
      <vt:lpstr>Reasons Why Teams Fail</vt:lpstr>
      <vt:lpstr>Stages in Group Development</vt:lpstr>
      <vt:lpstr>Figure 6.3 Stages of Team Development</vt:lpstr>
      <vt:lpstr>Figure 6.4 Model of Punctuated Equilibrium</vt:lpstr>
      <vt:lpstr>Achieving Cross-Functional Cooperation</vt:lpstr>
      <vt:lpstr>Building High-Performing Teams</vt:lpstr>
      <vt:lpstr>Virtual Project Teams</vt:lpstr>
      <vt:lpstr>Conflict Management</vt:lpstr>
      <vt:lpstr>Sources of Conflict</vt:lpstr>
      <vt:lpstr>Conflict Resolution</vt:lpstr>
      <vt:lpstr>Negotiation</vt:lpstr>
      <vt:lpstr>Principled Negotiation</vt:lpstr>
      <vt:lpstr>Thank you </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Achieving Competitive Advantage, 5e</dc:title>
  <dc:subject>Business</dc:subject>
  <dc:creator>Pinto</dc:creator>
  <cp:keywords>Project Management</cp:keywords>
  <cp:lastModifiedBy>ADWOA</cp:lastModifiedBy>
  <cp:revision>683</cp:revision>
  <dcterms:modified xsi:type="dcterms:W3CDTF">2018-10-17T12:48:30Z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