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9"/>
  </p:notesMasterIdLst>
  <p:handoutMasterIdLst>
    <p:handoutMasterId r:id="rId20"/>
  </p:handoutMasterIdLst>
  <p:sldIdLst>
    <p:sldId id="324" r:id="rId3"/>
    <p:sldId id="306" r:id="rId4"/>
    <p:sldId id="308" r:id="rId5"/>
    <p:sldId id="309" r:id="rId6"/>
    <p:sldId id="310" r:id="rId7"/>
    <p:sldId id="311" r:id="rId8"/>
    <p:sldId id="323" r:id="rId9"/>
    <p:sldId id="313" r:id="rId10"/>
    <p:sldId id="314" r:id="rId11"/>
    <p:sldId id="315" r:id="rId12"/>
    <p:sldId id="318" r:id="rId13"/>
    <p:sldId id="319" r:id="rId14"/>
    <p:sldId id="320" r:id="rId15"/>
    <p:sldId id="321" r:id="rId16"/>
    <p:sldId id="322" r:id="rId17"/>
    <p:sldId id="325"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Elcano, Tierra Ross" initials="ETR" lastIdx="3" clrIdx="7">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laser" initials="laser" lastIdx="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4364" autoAdjust="0"/>
  </p:normalViewPr>
  <p:slideViewPr>
    <p:cSldViewPr snapToGrid="0" snapToObjects="1">
      <p:cViewPr varScale="1">
        <p:scale>
          <a:sx n="74" d="100"/>
          <a:sy n="74" d="100"/>
        </p:scale>
        <p:origin x="1224" y="72"/>
      </p:cViewPr>
      <p:guideLst>
        <p:guide orient="horz" pos="2160"/>
        <p:guide pos="2880"/>
      </p:guideLst>
    </p:cSldViewPr>
  </p:slideViewPr>
  <p:outlineViewPr>
    <p:cViewPr>
      <p:scale>
        <a:sx n="33" d="100"/>
        <a:sy n="33" d="100"/>
      </p:scale>
      <p:origin x="0" y="-792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10/17/2018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46988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21437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802194" y="6474315"/>
            <a:ext cx="6018669"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70" r:id="rId3"/>
    <p:sldLayoutId id="2147483649"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66"/>
            <a:ext cx="8363664" cy="1133579"/>
          </a:xfrm>
        </p:spPr>
        <p:txBody>
          <a:bodyPr/>
          <a:lstStyle/>
          <a:p>
            <a:r>
              <a:rPr lang="en-IN" dirty="0"/>
              <a:t>Project </a:t>
            </a:r>
            <a:r>
              <a:rPr lang="en-IN" dirty="0" smtClean="0"/>
              <a:t>Management: </a:t>
            </a:r>
            <a:r>
              <a:rPr lang="en-IN" dirty="0"/>
              <a:t>Achieving Competitive Advantage</a:t>
            </a:r>
            <a:endParaRPr lang="en-US" dirty="0">
              <a:solidFill>
                <a:schemeClr val="tx2"/>
              </a:solidFill>
            </a:endParaRPr>
          </a:p>
        </p:txBody>
      </p:sp>
      <p:sp>
        <p:nvSpPr>
          <p:cNvPr id="3" name="Text Placeholder 2"/>
          <p:cNvSpPr>
            <a:spLocks noGrp="1"/>
          </p:cNvSpPr>
          <p:nvPr>
            <p:ph type="body" idx="1"/>
          </p:nvPr>
        </p:nvSpPr>
        <p:spPr>
          <a:xfrm>
            <a:off x="502775" y="1289373"/>
            <a:ext cx="8229600" cy="418514"/>
          </a:xfrm>
        </p:spPr>
        <p:txBody>
          <a:bodyPr/>
          <a:lstStyle/>
          <a:p>
            <a:r>
              <a:rPr lang="pt-BR" dirty="0" smtClean="0">
                <a:latin typeface="+mn-lt"/>
              </a:rPr>
              <a:t>Fifth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1821153"/>
            <a:ext cx="3657600" cy="1203930"/>
          </a:xfrm>
        </p:spPr>
        <p:txBody>
          <a:bodyPr/>
          <a:lstStyle/>
          <a:p>
            <a:pPr lvl="0" algn="ctr"/>
            <a:r>
              <a:rPr lang="en-US" b="1" dirty="0">
                <a:latin typeface="+mn-lt"/>
              </a:rPr>
              <a:t>Chapter </a:t>
            </a:r>
            <a:r>
              <a:rPr lang="en-US" b="1" dirty="0" smtClean="0">
                <a:latin typeface="+mn-lt"/>
              </a:rPr>
              <a:t>7</a:t>
            </a:r>
            <a:endParaRPr lang="en-US" b="1" dirty="0">
              <a:latin typeface="+mn-lt"/>
            </a:endParaRPr>
          </a:p>
        </p:txBody>
      </p:sp>
      <p:sp>
        <p:nvSpPr>
          <p:cNvPr id="5" name="Text Placeholder 4"/>
          <p:cNvSpPr>
            <a:spLocks noGrp="1"/>
          </p:cNvSpPr>
          <p:nvPr>
            <p:ph type="body" idx="3"/>
          </p:nvPr>
        </p:nvSpPr>
        <p:spPr>
          <a:xfrm>
            <a:off x="5029200" y="3114461"/>
            <a:ext cx="3657600" cy="852855"/>
          </a:xfrm>
        </p:spPr>
        <p:txBody>
          <a:bodyPr/>
          <a:lstStyle/>
          <a:p>
            <a:pPr algn="ctr">
              <a:spcBef>
                <a:spcPct val="0"/>
              </a:spcBef>
              <a:buSzPct val="25000"/>
            </a:pPr>
            <a:r>
              <a:rPr lang="en-US" dirty="0">
                <a:solidFill>
                  <a:schemeClr val="tx1"/>
                </a:solidFill>
                <a:latin typeface="+mn-lt"/>
              </a:rPr>
              <a:t>Risk management</a:t>
            </a:r>
            <a:endParaRPr lang="en-US" altLang="en-US" dirty="0">
              <a:solidFill>
                <a:schemeClr val="tx1"/>
              </a:solidFill>
              <a:latin typeface="+mn-lt"/>
              <a:cs typeface="Arial" panose="020B0604020202020204" pitchFamily="34" charset="0"/>
              <a:sym typeface="Arial" panose="020B0604020202020204" pitchFamily="34" charset="0"/>
            </a:endParaRPr>
          </a:p>
        </p:txBody>
      </p:sp>
      <p:pic>
        <p:nvPicPr>
          <p:cNvPr id="7" name="Picture 6" descr="Front Cover: Project Management: Achieving Competitive Advantage Fifth Edition by Pin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15" y="1804683"/>
            <a:ext cx="3822816" cy="4490666"/>
          </a:xfrm>
          <a:prstGeom prst="rect">
            <a:avLst/>
          </a:prstGeom>
          <a:ln w="9525">
            <a:solidFill>
              <a:schemeClr val="tx1"/>
            </a:solidFill>
          </a:ln>
        </p:spPr>
      </p:pic>
      <p:sp>
        <p:nvSpPr>
          <p:cNvPr id="6" name="Text Placeholder 5"/>
          <p:cNvSpPr>
            <a:spLocks noGrp="1"/>
          </p:cNvSpPr>
          <p:nvPr>
            <p:ph type="body" idx="13"/>
          </p:nvPr>
        </p:nvSpPr>
        <p:spPr>
          <a:xfrm>
            <a:off x="2802194" y="6474315"/>
            <a:ext cx="6018669" cy="171990"/>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39327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solidFill>
                  <a:schemeClr val="tx2"/>
                </a:solidFill>
              </a:rPr>
              <a:t>Figure 7.5 Risk Impact Matrix</a:t>
            </a:r>
          </a:p>
        </p:txBody>
      </p:sp>
      <p:pic>
        <p:nvPicPr>
          <p:cNvPr id="4" name="Picture 3" descr="A 4 by 4 risk impact matrix, with consequences of low and high listed horizontally and likelihoods of low and high listed vertically."/>
          <p:cNvPicPr>
            <a:picLocks noChangeAspect="1"/>
          </p:cNvPicPr>
          <p:nvPr/>
        </p:nvPicPr>
        <p:blipFill>
          <a:blip r:embed="rId2"/>
          <a:stretch>
            <a:fillRect/>
          </a:stretch>
        </p:blipFill>
        <p:spPr>
          <a:xfrm>
            <a:off x="1746549" y="1513657"/>
            <a:ext cx="5536967" cy="4855272"/>
          </a:xfrm>
          <a:prstGeom prst="rect">
            <a:avLst/>
          </a:prstGeom>
        </p:spPr>
      </p:pic>
    </p:spTree>
    <p:extLst>
      <p:ext uri="{BB962C8B-B14F-4D97-AF65-F5344CB8AC3E}">
        <p14:creationId xmlns:p14="http://schemas.microsoft.com/office/powerpoint/2010/main" val="3385952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Risk Mitigation Strategies</a:t>
            </a:r>
            <a:endParaRPr lang="en-IN" dirty="0">
              <a:solidFill>
                <a:schemeClr val="tx2"/>
              </a:solidFill>
            </a:endParaRPr>
          </a:p>
        </p:txBody>
      </p:sp>
      <p:sp>
        <p:nvSpPr>
          <p:cNvPr id="4" name="Text Placeholder 3"/>
          <p:cNvSpPr>
            <a:spLocks noGrp="1"/>
          </p:cNvSpPr>
          <p:nvPr>
            <p:ph type="body" idx="1"/>
          </p:nvPr>
        </p:nvSpPr>
        <p:spPr>
          <a:xfrm>
            <a:off x="457200" y="1600200"/>
            <a:ext cx="3763108" cy="4018935"/>
          </a:xfrm>
        </p:spPr>
        <p:txBody>
          <a:bodyPr/>
          <a:lstStyle/>
          <a:p>
            <a:pPr>
              <a:buFont typeface="Arial" panose="020B0604020202020204" pitchFamily="34" charset="0"/>
              <a:buChar char="•"/>
              <a:defRPr/>
            </a:pPr>
            <a:r>
              <a:rPr lang="en-US" sz="2200" dirty="0">
                <a:latin typeface="+mn-lt"/>
              </a:rPr>
              <a:t>Accept</a:t>
            </a:r>
          </a:p>
          <a:p>
            <a:pPr>
              <a:buFont typeface="Arial" panose="020B0604020202020204" pitchFamily="34" charset="0"/>
              <a:buChar char="•"/>
              <a:defRPr/>
            </a:pPr>
            <a:r>
              <a:rPr lang="en-US" sz="2200" dirty="0">
                <a:latin typeface="+mn-lt"/>
              </a:rPr>
              <a:t>Minimize</a:t>
            </a:r>
          </a:p>
          <a:p>
            <a:pPr>
              <a:buFont typeface="Arial" panose="020B0604020202020204" pitchFamily="34" charset="0"/>
              <a:buChar char="•"/>
              <a:defRPr/>
            </a:pPr>
            <a:r>
              <a:rPr lang="en-US" sz="2200" dirty="0">
                <a:latin typeface="+mn-lt"/>
              </a:rPr>
              <a:t>Share</a:t>
            </a:r>
          </a:p>
          <a:p>
            <a:pPr>
              <a:buFont typeface="Arial" panose="020B0604020202020204" pitchFamily="34" charset="0"/>
              <a:buChar char="•"/>
              <a:defRPr/>
            </a:pPr>
            <a:r>
              <a:rPr lang="en-US" sz="2200" dirty="0">
                <a:latin typeface="+mn-lt"/>
              </a:rPr>
              <a:t>Transfer</a:t>
            </a:r>
          </a:p>
          <a:p>
            <a:pPr>
              <a:buFont typeface="Arial" panose="020B0604020202020204" pitchFamily="34" charset="0"/>
              <a:buChar char="•"/>
              <a:defRPr/>
            </a:pPr>
            <a:r>
              <a:rPr lang="en-US" sz="2200" dirty="0">
                <a:latin typeface="+mn-lt"/>
              </a:rPr>
              <a:t>Contingency Reserves</a:t>
            </a:r>
          </a:p>
          <a:p>
            <a:pPr marL="741600" lvl="1" indent="-284400">
              <a:buFontTx/>
              <a:buChar char="–"/>
              <a:defRPr/>
            </a:pPr>
            <a:r>
              <a:rPr lang="en-US" sz="2200" dirty="0">
                <a:latin typeface="+mn-lt"/>
              </a:rPr>
              <a:t>Task contingency</a:t>
            </a:r>
          </a:p>
          <a:p>
            <a:pPr marL="741600" lvl="1" indent="-284400">
              <a:buFontTx/>
              <a:buChar char="–"/>
              <a:defRPr/>
            </a:pPr>
            <a:r>
              <a:rPr lang="en-US" sz="2200" dirty="0">
                <a:latin typeface="+mn-lt"/>
              </a:rPr>
              <a:t>Managerial </a:t>
            </a:r>
            <a:r>
              <a:rPr lang="en-US" sz="2200" dirty="0" smtClean="0">
                <a:latin typeface="+mn-lt"/>
              </a:rPr>
              <a:t>contingency</a:t>
            </a:r>
            <a:endParaRPr lang="en-US" sz="2200" dirty="0">
              <a:latin typeface="+mn-lt"/>
            </a:endParaRPr>
          </a:p>
        </p:txBody>
      </p:sp>
      <p:sp>
        <p:nvSpPr>
          <p:cNvPr id="5" name="Text Placeholder 4"/>
          <p:cNvSpPr>
            <a:spLocks noGrp="1"/>
          </p:cNvSpPr>
          <p:nvPr>
            <p:ph type="body" idx="2"/>
          </p:nvPr>
        </p:nvSpPr>
        <p:spPr>
          <a:xfrm>
            <a:off x="4445390" y="1600200"/>
            <a:ext cx="4241409" cy="4018935"/>
          </a:xfrm>
        </p:spPr>
        <p:txBody>
          <a:bodyPr/>
          <a:lstStyle/>
          <a:p>
            <a:pPr>
              <a:buFont typeface="Arial" panose="020B0604020202020204" pitchFamily="34" charset="0"/>
              <a:buChar char="•"/>
              <a:defRPr/>
            </a:pPr>
            <a:r>
              <a:rPr lang="en-US" sz="2200" dirty="0"/>
              <a:t>Insurance</a:t>
            </a:r>
          </a:p>
          <a:p>
            <a:pPr>
              <a:buFont typeface="Arial" panose="020B0604020202020204" pitchFamily="34" charset="0"/>
              <a:buChar char="•"/>
              <a:defRPr/>
            </a:pPr>
            <a:r>
              <a:rPr lang="en-US" sz="2200" dirty="0"/>
              <a:t>Workaround</a:t>
            </a:r>
          </a:p>
          <a:p>
            <a:pPr>
              <a:defRPr/>
            </a:pPr>
            <a:r>
              <a:rPr lang="en-US" sz="2200" dirty="0" smtClean="0">
                <a:latin typeface="+mn-lt"/>
              </a:rPr>
              <a:t>Other </a:t>
            </a:r>
            <a:r>
              <a:rPr lang="en-US" sz="2200" dirty="0">
                <a:latin typeface="+mn-lt"/>
              </a:rPr>
              <a:t>Mitigation Strategies</a:t>
            </a:r>
          </a:p>
          <a:p>
            <a:pPr marL="741600" lvl="1" indent="-284400">
              <a:buFontTx/>
              <a:buChar char="–"/>
              <a:defRPr/>
            </a:pPr>
            <a:r>
              <a:rPr lang="en-US" sz="2200" dirty="0">
                <a:latin typeface="+mn-lt"/>
              </a:rPr>
              <a:t>Mentoring</a:t>
            </a:r>
          </a:p>
          <a:p>
            <a:pPr marL="741600" lvl="1" indent="-284400">
              <a:buFontTx/>
              <a:buChar char="–"/>
              <a:defRPr/>
            </a:pPr>
            <a:r>
              <a:rPr lang="en-US" sz="2200" dirty="0">
                <a:latin typeface="+mn-lt"/>
              </a:rPr>
              <a:t>Cross training</a:t>
            </a:r>
          </a:p>
          <a:p>
            <a:pPr>
              <a:defRPr/>
            </a:pPr>
            <a:r>
              <a:rPr lang="en-US" sz="2200" dirty="0">
                <a:latin typeface="+mn-lt"/>
              </a:rPr>
              <a:t>Control and Documentation</a:t>
            </a:r>
          </a:p>
          <a:p>
            <a:pPr marL="800100" lvl="1" indent="-342900">
              <a:buFontTx/>
              <a:buChar char="–"/>
              <a:defRPr/>
            </a:pPr>
            <a:r>
              <a:rPr lang="en-US" sz="2200" dirty="0">
                <a:latin typeface="+mn-lt"/>
              </a:rPr>
              <a:t>Change management</a:t>
            </a:r>
          </a:p>
        </p:txBody>
      </p:sp>
    </p:spTree>
    <p:extLst>
      <p:ext uri="{BB962C8B-B14F-4D97-AF65-F5344CB8AC3E}">
        <p14:creationId xmlns:p14="http://schemas.microsoft.com/office/powerpoint/2010/main" val="1865332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a:t>
            </a:r>
            <a:r>
              <a:rPr lang="en-US" dirty="0" smtClean="0"/>
              <a:t>and </a:t>
            </a:r>
            <a:r>
              <a:rPr lang="en-US" dirty="0"/>
              <a:t>Documentation</a:t>
            </a:r>
            <a:endParaRPr lang="en-IN" dirty="0"/>
          </a:p>
        </p:txBody>
      </p:sp>
      <p:sp>
        <p:nvSpPr>
          <p:cNvPr id="4" name="Text Placeholder 3"/>
          <p:cNvSpPr>
            <a:spLocks noGrp="1"/>
          </p:cNvSpPr>
          <p:nvPr>
            <p:ph type="body" idx="1"/>
          </p:nvPr>
        </p:nvSpPr>
        <p:spPr/>
        <p:txBody>
          <a:bodyPr/>
          <a:lstStyle/>
          <a:p>
            <a:pPr marL="0" indent="0" eaLnBrk="1" hangingPunct="1">
              <a:spcBef>
                <a:spcPts val="1800"/>
              </a:spcBef>
              <a:buFontTx/>
              <a:buNone/>
              <a:tabLst/>
              <a:defRPr/>
            </a:pPr>
            <a:r>
              <a:rPr lang="en-US" sz="2400" b="1" dirty="0">
                <a:latin typeface="+mn-lt"/>
              </a:rPr>
              <a:t>Helps managers classify and codify risks, responses, and </a:t>
            </a:r>
            <a:r>
              <a:rPr lang="en-US" sz="2400" b="1" dirty="0" smtClean="0">
                <a:latin typeface="+mn-lt"/>
              </a:rPr>
              <a:t>outcomes</a:t>
            </a:r>
            <a:endParaRPr lang="en-US" sz="2400" b="1" dirty="0">
              <a:latin typeface="+mn-lt"/>
            </a:endParaRPr>
          </a:p>
          <a:p>
            <a:pPr eaLnBrk="1" hangingPunct="1">
              <a:spcBef>
                <a:spcPts val="600"/>
              </a:spcBef>
              <a:buFontTx/>
              <a:buNone/>
              <a:defRPr/>
            </a:pPr>
            <a:r>
              <a:rPr lang="en-US" sz="2400" dirty="0">
                <a:latin typeface="+mn-lt"/>
              </a:rPr>
              <a:t>Change management report system answers:</a:t>
            </a:r>
          </a:p>
          <a:p>
            <a:pPr eaLnBrk="1" hangingPunct="1">
              <a:defRPr/>
            </a:pPr>
            <a:r>
              <a:rPr lang="en-US" sz="2400" dirty="0">
                <a:latin typeface="+mn-lt"/>
              </a:rPr>
              <a:t>What?</a:t>
            </a:r>
          </a:p>
          <a:p>
            <a:pPr eaLnBrk="1" hangingPunct="1">
              <a:defRPr/>
            </a:pPr>
            <a:r>
              <a:rPr lang="en-US" sz="2400" dirty="0">
                <a:latin typeface="+mn-lt"/>
              </a:rPr>
              <a:t>Who?</a:t>
            </a:r>
          </a:p>
          <a:p>
            <a:pPr eaLnBrk="1" hangingPunct="1">
              <a:defRPr/>
            </a:pPr>
            <a:r>
              <a:rPr lang="en-US" sz="2400" dirty="0">
                <a:latin typeface="+mn-lt"/>
              </a:rPr>
              <a:t>When?</a:t>
            </a:r>
          </a:p>
          <a:p>
            <a:pPr eaLnBrk="1" hangingPunct="1">
              <a:defRPr/>
            </a:pPr>
            <a:r>
              <a:rPr lang="en-US" sz="2400" dirty="0">
                <a:latin typeface="+mn-lt"/>
              </a:rPr>
              <a:t>Why?</a:t>
            </a:r>
          </a:p>
          <a:p>
            <a:pPr eaLnBrk="1" hangingPunct="1">
              <a:defRPr/>
            </a:pPr>
            <a:r>
              <a:rPr lang="en-US" sz="2400" dirty="0">
                <a:latin typeface="+mn-lt"/>
              </a:rPr>
              <a:t>How</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489064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19182" cy="1097279"/>
          </a:xfrm>
        </p:spPr>
        <p:txBody>
          <a:bodyPr/>
          <a:lstStyle/>
          <a:p>
            <a:r>
              <a:rPr lang="en-US" dirty="0"/>
              <a:t>Project Risk Analysis </a:t>
            </a:r>
            <a:r>
              <a:rPr lang="en-US" dirty="0" smtClean="0"/>
              <a:t>and </a:t>
            </a:r>
            <a:r>
              <a:rPr lang="en-US" dirty="0"/>
              <a:t>Management (</a:t>
            </a:r>
            <a:r>
              <a:rPr lang="en-US" dirty="0" smtClean="0"/>
              <a:t>P</a:t>
            </a:r>
            <a:r>
              <a:rPr lang="en-US" sz="100" dirty="0" smtClean="0"/>
              <a:t> </a:t>
            </a:r>
            <a:r>
              <a:rPr lang="en-US" dirty="0" smtClean="0"/>
              <a:t>R</a:t>
            </a:r>
            <a:r>
              <a:rPr lang="en-US" sz="100" dirty="0" smtClean="0"/>
              <a:t> </a:t>
            </a:r>
            <a:r>
              <a:rPr lang="en-US" dirty="0" smtClean="0"/>
              <a:t>A</a:t>
            </a:r>
            <a:r>
              <a:rPr lang="en-US" sz="100" dirty="0" smtClean="0"/>
              <a:t> </a:t>
            </a:r>
            <a:r>
              <a:rPr lang="en-US" dirty="0" smtClean="0"/>
              <a:t>M</a:t>
            </a:r>
            <a:r>
              <a:rPr lang="en-US" dirty="0"/>
              <a:t>)</a:t>
            </a:r>
            <a:endParaRPr lang="en-IN" dirty="0"/>
          </a:p>
        </p:txBody>
      </p:sp>
      <p:sp>
        <p:nvSpPr>
          <p:cNvPr id="4" name="Text Placeholder 3"/>
          <p:cNvSpPr>
            <a:spLocks noGrp="1"/>
          </p:cNvSpPr>
          <p:nvPr>
            <p:ph type="body" idx="1"/>
          </p:nvPr>
        </p:nvSpPr>
        <p:spPr/>
        <p:txBody>
          <a:bodyPr/>
          <a:lstStyle/>
          <a:p>
            <a:pPr marL="0" indent="0">
              <a:buNone/>
              <a:defRPr/>
            </a:pPr>
            <a:r>
              <a:rPr lang="en-US" sz="2400" b="1" dirty="0" smtClean="0">
                <a:solidFill>
                  <a:schemeClr val="tx1"/>
                </a:solidFill>
                <a:latin typeface="+mn-lt"/>
              </a:rPr>
              <a:t>P</a:t>
            </a:r>
            <a:r>
              <a:rPr lang="en-US" sz="100" b="1" dirty="0" smtClean="0">
                <a:solidFill>
                  <a:schemeClr val="tx1"/>
                </a:solidFill>
                <a:latin typeface="+mn-lt"/>
              </a:rPr>
              <a:t> </a:t>
            </a:r>
            <a:r>
              <a:rPr lang="en-US" sz="2400" b="1" dirty="0" smtClean="0">
                <a:solidFill>
                  <a:schemeClr val="tx1"/>
                </a:solidFill>
                <a:latin typeface="+mn-lt"/>
              </a:rPr>
              <a:t>R</a:t>
            </a:r>
            <a:r>
              <a:rPr lang="en-US" sz="100" b="1" dirty="0" smtClean="0">
                <a:solidFill>
                  <a:schemeClr val="tx1"/>
                </a:solidFill>
                <a:latin typeface="+mn-lt"/>
              </a:rPr>
              <a:t> </a:t>
            </a:r>
            <a:r>
              <a:rPr lang="en-US" sz="2400" b="1" dirty="0" smtClean="0">
                <a:solidFill>
                  <a:schemeClr val="tx1"/>
                </a:solidFill>
                <a:latin typeface="+mn-lt"/>
              </a:rPr>
              <a:t>A</a:t>
            </a:r>
            <a:r>
              <a:rPr lang="en-US" sz="100" b="1" dirty="0" smtClean="0">
                <a:solidFill>
                  <a:schemeClr val="tx1"/>
                </a:solidFill>
                <a:latin typeface="+mn-lt"/>
              </a:rPr>
              <a:t> </a:t>
            </a:r>
            <a:r>
              <a:rPr lang="en-US" sz="2400" b="1" dirty="0" smtClean="0">
                <a:solidFill>
                  <a:schemeClr val="tx1"/>
                </a:solidFill>
                <a:latin typeface="+mn-lt"/>
              </a:rPr>
              <a:t>M </a:t>
            </a:r>
            <a:r>
              <a:rPr lang="en-US" sz="2400" dirty="0">
                <a:solidFill>
                  <a:schemeClr val="tx1"/>
                </a:solidFill>
                <a:latin typeface="+mn-lt"/>
              </a:rPr>
              <a:t>presents a </a:t>
            </a:r>
            <a:r>
              <a:rPr lang="en-US" sz="2400" b="1" dirty="0">
                <a:solidFill>
                  <a:schemeClr val="tx1"/>
                </a:solidFill>
                <a:latin typeface="+mn-lt"/>
              </a:rPr>
              <a:t>generic methodology </a:t>
            </a:r>
            <a:r>
              <a:rPr lang="en-US" sz="2400" dirty="0">
                <a:solidFill>
                  <a:schemeClr val="tx1"/>
                </a:solidFill>
                <a:latin typeface="+mn-lt"/>
              </a:rPr>
              <a:t>that can be applied to </a:t>
            </a:r>
            <a:r>
              <a:rPr lang="en-US" sz="2400" dirty="0" smtClean="0">
                <a:solidFill>
                  <a:schemeClr val="tx1"/>
                </a:solidFill>
                <a:latin typeface="+mn-lt"/>
              </a:rPr>
              <a:t>multiple </a:t>
            </a:r>
            <a:r>
              <a:rPr lang="en-US" sz="2400" dirty="0">
                <a:solidFill>
                  <a:schemeClr val="tx1"/>
                </a:solidFill>
                <a:latin typeface="+mn-lt"/>
              </a:rPr>
              <a:t>project environments, and </a:t>
            </a:r>
            <a:r>
              <a:rPr lang="en-US" sz="2400" dirty="0" smtClean="0">
                <a:solidFill>
                  <a:schemeClr val="tx1"/>
                </a:solidFill>
                <a:latin typeface="+mn-lt"/>
              </a:rPr>
              <a:t>encompasses </a:t>
            </a:r>
            <a:r>
              <a:rPr lang="en-US" sz="2400" dirty="0">
                <a:solidFill>
                  <a:schemeClr val="tx1"/>
                </a:solidFill>
                <a:latin typeface="+mn-lt"/>
              </a:rPr>
              <a:t>the </a:t>
            </a:r>
            <a:r>
              <a:rPr lang="en-US" sz="2400" dirty="0" smtClean="0">
                <a:solidFill>
                  <a:schemeClr val="tx1"/>
                </a:solidFill>
                <a:latin typeface="+mn-lt"/>
              </a:rPr>
              <a:t>key components </a:t>
            </a:r>
            <a:r>
              <a:rPr lang="en-US" sz="2400" dirty="0">
                <a:solidFill>
                  <a:schemeClr val="tx1"/>
                </a:solidFill>
                <a:latin typeface="+mn-lt"/>
              </a:rPr>
              <a:t>of project risk management</a:t>
            </a:r>
            <a:r>
              <a:rPr lang="en-US" sz="2400" dirty="0" smtClean="0">
                <a:solidFill>
                  <a:schemeClr val="tx1"/>
                </a:solidFill>
                <a:latin typeface="+mn-lt"/>
              </a:rPr>
              <a:t>.</a:t>
            </a:r>
          </a:p>
          <a:p>
            <a:pPr marL="0" indent="0">
              <a:buNone/>
              <a:defRPr/>
            </a:pPr>
            <a:r>
              <a:rPr lang="en-US" sz="2400" b="1" dirty="0">
                <a:solidFill>
                  <a:schemeClr val="tx1"/>
                </a:solidFill>
                <a:latin typeface="+mn-lt"/>
              </a:rPr>
              <a:t>Key </a:t>
            </a:r>
            <a:r>
              <a:rPr lang="en-US" sz="2400" b="1" dirty="0" smtClean="0">
                <a:solidFill>
                  <a:schemeClr val="tx1"/>
                </a:solidFill>
                <a:latin typeface="+mn-lt"/>
              </a:rPr>
              <a:t>Features </a:t>
            </a:r>
            <a:r>
              <a:rPr lang="en-US" sz="2400" b="1" dirty="0">
                <a:solidFill>
                  <a:schemeClr val="tx1"/>
                </a:solidFill>
                <a:latin typeface="+mn-lt"/>
              </a:rPr>
              <a:t>of </a:t>
            </a:r>
            <a:r>
              <a:rPr lang="en-US" sz="2400" b="1" dirty="0" smtClean="0">
                <a:solidFill>
                  <a:schemeClr val="tx1"/>
                </a:solidFill>
                <a:latin typeface="+mn-lt"/>
              </a:rPr>
              <a:t>P</a:t>
            </a:r>
            <a:r>
              <a:rPr lang="en-US" sz="100" b="1" dirty="0" smtClean="0">
                <a:solidFill>
                  <a:schemeClr val="tx1"/>
                </a:solidFill>
                <a:latin typeface="+mn-lt"/>
              </a:rPr>
              <a:t> </a:t>
            </a:r>
            <a:r>
              <a:rPr lang="en-US" sz="2400" b="1" dirty="0" smtClean="0">
                <a:solidFill>
                  <a:schemeClr val="tx1"/>
                </a:solidFill>
                <a:latin typeface="+mn-lt"/>
              </a:rPr>
              <a:t>R</a:t>
            </a:r>
            <a:r>
              <a:rPr lang="en-US" sz="100" b="1" dirty="0" smtClean="0">
                <a:solidFill>
                  <a:schemeClr val="tx1"/>
                </a:solidFill>
                <a:latin typeface="+mn-lt"/>
              </a:rPr>
              <a:t> </a:t>
            </a:r>
            <a:r>
              <a:rPr lang="en-US" sz="2400" b="1" dirty="0" smtClean="0">
                <a:solidFill>
                  <a:schemeClr val="tx1"/>
                </a:solidFill>
                <a:latin typeface="+mn-lt"/>
              </a:rPr>
              <a:t>A</a:t>
            </a:r>
            <a:r>
              <a:rPr lang="en-US" sz="100" b="1" dirty="0" smtClean="0">
                <a:solidFill>
                  <a:schemeClr val="tx1"/>
                </a:solidFill>
                <a:latin typeface="+mn-lt"/>
              </a:rPr>
              <a:t> </a:t>
            </a:r>
            <a:r>
              <a:rPr lang="en-US" sz="2400" b="1" dirty="0" smtClean="0">
                <a:solidFill>
                  <a:schemeClr val="tx1"/>
                </a:solidFill>
                <a:latin typeface="+mn-lt"/>
              </a:rPr>
              <a:t>M</a:t>
            </a:r>
          </a:p>
          <a:p>
            <a:pPr>
              <a:defRPr/>
            </a:pPr>
            <a:r>
              <a:rPr lang="en-US" sz="2400" dirty="0">
                <a:solidFill>
                  <a:schemeClr val="tx1"/>
                </a:solidFill>
                <a:latin typeface="+mn-lt"/>
              </a:rPr>
              <a:t>Risk management follows a </a:t>
            </a:r>
            <a:r>
              <a:rPr lang="en-US" sz="2400" b="1" dirty="0">
                <a:solidFill>
                  <a:schemeClr val="tx1"/>
                </a:solidFill>
                <a:latin typeface="+mn-lt"/>
              </a:rPr>
              <a:t>life cycle</a:t>
            </a:r>
            <a:r>
              <a:rPr lang="en-US" sz="2400" dirty="0">
                <a:solidFill>
                  <a:schemeClr val="tx1"/>
                </a:solidFill>
                <a:latin typeface="+mn-lt"/>
                <a:ea typeface="ＭＳ Ｐゴシック" charset="0"/>
              </a:rPr>
              <a:t>.</a:t>
            </a:r>
            <a:endParaRPr lang="en-US" sz="2400" b="1" i="1" dirty="0">
              <a:solidFill>
                <a:schemeClr val="tx1"/>
              </a:solidFill>
              <a:latin typeface="+mn-lt"/>
            </a:endParaRPr>
          </a:p>
          <a:p>
            <a:pPr>
              <a:defRPr/>
            </a:pPr>
            <a:r>
              <a:rPr lang="en-US" sz="2400" dirty="0">
                <a:solidFill>
                  <a:schemeClr val="tx1"/>
                </a:solidFill>
                <a:latin typeface="+mn-lt"/>
              </a:rPr>
              <a:t>Risk management </a:t>
            </a:r>
            <a:r>
              <a:rPr lang="en-US" sz="2400" b="1" dirty="0">
                <a:solidFill>
                  <a:schemeClr val="tx1"/>
                </a:solidFill>
                <a:latin typeface="+mn-lt"/>
              </a:rPr>
              <a:t>strategy changes</a:t>
            </a:r>
            <a:r>
              <a:rPr lang="en-US" sz="2400" dirty="0">
                <a:solidFill>
                  <a:schemeClr val="tx1"/>
                </a:solidFill>
                <a:latin typeface="+mn-lt"/>
              </a:rPr>
              <a:t> over the project life cycle.</a:t>
            </a:r>
          </a:p>
          <a:p>
            <a:pPr>
              <a:defRPr/>
            </a:pPr>
            <a:r>
              <a:rPr lang="en-US" sz="2400" b="1" dirty="0">
                <a:solidFill>
                  <a:schemeClr val="tx1"/>
                </a:solidFill>
                <a:latin typeface="+mn-lt"/>
              </a:rPr>
              <a:t>Synthesized, coherent</a:t>
            </a:r>
            <a:r>
              <a:rPr lang="en-US" sz="2400" dirty="0">
                <a:solidFill>
                  <a:schemeClr val="tx1"/>
                </a:solidFill>
                <a:latin typeface="+mn-lt"/>
              </a:rPr>
              <a:t> </a:t>
            </a:r>
            <a:r>
              <a:rPr lang="en-US" sz="2400" dirty="0" smtClean="0">
                <a:solidFill>
                  <a:schemeClr val="tx1"/>
                </a:solidFill>
                <a:latin typeface="+mn-lt"/>
              </a:rPr>
              <a:t>approach.</a:t>
            </a:r>
            <a:endParaRPr lang="en-US" sz="2400" dirty="0">
              <a:solidFill>
                <a:schemeClr val="tx1"/>
              </a:solidFill>
              <a:latin typeface="+mn-lt"/>
            </a:endParaRPr>
          </a:p>
        </p:txBody>
      </p:sp>
    </p:spTree>
    <p:extLst>
      <p:ext uri="{BB962C8B-B14F-4D97-AF65-F5344CB8AC3E}">
        <p14:creationId xmlns:p14="http://schemas.microsoft.com/office/powerpoint/2010/main" val="1084403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Nine Phases of Risk Assessment</a:t>
            </a:r>
          </a:p>
        </p:txBody>
      </p:sp>
      <p:sp>
        <p:nvSpPr>
          <p:cNvPr id="4" name="Text Placeholder 3"/>
          <p:cNvSpPr>
            <a:spLocks noGrp="1"/>
          </p:cNvSpPr>
          <p:nvPr>
            <p:ph type="body" idx="1"/>
          </p:nvPr>
        </p:nvSpPr>
        <p:spPr>
          <a:xfrm>
            <a:off x="457200" y="1600200"/>
            <a:ext cx="8229600" cy="4744329"/>
          </a:xfrm>
        </p:spPr>
        <p:txBody>
          <a:bodyPr/>
          <a:lstStyle/>
          <a:p>
            <a:pPr marL="432000" indent="-432000">
              <a:buFont typeface="Corbel" panose="020B0503020204020204" pitchFamily="34" charset="0"/>
              <a:buAutoNum type="arabicPeriod"/>
            </a:pPr>
            <a:r>
              <a:rPr lang="en-US" altLang="en-US" sz="2200" dirty="0">
                <a:latin typeface="+mn-lt"/>
              </a:rPr>
              <a:t>Define</a:t>
            </a:r>
          </a:p>
          <a:p>
            <a:pPr marL="432000" indent="-432000">
              <a:buFont typeface="Corbel" panose="020B0503020204020204" pitchFamily="34" charset="0"/>
              <a:buAutoNum type="arabicPeriod"/>
            </a:pPr>
            <a:r>
              <a:rPr lang="en-US" altLang="en-US" sz="2200" dirty="0">
                <a:latin typeface="+mn-lt"/>
              </a:rPr>
              <a:t>Focus</a:t>
            </a:r>
          </a:p>
          <a:p>
            <a:pPr marL="432000" indent="-432000">
              <a:buFont typeface="Corbel" panose="020B0503020204020204" pitchFamily="34" charset="0"/>
              <a:buAutoNum type="arabicPeriod"/>
            </a:pPr>
            <a:r>
              <a:rPr lang="en-US" altLang="en-US" sz="2200" dirty="0">
                <a:latin typeface="+mn-lt"/>
              </a:rPr>
              <a:t>Identify</a:t>
            </a:r>
          </a:p>
          <a:p>
            <a:pPr marL="432000" indent="-432000">
              <a:buFont typeface="Corbel" panose="020B0503020204020204" pitchFamily="34" charset="0"/>
              <a:buAutoNum type="arabicPeriod"/>
            </a:pPr>
            <a:r>
              <a:rPr lang="en-US" altLang="en-US" sz="2200" dirty="0">
                <a:latin typeface="+mn-lt"/>
              </a:rPr>
              <a:t>Structure</a:t>
            </a:r>
          </a:p>
          <a:p>
            <a:pPr marL="432000" indent="-432000">
              <a:buFont typeface="Corbel" panose="020B0503020204020204" pitchFamily="34" charset="0"/>
              <a:buAutoNum type="arabicPeriod"/>
            </a:pPr>
            <a:r>
              <a:rPr lang="en-US" altLang="en-US" sz="2200" dirty="0">
                <a:latin typeface="+mn-lt"/>
              </a:rPr>
              <a:t>Clarify ownership of risks</a:t>
            </a:r>
          </a:p>
          <a:p>
            <a:pPr marL="432000" indent="-432000">
              <a:buFont typeface="Corbel" panose="020B0503020204020204" pitchFamily="34" charset="0"/>
              <a:buAutoNum type="arabicPeriod"/>
            </a:pPr>
            <a:r>
              <a:rPr lang="en-US" altLang="en-US" sz="2200" dirty="0">
                <a:latin typeface="+mn-lt"/>
              </a:rPr>
              <a:t>Estimate</a:t>
            </a:r>
          </a:p>
          <a:p>
            <a:pPr marL="432000" indent="-432000">
              <a:buFont typeface="Corbel" panose="020B0503020204020204" pitchFamily="34" charset="0"/>
              <a:buAutoNum type="arabicPeriod"/>
            </a:pPr>
            <a:r>
              <a:rPr lang="en-US" altLang="en-US" sz="2200" dirty="0">
                <a:latin typeface="+mn-lt"/>
              </a:rPr>
              <a:t>Evaluate</a:t>
            </a:r>
          </a:p>
          <a:p>
            <a:pPr marL="432000" indent="-432000">
              <a:buFont typeface="Corbel" panose="020B0503020204020204" pitchFamily="34" charset="0"/>
              <a:buAutoNum type="arabicPeriod"/>
            </a:pPr>
            <a:r>
              <a:rPr lang="en-US" altLang="en-US" sz="2200" dirty="0">
                <a:latin typeface="+mn-lt"/>
              </a:rPr>
              <a:t>Plan</a:t>
            </a:r>
          </a:p>
          <a:p>
            <a:pPr marL="432000" indent="-432000">
              <a:buFont typeface="Corbel" panose="020B0503020204020204" pitchFamily="34" charset="0"/>
              <a:buAutoNum type="arabicPeriod"/>
            </a:pPr>
            <a:r>
              <a:rPr lang="en-US" altLang="en-US" sz="2200" dirty="0" smtClean="0">
                <a:latin typeface="+mn-lt"/>
              </a:rPr>
              <a:t>Manage</a:t>
            </a:r>
            <a:endParaRPr lang="en-US" altLang="en-US" sz="2200" dirty="0">
              <a:latin typeface="+mn-lt"/>
            </a:endParaRPr>
          </a:p>
        </p:txBody>
      </p:sp>
    </p:spTree>
    <p:extLst>
      <p:ext uri="{BB962C8B-B14F-4D97-AF65-F5344CB8AC3E}">
        <p14:creationId xmlns:p14="http://schemas.microsoft.com/office/powerpoint/2010/main" val="288815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4" name="Text Placeholder 3"/>
          <p:cNvSpPr>
            <a:spLocks noGrp="1"/>
          </p:cNvSpPr>
          <p:nvPr>
            <p:ph type="body" idx="1"/>
          </p:nvPr>
        </p:nvSpPr>
        <p:spPr>
          <a:xfrm>
            <a:off x="457200" y="1600200"/>
            <a:ext cx="7875639" cy="4525963"/>
          </a:xfrm>
        </p:spPr>
        <p:txBody>
          <a:bodyPr/>
          <a:lstStyle/>
          <a:p>
            <a:pPr marL="432000" indent="-432000">
              <a:buClr>
                <a:schemeClr val="tx2"/>
              </a:buClr>
              <a:buFont typeface="+mj-lt"/>
              <a:buAutoNum type="arabicPeriod"/>
              <a:defRPr/>
            </a:pPr>
            <a:r>
              <a:rPr lang="en-US" sz="2400" dirty="0">
                <a:latin typeface="+mn-lt"/>
              </a:rPr>
              <a:t>Define project risk.</a:t>
            </a:r>
          </a:p>
          <a:p>
            <a:pPr marL="432000" indent="-432000">
              <a:buClr>
                <a:schemeClr val="tx2"/>
              </a:buClr>
              <a:buFont typeface="+mj-lt"/>
              <a:buAutoNum type="arabicPeriod"/>
              <a:defRPr/>
            </a:pPr>
            <a:r>
              <a:rPr lang="en-US" sz="2400" dirty="0">
                <a:latin typeface="+mn-lt"/>
              </a:rPr>
              <a:t>Recognize the four key stages in project risk management and the steps necessary to manage risk.</a:t>
            </a:r>
          </a:p>
          <a:p>
            <a:pPr marL="432000" indent="-432000">
              <a:buClr>
                <a:schemeClr val="tx2"/>
              </a:buClr>
              <a:buFont typeface="+mj-lt"/>
              <a:buAutoNum type="arabicPeriod"/>
              <a:defRPr/>
            </a:pPr>
            <a:r>
              <a:rPr lang="en-US" sz="2400" dirty="0">
                <a:latin typeface="+mn-lt"/>
              </a:rPr>
              <a:t>Explain the Project Risk Analysis and Management (</a:t>
            </a:r>
            <a:r>
              <a:rPr lang="en-US" sz="2400" dirty="0" smtClean="0">
                <a:latin typeface="+mn-lt"/>
              </a:rPr>
              <a:t>P</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M</a:t>
            </a:r>
            <a:r>
              <a:rPr lang="en-US" sz="2400" dirty="0">
                <a:latin typeface="+mn-lt"/>
              </a:rPr>
              <a:t>) process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136536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7200" dirty="0" smtClean="0"/>
              <a:t>Thank You</a:t>
            </a:r>
            <a:endParaRPr lang="en-GB" sz="7200"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3784313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2"/>
                </a:solidFill>
              </a:rPr>
              <a:t>Learning </a:t>
            </a:r>
            <a:r>
              <a:rPr lang="en-US" dirty="0" smtClean="0">
                <a:solidFill>
                  <a:schemeClr val="tx2"/>
                </a:solidFill>
              </a:rPr>
              <a:t>Objectives</a:t>
            </a:r>
            <a:endParaRPr lang="en-IN" sz="2000" b="0" dirty="0">
              <a:solidFill>
                <a:schemeClr val="tx2"/>
              </a:solidFill>
            </a:endParaRPr>
          </a:p>
        </p:txBody>
      </p:sp>
      <p:sp>
        <p:nvSpPr>
          <p:cNvPr id="7" name="Content Placeholder 6"/>
          <p:cNvSpPr>
            <a:spLocks noGrp="1"/>
          </p:cNvSpPr>
          <p:nvPr>
            <p:ph idx="1"/>
          </p:nvPr>
        </p:nvSpPr>
        <p:spPr>
          <a:xfrm>
            <a:off x="457200" y="1600200"/>
            <a:ext cx="7919884" cy="4525963"/>
          </a:xfrm>
        </p:spPr>
        <p:txBody>
          <a:bodyPr/>
          <a:lstStyle/>
          <a:p>
            <a:pPr marL="0" indent="0">
              <a:buClr>
                <a:schemeClr val="accent3"/>
              </a:buClr>
              <a:buNone/>
              <a:defRPr/>
            </a:pPr>
            <a:r>
              <a:rPr lang="en-US" sz="2400" b="1" dirty="0" smtClean="0">
                <a:solidFill>
                  <a:schemeClr val="tx2"/>
                </a:solidFill>
                <a:latin typeface="+mn-lt"/>
              </a:rPr>
              <a:t>7.1 </a:t>
            </a:r>
            <a:r>
              <a:rPr lang="en-US" sz="2400" dirty="0" smtClean="0">
                <a:latin typeface="+mn-lt"/>
              </a:rPr>
              <a:t>Define </a:t>
            </a:r>
            <a:r>
              <a:rPr lang="en-US" sz="2400" dirty="0">
                <a:latin typeface="+mn-lt"/>
              </a:rPr>
              <a:t>project risk.</a:t>
            </a:r>
          </a:p>
          <a:p>
            <a:pPr marL="0" indent="0">
              <a:buClr>
                <a:schemeClr val="accent3"/>
              </a:buClr>
              <a:buNone/>
              <a:defRPr/>
            </a:pPr>
            <a:r>
              <a:rPr lang="en-US" sz="2400" b="1" dirty="0" smtClean="0">
                <a:solidFill>
                  <a:schemeClr val="tx2"/>
                </a:solidFill>
                <a:latin typeface="+mn-lt"/>
              </a:rPr>
              <a:t>7.2 </a:t>
            </a:r>
            <a:r>
              <a:rPr lang="en-US" sz="2400" dirty="0" smtClean="0">
                <a:latin typeface="+mn-lt"/>
              </a:rPr>
              <a:t>Recognize </a:t>
            </a:r>
            <a:r>
              <a:rPr lang="en-US" sz="2400" dirty="0">
                <a:latin typeface="+mn-lt"/>
              </a:rPr>
              <a:t>four key stages in project </a:t>
            </a:r>
            <a:r>
              <a:rPr lang="en-US" sz="2400" dirty="0" smtClean="0">
                <a:latin typeface="+mn-lt"/>
              </a:rPr>
              <a:t>risk management </a:t>
            </a:r>
            <a:r>
              <a:rPr lang="en-US" sz="2400" dirty="0">
                <a:latin typeface="+mn-lt"/>
              </a:rPr>
              <a:t>and the steps necessary to manage risk.</a:t>
            </a:r>
          </a:p>
          <a:p>
            <a:pPr marL="0" indent="0">
              <a:buClr>
                <a:schemeClr val="accent3"/>
              </a:buClr>
              <a:buNone/>
              <a:defRPr/>
            </a:pPr>
            <a:r>
              <a:rPr lang="en-US" sz="2400" b="1" dirty="0" smtClean="0">
                <a:solidFill>
                  <a:schemeClr val="tx2"/>
                </a:solidFill>
                <a:latin typeface="+mn-lt"/>
              </a:rPr>
              <a:t>7.3 </a:t>
            </a:r>
            <a:r>
              <a:rPr lang="en-US" sz="2400" dirty="0" smtClean="0">
                <a:latin typeface="+mn-lt"/>
              </a:rPr>
              <a:t>Explain </a:t>
            </a:r>
            <a:r>
              <a:rPr lang="en-US" sz="2400" dirty="0">
                <a:latin typeface="+mn-lt"/>
              </a:rPr>
              <a:t>the Project Risk Analysis and Management (</a:t>
            </a:r>
            <a:r>
              <a:rPr lang="en-US" sz="2400" dirty="0" smtClean="0">
                <a:latin typeface="+mn-lt"/>
              </a:rPr>
              <a:t>P</a:t>
            </a:r>
            <a:r>
              <a:rPr lang="en-US" sz="100" dirty="0" smtClean="0">
                <a:latin typeface="+mn-lt"/>
              </a:rPr>
              <a:t> </a:t>
            </a:r>
            <a:r>
              <a:rPr lang="en-US" sz="2400" dirty="0" smtClean="0">
                <a:latin typeface="+mn-lt"/>
              </a:rPr>
              <a:t>R</a:t>
            </a:r>
            <a:r>
              <a:rPr lang="en-US" sz="100" dirty="0" smtClean="0">
                <a:latin typeface="+mn-lt"/>
              </a:rPr>
              <a:t> </a:t>
            </a:r>
            <a:r>
              <a:rPr lang="en-US" sz="2400" dirty="0" smtClean="0">
                <a:latin typeface="+mn-lt"/>
              </a:rPr>
              <a:t>A</a:t>
            </a:r>
            <a:r>
              <a:rPr lang="en-US" sz="100" dirty="0" smtClean="0">
                <a:latin typeface="+mn-lt"/>
              </a:rPr>
              <a:t> </a:t>
            </a:r>
            <a:r>
              <a:rPr lang="en-US" sz="2400" dirty="0" smtClean="0">
                <a:latin typeface="+mn-lt"/>
              </a:rPr>
              <a:t>M</a:t>
            </a:r>
            <a:r>
              <a:rPr lang="en-US" sz="2400" dirty="0">
                <a:latin typeface="+mn-lt"/>
              </a:rPr>
              <a:t>) </a:t>
            </a:r>
            <a:r>
              <a:rPr lang="en-US" sz="2400" dirty="0" smtClean="0">
                <a:latin typeface="+mn-lt"/>
              </a:rPr>
              <a:t>process</a:t>
            </a:r>
            <a:r>
              <a:rPr lang="en-US" sz="2400" dirty="0">
                <a:latin typeface="+mn-lt"/>
              </a:rPr>
              <a:t>.</a:t>
            </a:r>
          </a:p>
        </p:txBody>
      </p:sp>
    </p:spTree>
    <p:extLst>
      <p:ext uri="{BB962C8B-B14F-4D97-AF65-F5344CB8AC3E}">
        <p14:creationId xmlns:p14="http://schemas.microsoft.com/office/powerpoint/2010/main" val="339174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Questions to Consider in Risk Management</a:t>
            </a:r>
          </a:p>
        </p:txBody>
      </p:sp>
      <p:sp>
        <p:nvSpPr>
          <p:cNvPr id="5" name="Text Placeholder 4"/>
          <p:cNvSpPr>
            <a:spLocks noGrp="1"/>
          </p:cNvSpPr>
          <p:nvPr>
            <p:ph type="body" idx="1"/>
          </p:nvPr>
        </p:nvSpPr>
        <p:spPr/>
        <p:txBody>
          <a:bodyPr/>
          <a:lstStyle/>
          <a:p>
            <a:r>
              <a:rPr lang="en-US" altLang="en-US" sz="2400" dirty="0">
                <a:latin typeface="+mn-lt"/>
              </a:rPr>
              <a:t>What is likely to happen (the probability and impact)?</a:t>
            </a:r>
          </a:p>
          <a:p>
            <a:r>
              <a:rPr lang="en-US" altLang="en-US" sz="2400" dirty="0">
                <a:latin typeface="+mn-lt"/>
              </a:rPr>
              <a:t>What can be done to minimize the probability or impact of these events?</a:t>
            </a:r>
          </a:p>
          <a:p>
            <a:r>
              <a:rPr lang="en-US" altLang="en-US" sz="2400" dirty="0">
                <a:latin typeface="+mn-lt"/>
              </a:rPr>
              <a:t>What cues will signal the need for such action (i.e., what clues should I actively look for)?</a:t>
            </a:r>
          </a:p>
          <a:p>
            <a:r>
              <a:rPr lang="en-US" altLang="en-US" sz="2400" dirty="0">
                <a:latin typeface="+mn-lt"/>
              </a:rPr>
              <a:t>What are the likely outcomes of these problems and my anticipated reaction</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401894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Risk Management</a:t>
            </a:r>
            <a:endParaRPr lang="en-IN" dirty="0">
              <a:solidFill>
                <a:schemeClr val="tx2"/>
              </a:solidFill>
            </a:endParaRPr>
          </a:p>
        </p:txBody>
      </p:sp>
      <p:sp>
        <p:nvSpPr>
          <p:cNvPr id="3" name="Content Placeholder 2"/>
          <p:cNvSpPr>
            <a:spLocks noGrp="1"/>
          </p:cNvSpPr>
          <p:nvPr>
            <p:ph idx="1"/>
          </p:nvPr>
        </p:nvSpPr>
        <p:spPr>
          <a:xfrm>
            <a:off x="457200" y="1600200"/>
            <a:ext cx="8229600" cy="2868561"/>
          </a:xfrm>
        </p:spPr>
        <p:txBody>
          <a:bodyPr/>
          <a:lstStyle/>
          <a:p>
            <a:pPr marL="0" indent="0">
              <a:buNone/>
            </a:pPr>
            <a:r>
              <a:rPr lang="en-US" altLang="en-US" sz="2400" dirty="0">
                <a:solidFill>
                  <a:schemeClr val="tx1"/>
                </a:solidFill>
                <a:latin typeface="+mn-lt"/>
              </a:rPr>
              <a:t>Risk </a:t>
            </a:r>
            <a:r>
              <a:rPr lang="en-US" altLang="en-US" sz="2400" dirty="0" smtClean="0">
                <a:solidFill>
                  <a:schemeClr val="tx1"/>
                </a:solidFill>
                <a:latin typeface="+mn-lt"/>
              </a:rPr>
              <a:t>management—the </a:t>
            </a:r>
            <a:r>
              <a:rPr lang="en-US" altLang="en-US" sz="2400" b="1" dirty="0">
                <a:solidFill>
                  <a:schemeClr val="tx1"/>
                </a:solidFill>
                <a:latin typeface="+mn-lt"/>
              </a:rPr>
              <a:t>art</a:t>
            </a:r>
            <a:r>
              <a:rPr lang="en-US" altLang="en-US" sz="2400" dirty="0">
                <a:solidFill>
                  <a:schemeClr val="tx1"/>
                </a:solidFill>
                <a:latin typeface="+mn-lt"/>
              </a:rPr>
              <a:t> and </a:t>
            </a:r>
            <a:r>
              <a:rPr lang="en-US" altLang="en-US" sz="2400" b="1" dirty="0">
                <a:solidFill>
                  <a:schemeClr val="tx1"/>
                </a:solidFill>
                <a:latin typeface="+mn-lt"/>
              </a:rPr>
              <a:t>science</a:t>
            </a:r>
            <a:r>
              <a:rPr lang="en-US" altLang="en-US" sz="2400" dirty="0">
                <a:solidFill>
                  <a:schemeClr val="tx1"/>
                </a:solidFill>
                <a:latin typeface="+mn-lt"/>
              </a:rPr>
              <a:t> of </a:t>
            </a:r>
            <a:r>
              <a:rPr lang="en-US" altLang="en-US" sz="2400" b="1" dirty="0">
                <a:solidFill>
                  <a:schemeClr val="tx1"/>
                </a:solidFill>
                <a:latin typeface="+mn-lt"/>
              </a:rPr>
              <a:t>identifying,</a:t>
            </a:r>
            <a:r>
              <a:rPr lang="en-US" altLang="en-US" sz="2400" dirty="0">
                <a:solidFill>
                  <a:schemeClr val="tx1"/>
                </a:solidFill>
                <a:latin typeface="+mn-lt"/>
              </a:rPr>
              <a:t> </a:t>
            </a:r>
            <a:r>
              <a:rPr lang="en-US" altLang="en-US" sz="2400" b="1" dirty="0">
                <a:solidFill>
                  <a:schemeClr val="tx1"/>
                </a:solidFill>
                <a:latin typeface="+mn-lt"/>
              </a:rPr>
              <a:t>analyzing, and responding </a:t>
            </a:r>
            <a:r>
              <a:rPr lang="en-US" altLang="en-US" sz="2400" dirty="0">
                <a:solidFill>
                  <a:schemeClr val="tx1"/>
                </a:solidFill>
                <a:latin typeface="+mn-lt"/>
              </a:rPr>
              <a:t>to risk factors throughout the </a:t>
            </a:r>
            <a:r>
              <a:rPr lang="en-US" altLang="en-US" sz="2400" b="1" dirty="0">
                <a:solidFill>
                  <a:schemeClr val="tx1"/>
                </a:solidFill>
                <a:latin typeface="+mn-lt"/>
              </a:rPr>
              <a:t>life of a project </a:t>
            </a:r>
            <a:r>
              <a:rPr lang="en-US" altLang="en-US" sz="2400" dirty="0">
                <a:solidFill>
                  <a:schemeClr val="tx1"/>
                </a:solidFill>
                <a:latin typeface="+mn-lt"/>
              </a:rPr>
              <a:t>and in the best interest of its objectives</a:t>
            </a:r>
            <a:r>
              <a:rPr lang="en-US" altLang="en-US" sz="2400" dirty="0" smtClean="0">
                <a:solidFill>
                  <a:schemeClr val="tx1"/>
                </a:solidFill>
                <a:latin typeface="+mn-lt"/>
              </a:rPr>
              <a:t>.</a:t>
            </a:r>
            <a:endParaRPr lang="en-IN" altLang="en-US" sz="2400" dirty="0" smtClean="0">
              <a:solidFill>
                <a:schemeClr val="tx1"/>
              </a:solidFill>
              <a:latin typeface="+mn-lt"/>
            </a:endParaRPr>
          </a:p>
          <a:p>
            <a:pPr marL="0" indent="0" eaLnBrk="1" hangingPunct="1">
              <a:buFontTx/>
              <a:buNone/>
              <a:defRPr/>
            </a:pPr>
            <a:r>
              <a:rPr lang="en-US" altLang="en-US" sz="2400" dirty="0">
                <a:solidFill>
                  <a:schemeClr val="tx1"/>
                </a:solidFill>
                <a:latin typeface="+mn-lt"/>
              </a:rPr>
              <a:t>Project </a:t>
            </a:r>
            <a:r>
              <a:rPr lang="en-US" altLang="en-US" sz="2400" dirty="0" smtClean="0">
                <a:solidFill>
                  <a:schemeClr val="tx1"/>
                </a:solidFill>
                <a:latin typeface="+mn-lt"/>
              </a:rPr>
              <a:t>risk</a:t>
            </a:r>
            <a:r>
              <a:rPr lang="en-US" altLang="en-US" sz="2400" dirty="0">
                <a:solidFill>
                  <a:schemeClr val="tx1"/>
                </a:solidFill>
              </a:rPr>
              <a:t>—</a:t>
            </a:r>
            <a:r>
              <a:rPr lang="en-US" altLang="en-US" sz="2400" dirty="0" smtClean="0">
                <a:solidFill>
                  <a:schemeClr val="tx1"/>
                </a:solidFill>
                <a:latin typeface="+mn-lt"/>
              </a:rPr>
              <a:t>an </a:t>
            </a:r>
            <a:r>
              <a:rPr lang="en-US" altLang="en-US" sz="2400" b="1" dirty="0">
                <a:solidFill>
                  <a:schemeClr val="tx1"/>
                </a:solidFill>
                <a:latin typeface="+mn-lt"/>
              </a:rPr>
              <a:t>uncertain event </a:t>
            </a:r>
            <a:r>
              <a:rPr lang="en-US" altLang="en-US" sz="2400" dirty="0">
                <a:solidFill>
                  <a:schemeClr val="tx1"/>
                </a:solidFill>
                <a:latin typeface="+mn-lt"/>
              </a:rPr>
              <a:t>or </a:t>
            </a:r>
            <a:r>
              <a:rPr lang="en-US" altLang="en-US" sz="2400" b="1" dirty="0">
                <a:solidFill>
                  <a:schemeClr val="tx1"/>
                </a:solidFill>
                <a:latin typeface="+mn-lt"/>
              </a:rPr>
              <a:t>condition</a:t>
            </a:r>
            <a:r>
              <a:rPr lang="en-US" altLang="en-US" sz="2400" dirty="0">
                <a:solidFill>
                  <a:schemeClr val="tx1"/>
                </a:solidFill>
                <a:latin typeface="+mn-lt"/>
              </a:rPr>
              <a:t> that, if it occurs, has a </a:t>
            </a:r>
            <a:r>
              <a:rPr lang="en-US" altLang="en-US" sz="2400" b="1" dirty="0">
                <a:solidFill>
                  <a:schemeClr val="tx1"/>
                </a:solidFill>
                <a:latin typeface="+mn-lt"/>
              </a:rPr>
              <a:t>positive</a:t>
            </a:r>
            <a:r>
              <a:rPr lang="en-US" altLang="en-US" sz="2400" dirty="0">
                <a:solidFill>
                  <a:schemeClr val="tx1"/>
                </a:solidFill>
                <a:latin typeface="+mn-lt"/>
              </a:rPr>
              <a:t> or </a:t>
            </a:r>
            <a:r>
              <a:rPr lang="en-US" altLang="en-US" sz="2400" b="1" dirty="0">
                <a:solidFill>
                  <a:schemeClr val="tx1"/>
                </a:solidFill>
                <a:latin typeface="+mn-lt"/>
              </a:rPr>
              <a:t>negative</a:t>
            </a:r>
            <a:r>
              <a:rPr lang="en-US" altLang="en-US" sz="2400" dirty="0">
                <a:solidFill>
                  <a:schemeClr val="tx1"/>
                </a:solidFill>
                <a:latin typeface="+mn-lt"/>
              </a:rPr>
              <a:t> effect on one or more </a:t>
            </a:r>
            <a:r>
              <a:rPr lang="en-US" altLang="en-US" sz="2400" b="1" dirty="0">
                <a:solidFill>
                  <a:schemeClr val="tx1"/>
                </a:solidFill>
                <a:latin typeface="+mn-lt"/>
              </a:rPr>
              <a:t>project objectives </a:t>
            </a:r>
            <a:r>
              <a:rPr lang="en-US" altLang="en-US" sz="2400" dirty="0">
                <a:solidFill>
                  <a:schemeClr val="tx1"/>
                </a:solidFill>
                <a:latin typeface="+mn-lt"/>
              </a:rPr>
              <a:t>such as scope, schedule, cost, or </a:t>
            </a:r>
            <a:r>
              <a:rPr lang="en-US" altLang="en-US" sz="2400" dirty="0" smtClean="0">
                <a:solidFill>
                  <a:schemeClr val="tx1"/>
                </a:solidFill>
                <a:latin typeface="+mn-lt"/>
              </a:rPr>
              <a:t>quality.</a:t>
            </a:r>
          </a:p>
        </p:txBody>
      </p:sp>
      <p:graphicFrame>
        <p:nvGraphicFramePr>
          <p:cNvPr id="4" name="Object 3" descr="Risk = left parenthesis probability of event right parenthesis times left parenthesis consequences of event right parenthesis"/>
          <p:cNvGraphicFramePr>
            <a:graphicFrameLocks noChangeAspect="1"/>
          </p:cNvGraphicFramePr>
          <p:nvPr>
            <p:extLst>
              <p:ext uri="{D42A27DB-BD31-4B8C-83A1-F6EECF244321}">
                <p14:modId xmlns:p14="http://schemas.microsoft.com/office/powerpoint/2010/main" val="1173288612"/>
              </p:ext>
            </p:extLst>
          </p:nvPr>
        </p:nvGraphicFramePr>
        <p:xfrm>
          <a:off x="598488" y="4872038"/>
          <a:ext cx="7240587" cy="504825"/>
        </p:xfrm>
        <a:graphic>
          <a:graphicData uri="http://schemas.openxmlformats.org/presentationml/2006/ole">
            <mc:AlternateContent xmlns:mc="http://schemas.openxmlformats.org/markup-compatibility/2006">
              <mc:Choice xmlns:v="urn:schemas-microsoft-com:vml" Requires="v">
                <p:oleObj spid="_x0000_s3159" name="Equation" r:id="rId3" imgW="3644640" imgH="253800" progId="Equation.DSMT4">
                  <p:embed/>
                </p:oleObj>
              </mc:Choice>
              <mc:Fallback>
                <p:oleObj name="Equation" r:id="rId3" imgW="3644640" imgH="253800" progId="Equation.DSMT4">
                  <p:embed/>
                  <p:pic>
                    <p:nvPicPr>
                      <p:cNvPr id="0" name=""/>
                      <p:cNvPicPr/>
                      <p:nvPr/>
                    </p:nvPicPr>
                    <p:blipFill>
                      <a:blip r:embed="rId4"/>
                      <a:stretch>
                        <a:fillRect/>
                      </a:stretch>
                    </p:blipFill>
                    <p:spPr>
                      <a:xfrm>
                        <a:off x="598488" y="4872038"/>
                        <a:ext cx="7240587" cy="504825"/>
                      </a:xfrm>
                      <a:prstGeom prst="rect">
                        <a:avLst/>
                      </a:prstGeom>
                    </p:spPr>
                  </p:pic>
                </p:oleObj>
              </mc:Fallback>
            </mc:AlternateContent>
          </a:graphicData>
        </a:graphic>
      </p:graphicFrame>
    </p:spTree>
    <p:extLst>
      <p:ext uri="{BB962C8B-B14F-4D97-AF65-F5344CB8AC3E}">
        <p14:creationId xmlns:p14="http://schemas.microsoft.com/office/powerpoint/2010/main" val="1759342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IN" dirty="0">
                <a:solidFill>
                  <a:schemeClr val="tx2"/>
                </a:solidFill>
              </a:rPr>
              <a:t>Figure 7.2 Risk Versus Amount at Stake: </a:t>
            </a:r>
            <a:r>
              <a:rPr lang="en-IN" dirty="0" smtClean="0">
                <a:solidFill>
                  <a:schemeClr val="tx2"/>
                </a:solidFill>
              </a:rPr>
              <a:t>The Challenge </a:t>
            </a:r>
            <a:r>
              <a:rPr lang="en-IN" dirty="0">
                <a:solidFill>
                  <a:schemeClr val="tx2"/>
                </a:solidFill>
              </a:rPr>
              <a:t>in Risk Management</a:t>
            </a:r>
          </a:p>
        </p:txBody>
      </p:sp>
      <p:pic>
        <p:nvPicPr>
          <p:cNvPr id="4" name="Picture 3" descr="A graph plots increasing risk on the left y axis and increasing dollar value on the right y axis, versus total project life span on the x axis. The x axis is divided in 4 phases from left to right. Phase 1 conceive C, phase 2 develop d, phase 3 execute E, phase 4 finish F. Phases 1 and 1 are both labeled plan, phases 3 and 4 are labeled produce. 3 curves are plotted along the graph as follows. Opportunity and risk, amount at stake, combined risk impact. The opportunity and risk curve starts at medium risk in phase 1, declining slowly to reach low risk by the end of phase 4. The amount at stake curve starts at low risk in phase 1 and increases to medium risk, the greatest increase between phase 3 and 4. The combined risk impact curve rises from low risk in phase 1 to the top of the curve between phase 3 and 4, then decreasing to lower risk at the end of phase 4. The area between the midpoints of phases 3 and 4 is labeled period of highest risk impact."/>
          <p:cNvPicPr>
            <a:picLocks noChangeAspect="1"/>
          </p:cNvPicPr>
          <p:nvPr/>
        </p:nvPicPr>
        <p:blipFill>
          <a:blip r:embed="rId2"/>
          <a:stretch>
            <a:fillRect/>
          </a:stretch>
        </p:blipFill>
        <p:spPr>
          <a:xfrm>
            <a:off x="1730683" y="1582260"/>
            <a:ext cx="5717859" cy="4640473"/>
          </a:xfrm>
          <a:prstGeom prst="rect">
            <a:avLst/>
          </a:prstGeom>
        </p:spPr>
      </p:pic>
    </p:spTree>
    <p:extLst>
      <p:ext uri="{BB962C8B-B14F-4D97-AF65-F5344CB8AC3E}">
        <p14:creationId xmlns:p14="http://schemas.microsoft.com/office/powerpoint/2010/main" val="3641063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Stages of Risk Management</a:t>
            </a:r>
            <a:endParaRPr lang="en-IN" dirty="0"/>
          </a:p>
        </p:txBody>
      </p:sp>
      <p:sp>
        <p:nvSpPr>
          <p:cNvPr id="5" name="Text Placeholder 4"/>
          <p:cNvSpPr>
            <a:spLocks noGrp="1"/>
          </p:cNvSpPr>
          <p:nvPr>
            <p:ph type="body" idx="1"/>
          </p:nvPr>
        </p:nvSpPr>
        <p:spPr/>
        <p:txBody>
          <a:bodyPr/>
          <a:lstStyle/>
          <a:p>
            <a:pPr marL="432000" indent="-432000" eaLnBrk="1" hangingPunct="1">
              <a:buFont typeface="+mj-lt"/>
              <a:buAutoNum type="arabicPeriod"/>
            </a:pPr>
            <a:r>
              <a:rPr lang="en-US" altLang="en-US" sz="2400" dirty="0" smtClean="0">
                <a:solidFill>
                  <a:schemeClr val="tx1"/>
                </a:solidFill>
                <a:latin typeface="+mn-lt"/>
              </a:rPr>
              <a:t>Risk </a:t>
            </a:r>
            <a:r>
              <a:rPr lang="en-US" altLang="en-US" sz="2400" b="1" dirty="0">
                <a:solidFill>
                  <a:schemeClr val="tx1"/>
                </a:solidFill>
                <a:latin typeface="+mn-lt"/>
              </a:rPr>
              <a:t>identification</a:t>
            </a:r>
            <a:endParaRPr lang="en-US" altLang="en-US" sz="2400" dirty="0">
              <a:solidFill>
                <a:schemeClr val="tx1"/>
              </a:solidFill>
              <a:latin typeface="+mn-lt"/>
            </a:endParaRPr>
          </a:p>
          <a:p>
            <a:pPr marL="347663" indent="-347663" eaLnBrk="1" hangingPunct="1">
              <a:buFont typeface="+mj-lt"/>
              <a:buAutoNum type="arabicPeriod"/>
            </a:pPr>
            <a:r>
              <a:rPr lang="en-US" altLang="en-US" sz="2400" dirty="0" smtClean="0">
                <a:solidFill>
                  <a:schemeClr val="tx1"/>
                </a:solidFill>
                <a:latin typeface="+mn-lt"/>
              </a:rPr>
              <a:t> </a:t>
            </a:r>
            <a:r>
              <a:rPr lang="en-US" altLang="en-US" sz="2400" b="1" dirty="0" smtClean="0">
                <a:solidFill>
                  <a:schemeClr val="tx1"/>
                </a:solidFill>
                <a:latin typeface="+mn-lt"/>
              </a:rPr>
              <a:t>Analysis</a:t>
            </a:r>
            <a:r>
              <a:rPr lang="en-US" altLang="en-US" sz="2400" dirty="0" smtClean="0">
                <a:solidFill>
                  <a:schemeClr val="tx1"/>
                </a:solidFill>
                <a:latin typeface="+mn-lt"/>
              </a:rPr>
              <a:t> </a:t>
            </a:r>
            <a:r>
              <a:rPr lang="en-US" altLang="en-US" sz="2400" dirty="0">
                <a:solidFill>
                  <a:schemeClr val="tx1"/>
                </a:solidFill>
                <a:latin typeface="+mn-lt"/>
              </a:rPr>
              <a:t>of probability and consequences</a:t>
            </a:r>
          </a:p>
          <a:p>
            <a:pPr marL="432000" indent="-432000" eaLnBrk="1" hangingPunct="1">
              <a:buFont typeface="+mj-lt"/>
              <a:buAutoNum type="arabicPeriod"/>
            </a:pPr>
            <a:r>
              <a:rPr lang="en-US" altLang="en-US" sz="2400" dirty="0" smtClean="0">
                <a:solidFill>
                  <a:schemeClr val="tx1"/>
                </a:solidFill>
                <a:latin typeface="+mn-lt"/>
              </a:rPr>
              <a:t>Risk </a:t>
            </a:r>
            <a:r>
              <a:rPr lang="en-US" altLang="en-US" sz="2400" b="1" dirty="0">
                <a:solidFill>
                  <a:schemeClr val="tx1"/>
                </a:solidFill>
                <a:latin typeface="+mn-lt"/>
              </a:rPr>
              <a:t>mitigation</a:t>
            </a:r>
            <a:r>
              <a:rPr lang="en-US" altLang="en-US" sz="2400" dirty="0">
                <a:solidFill>
                  <a:schemeClr val="tx1"/>
                </a:solidFill>
                <a:latin typeface="+mn-lt"/>
              </a:rPr>
              <a:t> </a:t>
            </a:r>
            <a:r>
              <a:rPr lang="en-US" altLang="en-US" sz="2400" dirty="0" smtClean="0">
                <a:solidFill>
                  <a:schemeClr val="tx1"/>
                </a:solidFill>
                <a:latin typeface="+mn-lt"/>
              </a:rPr>
              <a:t>strategies</a:t>
            </a:r>
          </a:p>
          <a:p>
            <a:pPr marL="347663" indent="-347663" eaLnBrk="1" hangingPunct="1">
              <a:buFont typeface="+mj-lt"/>
              <a:buAutoNum type="arabicPeriod"/>
            </a:pPr>
            <a:r>
              <a:rPr lang="en-US" altLang="en-US" sz="2400" dirty="0" smtClean="0">
                <a:solidFill>
                  <a:schemeClr val="tx1"/>
                </a:solidFill>
                <a:latin typeface="+mn-lt"/>
              </a:rPr>
              <a:t> </a:t>
            </a:r>
            <a:r>
              <a:rPr lang="en-US" altLang="en-US" sz="2400" b="1" dirty="0" smtClean="0">
                <a:solidFill>
                  <a:schemeClr val="tx1"/>
                </a:solidFill>
                <a:latin typeface="+mn-lt"/>
              </a:rPr>
              <a:t>Control</a:t>
            </a:r>
            <a:r>
              <a:rPr lang="en-US" altLang="en-US" sz="2400" dirty="0" smtClean="0">
                <a:solidFill>
                  <a:schemeClr val="tx1"/>
                </a:solidFill>
                <a:latin typeface="+mn-lt"/>
              </a:rPr>
              <a:t> and documentation</a:t>
            </a:r>
            <a:endParaRPr lang="en-US" altLang="en-US" sz="2400" dirty="0">
              <a:solidFill>
                <a:schemeClr val="tx1"/>
              </a:solidFill>
              <a:latin typeface="+mn-lt"/>
            </a:endParaRPr>
          </a:p>
        </p:txBody>
      </p:sp>
    </p:spTree>
    <p:extLst>
      <p:ext uri="{BB962C8B-B14F-4D97-AF65-F5344CB8AC3E}">
        <p14:creationId xmlns:p14="http://schemas.microsoft.com/office/powerpoint/2010/main" val="912070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Clusters</a:t>
            </a:r>
          </a:p>
        </p:txBody>
      </p:sp>
      <p:sp>
        <p:nvSpPr>
          <p:cNvPr id="3" name="Text Placeholder 2"/>
          <p:cNvSpPr>
            <a:spLocks noGrp="1"/>
          </p:cNvSpPr>
          <p:nvPr>
            <p:ph type="body" idx="1"/>
          </p:nvPr>
        </p:nvSpPr>
        <p:spPr>
          <a:xfrm>
            <a:off x="457200" y="1600200"/>
            <a:ext cx="2241755" cy="1673941"/>
          </a:xfrm>
        </p:spPr>
        <p:txBody>
          <a:bodyPr/>
          <a:lstStyle/>
          <a:p>
            <a:r>
              <a:rPr lang="en-US" sz="2400" dirty="0">
                <a:latin typeface="+mn-lt"/>
              </a:rPr>
              <a:t>Financial</a:t>
            </a:r>
          </a:p>
          <a:p>
            <a:r>
              <a:rPr lang="en-US" sz="2400" dirty="0">
                <a:latin typeface="+mn-lt"/>
              </a:rPr>
              <a:t>Technical</a:t>
            </a:r>
          </a:p>
          <a:p>
            <a:r>
              <a:rPr lang="en-US" sz="2400" dirty="0">
                <a:latin typeface="+mn-lt"/>
              </a:rPr>
              <a:t>Commercial</a:t>
            </a:r>
          </a:p>
        </p:txBody>
      </p:sp>
      <p:sp>
        <p:nvSpPr>
          <p:cNvPr id="4" name="Content Placeholder 3"/>
          <p:cNvSpPr>
            <a:spLocks noGrp="1"/>
          </p:cNvSpPr>
          <p:nvPr>
            <p:ph sz="quarter" idx="13"/>
          </p:nvPr>
        </p:nvSpPr>
        <p:spPr>
          <a:xfrm>
            <a:off x="4586748" y="1600201"/>
            <a:ext cx="4100052" cy="1172496"/>
          </a:xfrm>
        </p:spPr>
        <p:txBody>
          <a:bodyPr/>
          <a:lstStyle/>
          <a:p>
            <a:pPr marL="255600">
              <a:buClr>
                <a:schemeClr val="tx2"/>
              </a:buClr>
              <a:defRPr/>
            </a:pPr>
            <a:r>
              <a:rPr lang="en-US" sz="2400" dirty="0">
                <a:latin typeface="+mn-lt"/>
              </a:rPr>
              <a:t>Execution</a:t>
            </a:r>
          </a:p>
          <a:p>
            <a:pPr marL="255600">
              <a:buClr>
                <a:schemeClr val="tx2"/>
              </a:buClr>
              <a:defRPr/>
            </a:pPr>
            <a:r>
              <a:rPr lang="en-US" sz="2400" dirty="0">
                <a:latin typeface="+mn-lt"/>
              </a:rPr>
              <a:t>Contractual or legal risk</a:t>
            </a:r>
          </a:p>
        </p:txBody>
      </p:sp>
      <p:sp>
        <p:nvSpPr>
          <p:cNvPr id="5" name="Content Placeholder 4"/>
          <p:cNvSpPr>
            <a:spLocks noGrp="1"/>
          </p:cNvSpPr>
          <p:nvPr>
            <p:ph sz="quarter" idx="14"/>
          </p:nvPr>
        </p:nvSpPr>
        <p:spPr>
          <a:xfrm>
            <a:off x="457200" y="3352551"/>
            <a:ext cx="3893573" cy="2753283"/>
          </a:xfrm>
        </p:spPr>
        <p:txBody>
          <a:bodyPr/>
          <a:lstStyle/>
          <a:p>
            <a:pPr marL="0" indent="0">
              <a:spcBef>
                <a:spcPts val="0"/>
              </a:spcBef>
              <a:buSzPct val="145000"/>
              <a:buNone/>
              <a:defRPr/>
            </a:pPr>
            <a:r>
              <a:rPr lang="en-US" sz="2400" b="1" dirty="0">
                <a:solidFill>
                  <a:schemeClr val="tx1"/>
                </a:solidFill>
                <a:latin typeface="+mn-lt"/>
              </a:rPr>
              <a:t>Common Types of Risks</a:t>
            </a:r>
          </a:p>
          <a:p>
            <a:pPr marL="255600">
              <a:buFont typeface="Arial" pitchFamily="34" charset="0"/>
              <a:buChar char="•"/>
              <a:defRPr/>
            </a:pPr>
            <a:r>
              <a:rPr lang="en-US" sz="2400" dirty="0">
                <a:latin typeface="+mn-lt"/>
              </a:rPr>
              <a:t>Absenteeism</a:t>
            </a:r>
          </a:p>
          <a:p>
            <a:pPr marL="255600">
              <a:buFont typeface="Arial" pitchFamily="34" charset="0"/>
              <a:buChar char="•"/>
              <a:defRPr/>
            </a:pPr>
            <a:r>
              <a:rPr lang="en-US" sz="2400" dirty="0">
                <a:latin typeface="+mn-lt"/>
              </a:rPr>
              <a:t>Resignation</a:t>
            </a:r>
          </a:p>
          <a:p>
            <a:pPr marL="255600">
              <a:buFont typeface="Arial" pitchFamily="34" charset="0"/>
              <a:buChar char="•"/>
              <a:defRPr/>
            </a:pPr>
            <a:r>
              <a:rPr lang="en-US" sz="2400" dirty="0">
                <a:latin typeface="+mn-lt"/>
              </a:rPr>
              <a:t>Staff pulled away</a:t>
            </a:r>
          </a:p>
          <a:p>
            <a:pPr marL="255600">
              <a:buFont typeface="Arial" pitchFamily="34" charset="0"/>
              <a:buChar char="•"/>
              <a:defRPr/>
            </a:pPr>
            <a:r>
              <a:rPr lang="en-US" sz="2400" dirty="0">
                <a:latin typeface="+mn-lt"/>
              </a:rPr>
              <a:t>Time overruns</a:t>
            </a:r>
          </a:p>
        </p:txBody>
      </p:sp>
      <p:sp>
        <p:nvSpPr>
          <p:cNvPr id="6" name="Content Placeholder 5"/>
          <p:cNvSpPr>
            <a:spLocks noGrp="1"/>
          </p:cNvSpPr>
          <p:nvPr>
            <p:ph sz="quarter" idx="15"/>
          </p:nvPr>
        </p:nvSpPr>
        <p:spPr>
          <a:xfrm>
            <a:off x="4631001" y="3878829"/>
            <a:ext cx="3524865" cy="2123767"/>
          </a:xfrm>
        </p:spPr>
        <p:txBody>
          <a:bodyPr/>
          <a:lstStyle/>
          <a:p>
            <a:pPr>
              <a:buFont typeface="Arial" charset="0"/>
              <a:buChar char="•"/>
              <a:defRPr/>
            </a:pPr>
            <a:r>
              <a:rPr lang="en-US" sz="2400" dirty="0">
                <a:latin typeface="+mn-lt"/>
              </a:rPr>
              <a:t>Skills unavailable</a:t>
            </a:r>
          </a:p>
          <a:p>
            <a:pPr>
              <a:buFont typeface="Arial" charset="0"/>
              <a:buChar char="•"/>
              <a:defRPr/>
            </a:pPr>
            <a:r>
              <a:rPr lang="en-US" sz="2400" dirty="0">
                <a:latin typeface="+mn-lt"/>
              </a:rPr>
              <a:t>Ineffective training</a:t>
            </a:r>
          </a:p>
          <a:p>
            <a:pPr>
              <a:buFont typeface="Arial" charset="0"/>
              <a:buChar char="•"/>
              <a:defRPr/>
            </a:pPr>
            <a:r>
              <a:rPr lang="en-US" sz="2400" dirty="0">
                <a:latin typeface="+mn-lt"/>
              </a:rPr>
              <a:t>Specs incomplete</a:t>
            </a:r>
          </a:p>
          <a:p>
            <a:pPr>
              <a:buFont typeface="Arial" charset="0"/>
              <a:buChar char="•"/>
              <a:defRPr/>
            </a:pPr>
            <a:r>
              <a:rPr lang="en-US" sz="2400" dirty="0">
                <a:latin typeface="+mn-lt"/>
              </a:rPr>
              <a:t>Change orders</a:t>
            </a:r>
          </a:p>
        </p:txBody>
      </p:sp>
    </p:spTree>
    <p:extLst>
      <p:ext uri="{BB962C8B-B14F-4D97-AF65-F5344CB8AC3E}">
        <p14:creationId xmlns:p14="http://schemas.microsoft.com/office/powerpoint/2010/main" val="4178675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Factor Identification</a:t>
            </a:r>
            <a:endParaRPr lang="en-IN" dirty="0"/>
          </a:p>
        </p:txBody>
      </p:sp>
      <p:sp>
        <p:nvSpPr>
          <p:cNvPr id="4" name="Text Placeholder 3"/>
          <p:cNvSpPr>
            <a:spLocks noGrp="1"/>
          </p:cNvSpPr>
          <p:nvPr>
            <p:ph type="body" idx="1"/>
          </p:nvPr>
        </p:nvSpPr>
        <p:spPr/>
        <p:txBody>
          <a:bodyPr/>
          <a:lstStyle/>
          <a:p>
            <a:pPr eaLnBrk="1" hangingPunct="1"/>
            <a:r>
              <a:rPr lang="en-US" altLang="en-US" sz="2400" dirty="0">
                <a:latin typeface="+mn-lt"/>
              </a:rPr>
              <a:t>Brainstorming meetings</a:t>
            </a:r>
          </a:p>
          <a:p>
            <a:pPr eaLnBrk="1" hangingPunct="1"/>
            <a:r>
              <a:rPr lang="en-US" altLang="en-US" sz="2400" dirty="0">
                <a:latin typeface="+mn-lt"/>
              </a:rPr>
              <a:t>Expert opinion</a:t>
            </a:r>
          </a:p>
          <a:p>
            <a:pPr eaLnBrk="1" hangingPunct="1"/>
            <a:r>
              <a:rPr lang="en-US" altLang="en-US" sz="2400" dirty="0">
                <a:latin typeface="+mn-lt"/>
              </a:rPr>
              <a:t>Past history</a:t>
            </a:r>
          </a:p>
          <a:p>
            <a:pPr eaLnBrk="1" hangingPunct="1"/>
            <a:r>
              <a:rPr lang="en-US" altLang="en-US" sz="2400" dirty="0">
                <a:latin typeface="+mn-lt"/>
              </a:rPr>
              <a:t>Multiple (or </a:t>
            </a:r>
            <a:r>
              <a:rPr lang="en-US" altLang="en-US" sz="2400" dirty="0" smtClean="0">
                <a:latin typeface="+mn-lt"/>
              </a:rPr>
              <a:t>team-based</a:t>
            </a:r>
            <a:r>
              <a:rPr lang="en-US" altLang="en-US" sz="2400" dirty="0">
                <a:latin typeface="+mn-lt"/>
              </a:rPr>
              <a:t>) </a:t>
            </a:r>
            <a:r>
              <a:rPr lang="en-US" altLang="en-US" sz="2400" dirty="0" smtClean="0">
                <a:latin typeface="+mn-lt"/>
              </a:rPr>
              <a:t>assessments</a:t>
            </a:r>
            <a:endParaRPr lang="en-US" altLang="en-US" sz="2400" dirty="0">
              <a:latin typeface="+mn-lt"/>
            </a:endParaRPr>
          </a:p>
        </p:txBody>
      </p:sp>
    </p:spTree>
    <p:extLst>
      <p:ext uri="{BB962C8B-B14F-4D97-AF65-F5344CB8AC3E}">
        <p14:creationId xmlns:p14="http://schemas.microsoft.com/office/powerpoint/2010/main" val="2284009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91832" cy="1066799"/>
          </a:xfrm>
        </p:spPr>
        <p:txBody>
          <a:bodyPr anchor="b"/>
          <a:lstStyle/>
          <a:p>
            <a:r>
              <a:rPr lang="en-IN" dirty="0" smtClean="0"/>
              <a:t>Figure </a:t>
            </a:r>
            <a:r>
              <a:rPr lang="en-IN" dirty="0"/>
              <a:t>7.4 Risk Breakdown Structure (</a:t>
            </a:r>
            <a:r>
              <a:rPr lang="en-IN" dirty="0" smtClean="0"/>
              <a:t>R</a:t>
            </a:r>
            <a:r>
              <a:rPr lang="en-IN" sz="100" dirty="0" smtClean="0"/>
              <a:t> </a:t>
            </a:r>
            <a:r>
              <a:rPr lang="en-IN" dirty="0" smtClean="0"/>
              <a:t>B</a:t>
            </a:r>
            <a:r>
              <a:rPr lang="en-IN" sz="100" dirty="0" smtClean="0"/>
              <a:t> </a:t>
            </a:r>
            <a:r>
              <a:rPr lang="en-IN" dirty="0" smtClean="0"/>
              <a:t>S</a:t>
            </a:r>
            <a:r>
              <a:rPr lang="en-IN" dirty="0"/>
              <a:t>)</a:t>
            </a:r>
          </a:p>
        </p:txBody>
      </p:sp>
      <p:pic>
        <p:nvPicPr>
          <p:cNvPr id="5" name="Picture 4" descr="An R B S is divided into levels 1, 2, 3. Level 1 is internal and external. Level 2 has risk offshoots from internal and external as follows. Internal, technical and organizational. External, market and environmental impact. Level 3 has offshoots from level 2 risks as follows. Technical, performance. Organizational, funding safety and skilled resources. Market, customer acceptance and profit potential. Environmental impact, pollution risk and community protests."/>
          <p:cNvPicPr>
            <a:picLocks noChangeAspect="1"/>
          </p:cNvPicPr>
          <p:nvPr/>
        </p:nvPicPr>
        <p:blipFill>
          <a:blip r:embed="rId2"/>
          <a:stretch>
            <a:fillRect/>
          </a:stretch>
        </p:blipFill>
        <p:spPr>
          <a:xfrm>
            <a:off x="1697798" y="1669460"/>
            <a:ext cx="5583917" cy="4481179"/>
          </a:xfrm>
          <a:prstGeom prst="rect">
            <a:avLst/>
          </a:prstGeom>
        </p:spPr>
      </p:pic>
    </p:spTree>
    <p:extLst>
      <p:ext uri="{BB962C8B-B14F-4D97-AF65-F5344CB8AC3E}">
        <p14:creationId xmlns:p14="http://schemas.microsoft.com/office/powerpoint/2010/main" val="11677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8244</TotalTime>
  <Words>513</Words>
  <Application>Microsoft Office PowerPoint</Application>
  <PresentationFormat>On-screen Show (4:3)</PresentationFormat>
  <Paragraphs>94</Paragraphs>
  <Slides>16</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5" baseType="lpstr">
      <vt:lpstr>ＭＳ Ｐゴシック</vt:lpstr>
      <vt:lpstr>Arial</vt:lpstr>
      <vt:lpstr>Corbel</vt:lpstr>
      <vt:lpstr>Noto Sans Symbols</vt:lpstr>
      <vt:lpstr>Times New Roman</vt:lpstr>
      <vt:lpstr>Verdana</vt:lpstr>
      <vt:lpstr>508 Lecture</vt:lpstr>
      <vt:lpstr>1_508 Lecture</vt:lpstr>
      <vt:lpstr>Equation</vt:lpstr>
      <vt:lpstr>Project Management: Achieving Competitive Advantage</vt:lpstr>
      <vt:lpstr>Learning Objectives</vt:lpstr>
      <vt:lpstr>Questions to Consider in Risk Management</vt:lpstr>
      <vt:lpstr>Risk Management</vt:lpstr>
      <vt:lpstr>Figure 7.2 Risk Versus Amount at Stake: The Challenge in Risk Management</vt:lpstr>
      <vt:lpstr>Four Stages of Risk Management</vt:lpstr>
      <vt:lpstr>Risk Clusters</vt:lpstr>
      <vt:lpstr>Risk Factor Identification</vt:lpstr>
      <vt:lpstr>Figure 7.4 Risk Breakdown Structure (R B S)</vt:lpstr>
      <vt:lpstr>Figure 7.5 Risk Impact Matrix</vt:lpstr>
      <vt:lpstr>Risk Mitigation Strategies</vt:lpstr>
      <vt:lpstr>Control and Documentation</vt:lpstr>
      <vt:lpstr>Project Risk Analysis and Management (P R A M)</vt:lpstr>
      <vt:lpstr>Nine Phases of Risk Assessment</vt:lpstr>
      <vt:lpstr>Summary</vt:lpstr>
      <vt:lpstr>Thank You</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Achieving Competitive Advantage, 5e</dc:title>
  <dc:subject>Business</dc:subject>
  <dc:creator>Pinto</dc:creator>
  <cp:keywords>Project Management</cp:keywords>
  <cp:lastModifiedBy>ADWOA</cp:lastModifiedBy>
  <cp:revision>698</cp:revision>
  <dcterms:modified xsi:type="dcterms:W3CDTF">2018-10-17T18:19:39Z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