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9"/>
  </p:notesMasterIdLst>
  <p:handoutMasterIdLst>
    <p:handoutMasterId r:id="rId30"/>
  </p:handoutMasterIdLst>
  <p:sldIdLst>
    <p:sldId id="332" r:id="rId3"/>
    <p:sldId id="306" r:id="rId4"/>
    <p:sldId id="307" r:id="rId5"/>
    <p:sldId id="308" r:id="rId6"/>
    <p:sldId id="309" r:id="rId7"/>
    <p:sldId id="310" r:id="rId8"/>
    <p:sldId id="311" r:id="rId9"/>
    <p:sldId id="313" r:id="rId10"/>
    <p:sldId id="314" r:id="rId11"/>
    <p:sldId id="315" r:id="rId12"/>
    <p:sldId id="316" r:id="rId13"/>
    <p:sldId id="317" r:id="rId14"/>
    <p:sldId id="318"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05"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ano, Tierra Ross" initials="ETR" lastIdx="5" clrIdx="7">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laser" initials="laser"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364" autoAdjust="0"/>
  </p:normalViewPr>
  <p:slideViewPr>
    <p:cSldViewPr snapToGrid="0" snapToObjects="1">
      <p:cViewPr varScale="1">
        <p:scale>
          <a:sx n="74" d="100"/>
          <a:sy n="74" d="100"/>
        </p:scale>
        <p:origin x="11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8/28/2018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65618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8/28/2018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2143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8/28/2018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5047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71" r:id="rId6"/>
    <p:sldLayoutId id="2147483669" r:id="rId7"/>
    <p:sldLayoutId id="2147483651" r:id="rId8"/>
    <p:sldLayoutId id="2147483654" r:id="rId9"/>
    <p:sldLayoutId id="2147483655" r:id="rId10"/>
    <p:sldLayoutId id="2147483656" r:id="rId11"/>
    <p:sldLayoutId id="2147483667" r:id="rId12"/>
    <p:sldLayoutId id="214748365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8</a:t>
            </a:r>
            <a:endParaRPr lang="en-US" b="1" dirty="0">
              <a:latin typeface="+mn-lt"/>
            </a:endParaRP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US" dirty="0">
                <a:solidFill>
                  <a:schemeClr val="tx1"/>
                </a:solidFill>
                <a:latin typeface="+mn-lt"/>
              </a:rPr>
              <a:t>Cost Estimation and Budgeting</a:t>
            </a:r>
            <a:endParaRPr lang="en-US" altLang="en-US" dirty="0">
              <a:solidFill>
                <a:schemeClr val="tx1"/>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5004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Learning Curves</a:t>
            </a:r>
          </a:p>
        </p:txBody>
      </p:sp>
      <p:sp>
        <p:nvSpPr>
          <p:cNvPr id="8" name="Text Placeholder 7"/>
          <p:cNvSpPr>
            <a:spLocks noGrp="1"/>
          </p:cNvSpPr>
          <p:nvPr>
            <p:ph type="body" idx="1"/>
          </p:nvPr>
        </p:nvSpPr>
        <p:spPr>
          <a:xfrm>
            <a:off x="457200" y="1600201"/>
            <a:ext cx="8229600" cy="941440"/>
          </a:xfrm>
        </p:spPr>
        <p:txBody>
          <a:bodyPr/>
          <a:lstStyle/>
          <a:p>
            <a:pPr marL="0" indent="0" eaLnBrk="1" hangingPunct="1">
              <a:buFontTx/>
              <a:buNone/>
              <a:defRPr/>
            </a:pPr>
            <a:r>
              <a:rPr lang="en-US" sz="2400" dirty="0" smtClean="0">
                <a:latin typeface="+mn-lt"/>
              </a:rPr>
              <a:t>Each </a:t>
            </a:r>
            <a:r>
              <a:rPr lang="en-US" sz="2400" b="1" dirty="0" smtClean="0">
                <a:latin typeface="+mn-lt"/>
              </a:rPr>
              <a:t>doubling of output</a:t>
            </a:r>
            <a:r>
              <a:rPr lang="en-US" sz="2400" dirty="0" smtClean="0">
                <a:latin typeface="+mn-lt"/>
              </a:rPr>
              <a:t> results </a:t>
            </a:r>
            <a:r>
              <a:rPr lang="en-US" sz="2400" dirty="0">
                <a:latin typeface="+mn-lt"/>
              </a:rPr>
              <a:t>in a reduction in time to perform </a:t>
            </a:r>
            <a:r>
              <a:rPr lang="en-US" sz="2400" dirty="0" smtClean="0">
                <a:latin typeface="+mn-lt"/>
              </a:rPr>
              <a:t>the </a:t>
            </a:r>
            <a:r>
              <a:rPr lang="en-US" sz="2400" dirty="0">
                <a:latin typeface="+mn-lt"/>
              </a:rPr>
              <a:t>last iteration.</a:t>
            </a:r>
          </a:p>
        </p:txBody>
      </p:sp>
      <p:graphicFrame>
        <p:nvGraphicFramePr>
          <p:cNvPr id="11" name="Object 10" descr="Y sub x = a times X to the b power"/>
          <p:cNvGraphicFramePr>
            <a:graphicFrameLocks noChangeAspect="1"/>
          </p:cNvGraphicFramePr>
          <p:nvPr>
            <p:extLst>
              <p:ext uri="{D42A27DB-BD31-4B8C-83A1-F6EECF244321}">
                <p14:modId xmlns:p14="http://schemas.microsoft.com/office/powerpoint/2010/main" val="143073974"/>
              </p:ext>
            </p:extLst>
          </p:nvPr>
        </p:nvGraphicFramePr>
        <p:xfrm>
          <a:off x="3176588" y="2614613"/>
          <a:ext cx="1435100" cy="566737"/>
        </p:xfrm>
        <a:graphic>
          <a:graphicData uri="http://schemas.openxmlformats.org/presentationml/2006/ole">
            <mc:AlternateContent xmlns:mc="http://schemas.openxmlformats.org/markup-compatibility/2006">
              <mc:Choice xmlns:v="urn:schemas-microsoft-com:vml" Requires="v">
                <p:oleObj spid="_x0000_s2397" name="Equation" r:id="rId3" imgW="609480" imgH="241200" progId="Equation.DSMT4">
                  <p:embed/>
                </p:oleObj>
              </mc:Choice>
              <mc:Fallback>
                <p:oleObj name="Equation" r:id="rId3" imgW="609480" imgH="241200" progId="Equation.DSMT4">
                  <p:embed/>
                  <p:pic>
                    <p:nvPicPr>
                      <p:cNvPr id="0" name=""/>
                      <p:cNvPicPr/>
                      <p:nvPr/>
                    </p:nvPicPr>
                    <p:blipFill>
                      <a:blip r:embed="rId4"/>
                      <a:stretch>
                        <a:fillRect/>
                      </a:stretch>
                    </p:blipFill>
                    <p:spPr>
                      <a:xfrm>
                        <a:off x="3176588" y="2614613"/>
                        <a:ext cx="1435100" cy="566737"/>
                      </a:xfrm>
                      <a:prstGeom prst="rect">
                        <a:avLst/>
                      </a:prstGeom>
                    </p:spPr>
                  </p:pic>
                </p:oleObj>
              </mc:Fallback>
            </mc:AlternateContent>
          </a:graphicData>
        </a:graphic>
      </p:graphicFrame>
      <p:sp>
        <p:nvSpPr>
          <p:cNvPr id="9" name="Text Placeholder 8"/>
          <p:cNvSpPr>
            <a:spLocks noGrp="1"/>
          </p:cNvSpPr>
          <p:nvPr>
            <p:ph type="body" idx="2"/>
          </p:nvPr>
        </p:nvSpPr>
        <p:spPr>
          <a:xfrm>
            <a:off x="457200" y="3254480"/>
            <a:ext cx="8229600" cy="2333507"/>
          </a:xfrm>
        </p:spPr>
        <p:txBody>
          <a:bodyPr/>
          <a:lstStyle/>
          <a:p>
            <a:pPr marL="0" indent="0">
              <a:spcBef>
                <a:spcPts val="600"/>
              </a:spcBef>
              <a:buNone/>
            </a:pPr>
            <a:r>
              <a:rPr lang="en-US" sz="2400" dirty="0" smtClean="0">
                <a:latin typeface="+mn-lt"/>
              </a:rPr>
              <a:t>Where :</a:t>
            </a:r>
            <a:endParaRPr lang="en-US" sz="2400" dirty="0">
              <a:latin typeface="+mn-lt"/>
            </a:endParaRPr>
          </a:p>
          <a:p>
            <a:pPr marL="0" indent="0">
              <a:spcBef>
                <a:spcPts val="600"/>
              </a:spcBef>
              <a:buNone/>
            </a:pPr>
            <a:r>
              <a:rPr lang="en-US" sz="2400" i="1" dirty="0">
                <a:latin typeface="+mn-lt"/>
              </a:rPr>
              <a:t>Y</a:t>
            </a:r>
            <a:r>
              <a:rPr lang="en-US" sz="2400" i="1" baseline="-25000" dirty="0">
                <a:latin typeface="+mn-lt"/>
              </a:rPr>
              <a:t>x</a:t>
            </a:r>
            <a:r>
              <a:rPr lang="en-US" sz="2400" i="1" dirty="0">
                <a:latin typeface="+mn-lt"/>
              </a:rPr>
              <a:t> </a:t>
            </a:r>
            <a:r>
              <a:rPr lang="en-US" sz="2400" dirty="0">
                <a:latin typeface="+mn-lt"/>
              </a:rPr>
              <a:t>= the time required for the </a:t>
            </a:r>
            <a:r>
              <a:rPr lang="en-US" sz="2400" i="1" dirty="0" smtClean="0">
                <a:latin typeface="+mn-lt"/>
              </a:rPr>
              <a:t>x</a:t>
            </a:r>
            <a:r>
              <a:rPr lang="en-US" sz="2400" dirty="0" smtClean="0">
                <a:latin typeface="+mn-lt"/>
              </a:rPr>
              <a:t> </a:t>
            </a:r>
            <a:r>
              <a:rPr lang="en-US" sz="2400" dirty="0">
                <a:latin typeface="+mn-lt"/>
              </a:rPr>
              <a:t>unit of output</a:t>
            </a:r>
          </a:p>
          <a:p>
            <a:pPr marL="0" indent="0">
              <a:spcBef>
                <a:spcPts val="600"/>
              </a:spcBef>
              <a:buNone/>
            </a:pPr>
            <a:r>
              <a:rPr lang="en-US" sz="2400" i="1" dirty="0">
                <a:latin typeface="+mn-lt"/>
              </a:rPr>
              <a:t>a </a:t>
            </a:r>
            <a:r>
              <a:rPr lang="en-US" sz="2400" dirty="0">
                <a:latin typeface="+mn-lt"/>
              </a:rPr>
              <a:t>= the time required for the initial unit of output</a:t>
            </a:r>
          </a:p>
          <a:p>
            <a:pPr marL="0" indent="0">
              <a:spcBef>
                <a:spcPts val="600"/>
              </a:spcBef>
              <a:buNone/>
            </a:pPr>
            <a:r>
              <a:rPr lang="en-US" sz="2400" i="1" dirty="0">
                <a:latin typeface="+mn-lt"/>
              </a:rPr>
              <a:t>X </a:t>
            </a:r>
            <a:r>
              <a:rPr lang="en-US" sz="2400" dirty="0">
                <a:latin typeface="+mn-lt"/>
              </a:rPr>
              <a:t>= the number of units to be produced </a:t>
            </a:r>
            <a:endParaRPr lang="en-US" sz="2400" dirty="0" smtClean="0">
              <a:latin typeface="+mn-lt"/>
            </a:endParaRPr>
          </a:p>
          <a:p>
            <a:pPr marL="0" indent="0">
              <a:spcBef>
                <a:spcPts val="600"/>
              </a:spcBef>
              <a:buNone/>
            </a:pPr>
            <a:r>
              <a:rPr lang="en-US" sz="2400" i="1" dirty="0" smtClean="0">
                <a:latin typeface="+mn-lt"/>
              </a:rPr>
              <a:t>b </a:t>
            </a:r>
            <a:r>
              <a:rPr lang="en-US" sz="2400" dirty="0">
                <a:latin typeface="+mn-lt"/>
              </a:rPr>
              <a:t>= </a:t>
            </a:r>
            <a:r>
              <a:rPr lang="en-US" sz="2400" dirty="0" smtClean="0">
                <a:latin typeface="+mn-lt"/>
              </a:rPr>
              <a:t>learning </a:t>
            </a:r>
            <a:r>
              <a:rPr lang="en-US" sz="2400" dirty="0" smtClean="0"/>
              <a:t>curve </a:t>
            </a:r>
            <a:r>
              <a:rPr lang="en-US" sz="2400" dirty="0" smtClean="0">
                <a:latin typeface="+mn-lt"/>
              </a:rPr>
              <a:t>slope</a:t>
            </a:r>
            <a:endParaRPr lang="en-US" sz="2400" dirty="0">
              <a:latin typeface="+mn-lt"/>
            </a:endParaRPr>
          </a:p>
        </p:txBody>
      </p:sp>
      <p:graphicFrame>
        <p:nvGraphicFramePr>
          <p:cNvPr id="12" name="Object 11" descr="equals log left parenthesis learning percent right parenthesis over log left parenthesis log 2 right parenthesis"/>
          <p:cNvGraphicFramePr>
            <a:graphicFrameLocks noChangeAspect="1"/>
          </p:cNvGraphicFramePr>
          <p:nvPr>
            <p:extLst>
              <p:ext uri="{D42A27DB-BD31-4B8C-83A1-F6EECF244321}">
                <p14:modId xmlns:p14="http://schemas.microsoft.com/office/powerpoint/2010/main" val="3621521221"/>
              </p:ext>
            </p:extLst>
          </p:nvPr>
        </p:nvGraphicFramePr>
        <p:xfrm>
          <a:off x="3813030" y="5073650"/>
          <a:ext cx="3346450" cy="514350"/>
        </p:xfrm>
        <a:graphic>
          <a:graphicData uri="http://schemas.openxmlformats.org/presentationml/2006/ole">
            <mc:AlternateContent xmlns:mc="http://schemas.openxmlformats.org/markup-compatibility/2006">
              <mc:Choice xmlns:v="urn:schemas-microsoft-com:vml" Requires="v">
                <p:oleObj spid="_x0000_s2398" name="Equation" r:id="rId5" imgW="1650960" imgH="253800" progId="Equation.DSMT4">
                  <p:embed/>
                </p:oleObj>
              </mc:Choice>
              <mc:Fallback>
                <p:oleObj name="Equation" r:id="rId5" imgW="1650960" imgH="253800" progId="Equation.DSMT4">
                  <p:embed/>
                  <p:pic>
                    <p:nvPicPr>
                      <p:cNvPr id="0" name=""/>
                      <p:cNvPicPr/>
                      <p:nvPr/>
                    </p:nvPicPr>
                    <p:blipFill>
                      <a:blip r:embed="rId6"/>
                      <a:stretch>
                        <a:fillRect/>
                      </a:stretch>
                    </p:blipFill>
                    <p:spPr>
                      <a:xfrm>
                        <a:off x="3813030" y="5073650"/>
                        <a:ext cx="3346450" cy="514350"/>
                      </a:xfrm>
                      <a:prstGeom prst="rect">
                        <a:avLst/>
                      </a:prstGeom>
                    </p:spPr>
                  </p:pic>
                </p:oleObj>
              </mc:Fallback>
            </mc:AlternateContent>
          </a:graphicData>
        </a:graphic>
      </p:graphicFrame>
    </p:spTree>
    <p:extLst>
      <p:ext uri="{BB962C8B-B14F-4D97-AF65-F5344CB8AC3E}">
        <p14:creationId xmlns:p14="http://schemas.microsoft.com/office/powerpoint/2010/main" val="2926830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8.6 Unit </a:t>
            </a:r>
            <a:r>
              <a:rPr lang="en-US" dirty="0"/>
              <a:t>Learning Curve </a:t>
            </a:r>
            <a:r>
              <a:rPr lang="en-US" dirty="0" smtClean="0"/>
              <a:t>Log-Linear Model</a:t>
            </a:r>
            <a:endParaRPr lang="en-US" dirty="0"/>
          </a:p>
        </p:txBody>
      </p:sp>
      <p:pic>
        <p:nvPicPr>
          <p:cNvPr id="4" name="Picture 3" descr="A graph plots time and cost on the y axis from 0 to 50 versus repetition on the x axis from 0 to 100. A curve begins at (2,50) with a steep descent that becomes more gradual and linear at (20,18).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121" y="1797147"/>
            <a:ext cx="6775758" cy="4207591"/>
          </a:xfrm>
          <a:prstGeom prst="rect">
            <a:avLst/>
          </a:prstGeom>
        </p:spPr>
      </p:pic>
    </p:spTree>
    <p:extLst>
      <p:ext uri="{BB962C8B-B14F-4D97-AF65-F5344CB8AC3E}">
        <p14:creationId xmlns:p14="http://schemas.microsoft.com/office/powerpoint/2010/main" val="130961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tx2"/>
                </a:solidFill>
              </a:rPr>
              <a:t>Software Project Estimation—Function Points</a:t>
            </a:r>
            <a:endParaRPr lang="en-US" dirty="0">
              <a:solidFill>
                <a:schemeClr val="tx2"/>
              </a:solidFill>
            </a:endParaRPr>
          </a:p>
        </p:txBody>
      </p:sp>
      <p:sp>
        <p:nvSpPr>
          <p:cNvPr id="3" name="Text Placeholder 2"/>
          <p:cNvSpPr>
            <a:spLocks noGrp="1"/>
          </p:cNvSpPr>
          <p:nvPr>
            <p:ph type="body" idx="1"/>
          </p:nvPr>
        </p:nvSpPr>
        <p:spPr/>
        <p:txBody>
          <a:bodyPr/>
          <a:lstStyle/>
          <a:p>
            <a:pPr marL="0" indent="0" eaLnBrk="1" hangingPunct="1">
              <a:buFont typeface="Wingdings" panose="05000000000000000000" pitchFamily="2" charset="2"/>
              <a:buNone/>
              <a:defRPr/>
            </a:pPr>
            <a:r>
              <a:rPr lang="en-US" sz="2400" b="1" dirty="0">
                <a:solidFill>
                  <a:schemeClr val="tx1"/>
                </a:solidFill>
                <a:latin typeface="+mn-lt"/>
              </a:rPr>
              <a:t>Function Point Analysis </a:t>
            </a:r>
            <a:r>
              <a:rPr lang="en-US" sz="2400" dirty="0">
                <a:solidFill>
                  <a:schemeClr val="tx1"/>
                </a:solidFill>
                <a:latin typeface="+mn-lt"/>
              </a:rPr>
              <a:t>is a system for estimating the size of software projects based on what the software does</a:t>
            </a:r>
            <a:r>
              <a:rPr lang="en-US" sz="2400" dirty="0" smtClean="0">
                <a:solidFill>
                  <a:schemeClr val="tx1"/>
                </a:solidFill>
                <a:latin typeface="+mn-lt"/>
              </a:rPr>
              <a:t>.</a:t>
            </a:r>
          </a:p>
          <a:p>
            <a:pPr marL="0" indent="0">
              <a:buNone/>
              <a:defRPr/>
            </a:pPr>
            <a:r>
              <a:rPr lang="en-US" sz="2400" b="1" dirty="0">
                <a:solidFill>
                  <a:schemeClr val="tx1"/>
                </a:solidFill>
                <a:latin typeface="+mn-lt"/>
              </a:rPr>
              <a:t>Function Points </a:t>
            </a:r>
            <a:r>
              <a:rPr lang="en-US" sz="2400" dirty="0">
                <a:solidFill>
                  <a:schemeClr val="tx1"/>
                </a:solidFill>
                <a:latin typeface="+mn-lt"/>
              </a:rPr>
              <a:t>are a standard unit of measure that represents the </a:t>
            </a:r>
            <a:r>
              <a:rPr lang="en-US" sz="2400" dirty="0" smtClean="0">
                <a:solidFill>
                  <a:schemeClr val="tx1"/>
                </a:solidFill>
                <a:latin typeface="+mn-lt"/>
              </a:rPr>
              <a:t>functional </a:t>
            </a:r>
            <a:r>
              <a:rPr lang="en-US" sz="2400" dirty="0">
                <a:solidFill>
                  <a:schemeClr val="tx1"/>
                </a:solidFill>
                <a:latin typeface="+mn-lt"/>
              </a:rPr>
              <a:t>size of a software application</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1372603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8.7 Software </a:t>
            </a:r>
            <a:r>
              <a:rPr lang="en-US" dirty="0"/>
              <a:t>Project Development Activities as a Function of </a:t>
            </a:r>
            <a:r>
              <a:rPr lang="en-US" dirty="0" smtClean="0"/>
              <a:t>Size</a:t>
            </a:r>
            <a:endParaRPr lang="en-US" dirty="0"/>
          </a:p>
        </p:txBody>
      </p:sp>
      <p:pic>
        <p:nvPicPr>
          <p:cNvPr id="4" name="Picture 3" descr="A graph plots percentage of development time on the y axis from 0 10 100%, versus project size in lines of code from 2 k to 512 k. Lines from left to right demarcate project activities. The activities of unit testing, coding and debugging, and detailed design, labeled construction, comprise 80% of the graph at 2 k and taper down to 40% by 512 k. Systems testing, integration, and architecture start with 20% and take up 60% by 512 k.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50" y="2013669"/>
            <a:ext cx="7952900" cy="3863046"/>
          </a:xfrm>
          <a:prstGeom prst="rect">
            <a:avLst/>
          </a:prstGeom>
        </p:spPr>
      </p:pic>
    </p:spTree>
    <p:extLst>
      <p:ext uri="{BB962C8B-B14F-4D97-AF65-F5344CB8AC3E}">
        <p14:creationId xmlns:p14="http://schemas.microsoft.com/office/powerpoint/2010/main" val="4061171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Table 8.4 Complexity </a:t>
            </a:r>
            <a:r>
              <a:rPr lang="en-US" dirty="0"/>
              <a:t>Weighting Table for Function Point </a:t>
            </a:r>
            <a:r>
              <a:rPr lang="en-US" dirty="0" smtClean="0"/>
              <a:t>Analysis</a:t>
            </a:r>
            <a:endParaRPr lang="en-US" dirty="0"/>
          </a:p>
        </p:txBody>
      </p:sp>
      <p:pic>
        <p:nvPicPr>
          <p:cNvPr id="4" name="Picture 3" descr="This is the Complexity Weighting Table for Function Point Analysis. The table has 5 rows and 5 columns. The columns have the following headings from left to right. Function, Low, Medium, High, and Total. Row 1, Function, Number of Inputs, Low, 2 times underscore, underscore, underscore, Medium, 4 times underscore, underscore, underscore, High, 6 times underscore, underscore, underscore, Total is blank. Row 2, Function, Number of Outputs, Low, 4 times underscore, underscore, underscore, Medium, 6 times underscore, underscore, underscore, High, 10 times underscore, underscore, underscore, Total is blank. Row 3, Function, Number of Interfaces, Low, 3 times underscore, underscore, underscore, Medium, 7 times underscore, underscore, underscore, High, 12 times underscore, underscore, underscore, Total is blank. Row 4, Function, Number of Queries, Low, 5 times underscore, underscore, underscore, Medium, 10 times underscore, underscore, underscore, High, 16 times underscore, underscore, underscore, Total is blank. Row 5, Function, Number of Files, Low, 2 times underscore, underscore, underscore, Medium, 4 times underscore, underscore, underscore, High, 8 times underscore, underscore, underscore, Total is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73" y="1947119"/>
            <a:ext cx="8087631" cy="3660449"/>
          </a:xfrm>
          <a:prstGeom prst="rect">
            <a:avLst/>
          </a:prstGeom>
        </p:spPr>
      </p:pic>
    </p:spTree>
    <p:extLst>
      <p:ext uri="{BB962C8B-B14F-4D97-AF65-F5344CB8AC3E}">
        <p14:creationId xmlns:p14="http://schemas.microsoft.com/office/powerpoint/2010/main" val="4211625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solidFill>
                  <a:schemeClr val="tx2"/>
                </a:solidFill>
              </a:rPr>
              <a:t>Table 8.5 Function </a:t>
            </a:r>
            <a:r>
              <a:rPr lang="en-US" dirty="0">
                <a:solidFill>
                  <a:schemeClr val="tx2"/>
                </a:solidFill>
              </a:rPr>
              <a:t>Point Calculations for Restaurant Reorder </a:t>
            </a:r>
            <a:r>
              <a:rPr lang="en-US" dirty="0" smtClean="0">
                <a:solidFill>
                  <a:schemeClr val="tx2"/>
                </a:solidFill>
              </a:rPr>
              <a:t>System</a:t>
            </a:r>
            <a:endParaRPr lang="en-US" dirty="0">
              <a:solidFill>
                <a:schemeClr val="tx2"/>
              </a:solidFill>
            </a:endParaRPr>
          </a:p>
        </p:txBody>
      </p:sp>
      <p:pic>
        <p:nvPicPr>
          <p:cNvPr id="4" name="Picture 3" descr="This is the Function Point Calculations for Restaurant Reorder System table. The table has 6 rows and 5 columns. The columns have the following headings from left to right. Function, Low, Medium, High, and Total. Unless otherwise mentioned, blanks appear in the rows. Row 1, Function, Number of Inputs, Medium, 4 times 15 equals, Total is 60. Row 2, Function, Number of Outputs, High, 10 times 20 equals, Total is 200. Row 3, Function, Number of Interfaces, Low, 3 times 3 equals, Total is 9. Row 4, Function, Number of Queries, Low, 5 times underscore, underscore, underscore, Medium, 10 times 6 equals, Total is 60. Row 5, Function, Number of Files, Low 2 times 40 equals, Total is 80. Row 6, Function, Total, Total is 4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0" y="1874493"/>
            <a:ext cx="7849774" cy="4008899"/>
          </a:xfrm>
          <a:prstGeom prst="rect">
            <a:avLst/>
          </a:prstGeom>
        </p:spPr>
      </p:pic>
    </p:spTree>
    <p:extLst>
      <p:ext uri="{BB962C8B-B14F-4D97-AF65-F5344CB8AC3E}">
        <p14:creationId xmlns:p14="http://schemas.microsoft.com/office/powerpoint/2010/main" val="299999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Cost Estimation</a:t>
            </a:r>
          </a:p>
        </p:txBody>
      </p:sp>
      <p:sp>
        <p:nvSpPr>
          <p:cNvPr id="3" name="Text Placeholder 2"/>
          <p:cNvSpPr>
            <a:spLocks noGrp="1"/>
          </p:cNvSpPr>
          <p:nvPr>
            <p:ph type="body" idx="1"/>
          </p:nvPr>
        </p:nvSpPr>
        <p:spPr>
          <a:xfrm>
            <a:off x="457200" y="1600200"/>
            <a:ext cx="8229600" cy="4525963"/>
          </a:xfrm>
        </p:spPr>
        <p:txBody>
          <a:bodyPr/>
          <a:lstStyle/>
          <a:p>
            <a:r>
              <a:rPr lang="en-US" altLang="en-US" sz="2400" dirty="0">
                <a:latin typeface="+mn-lt"/>
              </a:rPr>
              <a:t>Low initial estimates</a:t>
            </a:r>
          </a:p>
          <a:p>
            <a:r>
              <a:rPr lang="en-US" altLang="en-US" sz="2400" dirty="0">
                <a:latin typeface="+mn-lt"/>
              </a:rPr>
              <a:t>Unexpected technical difficulties</a:t>
            </a:r>
          </a:p>
          <a:p>
            <a:r>
              <a:rPr lang="en-US" altLang="en-US" sz="2400" dirty="0">
                <a:latin typeface="+mn-lt"/>
              </a:rPr>
              <a:t>Lack of definition</a:t>
            </a:r>
          </a:p>
          <a:p>
            <a:r>
              <a:rPr lang="en-US" altLang="en-US" sz="2400" dirty="0">
                <a:latin typeface="+mn-lt"/>
              </a:rPr>
              <a:t>Specification changes</a:t>
            </a:r>
          </a:p>
          <a:p>
            <a:r>
              <a:rPr lang="en-US" altLang="en-US" sz="2400" dirty="0">
                <a:latin typeface="+mn-lt"/>
              </a:rPr>
              <a:t>External factors</a:t>
            </a:r>
          </a:p>
        </p:txBody>
      </p:sp>
    </p:spTree>
    <p:extLst>
      <p:ext uri="{BB962C8B-B14F-4D97-AF65-F5344CB8AC3E}">
        <p14:creationId xmlns:p14="http://schemas.microsoft.com/office/powerpoint/2010/main" val="46299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2"/>
                </a:solidFill>
              </a:rPr>
              <a:t>Creating </a:t>
            </a:r>
            <a:r>
              <a:rPr lang="en-US" dirty="0">
                <a:solidFill>
                  <a:schemeClr val="tx2"/>
                </a:solidFill>
              </a:rPr>
              <a:t>a Project </a:t>
            </a:r>
            <a:r>
              <a:rPr lang="en-US" dirty="0" smtClean="0">
                <a:solidFill>
                  <a:schemeClr val="tx2"/>
                </a:solidFill>
              </a:rPr>
              <a:t>Budget</a:t>
            </a:r>
            <a:endParaRPr lang="en-US" dirty="0">
              <a:solidFill>
                <a:schemeClr val="tx2"/>
              </a:solidFill>
            </a:endParaRPr>
          </a:p>
        </p:txBody>
      </p:sp>
      <p:sp>
        <p:nvSpPr>
          <p:cNvPr id="6" name="Content Placeholder 5"/>
          <p:cNvSpPr>
            <a:spLocks noGrp="1"/>
          </p:cNvSpPr>
          <p:nvPr>
            <p:ph type="body" idx="1"/>
          </p:nvPr>
        </p:nvSpPr>
        <p:spPr>
          <a:xfrm>
            <a:off x="457200" y="1600200"/>
            <a:ext cx="8229600" cy="1320421"/>
          </a:xfrm>
        </p:spPr>
        <p:txBody>
          <a:bodyPr/>
          <a:lstStyle/>
          <a:p>
            <a:pPr marL="0" indent="0">
              <a:spcBef>
                <a:spcPct val="20000"/>
              </a:spcBef>
              <a:buNone/>
              <a:defRPr/>
            </a:pPr>
            <a:r>
              <a:rPr lang="en-US" sz="2000" dirty="0">
                <a:latin typeface="+mn-lt"/>
              </a:rPr>
              <a:t>The </a:t>
            </a:r>
            <a:r>
              <a:rPr lang="en-US" sz="2000" b="1" dirty="0">
                <a:solidFill>
                  <a:schemeClr val="tx1"/>
                </a:solidFill>
                <a:latin typeface="+mn-lt"/>
              </a:rPr>
              <a:t>budget is a plan </a:t>
            </a:r>
            <a:r>
              <a:rPr lang="en-US" sz="2000" dirty="0">
                <a:latin typeface="+mn-lt"/>
              </a:rPr>
              <a:t>that identifies the resources, goals, and schedule that </a:t>
            </a:r>
            <a:r>
              <a:rPr lang="en-US" sz="2000" dirty="0" smtClean="0">
                <a:latin typeface="+mn-lt"/>
              </a:rPr>
              <a:t>allows </a:t>
            </a:r>
            <a:r>
              <a:rPr lang="en-US" sz="2000" dirty="0">
                <a:latin typeface="+mn-lt"/>
              </a:rPr>
              <a:t>a firm to achieve those goals</a:t>
            </a:r>
            <a:r>
              <a:rPr lang="en-US" sz="2000" dirty="0" smtClean="0">
                <a:latin typeface="+mn-lt"/>
              </a:rPr>
              <a:t>.</a:t>
            </a:r>
          </a:p>
          <a:p>
            <a:pPr marL="0" indent="0">
              <a:buNone/>
            </a:pPr>
            <a:r>
              <a:rPr lang="en-US" sz="2000" b="1" dirty="0" smtClean="0">
                <a:latin typeface="+mn-lt"/>
              </a:rPr>
              <a:t>Figure </a:t>
            </a:r>
            <a:r>
              <a:rPr lang="en-US" sz="2000" b="1" dirty="0">
                <a:latin typeface="+mn-lt"/>
              </a:rPr>
              <a:t>8.8 </a:t>
            </a:r>
            <a:r>
              <a:rPr lang="en-US" sz="2000" dirty="0">
                <a:latin typeface="+mn-lt"/>
              </a:rPr>
              <a:t>The Relationship Among </a:t>
            </a:r>
            <a:r>
              <a:rPr lang="en-US" sz="2000" dirty="0" smtClean="0">
                <a:latin typeface="+mn-lt"/>
              </a:rPr>
              <a:t>W</a:t>
            </a:r>
            <a:r>
              <a:rPr lang="en-US" sz="100" dirty="0" smtClean="0">
                <a:latin typeface="+mn-lt"/>
              </a:rPr>
              <a:t> </a:t>
            </a:r>
            <a:r>
              <a:rPr lang="en-US" sz="2000" dirty="0" smtClean="0">
                <a:latin typeface="+mn-lt"/>
              </a:rPr>
              <a:t>B</a:t>
            </a:r>
            <a:r>
              <a:rPr lang="en-US" sz="100" dirty="0" smtClean="0">
                <a:latin typeface="+mn-lt"/>
              </a:rPr>
              <a:t> </a:t>
            </a:r>
            <a:r>
              <a:rPr lang="en-US" sz="2000" dirty="0" smtClean="0">
                <a:latin typeface="+mn-lt"/>
              </a:rPr>
              <a:t>S, Scheduling</a:t>
            </a:r>
            <a:r>
              <a:rPr lang="en-US" sz="2000" dirty="0">
                <a:latin typeface="+mn-lt"/>
              </a:rPr>
              <a:t>, and Budgeting</a:t>
            </a:r>
          </a:p>
        </p:txBody>
      </p:sp>
      <p:pic>
        <p:nvPicPr>
          <p:cNvPr id="4" name="Picture 3" descr="Arranged in triangular order is the following text, at the top is W B S, in the lower left is Scheduling, and in the lower right is Budgeting, where each is connected by a line. In the center is the text, Project Pl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826" y="3014021"/>
            <a:ext cx="3773999" cy="1862430"/>
          </a:xfrm>
          <a:prstGeom prst="rect">
            <a:avLst/>
          </a:prstGeom>
        </p:spPr>
      </p:pic>
      <p:sp>
        <p:nvSpPr>
          <p:cNvPr id="7" name="Content Placeholder 6"/>
          <p:cNvSpPr>
            <a:spLocks noGrp="1"/>
          </p:cNvSpPr>
          <p:nvPr>
            <p:ph type="body" idx="2"/>
          </p:nvPr>
        </p:nvSpPr>
        <p:spPr>
          <a:xfrm>
            <a:off x="457200" y="4926842"/>
            <a:ext cx="8229600" cy="1415899"/>
          </a:xfrm>
        </p:spPr>
        <p:txBody>
          <a:bodyPr/>
          <a:lstStyle/>
          <a:p>
            <a:pPr indent="-255600">
              <a:defRPr/>
            </a:pPr>
            <a:r>
              <a:rPr lang="en-US" sz="2000" dirty="0" smtClean="0">
                <a:latin typeface="+mn-lt"/>
              </a:rPr>
              <a:t>Top-down</a:t>
            </a:r>
            <a:endParaRPr lang="en-US" sz="2000" dirty="0">
              <a:latin typeface="+mn-lt"/>
            </a:endParaRPr>
          </a:p>
          <a:p>
            <a:pPr indent="-255600">
              <a:defRPr/>
            </a:pPr>
            <a:r>
              <a:rPr lang="en-US" sz="2000" dirty="0">
                <a:latin typeface="+mn-lt"/>
              </a:rPr>
              <a:t>Bottom-up</a:t>
            </a:r>
          </a:p>
          <a:p>
            <a:pPr indent="-255600">
              <a:defRPr/>
            </a:pPr>
            <a:r>
              <a:rPr lang="en-US" sz="2000" dirty="0">
                <a:latin typeface="+mn-lt"/>
              </a:rPr>
              <a:t>Activity-based costing (A</a:t>
            </a:r>
            <a:r>
              <a:rPr lang="en-US" sz="100" dirty="0">
                <a:latin typeface="+mn-lt"/>
              </a:rPr>
              <a:t> </a:t>
            </a:r>
            <a:r>
              <a:rPr lang="en-US" sz="2000" dirty="0">
                <a:latin typeface="+mn-lt"/>
              </a:rPr>
              <a:t>B</a:t>
            </a:r>
            <a:r>
              <a:rPr lang="en-US" sz="100" dirty="0">
                <a:latin typeface="+mn-lt"/>
              </a:rPr>
              <a:t> </a:t>
            </a:r>
            <a:r>
              <a:rPr lang="en-US" sz="2000" dirty="0">
                <a:latin typeface="+mn-lt"/>
              </a:rPr>
              <a:t>C</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136741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Activity-Based Costing</a:t>
            </a:r>
          </a:p>
        </p:txBody>
      </p:sp>
      <p:sp>
        <p:nvSpPr>
          <p:cNvPr id="3" name="Text Placeholder 2"/>
          <p:cNvSpPr>
            <a:spLocks noGrp="1"/>
          </p:cNvSpPr>
          <p:nvPr>
            <p:ph type="body" idx="1"/>
          </p:nvPr>
        </p:nvSpPr>
        <p:spPr/>
        <p:txBody>
          <a:bodyPr/>
          <a:lstStyle/>
          <a:p>
            <a:pPr marL="533400" indent="-533400" eaLnBrk="1" hangingPunct="1">
              <a:buFontTx/>
              <a:buNone/>
            </a:pPr>
            <a:r>
              <a:rPr lang="en-US" altLang="en-US" sz="2400" b="1" dirty="0">
                <a:solidFill>
                  <a:schemeClr val="tx1"/>
                </a:solidFill>
                <a:latin typeface="+mn-lt"/>
              </a:rPr>
              <a:t>Projects use activities </a:t>
            </a:r>
            <a:r>
              <a:rPr lang="en-US" altLang="en-US" sz="2400" b="1" dirty="0" smtClean="0">
                <a:solidFill>
                  <a:schemeClr val="tx1"/>
                </a:solidFill>
                <a:latin typeface="+mn-lt"/>
              </a:rPr>
              <a:t>and </a:t>
            </a:r>
            <a:r>
              <a:rPr lang="en-US" altLang="en-US" sz="2400" b="1" dirty="0">
                <a:solidFill>
                  <a:schemeClr val="tx1"/>
                </a:solidFill>
                <a:latin typeface="+mn-lt"/>
              </a:rPr>
              <a:t>activities use resources.</a:t>
            </a:r>
          </a:p>
          <a:p>
            <a:pPr marL="282575" indent="-282575" eaLnBrk="1" hangingPunct="1">
              <a:buFontTx/>
              <a:buAutoNum type="arabicPeriod"/>
            </a:pPr>
            <a:r>
              <a:rPr lang="en-US" altLang="en-US" sz="2400" dirty="0" smtClean="0">
                <a:solidFill>
                  <a:schemeClr val="tx1"/>
                </a:solidFill>
                <a:latin typeface="+mn-lt"/>
              </a:rPr>
              <a:t> </a:t>
            </a:r>
            <a:r>
              <a:rPr lang="en-US" altLang="en-US" sz="2400" b="1" dirty="0" smtClean="0">
                <a:solidFill>
                  <a:schemeClr val="tx1"/>
                </a:solidFill>
                <a:latin typeface="+mn-lt"/>
              </a:rPr>
              <a:t>Assign </a:t>
            </a:r>
            <a:r>
              <a:rPr lang="en-US" altLang="en-US" sz="2400" b="1" dirty="0">
                <a:solidFill>
                  <a:schemeClr val="tx1"/>
                </a:solidFill>
                <a:latin typeface="+mn-lt"/>
              </a:rPr>
              <a:t>costs </a:t>
            </a:r>
            <a:r>
              <a:rPr lang="en-US" altLang="en-US" sz="2400" dirty="0">
                <a:solidFill>
                  <a:schemeClr val="tx1"/>
                </a:solidFill>
                <a:latin typeface="+mn-lt"/>
              </a:rPr>
              <a:t>to activities that use resources.</a:t>
            </a:r>
          </a:p>
          <a:p>
            <a:pPr marL="282575" indent="-282575" eaLnBrk="1" hangingPunct="1">
              <a:buFontTx/>
              <a:buAutoNum type="arabicPeriod"/>
            </a:pPr>
            <a:r>
              <a:rPr lang="en-US" altLang="en-US" sz="2400" dirty="0" smtClean="0">
                <a:solidFill>
                  <a:schemeClr val="tx1"/>
                </a:solidFill>
                <a:latin typeface="+mn-lt"/>
              </a:rPr>
              <a:t> </a:t>
            </a:r>
            <a:r>
              <a:rPr lang="en-US" altLang="en-US" sz="2400" b="1" dirty="0" smtClean="0">
                <a:solidFill>
                  <a:schemeClr val="tx1"/>
                </a:solidFill>
                <a:latin typeface="+mn-lt"/>
              </a:rPr>
              <a:t>Identify </a:t>
            </a:r>
            <a:r>
              <a:rPr lang="en-US" altLang="en-US" sz="2400" b="1" dirty="0">
                <a:solidFill>
                  <a:schemeClr val="tx1"/>
                </a:solidFill>
                <a:latin typeface="+mn-lt"/>
              </a:rPr>
              <a:t>cost drivers </a:t>
            </a:r>
            <a:r>
              <a:rPr lang="en-US" altLang="en-US" sz="2400" dirty="0">
                <a:solidFill>
                  <a:schemeClr val="tx1"/>
                </a:solidFill>
                <a:latin typeface="+mn-lt"/>
              </a:rPr>
              <a:t>associated with this activity.</a:t>
            </a:r>
          </a:p>
          <a:p>
            <a:pPr marL="282575" indent="-282575" eaLnBrk="1" hangingPunct="1">
              <a:buFontTx/>
              <a:buAutoNum type="arabicPeriod"/>
            </a:pPr>
            <a:r>
              <a:rPr lang="en-US" altLang="en-US" sz="2400" dirty="0" smtClean="0">
                <a:solidFill>
                  <a:schemeClr val="tx1"/>
                </a:solidFill>
                <a:latin typeface="+mn-lt"/>
              </a:rPr>
              <a:t> </a:t>
            </a:r>
            <a:r>
              <a:rPr lang="en-US" altLang="en-US" sz="2400" b="1" dirty="0" smtClean="0">
                <a:solidFill>
                  <a:schemeClr val="tx1"/>
                </a:solidFill>
                <a:latin typeface="+mn-lt"/>
              </a:rPr>
              <a:t>Compute </a:t>
            </a:r>
            <a:r>
              <a:rPr lang="en-US" altLang="en-US" sz="2400" b="1" dirty="0">
                <a:solidFill>
                  <a:schemeClr val="tx1"/>
                </a:solidFill>
                <a:latin typeface="+mn-lt"/>
              </a:rPr>
              <a:t>a cost rate </a:t>
            </a:r>
            <a:r>
              <a:rPr lang="en-US" altLang="en-US" sz="2400" dirty="0">
                <a:solidFill>
                  <a:schemeClr val="tx1"/>
                </a:solidFill>
                <a:latin typeface="+mn-lt"/>
              </a:rPr>
              <a:t>per cost driver unit or </a:t>
            </a:r>
            <a:r>
              <a:rPr lang="en-US" altLang="en-US" sz="2400" dirty="0" smtClean="0">
                <a:solidFill>
                  <a:schemeClr val="tx1"/>
                </a:solidFill>
                <a:latin typeface="+mn-lt"/>
              </a:rPr>
              <a:t>transaction.</a:t>
            </a:r>
          </a:p>
          <a:p>
            <a:pPr marL="282575" indent="-282575" eaLnBrk="1" hangingPunct="1">
              <a:buFontTx/>
              <a:buAutoNum type="arabicPeriod"/>
            </a:pPr>
            <a:r>
              <a:rPr lang="en-US" altLang="en-US" sz="2400" dirty="0" smtClean="0">
                <a:solidFill>
                  <a:schemeClr val="tx1"/>
                </a:solidFill>
                <a:latin typeface="+mn-lt"/>
              </a:rPr>
              <a:t> </a:t>
            </a:r>
            <a:r>
              <a:rPr lang="en-US" altLang="en-US" sz="2400" b="1" dirty="0" smtClean="0">
                <a:solidFill>
                  <a:schemeClr val="tx1"/>
                </a:solidFill>
                <a:latin typeface="+mn-lt"/>
              </a:rPr>
              <a:t>Multiply</a:t>
            </a:r>
            <a:r>
              <a:rPr lang="en-US" altLang="en-US" sz="2400" dirty="0" smtClean="0">
                <a:solidFill>
                  <a:schemeClr val="tx1"/>
                </a:solidFill>
                <a:latin typeface="+mn-lt"/>
              </a:rPr>
              <a:t> </a:t>
            </a:r>
            <a:r>
              <a:rPr lang="en-US" altLang="en-US" sz="2400" dirty="0">
                <a:solidFill>
                  <a:schemeClr val="tx1"/>
                </a:solidFill>
                <a:latin typeface="+mn-lt"/>
              </a:rPr>
              <a:t>the cost driver </a:t>
            </a:r>
            <a:r>
              <a:rPr lang="en-US" altLang="en-US" sz="2400" b="1" dirty="0">
                <a:solidFill>
                  <a:schemeClr val="tx1"/>
                </a:solidFill>
                <a:latin typeface="+mn-lt"/>
              </a:rPr>
              <a:t>rate times </a:t>
            </a:r>
            <a:r>
              <a:rPr lang="en-US" altLang="en-US" sz="2400" dirty="0">
                <a:solidFill>
                  <a:schemeClr val="tx1"/>
                </a:solidFill>
                <a:latin typeface="+mn-lt"/>
              </a:rPr>
              <a:t>the </a:t>
            </a:r>
            <a:r>
              <a:rPr lang="en-US" altLang="en-US" sz="2400" b="1" dirty="0">
                <a:solidFill>
                  <a:schemeClr val="tx1"/>
                </a:solidFill>
                <a:latin typeface="+mn-lt"/>
              </a:rPr>
              <a:t>volume</a:t>
            </a:r>
            <a:r>
              <a:rPr lang="en-US" altLang="en-US" sz="2400" dirty="0">
                <a:solidFill>
                  <a:schemeClr val="tx1"/>
                </a:solidFill>
                <a:latin typeface="+mn-lt"/>
              </a:rPr>
              <a:t> of </a:t>
            </a:r>
            <a:r>
              <a:rPr lang="en-US" altLang="en-US" sz="2400" dirty="0" smtClean="0">
                <a:solidFill>
                  <a:schemeClr val="tx1"/>
                </a:solidFill>
                <a:latin typeface="+mn-lt"/>
              </a:rPr>
              <a:t>cost           </a:t>
            </a:r>
          </a:p>
          <a:p>
            <a:pPr marL="0" indent="0" eaLnBrk="1" hangingPunct="1">
              <a:spcBef>
                <a:spcPts val="0"/>
              </a:spcBef>
              <a:buNone/>
            </a:pPr>
            <a:r>
              <a:rPr lang="en-US" altLang="en-US" sz="2400" dirty="0" smtClean="0">
                <a:solidFill>
                  <a:schemeClr val="tx1"/>
                </a:solidFill>
                <a:latin typeface="+mn-lt"/>
              </a:rPr>
              <a:t>    driver </a:t>
            </a:r>
            <a:r>
              <a:rPr lang="en-US" altLang="en-US" sz="2400" dirty="0">
                <a:solidFill>
                  <a:schemeClr val="tx1"/>
                </a:solidFill>
                <a:latin typeface="+mn-lt"/>
              </a:rPr>
              <a:t>units used by the project</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92699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Table 8.6 </a:t>
            </a:r>
            <a:r>
              <a:rPr lang="en-US" dirty="0" smtClean="0"/>
              <a:t>Sample Project Budget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9856493"/>
              </p:ext>
            </p:extLst>
          </p:nvPr>
        </p:nvGraphicFramePr>
        <p:xfrm>
          <a:off x="457200" y="2267856"/>
          <a:ext cx="8138159" cy="2595880"/>
        </p:xfrm>
        <a:graphic>
          <a:graphicData uri="http://schemas.openxmlformats.org/drawingml/2006/table">
            <a:tbl>
              <a:tblPr firstRow="1" bandRow="1">
                <a:tableStyleId>{40F9630F-82C1-40B7-BC3A-925EFCFF5E92}</a:tableStyleId>
              </a:tblPr>
              <a:tblGrid>
                <a:gridCol w="2131422">
                  <a:extLst>
                    <a:ext uri="{9D8B030D-6E8A-4147-A177-3AD203B41FA5}">
                      <a16:colId xmlns="" xmlns:a16="http://schemas.microsoft.com/office/drawing/2014/main" val="3945675959"/>
                    </a:ext>
                  </a:extLst>
                </a:gridCol>
                <a:gridCol w="1837186">
                  <a:extLst>
                    <a:ext uri="{9D8B030D-6E8A-4147-A177-3AD203B41FA5}">
                      <a16:colId xmlns="" xmlns:a16="http://schemas.microsoft.com/office/drawing/2014/main" val="1948846530"/>
                    </a:ext>
                  </a:extLst>
                </a:gridCol>
                <a:gridCol w="2440013">
                  <a:extLst>
                    <a:ext uri="{9D8B030D-6E8A-4147-A177-3AD203B41FA5}">
                      <a16:colId xmlns="" xmlns:a16="http://schemas.microsoft.com/office/drawing/2014/main" val="2775802056"/>
                    </a:ext>
                  </a:extLst>
                </a:gridCol>
                <a:gridCol w="1729538">
                  <a:extLst>
                    <a:ext uri="{9D8B030D-6E8A-4147-A177-3AD203B41FA5}">
                      <a16:colId xmlns="" xmlns:a16="http://schemas.microsoft.com/office/drawing/2014/main" val="2849347196"/>
                    </a:ext>
                  </a:extLst>
                </a:gridCol>
              </a:tblGrid>
              <a:tr h="370840">
                <a:tc>
                  <a:txBody>
                    <a:bodyPr/>
                    <a:lstStyle/>
                    <a:p>
                      <a:pPr algn="l"/>
                      <a:r>
                        <a:rPr lang="en-US" sz="1800" b="1" i="0" u="none" strike="noStrike" cap="none" baseline="0" dirty="0" smtClean="0">
                          <a:solidFill>
                            <a:schemeClr val="dk1"/>
                          </a:solidFill>
                          <a:latin typeface="+mn-lt"/>
                          <a:ea typeface="Arial"/>
                          <a:cs typeface="Arial"/>
                          <a:sym typeface="Arial"/>
                        </a:rPr>
                        <a:t>Activity</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cap="none" baseline="0" dirty="0" smtClean="0">
                          <a:solidFill>
                            <a:schemeClr val="dk1"/>
                          </a:solidFill>
                          <a:latin typeface="+mn-lt"/>
                          <a:ea typeface="Arial"/>
                          <a:cs typeface="Arial"/>
                          <a:sym typeface="Arial"/>
                        </a:rPr>
                        <a:t>Direct Costs</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cap="none" baseline="0" dirty="0" smtClean="0">
                          <a:solidFill>
                            <a:schemeClr val="dk1"/>
                          </a:solidFill>
                          <a:latin typeface="+mn-lt"/>
                          <a:ea typeface="Arial"/>
                          <a:cs typeface="Arial"/>
                          <a:sym typeface="Arial"/>
                        </a:rPr>
                        <a:t>Budget Overhead</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cap="none" baseline="0" dirty="0" smtClean="0">
                          <a:solidFill>
                            <a:schemeClr val="dk1"/>
                          </a:solidFill>
                          <a:latin typeface="+mn-lt"/>
                          <a:ea typeface="Arial"/>
                          <a:cs typeface="Arial"/>
                          <a:sym typeface="Arial"/>
                        </a:rPr>
                        <a:t>Total Cost</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94556126"/>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Survey</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3,500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4,000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796970539"/>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Design</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7,000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1,000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8,000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311402499"/>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Clear Site</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3,500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4,000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656194905"/>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Foundation</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6,750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750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7,500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376678361"/>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Framing</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8,000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2,000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10,000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793702268"/>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Plumb and Wire</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3,750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1,250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mn-lt"/>
                          <a:ea typeface="Arial"/>
                          <a:cs typeface="Arial"/>
                          <a:sym typeface="Arial"/>
                        </a:rPr>
                        <a:t>  5,000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358872884"/>
                  </a:ext>
                </a:extLst>
              </a:tr>
            </a:tbl>
          </a:graphicData>
        </a:graphic>
      </p:graphicFrame>
    </p:spTree>
    <p:extLst>
      <p:ext uri="{BB962C8B-B14F-4D97-AF65-F5344CB8AC3E}">
        <p14:creationId xmlns:p14="http://schemas.microsoft.com/office/powerpoint/2010/main" val="30700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Objectives</a:t>
            </a:r>
          </a:p>
        </p:txBody>
      </p:sp>
      <p:sp>
        <p:nvSpPr>
          <p:cNvPr id="3" name="Content Placeholder 2"/>
          <p:cNvSpPr>
            <a:spLocks noGrp="1"/>
          </p:cNvSpPr>
          <p:nvPr>
            <p:ph idx="1"/>
          </p:nvPr>
        </p:nvSpPr>
        <p:spPr/>
        <p:txBody>
          <a:bodyPr/>
          <a:lstStyle/>
          <a:p>
            <a:pPr marL="0" indent="0">
              <a:buClr>
                <a:schemeClr val="tx2"/>
              </a:buClr>
              <a:buSzPct val="100000"/>
              <a:buNone/>
              <a:defRPr/>
            </a:pPr>
            <a:r>
              <a:rPr lang="en-US" sz="2400" b="1" dirty="0">
                <a:solidFill>
                  <a:schemeClr val="tx2"/>
                </a:solidFill>
                <a:latin typeface="+mn-lt"/>
                <a:ea typeface="Times New Roman"/>
                <a:cs typeface="Times New Roman"/>
                <a:sym typeface="Times New Roman"/>
              </a:rPr>
              <a:t>8.1</a:t>
            </a:r>
            <a:r>
              <a:rPr lang="en-US" sz="2400" dirty="0" smtClean="0">
                <a:latin typeface="+mn-lt"/>
              </a:rPr>
              <a:t> Understand </a:t>
            </a:r>
            <a:r>
              <a:rPr lang="en-US" sz="2400" dirty="0">
                <a:latin typeface="+mn-lt"/>
              </a:rPr>
              <a:t>the various types of common project costs and key differences between them.</a:t>
            </a:r>
          </a:p>
          <a:p>
            <a:pPr marL="0" indent="0">
              <a:buClr>
                <a:schemeClr val="tx2"/>
              </a:buClr>
              <a:buSzPct val="100000"/>
              <a:buNone/>
              <a:defRPr/>
            </a:pPr>
            <a:r>
              <a:rPr lang="en-US" sz="2400" b="1" dirty="0" smtClean="0">
                <a:solidFill>
                  <a:schemeClr val="tx2"/>
                </a:solidFill>
                <a:ea typeface="Times New Roman"/>
                <a:cs typeface="Times New Roman"/>
                <a:sym typeface="Times New Roman"/>
              </a:rPr>
              <a:t>8.2</a:t>
            </a:r>
            <a:r>
              <a:rPr lang="en-US" sz="2400" dirty="0" smtClean="0"/>
              <a:t> </a:t>
            </a:r>
            <a:r>
              <a:rPr lang="en-US" sz="2400" dirty="0" smtClean="0">
                <a:latin typeface="+mn-lt"/>
              </a:rPr>
              <a:t>Apply </a:t>
            </a:r>
            <a:r>
              <a:rPr lang="en-US" sz="2400" dirty="0">
                <a:latin typeface="+mn-lt"/>
              </a:rPr>
              <a:t>common forms of cost estimation for project work, including ballpark estimates, definitive estimates, parametric estimates, and learning curve.</a:t>
            </a:r>
          </a:p>
          <a:p>
            <a:pPr marL="0" indent="0">
              <a:buClr>
                <a:schemeClr val="tx2"/>
              </a:buClr>
              <a:buSzPct val="100000"/>
              <a:buNone/>
              <a:defRPr/>
            </a:pPr>
            <a:r>
              <a:rPr lang="en-US" sz="2400" b="1" dirty="0" smtClean="0">
                <a:solidFill>
                  <a:schemeClr val="tx2"/>
                </a:solidFill>
                <a:ea typeface="Times New Roman"/>
                <a:cs typeface="Times New Roman"/>
                <a:sym typeface="Times New Roman"/>
              </a:rPr>
              <a:t>8.3</a:t>
            </a:r>
            <a:r>
              <a:rPr lang="en-US" sz="2400" dirty="0" smtClean="0"/>
              <a:t> </a:t>
            </a:r>
            <a:r>
              <a:rPr lang="en-US" sz="2400" dirty="0" smtClean="0">
                <a:latin typeface="+mn-lt"/>
              </a:rPr>
              <a:t>Apply </a:t>
            </a:r>
            <a:r>
              <a:rPr lang="en-US" sz="2400" dirty="0">
                <a:latin typeface="+mn-lt"/>
              </a:rPr>
              <a:t>top-down, bottom-up, activity-based, and time-phased budgeting procedures for cost management.</a:t>
            </a:r>
          </a:p>
          <a:p>
            <a:pPr marL="0" indent="0">
              <a:buClr>
                <a:schemeClr val="tx2"/>
              </a:buClr>
              <a:buSzPct val="100000"/>
              <a:buNone/>
              <a:defRPr/>
            </a:pPr>
            <a:r>
              <a:rPr lang="en-US" sz="2400" b="1" dirty="0" smtClean="0">
                <a:solidFill>
                  <a:schemeClr val="tx2"/>
                </a:solidFill>
                <a:ea typeface="Times New Roman"/>
                <a:cs typeface="Times New Roman"/>
                <a:sym typeface="Times New Roman"/>
              </a:rPr>
              <a:t>8.4</a:t>
            </a:r>
            <a:r>
              <a:rPr lang="en-US" sz="2400" dirty="0" smtClean="0"/>
              <a:t> </a:t>
            </a:r>
            <a:r>
              <a:rPr lang="en-US" sz="2400" dirty="0" smtClean="0">
                <a:latin typeface="+mn-lt"/>
              </a:rPr>
              <a:t>Recognize </a:t>
            </a:r>
            <a:r>
              <a:rPr lang="en-US" sz="2400" dirty="0">
                <a:latin typeface="+mn-lt"/>
              </a:rPr>
              <a:t>the appropriateness of applying contingency funds for cost estimation</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39174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8.7 Sample </a:t>
            </a:r>
            <a:r>
              <a:rPr lang="en-US" dirty="0"/>
              <a:t>Budget Tracking Planned and Actual Activity </a:t>
            </a:r>
            <a:r>
              <a:rPr lang="en-US" dirty="0" smtClean="0"/>
              <a:t>Costs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0905314"/>
              </p:ext>
            </p:extLst>
          </p:nvPr>
        </p:nvGraphicFramePr>
        <p:xfrm>
          <a:off x="457198" y="2267856"/>
          <a:ext cx="8099947" cy="2966720"/>
        </p:xfrm>
        <a:graphic>
          <a:graphicData uri="http://schemas.openxmlformats.org/drawingml/2006/table">
            <a:tbl>
              <a:tblPr firstRow="1" bandRow="1">
                <a:tableStyleId>{40F9630F-82C1-40B7-BC3A-925EFCFF5E92}</a:tableStyleId>
              </a:tblPr>
              <a:tblGrid>
                <a:gridCol w="2176820">
                  <a:extLst>
                    <a:ext uri="{9D8B030D-6E8A-4147-A177-3AD203B41FA5}">
                      <a16:colId xmlns="" xmlns:a16="http://schemas.microsoft.com/office/drawing/2014/main" val="3945675959"/>
                    </a:ext>
                  </a:extLst>
                </a:gridCol>
                <a:gridCol w="1746913">
                  <a:extLst>
                    <a:ext uri="{9D8B030D-6E8A-4147-A177-3AD203B41FA5}">
                      <a16:colId xmlns="" xmlns:a16="http://schemas.microsoft.com/office/drawing/2014/main" val="1948846530"/>
                    </a:ext>
                  </a:extLst>
                </a:gridCol>
                <a:gridCol w="2511188">
                  <a:extLst>
                    <a:ext uri="{9D8B030D-6E8A-4147-A177-3AD203B41FA5}">
                      <a16:colId xmlns="" xmlns:a16="http://schemas.microsoft.com/office/drawing/2014/main" val="2775802056"/>
                    </a:ext>
                  </a:extLst>
                </a:gridCol>
                <a:gridCol w="1665026">
                  <a:extLst>
                    <a:ext uri="{9D8B030D-6E8A-4147-A177-3AD203B41FA5}">
                      <a16:colId xmlns="" xmlns:a16="http://schemas.microsoft.com/office/drawing/2014/main" val="2849347196"/>
                    </a:ext>
                  </a:extLst>
                </a:gridCol>
              </a:tblGrid>
              <a:tr h="370840">
                <a:tc>
                  <a:txBody>
                    <a:bodyPr/>
                    <a:lstStyle/>
                    <a:p>
                      <a:pPr algn="l"/>
                      <a:r>
                        <a:rPr lang="en-US" sz="1800" b="1" i="0" u="none" strike="noStrike" cap="none" baseline="0" dirty="0" smtClean="0">
                          <a:solidFill>
                            <a:schemeClr val="dk1"/>
                          </a:solidFill>
                          <a:latin typeface="+mn-lt"/>
                          <a:ea typeface="Arial"/>
                          <a:cs typeface="Arial"/>
                          <a:sym typeface="Arial"/>
                        </a:rPr>
                        <a:t>Activity</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cap="none" baseline="0" dirty="0" smtClean="0">
                          <a:solidFill>
                            <a:schemeClr val="dk1"/>
                          </a:solidFill>
                          <a:latin typeface="+mn-lt"/>
                          <a:ea typeface="Arial"/>
                          <a:cs typeface="Arial"/>
                          <a:sym typeface="Arial"/>
                        </a:rPr>
                        <a:t>Direct Costs</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cap="none" baseline="0" dirty="0" smtClean="0">
                          <a:solidFill>
                            <a:schemeClr val="dk1"/>
                          </a:solidFill>
                          <a:latin typeface="+mn-lt"/>
                          <a:ea typeface="Arial"/>
                          <a:cs typeface="Arial"/>
                          <a:sym typeface="Arial"/>
                        </a:rPr>
                        <a:t>Budget Overhead</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cap="none" baseline="0" dirty="0" smtClean="0">
                          <a:solidFill>
                            <a:schemeClr val="dk1"/>
                          </a:solidFill>
                          <a:latin typeface="+mn-lt"/>
                          <a:ea typeface="Arial"/>
                          <a:cs typeface="Arial"/>
                          <a:sym typeface="Arial"/>
                        </a:rPr>
                        <a:t>Total Cost</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94556126"/>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Survey</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4,000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4,250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250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796970539"/>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Design</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8,000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8,000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- 0 -</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311402499"/>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Clear Site</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4,000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3,500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656194905"/>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Foundation</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7,500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8,500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1,000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376678361"/>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Framing</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10,000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11,250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1,250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793702268"/>
                  </a:ext>
                </a:extLst>
              </a:tr>
              <a:tr h="370840">
                <a:tc>
                  <a:txBody>
                    <a:bodyPr/>
                    <a:lstStyle/>
                    <a:p>
                      <a:pPr algn="l"/>
                      <a:r>
                        <a:rPr lang="en-US" sz="1800" b="0" i="0" u="none" strike="noStrike" cap="none" baseline="0" dirty="0" smtClean="0">
                          <a:solidFill>
                            <a:schemeClr val="dk1"/>
                          </a:solidFill>
                          <a:latin typeface="+mn-lt"/>
                          <a:ea typeface="Arial"/>
                          <a:cs typeface="Arial"/>
                          <a:sym typeface="Arial"/>
                        </a:rPr>
                        <a:t>Plumb and Wire</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5,000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5,150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u="none" strike="noStrike" cap="none" baseline="0" dirty="0" smtClean="0">
                          <a:solidFill>
                            <a:schemeClr val="dk1"/>
                          </a:solidFill>
                          <a:latin typeface="Arial"/>
                          <a:ea typeface="Arial"/>
                          <a:cs typeface="Arial"/>
                          <a:sym typeface="Arial"/>
                        </a:rPr>
                        <a:t>   150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358872884"/>
                  </a:ext>
                </a:extLst>
              </a:tr>
              <a:tr h="370840">
                <a:tc>
                  <a:txBody>
                    <a:bodyPr/>
                    <a:lstStyle/>
                    <a:p>
                      <a:pPr algn="l"/>
                      <a:r>
                        <a:rPr lang="en-US" sz="1800" dirty="0" smtClean="0">
                          <a:latin typeface="+mn-lt"/>
                        </a:rPr>
                        <a:t>Total</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latin typeface="+mn-lt"/>
                        </a:rPr>
                        <a:t>38,500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latin typeface="+mn-lt"/>
                        </a:rPr>
                        <a:t>40,650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latin typeface="+mn-lt"/>
                        </a:rPr>
                        <a:t>2,150</a:t>
                      </a:r>
                      <a:endParaRPr lang="en-US" sz="18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577668335"/>
                  </a:ext>
                </a:extLst>
              </a:tr>
            </a:tbl>
          </a:graphicData>
        </a:graphic>
      </p:graphicFrame>
    </p:spTree>
    <p:extLst>
      <p:ext uri="{BB962C8B-B14F-4D97-AF65-F5344CB8AC3E}">
        <p14:creationId xmlns:p14="http://schemas.microsoft.com/office/powerpoint/2010/main" val="323877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8.8 Example </a:t>
            </a:r>
            <a:r>
              <a:rPr lang="en-US" dirty="0"/>
              <a:t>of a Time-Phased Budget</a:t>
            </a:r>
          </a:p>
        </p:txBody>
      </p:sp>
      <p:graphicFrame>
        <p:nvGraphicFramePr>
          <p:cNvPr id="4" name="Table 3"/>
          <p:cNvGraphicFramePr>
            <a:graphicFrameLocks noGrp="1"/>
          </p:cNvGraphicFramePr>
          <p:nvPr>
            <p:extLst>
              <p:ext uri="{D42A27DB-BD31-4B8C-83A1-F6EECF244321}">
                <p14:modId xmlns:p14="http://schemas.microsoft.com/office/powerpoint/2010/main" val="3454346827"/>
              </p:ext>
            </p:extLst>
          </p:nvPr>
        </p:nvGraphicFramePr>
        <p:xfrm>
          <a:off x="457200" y="1875973"/>
          <a:ext cx="8229599" cy="3545840"/>
        </p:xfrm>
        <a:graphic>
          <a:graphicData uri="http://schemas.openxmlformats.org/drawingml/2006/table">
            <a:tbl>
              <a:tblPr firstRow="1" bandRow="1">
                <a:tableStyleId>{40F9630F-82C1-40B7-BC3A-925EFCFF5E92}</a:tableStyleId>
              </a:tblPr>
              <a:tblGrid>
                <a:gridCol w="1748971">
                  <a:extLst>
                    <a:ext uri="{9D8B030D-6E8A-4147-A177-3AD203B41FA5}">
                      <a16:colId xmlns="" xmlns:a16="http://schemas.microsoft.com/office/drawing/2014/main" val="1585543269"/>
                    </a:ext>
                  </a:extLst>
                </a:gridCol>
                <a:gridCol w="1030515">
                  <a:extLst>
                    <a:ext uri="{9D8B030D-6E8A-4147-A177-3AD203B41FA5}">
                      <a16:colId xmlns="" xmlns:a16="http://schemas.microsoft.com/office/drawing/2014/main" val="3703738880"/>
                    </a:ext>
                  </a:extLst>
                </a:gridCol>
                <a:gridCol w="1088571">
                  <a:extLst>
                    <a:ext uri="{9D8B030D-6E8A-4147-A177-3AD203B41FA5}">
                      <a16:colId xmlns="" xmlns:a16="http://schemas.microsoft.com/office/drawing/2014/main" val="1581490725"/>
                    </a:ext>
                  </a:extLst>
                </a:gridCol>
                <a:gridCol w="1001486">
                  <a:extLst>
                    <a:ext uri="{9D8B030D-6E8A-4147-A177-3AD203B41FA5}">
                      <a16:colId xmlns="" xmlns:a16="http://schemas.microsoft.com/office/drawing/2014/main" val="1163896105"/>
                    </a:ext>
                  </a:extLst>
                </a:gridCol>
                <a:gridCol w="1001486">
                  <a:extLst>
                    <a:ext uri="{9D8B030D-6E8A-4147-A177-3AD203B41FA5}">
                      <a16:colId xmlns="" xmlns:a16="http://schemas.microsoft.com/office/drawing/2014/main" val="1154057488"/>
                    </a:ext>
                  </a:extLst>
                </a:gridCol>
                <a:gridCol w="1045028">
                  <a:extLst>
                    <a:ext uri="{9D8B030D-6E8A-4147-A177-3AD203B41FA5}">
                      <a16:colId xmlns="" xmlns:a16="http://schemas.microsoft.com/office/drawing/2014/main" val="2292845857"/>
                    </a:ext>
                  </a:extLst>
                </a:gridCol>
                <a:gridCol w="1313542">
                  <a:extLst>
                    <a:ext uri="{9D8B030D-6E8A-4147-A177-3AD203B41FA5}">
                      <a16:colId xmlns="" xmlns:a16="http://schemas.microsoft.com/office/drawing/2014/main" val="3608592938"/>
                    </a:ext>
                  </a:extLst>
                </a:gridCol>
              </a:tblGrid>
              <a:tr h="370840">
                <a:tc>
                  <a:txBody>
                    <a:bodyPr/>
                    <a:lstStyle/>
                    <a:p>
                      <a:pPr algn="l"/>
                      <a:r>
                        <a:rPr lang="en-US" sz="1600" b="1" i="0" u="none" strike="noStrike" cap="none" baseline="0" dirty="0" smtClean="0">
                          <a:solidFill>
                            <a:schemeClr val="dk1"/>
                          </a:solidFill>
                          <a:latin typeface="+mn-lt"/>
                          <a:ea typeface="Arial"/>
                          <a:cs typeface="Arial"/>
                          <a:sym typeface="Arial"/>
                        </a:rPr>
                        <a:t>Activity</a:t>
                      </a:r>
                      <a:endParaRPr lang="en-US" sz="1600" dirty="0">
                        <a:latin typeface="+mn-lt"/>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cap="none" baseline="0" dirty="0" smtClean="0">
                          <a:solidFill>
                            <a:schemeClr val="dk1"/>
                          </a:solidFill>
                          <a:latin typeface="+mn-lt"/>
                          <a:ea typeface="Arial"/>
                          <a:cs typeface="Arial"/>
                          <a:sym typeface="Arial"/>
                        </a:rPr>
                        <a:t>January</a:t>
                      </a:r>
                      <a:endParaRPr lang="en-US" sz="1600" dirty="0">
                        <a:latin typeface="+mn-lt"/>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cap="none" baseline="0" dirty="0" smtClean="0">
                          <a:solidFill>
                            <a:schemeClr val="dk1"/>
                          </a:solidFill>
                          <a:latin typeface="+mn-lt"/>
                          <a:ea typeface="Arial"/>
                          <a:cs typeface="Arial"/>
                          <a:sym typeface="Arial"/>
                        </a:rPr>
                        <a:t>February</a:t>
                      </a:r>
                      <a:endParaRPr lang="en-US" sz="1600" dirty="0">
                        <a:latin typeface="+mn-lt"/>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cap="none" baseline="0" dirty="0" smtClean="0">
                          <a:solidFill>
                            <a:schemeClr val="dk1"/>
                          </a:solidFill>
                          <a:latin typeface="+mn-lt"/>
                          <a:ea typeface="Arial"/>
                          <a:cs typeface="Arial"/>
                          <a:sym typeface="Arial"/>
                        </a:rPr>
                        <a:t>Months </a:t>
                      </a:r>
                      <a:r>
                        <a:rPr lang="en-US" sz="1600" b="1" i="0" u="none" strike="noStrike" cap="none" baseline="0" dirty="0" smtClean="0">
                          <a:solidFill>
                            <a:schemeClr val="dk1"/>
                          </a:solidFill>
                          <a:latin typeface="Arial"/>
                          <a:ea typeface="Arial"/>
                          <a:cs typeface="Arial"/>
                          <a:sym typeface="Arial"/>
                        </a:rPr>
                        <a:t>March </a:t>
                      </a:r>
                      <a:endParaRPr lang="en-US" sz="1600" dirty="0">
                        <a:latin typeface="+mn-lt"/>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cap="none" baseline="0" dirty="0" smtClean="0">
                          <a:solidFill>
                            <a:schemeClr val="dk1"/>
                          </a:solidFill>
                          <a:latin typeface="+mn-lt"/>
                          <a:ea typeface="Arial"/>
                          <a:cs typeface="Arial"/>
                          <a:sym typeface="Arial"/>
                        </a:rPr>
                        <a:t>April</a:t>
                      </a:r>
                      <a:endParaRPr lang="en-US" sz="1600" dirty="0">
                        <a:latin typeface="+mn-lt"/>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cap="none" baseline="0" dirty="0" smtClean="0">
                          <a:solidFill>
                            <a:schemeClr val="dk1"/>
                          </a:solidFill>
                          <a:latin typeface="+mn-lt"/>
                          <a:ea typeface="Arial"/>
                          <a:cs typeface="Arial"/>
                          <a:sym typeface="Arial"/>
                        </a:rPr>
                        <a:t>May</a:t>
                      </a:r>
                      <a:endParaRPr lang="en-US" sz="1600" dirty="0">
                        <a:latin typeface="+mn-lt"/>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cap="none" baseline="0" dirty="0" smtClean="0">
                          <a:solidFill>
                            <a:schemeClr val="dk1"/>
                          </a:solidFill>
                          <a:latin typeface="+mn-lt"/>
                          <a:ea typeface="Arial"/>
                          <a:cs typeface="Arial"/>
                          <a:sym typeface="Arial"/>
                        </a:rPr>
                        <a:t>Total by Activity</a:t>
                      </a:r>
                      <a:endParaRPr lang="en-US" sz="1600" dirty="0">
                        <a:latin typeface="+mn-lt"/>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916963981"/>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Survey</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4,000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4,000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014730701"/>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Design</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solidFill>
                            <a:schemeClr val="bg1"/>
                          </a:solidFill>
                          <a:latin typeface="+mn-lt"/>
                        </a:rPr>
                        <a:t>Blank</a:t>
                      </a:r>
                      <a:endParaRPr lang="en-US" sz="1600" dirty="0">
                        <a:solidFill>
                          <a:schemeClr val="bg1"/>
                        </a:solidFill>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5,000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3,000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8,000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749510873"/>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Clear Site</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4,000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4,000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945021530"/>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Foundation</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7,500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7,500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25352361"/>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Framing</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8,000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2,000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10,000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08328487"/>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Plumb and Wire</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dirty="0">
                        <a:solidFill>
                          <a:schemeClr val="bg1"/>
                        </a:solidFill>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1,000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4,000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5,000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35000280"/>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Monthly Planned</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4,000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9,000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10,500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9,000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  6,000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bg1"/>
                          </a:solidFill>
                          <a:latin typeface="+mn-lt"/>
                          <a:ea typeface="Arial"/>
                          <a:cs typeface="Arial"/>
                          <a:sym typeface="Arial"/>
                        </a:rPr>
                        <a:t>Blank</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482855731"/>
                  </a:ext>
                </a:extLst>
              </a:tr>
              <a:tr h="370840">
                <a:tc>
                  <a:txBody>
                    <a:bodyPr/>
                    <a:lstStyle/>
                    <a:p>
                      <a:pPr algn="l"/>
                      <a:r>
                        <a:rPr lang="en-US" sz="1600" b="0" i="0" u="none" strike="noStrike" cap="none" baseline="0" dirty="0" smtClean="0">
                          <a:solidFill>
                            <a:schemeClr val="dk1"/>
                          </a:solidFill>
                          <a:latin typeface="+mn-lt"/>
                          <a:ea typeface="Arial"/>
                          <a:cs typeface="Arial"/>
                          <a:sym typeface="Arial"/>
                        </a:rPr>
                        <a:t>Cumulative</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4,000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13,000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23,500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32,500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38,500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i="0" u="none" strike="noStrike" cap="none" baseline="0" dirty="0" smtClean="0">
                          <a:solidFill>
                            <a:schemeClr val="dk1"/>
                          </a:solidFill>
                          <a:latin typeface="+mn-lt"/>
                          <a:ea typeface="Arial"/>
                          <a:cs typeface="Arial"/>
                          <a:sym typeface="Arial"/>
                        </a:rPr>
                        <a:t>38,500</a:t>
                      </a:r>
                      <a:endParaRPr lang="en-US" sz="1600"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82168774"/>
                  </a:ext>
                </a:extLst>
              </a:tr>
            </a:tbl>
          </a:graphicData>
        </a:graphic>
      </p:graphicFrame>
    </p:spTree>
    <p:extLst>
      <p:ext uri="{BB962C8B-B14F-4D97-AF65-F5344CB8AC3E}">
        <p14:creationId xmlns:p14="http://schemas.microsoft.com/office/powerpoint/2010/main" val="3027709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8.9 Cumulative </a:t>
            </a:r>
            <a:r>
              <a:rPr lang="en-US" dirty="0"/>
              <a:t>Budgeted Cost of the </a:t>
            </a:r>
            <a:r>
              <a:rPr lang="en-US" dirty="0" smtClean="0"/>
              <a:t>Project</a:t>
            </a:r>
            <a:endParaRPr lang="en-US" dirty="0"/>
          </a:p>
        </p:txBody>
      </p:sp>
      <p:pic>
        <p:nvPicPr>
          <p:cNvPr id="4" name="Picture 3" descr="A graph plots cumulative budgeted cost in thousands from 5 to 40 on the y axis, versus time from January to May on the x axis. Data points are as follows. January, 5. February, 15. March, 22. April, 33. May,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303" y="1631383"/>
            <a:ext cx="5591395" cy="4408034"/>
          </a:xfrm>
          <a:prstGeom prst="rect">
            <a:avLst/>
          </a:prstGeom>
        </p:spPr>
      </p:pic>
    </p:spTree>
    <p:extLst>
      <p:ext uri="{BB962C8B-B14F-4D97-AF65-F5344CB8AC3E}">
        <p14:creationId xmlns:p14="http://schemas.microsoft.com/office/powerpoint/2010/main" val="913423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Budget Contingencies</a:t>
            </a:r>
          </a:p>
        </p:txBody>
      </p:sp>
      <p:sp>
        <p:nvSpPr>
          <p:cNvPr id="3" name="Text Placeholder 2"/>
          <p:cNvSpPr>
            <a:spLocks noGrp="1"/>
          </p:cNvSpPr>
          <p:nvPr>
            <p:ph type="body" idx="1"/>
          </p:nvPr>
        </p:nvSpPr>
        <p:spPr>
          <a:xfrm>
            <a:off x="457200" y="1600200"/>
            <a:ext cx="8229600" cy="910771"/>
          </a:xfrm>
        </p:spPr>
        <p:txBody>
          <a:bodyPr/>
          <a:lstStyle/>
          <a:p>
            <a:pPr marL="0" indent="0">
              <a:buNone/>
              <a:defRPr/>
            </a:pPr>
            <a:r>
              <a:rPr lang="en-US" sz="2400" b="1" dirty="0">
                <a:solidFill>
                  <a:schemeClr val="tx1"/>
                </a:solidFill>
                <a:latin typeface="+mn-lt"/>
              </a:rPr>
              <a:t>The allocation of extra funds to cover uncertainties </a:t>
            </a:r>
            <a:r>
              <a:rPr lang="en-US" sz="2400" b="1" dirty="0" smtClean="0">
                <a:solidFill>
                  <a:schemeClr val="tx1"/>
                </a:solidFill>
                <a:latin typeface="+mn-lt"/>
              </a:rPr>
              <a:t>and improve </a:t>
            </a:r>
            <a:r>
              <a:rPr lang="en-US" sz="2400" b="1" dirty="0">
                <a:solidFill>
                  <a:schemeClr val="tx1"/>
                </a:solidFill>
                <a:latin typeface="+mn-lt"/>
              </a:rPr>
              <a:t>the chance of finishing on </a:t>
            </a:r>
            <a:r>
              <a:rPr lang="en-US" sz="2400" b="1" dirty="0" smtClean="0">
                <a:solidFill>
                  <a:schemeClr val="tx1"/>
                </a:solidFill>
                <a:latin typeface="+mn-lt"/>
              </a:rPr>
              <a:t>time.</a:t>
            </a:r>
          </a:p>
        </p:txBody>
      </p:sp>
      <p:sp>
        <p:nvSpPr>
          <p:cNvPr id="4" name="Text Placeholder 3"/>
          <p:cNvSpPr>
            <a:spLocks noGrp="1"/>
          </p:cNvSpPr>
          <p:nvPr>
            <p:ph type="body" idx="2"/>
          </p:nvPr>
        </p:nvSpPr>
        <p:spPr>
          <a:xfrm>
            <a:off x="457200" y="2798522"/>
            <a:ext cx="8229600" cy="3327642"/>
          </a:xfrm>
        </p:spPr>
        <p:txBody>
          <a:bodyPr/>
          <a:lstStyle/>
          <a:p>
            <a:pPr marL="0" indent="0">
              <a:buNone/>
              <a:defRPr/>
            </a:pPr>
            <a:r>
              <a:rPr lang="en-US" altLang="en-US" sz="2400" b="1" dirty="0" smtClean="0">
                <a:latin typeface="+mn-lt"/>
              </a:rPr>
              <a:t>Contingencies </a:t>
            </a:r>
            <a:r>
              <a:rPr lang="en-US" altLang="en-US" sz="2400" b="1" dirty="0">
                <a:latin typeface="+mn-lt"/>
              </a:rPr>
              <a:t>are needed because</a:t>
            </a:r>
            <a:r>
              <a:rPr lang="en-US" altLang="en-US" sz="2400" b="1" dirty="0" smtClean="0">
                <a:latin typeface="+mn-lt"/>
              </a:rPr>
              <a:t>:</a:t>
            </a:r>
          </a:p>
          <a:p>
            <a:pPr marL="432000" indent="-432000" eaLnBrk="1" hangingPunct="1">
              <a:buFont typeface="+mj-lt"/>
              <a:buAutoNum type="arabicPeriod"/>
            </a:pPr>
            <a:r>
              <a:rPr lang="en-US" altLang="en-US" sz="2400" dirty="0">
                <a:latin typeface="+mn-lt"/>
              </a:rPr>
              <a:t>Project scope may change</a:t>
            </a:r>
          </a:p>
          <a:p>
            <a:pPr marL="432000" indent="-432000" eaLnBrk="1" hangingPunct="1">
              <a:buFont typeface="+mj-lt"/>
              <a:buAutoNum type="arabicPeriod"/>
            </a:pPr>
            <a:r>
              <a:rPr lang="en-US" altLang="en-US" sz="2400" dirty="0" smtClean="0">
                <a:latin typeface="+mn-lt"/>
              </a:rPr>
              <a:t>Murphy</a:t>
            </a:r>
            <a:r>
              <a:rPr lang="en-IN" altLang="ja-JP" sz="2400" dirty="0" smtClean="0">
                <a:latin typeface="+mn-lt"/>
              </a:rPr>
              <a:t>’</a:t>
            </a:r>
            <a:r>
              <a:rPr lang="en-US" altLang="ja-JP" sz="2400" dirty="0" smtClean="0">
                <a:latin typeface="+mn-lt"/>
              </a:rPr>
              <a:t>s </a:t>
            </a:r>
            <a:r>
              <a:rPr lang="en-US" altLang="ja-JP" sz="2400" dirty="0">
                <a:latin typeface="+mn-lt"/>
              </a:rPr>
              <a:t>Law is present</a:t>
            </a:r>
          </a:p>
          <a:p>
            <a:pPr marL="432000" indent="-432000" eaLnBrk="1" hangingPunct="1">
              <a:buFont typeface="+mj-lt"/>
              <a:buAutoNum type="arabicPeriod"/>
            </a:pPr>
            <a:r>
              <a:rPr lang="en-US" altLang="en-US" sz="2400" dirty="0" smtClean="0">
                <a:latin typeface="+mn-lt"/>
              </a:rPr>
              <a:t>Cost </a:t>
            </a:r>
            <a:r>
              <a:rPr lang="en-US" altLang="en-US" sz="2400" dirty="0">
                <a:latin typeface="+mn-lt"/>
              </a:rPr>
              <a:t>estimation must anticipate interaction costs</a:t>
            </a:r>
          </a:p>
          <a:p>
            <a:pPr marL="432000" indent="-432000" eaLnBrk="1" hangingPunct="1">
              <a:buFont typeface="+mj-lt"/>
              <a:buAutoNum type="arabicPeriod"/>
            </a:pPr>
            <a:r>
              <a:rPr lang="en-US" altLang="en-US" sz="2400" dirty="0" smtClean="0">
                <a:latin typeface="+mn-lt"/>
              </a:rPr>
              <a:t>Normal </a:t>
            </a:r>
            <a:r>
              <a:rPr lang="en-US" altLang="en-US" sz="2400" dirty="0">
                <a:latin typeface="+mn-lt"/>
              </a:rPr>
              <a:t>conditions are rarely </a:t>
            </a:r>
            <a:r>
              <a:rPr lang="en-US" altLang="en-US" sz="2400" dirty="0" smtClean="0">
                <a:latin typeface="+mn-lt"/>
              </a:rPr>
              <a:t>encountered</a:t>
            </a:r>
            <a:endParaRPr lang="en-US" altLang="en-US" sz="2400" dirty="0">
              <a:latin typeface="+mn-lt"/>
            </a:endParaRPr>
          </a:p>
        </p:txBody>
      </p:sp>
    </p:spTree>
    <p:extLst>
      <p:ext uri="{BB962C8B-B14F-4D97-AF65-F5344CB8AC3E}">
        <p14:creationId xmlns:p14="http://schemas.microsoft.com/office/powerpoint/2010/main" val="2207920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to Contingency Funding</a:t>
            </a:r>
          </a:p>
        </p:txBody>
      </p:sp>
      <p:sp>
        <p:nvSpPr>
          <p:cNvPr id="3" name="Text Placeholder 2"/>
          <p:cNvSpPr>
            <a:spLocks noGrp="1"/>
          </p:cNvSpPr>
          <p:nvPr>
            <p:ph type="body" idx="1"/>
          </p:nvPr>
        </p:nvSpPr>
        <p:spPr/>
        <p:txBody>
          <a:bodyPr/>
          <a:lstStyle/>
          <a:p>
            <a:pPr marL="432000" indent="-432000">
              <a:buFont typeface="Corbel" panose="020B0503020204020204" pitchFamily="34" charset="0"/>
              <a:buAutoNum type="arabicPeriod"/>
            </a:pPr>
            <a:r>
              <a:rPr lang="en-US" altLang="en-US" sz="2400" dirty="0">
                <a:latin typeface="+mn-lt"/>
              </a:rPr>
              <a:t>Recognizes future contains unknowns</a:t>
            </a:r>
          </a:p>
          <a:p>
            <a:pPr marL="432000" indent="-432000">
              <a:buFont typeface="Corbel" panose="020B0503020204020204" pitchFamily="34" charset="0"/>
              <a:buAutoNum type="arabicPeriod"/>
            </a:pPr>
            <a:r>
              <a:rPr lang="en-US" altLang="en-US" sz="2400" dirty="0">
                <a:latin typeface="+mn-lt"/>
              </a:rPr>
              <a:t>Adds provision for company plans for an increase in project cost</a:t>
            </a:r>
          </a:p>
          <a:p>
            <a:pPr marL="432000" indent="-432000">
              <a:buFont typeface="Corbel" panose="020B0503020204020204" pitchFamily="34" charset="0"/>
              <a:buAutoNum type="arabicPeriod"/>
            </a:pPr>
            <a:r>
              <a:rPr lang="en-US" altLang="en-US" sz="2400" dirty="0">
                <a:latin typeface="+mn-lt"/>
              </a:rPr>
              <a:t>Applies contingency fund as an early warning signal </a:t>
            </a:r>
            <a:r>
              <a:rPr lang="en-US" altLang="en-US" sz="2400">
                <a:latin typeface="+mn-lt"/>
              </a:rPr>
              <a:t>to </a:t>
            </a:r>
            <a:r>
              <a:rPr lang="en-US" altLang="en-US" sz="2400" smtClean="0">
                <a:latin typeface="+mn-lt"/>
              </a:rPr>
              <a:t>a potential </a:t>
            </a:r>
            <a:r>
              <a:rPr lang="en-US" altLang="en-US" sz="2400" dirty="0">
                <a:latin typeface="+mn-lt"/>
              </a:rPr>
              <a:t>overdrawn budget</a:t>
            </a:r>
          </a:p>
        </p:txBody>
      </p:sp>
    </p:spTree>
    <p:extLst>
      <p:ext uri="{BB962C8B-B14F-4D97-AF65-F5344CB8AC3E}">
        <p14:creationId xmlns:p14="http://schemas.microsoft.com/office/powerpoint/2010/main" val="3036434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432000" indent="-432000">
              <a:buClr>
                <a:schemeClr val="tx2"/>
              </a:buClr>
              <a:buFont typeface="+mj-lt"/>
              <a:buAutoNum type="arabicPeriod"/>
              <a:defRPr/>
            </a:pPr>
            <a:r>
              <a:rPr lang="en-US" sz="2400" dirty="0">
                <a:latin typeface="+mn-lt"/>
              </a:rPr>
              <a:t>Understand the various types of common project costs and key differences between them.</a:t>
            </a:r>
          </a:p>
          <a:p>
            <a:pPr marL="432000" indent="-432000">
              <a:buClr>
                <a:schemeClr val="tx2"/>
              </a:buClr>
              <a:buFont typeface="+mj-lt"/>
              <a:buAutoNum type="arabicPeriod"/>
              <a:defRPr/>
            </a:pPr>
            <a:r>
              <a:rPr lang="en-US" sz="2400" dirty="0">
                <a:latin typeface="+mn-lt"/>
              </a:rPr>
              <a:t>Apply common forms of cost estimation for project work, including ballpark estimates, definitive estimates, parametric estimates, and learning curve.</a:t>
            </a:r>
          </a:p>
          <a:p>
            <a:pPr marL="432000" indent="-432000">
              <a:buClr>
                <a:schemeClr val="tx2"/>
              </a:buClr>
              <a:buFont typeface="+mj-lt"/>
              <a:buAutoNum type="arabicPeriod"/>
              <a:defRPr/>
            </a:pPr>
            <a:r>
              <a:rPr lang="en-US" sz="2400" dirty="0">
                <a:latin typeface="+mn-lt"/>
              </a:rPr>
              <a:t>Apply top-down, bottom-up, activity-based, and time-phased budgeting procedures for cost management.</a:t>
            </a:r>
          </a:p>
          <a:p>
            <a:pPr marL="432000" indent="-432000">
              <a:buClr>
                <a:schemeClr val="tx2"/>
              </a:buClr>
              <a:buFont typeface="+mj-lt"/>
              <a:buAutoNum type="arabicPeriod"/>
              <a:defRPr/>
            </a:pPr>
            <a:r>
              <a:rPr lang="en-US" sz="2400" dirty="0">
                <a:latin typeface="+mn-lt"/>
              </a:rPr>
              <a:t>Recognize the appropriateness of applying contingency funds for cost estimation</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44634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99519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100" dirty="0" smtClean="0"/>
              <a:t> </a:t>
            </a:r>
            <a:r>
              <a:rPr lang="en-US" dirty="0" smtClean="0"/>
              <a:t>M</a:t>
            </a:r>
            <a:r>
              <a:rPr lang="en-US" sz="100" dirty="0" smtClean="0"/>
              <a:t> </a:t>
            </a:r>
            <a:r>
              <a:rPr lang="en-US" dirty="0" smtClean="0"/>
              <a:t>B</a:t>
            </a:r>
            <a:r>
              <a:rPr lang="en-US" sz="100" dirty="0" smtClean="0"/>
              <a:t> </a:t>
            </a:r>
            <a:r>
              <a:rPr lang="en-US" dirty="0" smtClean="0"/>
              <a:t>o</a:t>
            </a:r>
            <a:r>
              <a:rPr lang="en-US" sz="100" dirty="0" smtClean="0"/>
              <a:t> </a:t>
            </a:r>
            <a:r>
              <a:rPr lang="en-US" dirty="0" smtClean="0"/>
              <a:t>K </a:t>
            </a:r>
            <a:r>
              <a:rPr lang="en-US" dirty="0"/>
              <a:t>Core Concepts</a:t>
            </a:r>
          </a:p>
        </p:txBody>
      </p:sp>
      <p:sp>
        <p:nvSpPr>
          <p:cNvPr id="3" name="Text Placeholder 2"/>
          <p:cNvSpPr>
            <a:spLocks noGrp="1"/>
          </p:cNvSpPr>
          <p:nvPr>
            <p:ph type="body" idx="1"/>
          </p:nvPr>
        </p:nvSpPr>
        <p:spPr/>
        <p:txBody>
          <a:bodyPr/>
          <a:lstStyle/>
          <a:p>
            <a:pPr marL="0" indent="0" eaLnBrk="1" fontAlgn="auto" hangingPunct="1">
              <a:buFont typeface="Wingdings" panose="05000000000000000000" pitchFamily="2" charset="2"/>
              <a:buNone/>
              <a:defRPr/>
            </a:pPr>
            <a:r>
              <a:rPr lang="en-US" sz="2400" dirty="0" smtClean="0">
                <a:latin typeface="+mn-lt"/>
              </a:rPr>
              <a:t>Project </a:t>
            </a:r>
            <a:r>
              <a:rPr lang="en-US" sz="2400" dirty="0">
                <a:latin typeface="+mn-lt"/>
              </a:rPr>
              <a:t>Management Body of Knowledge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a:t>
            </a:r>
            <a:r>
              <a:rPr lang="en-US" sz="2400" dirty="0">
                <a:latin typeface="+mn-lt"/>
              </a:rPr>
              <a:t>) covered in this chapter includes:</a:t>
            </a:r>
          </a:p>
          <a:p>
            <a:pPr marL="432000" indent="-432000" eaLnBrk="1" fontAlgn="auto" hangingPunct="1">
              <a:buFont typeface="+mj-lt"/>
              <a:buAutoNum type="arabicPeriod"/>
              <a:defRPr/>
            </a:pPr>
            <a:r>
              <a:rPr lang="en-US" sz="2400" dirty="0">
                <a:latin typeface="+mn-lt"/>
              </a:rPr>
              <a:t>Plan Cost Management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7.1)</a:t>
            </a:r>
          </a:p>
          <a:p>
            <a:pPr marL="432000" indent="-432000" eaLnBrk="1" fontAlgn="auto" hangingPunct="1">
              <a:buFont typeface="+mj-lt"/>
              <a:buAutoNum type="arabicPeriod"/>
              <a:defRPr/>
            </a:pPr>
            <a:r>
              <a:rPr lang="en-US" sz="2400" dirty="0">
                <a:latin typeface="+mn-lt"/>
              </a:rPr>
              <a:t>Estimate Costs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7.2)</a:t>
            </a:r>
          </a:p>
          <a:p>
            <a:pPr marL="432000" indent="-432000" eaLnBrk="1" fontAlgn="auto" hangingPunct="1">
              <a:buFont typeface="+mj-lt"/>
              <a:buAutoNum type="arabicPeriod"/>
              <a:defRPr/>
            </a:pPr>
            <a:r>
              <a:rPr lang="en-US" sz="2400" dirty="0">
                <a:latin typeface="+mn-lt"/>
              </a:rPr>
              <a:t>Determine Budget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7.3)</a:t>
            </a:r>
          </a:p>
          <a:p>
            <a:pPr marL="432000" indent="-432000" eaLnBrk="1" fontAlgn="auto" hangingPunct="1">
              <a:buFont typeface="+mj-lt"/>
              <a:buAutoNum type="arabicPeriod"/>
              <a:defRPr/>
            </a:pPr>
            <a:r>
              <a:rPr lang="en-US" sz="2400" dirty="0">
                <a:latin typeface="+mn-lt"/>
              </a:rPr>
              <a:t>Control Costs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7.4</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81768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Management</a:t>
            </a:r>
          </a:p>
        </p:txBody>
      </p:sp>
      <p:sp>
        <p:nvSpPr>
          <p:cNvPr id="3" name="Text Placeholder 2"/>
          <p:cNvSpPr>
            <a:spLocks noGrp="1"/>
          </p:cNvSpPr>
          <p:nvPr>
            <p:ph type="body" idx="1"/>
          </p:nvPr>
        </p:nvSpPr>
        <p:spPr/>
        <p:txBody>
          <a:bodyPr/>
          <a:lstStyle/>
          <a:p>
            <a:pPr eaLnBrk="1" hangingPunct="1"/>
            <a:r>
              <a:rPr lang="en-US" altLang="en-US" sz="2400" b="1" dirty="0">
                <a:solidFill>
                  <a:schemeClr val="bg2"/>
                </a:solidFill>
                <a:latin typeface="+mn-lt"/>
              </a:rPr>
              <a:t>Cost management </a:t>
            </a:r>
            <a:r>
              <a:rPr lang="en-US" altLang="en-US" sz="2400" dirty="0">
                <a:solidFill>
                  <a:schemeClr val="bg2"/>
                </a:solidFill>
                <a:latin typeface="+mn-lt"/>
              </a:rPr>
              <a:t>has been defined to encompass data collection, cost accounting, and cost control.</a:t>
            </a:r>
          </a:p>
          <a:p>
            <a:pPr eaLnBrk="1" hangingPunct="1"/>
            <a:r>
              <a:rPr lang="en-US" altLang="en-US" sz="2400" b="1" dirty="0">
                <a:solidFill>
                  <a:schemeClr val="bg2"/>
                </a:solidFill>
                <a:latin typeface="+mn-lt"/>
              </a:rPr>
              <a:t>Cost accounting </a:t>
            </a:r>
            <a:r>
              <a:rPr lang="en-US" altLang="en-US" sz="2400" dirty="0">
                <a:solidFill>
                  <a:schemeClr val="bg2"/>
                </a:solidFill>
                <a:latin typeface="+mn-lt"/>
              </a:rPr>
              <a:t>and </a:t>
            </a:r>
            <a:r>
              <a:rPr lang="en-US" altLang="en-US" sz="2400" b="1" dirty="0">
                <a:solidFill>
                  <a:schemeClr val="bg2"/>
                </a:solidFill>
                <a:latin typeface="+mn-lt"/>
              </a:rPr>
              <a:t>cost control </a:t>
            </a:r>
            <a:r>
              <a:rPr lang="en-US" altLang="en-US" sz="2400" dirty="0">
                <a:solidFill>
                  <a:schemeClr val="bg2"/>
                </a:solidFill>
                <a:latin typeface="+mn-lt"/>
              </a:rPr>
              <a:t>serve as the chief mechanisms for identifying and maintaining control over project costs.</a:t>
            </a:r>
          </a:p>
          <a:p>
            <a:pPr eaLnBrk="1" hangingPunct="1"/>
            <a:r>
              <a:rPr lang="en-US" altLang="en-US" sz="2400" b="1" dirty="0">
                <a:solidFill>
                  <a:schemeClr val="bg2"/>
                </a:solidFill>
                <a:latin typeface="+mn-lt"/>
              </a:rPr>
              <a:t>Cost estimation </a:t>
            </a:r>
            <a:r>
              <a:rPr lang="en-US" altLang="en-US" sz="2400" dirty="0">
                <a:solidFill>
                  <a:schemeClr val="bg2"/>
                </a:solidFill>
                <a:latin typeface="+mn-lt"/>
              </a:rPr>
              <a:t>processes create a reasonable budget baseline for the project.</a:t>
            </a:r>
          </a:p>
        </p:txBody>
      </p:sp>
    </p:spTree>
    <p:extLst>
      <p:ext uri="{BB962C8B-B14F-4D97-AF65-F5344CB8AC3E}">
        <p14:creationId xmlns:p14="http://schemas.microsoft.com/office/powerpoint/2010/main" val="333475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Sources of Project Cost</a:t>
            </a:r>
          </a:p>
        </p:txBody>
      </p:sp>
      <p:sp>
        <p:nvSpPr>
          <p:cNvPr id="3" name="Text Placeholder 2"/>
          <p:cNvSpPr>
            <a:spLocks noGrp="1"/>
          </p:cNvSpPr>
          <p:nvPr>
            <p:ph type="body" idx="1"/>
          </p:nvPr>
        </p:nvSpPr>
        <p:spPr/>
        <p:txBody>
          <a:bodyPr/>
          <a:lstStyle/>
          <a:p>
            <a:r>
              <a:rPr lang="en-US" altLang="en-US" sz="2400" dirty="0">
                <a:latin typeface="+mn-lt"/>
              </a:rPr>
              <a:t>Labor</a:t>
            </a:r>
          </a:p>
          <a:p>
            <a:r>
              <a:rPr lang="en-US" altLang="en-US" sz="2400" dirty="0">
                <a:latin typeface="+mn-lt"/>
              </a:rPr>
              <a:t>Materials</a:t>
            </a:r>
          </a:p>
          <a:p>
            <a:r>
              <a:rPr lang="en-US" altLang="en-US" sz="2400" dirty="0">
                <a:latin typeface="+mn-lt"/>
              </a:rPr>
              <a:t>Subcontractors</a:t>
            </a:r>
          </a:p>
          <a:p>
            <a:r>
              <a:rPr lang="en-US" altLang="en-US" sz="2400" dirty="0">
                <a:latin typeface="+mn-lt"/>
              </a:rPr>
              <a:t>Equipment </a:t>
            </a:r>
            <a:r>
              <a:rPr lang="en-US" altLang="en-US" sz="2400" dirty="0" smtClean="0">
                <a:latin typeface="+mn-lt"/>
              </a:rPr>
              <a:t>and </a:t>
            </a:r>
            <a:r>
              <a:rPr lang="en-US" altLang="en-US" sz="2400" dirty="0">
                <a:latin typeface="+mn-lt"/>
              </a:rPr>
              <a:t>facilities</a:t>
            </a:r>
          </a:p>
          <a:p>
            <a:r>
              <a:rPr lang="en-US" altLang="en-US" sz="2400" dirty="0" smtClean="0">
                <a:latin typeface="+mn-lt"/>
              </a:rPr>
              <a:t>Travel</a:t>
            </a:r>
            <a:endParaRPr lang="en-US" altLang="en-US" sz="2400" dirty="0">
              <a:latin typeface="+mn-lt"/>
            </a:endParaRPr>
          </a:p>
        </p:txBody>
      </p:sp>
    </p:spTree>
    <p:extLst>
      <p:ext uri="{BB962C8B-B14F-4D97-AF65-F5344CB8AC3E}">
        <p14:creationId xmlns:p14="http://schemas.microsoft.com/office/powerpoint/2010/main" val="128114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Costs</a:t>
            </a:r>
          </a:p>
        </p:txBody>
      </p:sp>
      <p:sp>
        <p:nvSpPr>
          <p:cNvPr id="3" name="Text Placeholder 2"/>
          <p:cNvSpPr>
            <a:spLocks noGrp="1"/>
          </p:cNvSpPr>
          <p:nvPr>
            <p:ph type="body" idx="1"/>
          </p:nvPr>
        </p:nvSpPr>
        <p:spPr/>
        <p:txBody>
          <a:bodyPr/>
          <a:lstStyle/>
          <a:p>
            <a:r>
              <a:rPr lang="en-US" altLang="en-US" sz="2400" dirty="0" smtClean="0">
                <a:latin typeface="+mn-lt"/>
              </a:rPr>
              <a:t>Direct Versus Indirect</a:t>
            </a:r>
            <a:endParaRPr lang="en-US" altLang="en-US" sz="2400" dirty="0">
              <a:latin typeface="+mn-lt"/>
            </a:endParaRPr>
          </a:p>
          <a:p>
            <a:r>
              <a:rPr lang="en-US" altLang="en-US" sz="2400" dirty="0" smtClean="0">
                <a:latin typeface="+mn-lt"/>
              </a:rPr>
              <a:t>Recurring Versus </a:t>
            </a:r>
            <a:r>
              <a:rPr lang="en-US" altLang="en-US" sz="2400" dirty="0">
                <a:latin typeface="+mn-lt"/>
              </a:rPr>
              <a:t>Nonrecurring</a:t>
            </a:r>
          </a:p>
          <a:p>
            <a:r>
              <a:rPr lang="en-US" altLang="en-US" sz="2400" dirty="0">
                <a:latin typeface="+mn-lt"/>
              </a:rPr>
              <a:t>Fixed </a:t>
            </a:r>
            <a:r>
              <a:rPr lang="en-US" altLang="en-US" sz="2400" dirty="0" smtClean="0">
                <a:latin typeface="+mn-lt"/>
              </a:rPr>
              <a:t>Versus </a:t>
            </a:r>
            <a:r>
              <a:rPr lang="en-US" altLang="en-US" sz="2400" dirty="0">
                <a:latin typeface="+mn-lt"/>
              </a:rPr>
              <a:t>Variable</a:t>
            </a:r>
          </a:p>
          <a:p>
            <a:r>
              <a:rPr lang="en-US" altLang="en-US" sz="2400" dirty="0">
                <a:latin typeface="+mn-lt"/>
              </a:rPr>
              <a:t>Normal </a:t>
            </a:r>
            <a:r>
              <a:rPr lang="en-US" altLang="en-US" sz="2400" dirty="0" smtClean="0">
                <a:latin typeface="+mn-lt"/>
              </a:rPr>
              <a:t>Versus </a:t>
            </a:r>
            <a:r>
              <a:rPr lang="en-US" altLang="en-US" sz="2400" dirty="0">
                <a:latin typeface="+mn-lt"/>
              </a:rPr>
              <a:t>Expedited</a:t>
            </a:r>
          </a:p>
        </p:txBody>
      </p:sp>
    </p:spTree>
    <p:extLst>
      <p:ext uri="{BB962C8B-B14F-4D97-AF65-F5344CB8AC3E}">
        <p14:creationId xmlns:p14="http://schemas.microsoft.com/office/powerpoint/2010/main" val="44227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solidFill>
                  <a:schemeClr val="tx2"/>
                </a:solidFill>
              </a:rPr>
              <a:t>Figure 8.2 Project Price Breakdown</a:t>
            </a:r>
            <a:endParaRPr lang="en-US" dirty="0">
              <a:solidFill>
                <a:schemeClr val="tx2"/>
              </a:solidFill>
            </a:endParaRPr>
          </a:p>
        </p:txBody>
      </p:sp>
      <p:pic>
        <p:nvPicPr>
          <p:cNvPr id="4" name="Picture 3" descr="Project price is divided into several levels and areas of cost categories. Most of the project price is cost, with a small portion of profit. Cost is more than half direct cost, some indirect cost or overhead, and a small amount of contingency. Direct costs are divided into material, labor and equipment. Overhead is divided into project overhead and G and A overhea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19" y="2070337"/>
            <a:ext cx="7907437" cy="3218759"/>
          </a:xfrm>
          <a:prstGeom prst="rect">
            <a:avLst/>
          </a:prstGeom>
        </p:spPr>
      </p:pic>
    </p:spTree>
    <p:extLst>
      <p:ext uri="{BB962C8B-B14F-4D97-AF65-F5344CB8AC3E}">
        <p14:creationId xmlns:p14="http://schemas.microsoft.com/office/powerpoint/2010/main" val="4124110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latin typeface="Times New Roman" panose="02020603050405020304" pitchFamily="18" charset="0"/>
                <a:cs typeface="Times New Roman" panose="02020603050405020304" pitchFamily="18" charset="0"/>
              </a:rPr>
              <a:t>Table 8.2 Cost Classifications</a:t>
            </a:r>
            <a:endParaRPr lang="en-US" dirty="0"/>
          </a:p>
        </p:txBody>
      </p:sp>
      <p:pic>
        <p:nvPicPr>
          <p:cNvPr id="5" name="Picture 4" descr="This cost classifications table uses the letter x to indicate an expenditure. The table has 4 rows and 9 columns. The columns have the following headings from left to right. Costs, Type Direct, Type Indirect, Frequency Recurring, Frequency Nonrecurring, Adjustment Fixed, Adjustment Variable, Schedule Normal, and Schedule Expedited. Unless otherwise mentioned, blanks appear in the rows. Row 1, Costs, Direct Labor, Type Direct, x, Frequency Recurring x, Adjustment Fixed, x, Schedule Normal, x. Row 2, Costs, Building Lease, Type Indirect, x, Frequency Recurring x, Adjustment Fixed, x, Schedule Normal, x. Row 3, Costs, Expending Costs, Type Direct, x, Frequency Nonrecurring x, Adjustment Variable, x, Schedule Expedited, x. Row 4, Costs, Material, Type Direct, x, Frequency Recurring x, Adjustment Variable, x, Schedule Normal,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0" y="2308566"/>
            <a:ext cx="8076751" cy="2506337"/>
          </a:xfrm>
          <a:prstGeom prst="rect">
            <a:avLst/>
          </a:prstGeom>
        </p:spPr>
      </p:pic>
    </p:spTree>
    <p:extLst>
      <p:ext uri="{BB962C8B-B14F-4D97-AF65-F5344CB8AC3E}">
        <p14:creationId xmlns:p14="http://schemas.microsoft.com/office/powerpoint/2010/main" val="2386027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Estimation</a:t>
            </a:r>
          </a:p>
        </p:txBody>
      </p:sp>
      <p:sp>
        <p:nvSpPr>
          <p:cNvPr id="8" name="Content Placeholder 7"/>
          <p:cNvSpPr>
            <a:spLocks noGrp="1"/>
          </p:cNvSpPr>
          <p:nvPr>
            <p:ph idx="1"/>
          </p:nvPr>
        </p:nvSpPr>
        <p:spPr>
          <a:xfrm>
            <a:off x="457200" y="1600200"/>
            <a:ext cx="4440949" cy="480739"/>
          </a:xfrm>
        </p:spPr>
        <p:txBody>
          <a:bodyPr/>
          <a:lstStyle/>
          <a:p>
            <a:pPr indent="-255600"/>
            <a:r>
              <a:rPr lang="en-US" altLang="en-US" sz="2400" dirty="0">
                <a:latin typeface="+mn-lt"/>
              </a:rPr>
              <a:t>Ballpark (order of magnitude)</a:t>
            </a:r>
            <a:endParaRPr lang="en-US" sz="2400" dirty="0">
              <a:latin typeface="+mn-lt"/>
            </a:endParaRPr>
          </a:p>
        </p:txBody>
      </p:sp>
      <p:graphicFrame>
        <p:nvGraphicFramePr>
          <p:cNvPr id="4" name="Object 3" descr="plus or minus 30%"/>
          <p:cNvGraphicFramePr>
            <a:graphicFrameLocks noChangeAspect="1"/>
          </p:cNvGraphicFramePr>
          <p:nvPr>
            <p:extLst>
              <p:ext uri="{D42A27DB-BD31-4B8C-83A1-F6EECF244321}">
                <p14:modId xmlns:p14="http://schemas.microsoft.com/office/powerpoint/2010/main" val="4072271873"/>
              </p:ext>
            </p:extLst>
          </p:nvPr>
        </p:nvGraphicFramePr>
        <p:xfrm>
          <a:off x="4832834" y="1718541"/>
          <a:ext cx="857941" cy="353271"/>
        </p:xfrm>
        <a:graphic>
          <a:graphicData uri="http://schemas.openxmlformats.org/presentationml/2006/ole">
            <mc:AlternateContent xmlns:mc="http://schemas.openxmlformats.org/markup-compatibility/2006">
              <mc:Choice xmlns:v="urn:schemas-microsoft-com:vml" Requires="v">
                <p:oleObj spid="_x0000_s1730" name="Equation" r:id="rId3" imgW="431640" imgH="177480" progId="Equation.DSMT4">
                  <p:embed/>
                </p:oleObj>
              </mc:Choice>
              <mc:Fallback>
                <p:oleObj name="Equation" r:id="rId3" imgW="431640" imgH="177480" progId="Equation.DSMT4">
                  <p:embed/>
                  <p:pic>
                    <p:nvPicPr>
                      <p:cNvPr id="0" name=""/>
                      <p:cNvPicPr/>
                      <p:nvPr/>
                    </p:nvPicPr>
                    <p:blipFill>
                      <a:blip r:embed="rId4"/>
                      <a:stretch>
                        <a:fillRect/>
                      </a:stretch>
                    </p:blipFill>
                    <p:spPr>
                      <a:xfrm>
                        <a:off x="4832834" y="1718541"/>
                        <a:ext cx="857941" cy="353271"/>
                      </a:xfrm>
                      <a:prstGeom prst="rect">
                        <a:avLst/>
                      </a:prstGeom>
                    </p:spPr>
                  </p:pic>
                </p:oleObj>
              </mc:Fallback>
            </mc:AlternateContent>
          </a:graphicData>
        </a:graphic>
      </p:graphicFrame>
      <p:sp>
        <p:nvSpPr>
          <p:cNvPr id="9" name="Content Placeholder 8"/>
          <p:cNvSpPr>
            <a:spLocks noGrp="1"/>
          </p:cNvSpPr>
          <p:nvPr>
            <p:ph idx="13"/>
          </p:nvPr>
        </p:nvSpPr>
        <p:spPr>
          <a:xfrm>
            <a:off x="473720" y="2154988"/>
            <a:ext cx="2195738" cy="489414"/>
          </a:xfrm>
        </p:spPr>
        <p:txBody>
          <a:bodyPr/>
          <a:lstStyle/>
          <a:p>
            <a:pPr indent="-255600"/>
            <a:r>
              <a:rPr lang="en-US" altLang="en-US" sz="2400" dirty="0">
                <a:latin typeface="+mn-lt"/>
              </a:rPr>
              <a:t>Comparative</a:t>
            </a:r>
            <a:endParaRPr lang="en-US" sz="2400" dirty="0">
              <a:latin typeface="+mn-lt"/>
            </a:endParaRPr>
          </a:p>
        </p:txBody>
      </p:sp>
      <p:graphicFrame>
        <p:nvGraphicFramePr>
          <p:cNvPr id="5" name="Object 4" descr="plus or minus 15 %"/>
          <p:cNvGraphicFramePr>
            <a:graphicFrameLocks noChangeAspect="1"/>
          </p:cNvGraphicFramePr>
          <p:nvPr>
            <p:extLst>
              <p:ext uri="{D42A27DB-BD31-4B8C-83A1-F6EECF244321}">
                <p14:modId xmlns:p14="http://schemas.microsoft.com/office/powerpoint/2010/main" val="3629942397"/>
              </p:ext>
            </p:extLst>
          </p:nvPr>
        </p:nvGraphicFramePr>
        <p:xfrm>
          <a:off x="2573659" y="2249593"/>
          <a:ext cx="929026" cy="382543"/>
        </p:xfrm>
        <a:graphic>
          <a:graphicData uri="http://schemas.openxmlformats.org/presentationml/2006/ole">
            <mc:AlternateContent xmlns:mc="http://schemas.openxmlformats.org/markup-compatibility/2006">
              <mc:Choice xmlns:v="urn:schemas-microsoft-com:vml" Requires="v">
                <p:oleObj spid="_x0000_s1731" name="Equation" r:id="rId5" imgW="431640" imgH="177480" progId="Equation.DSMT4">
                  <p:embed/>
                </p:oleObj>
              </mc:Choice>
              <mc:Fallback>
                <p:oleObj name="Equation" r:id="rId5" imgW="431640" imgH="177480" progId="Equation.DSMT4">
                  <p:embed/>
                  <p:pic>
                    <p:nvPicPr>
                      <p:cNvPr id="0" name=""/>
                      <p:cNvPicPr/>
                      <p:nvPr/>
                    </p:nvPicPr>
                    <p:blipFill>
                      <a:blip r:embed="rId6"/>
                      <a:stretch>
                        <a:fillRect/>
                      </a:stretch>
                    </p:blipFill>
                    <p:spPr>
                      <a:xfrm>
                        <a:off x="2573659" y="2249593"/>
                        <a:ext cx="929026" cy="382543"/>
                      </a:xfrm>
                      <a:prstGeom prst="rect">
                        <a:avLst/>
                      </a:prstGeom>
                    </p:spPr>
                  </p:pic>
                </p:oleObj>
              </mc:Fallback>
            </mc:AlternateContent>
          </a:graphicData>
        </a:graphic>
      </p:graphicFrame>
      <p:sp>
        <p:nvSpPr>
          <p:cNvPr id="10" name="Content Placeholder 9"/>
          <p:cNvSpPr>
            <a:spLocks noGrp="1"/>
          </p:cNvSpPr>
          <p:nvPr>
            <p:ph idx="14"/>
          </p:nvPr>
        </p:nvSpPr>
        <p:spPr>
          <a:xfrm>
            <a:off x="457200" y="2709771"/>
            <a:ext cx="1873045" cy="468890"/>
          </a:xfrm>
        </p:spPr>
        <p:txBody>
          <a:bodyPr/>
          <a:lstStyle/>
          <a:p>
            <a:pPr indent="-255600"/>
            <a:r>
              <a:rPr lang="en-US" altLang="en-US" sz="2400" dirty="0">
                <a:latin typeface="+mn-lt"/>
              </a:rPr>
              <a:t>Feasibility</a:t>
            </a:r>
            <a:endParaRPr lang="en-US" sz="2400" dirty="0">
              <a:latin typeface="+mn-lt"/>
            </a:endParaRPr>
          </a:p>
        </p:txBody>
      </p:sp>
      <p:graphicFrame>
        <p:nvGraphicFramePr>
          <p:cNvPr id="6" name="Object 5" descr="plus or minus 10%"/>
          <p:cNvGraphicFramePr>
            <a:graphicFrameLocks noChangeAspect="1"/>
          </p:cNvGraphicFramePr>
          <p:nvPr>
            <p:extLst>
              <p:ext uri="{D42A27DB-BD31-4B8C-83A1-F6EECF244321}">
                <p14:modId xmlns:p14="http://schemas.microsoft.com/office/powerpoint/2010/main" val="3668247854"/>
              </p:ext>
            </p:extLst>
          </p:nvPr>
        </p:nvGraphicFramePr>
        <p:xfrm>
          <a:off x="2212982" y="2844716"/>
          <a:ext cx="824465" cy="339486"/>
        </p:xfrm>
        <a:graphic>
          <a:graphicData uri="http://schemas.openxmlformats.org/presentationml/2006/ole">
            <mc:AlternateContent xmlns:mc="http://schemas.openxmlformats.org/markup-compatibility/2006">
              <mc:Choice xmlns:v="urn:schemas-microsoft-com:vml" Requires="v">
                <p:oleObj spid="_x0000_s1732" name="Equation" r:id="rId7" imgW="431640" imgH="177480" progId="Equation.DSMT4">
                  <p:embed/>
                </p:oleObj>
              </mc:Choice>
              <mc:Fallback>
                <p:oleObj name="Equation" r:id="rId7" imgW="431640" imgH="177480" progId="Equation.DSMT4">
                  <p:embed/>
                  <p:pic>
                    <p:nvPicPr>
                      <p:cNvPr id="0" name=""/>
                      <p:cNvPicPr/>
                      <p:nvPr/>
                    </p:nvPicPr>
                    <p:blipFill>
                      <a:blip r:embed="rId8"/>
                      <a:stretch>
                        <a:fillRect/>
                      </a:stretch>
                    </p:blipFill>
                    <p:spPr>
                      <a:xfrm>
                        <a:off x="2212982" y="2844716"/>
                        <a:ext cx="824465" cy="339486"/>
                      </a:xfrm>
                      <a:prstGeom prst="rect">
                        <a:avLst/>
                      </a:prstGeom>
                    </p:spPr>
                  </p:pic>
                </p:oleObj>
              </mc:Fallback>
            </mc:AlternateContent>
          </a:graphicData>
        </a:graphic>
      </p:graphicFrame>
      <p:sp>
        <p:nvSpPr>
          <p:cNvPr id="11" name="Content Placeholder 10"/>
          <p:cNvSpPr>
            <a:spLocks noGrp="1"/>
          </p:cNvSpPr>
          <p:nvPr>
            <p:ph idx="15"/>
          </p:nvPr>
        </p:nvSpPr>
        <p:spPr>
          <a:xfrm>
            <a:off x="457200" y="3264552"/>
            <a:ext cx="1755782" cy="452044"/>
          </a:xfrm>
        </p:spPr>
        <p:txBody>
          <a:bodyPr/>
          <a:lstStyle/>
          <a:p>
            <a:pPr indent="-255600"/>
            <a:r>
              <a:rPr lang="en-US" altLang="en-US" sz="2400" dirty="0">
                <a:latin typeface="+mn-lt"/>
              </a:rPr>
              <a:t>Definitive</a:t>
            </a:r>
            <a:endParaRPr lang="en-US" sz="2400" dirty="0">
              <a:latin typeface="+mn-lt"/>
            </a:endParaRPr>
          </a:p>
        </p:txBody>
      </p:sp>
      <p:graphicFrame>
        <p:nvGraphicFramePr>
          <p:cNvPr id="7" name="Object 6" descr="plus or minus 5%"/>
          <p:cNvGraphicFramePr>
            <a:graphicFrameLocks noChangeAspect="1"/>
          </p:cNvGraphicFramePr>
          <p:nvPr>
            <p:extLst>
              <p:ext uri="{D42A27DB-BD31-4B8C-83A1-F6EECF244321}">
                <p14:modId xmlns:p14="http://schemas.microsoft.com/office/powerpoint/2010/main" val="1184406079"/>
              </p:ext>
            </p:extLst>
          </p:nvPr>
        </p:nvGraphicFramePr>
        <p:xfrm>
          <a:off x="2115443" y="3410085"/>
          <a:ext cx="665589" cy="332797"/>
        </p:xfrm>
        <a:graphic>
          <a:graphicData uri="http://schemas.openxmlformats.org/presentationml/2006/ole">
            <mc:AlternateContent xmlns:mc="http://schemas.openxmlformats.org/markup-compatibility/2006">
              <mc:Choice xmlns:v="urn:schemas-microsoft-com:vml" Requires="v">
                <p:oleObj spid="_x0000_s1733" name="Equation" r:id="rId9" imgW="355320" imgH="177480" progId="Equation.DSMT4">
                  <p:embed/>
                </p:oleObj>
              </mc:Choice>
              <mc:Fallback>
                <p:oleObj name="Equation" r:id="rId9" imgW="355320" imgH="177480" progId="Equation.DSMT4">
                  <p:embed/>
                  <p:pic>
                    <p:nvPicPr>
                      <p:cNvPr id="0" name=""/>
                      <p:cNvPicPr/>
                      <p:nvPr/>
                    </p:nvPicPr>
                    <p:blipFill>
                      <a:blip r:embed="rId10"/>
                      <a:stretch>
                        <a:fillRect/>
                      </a:stretch>
                    </p:blipFill>
                    <p:spPr>
                      <a:xfrm>
                        <a:off x="2115443" y="3410085"/>
                        <a:ext cx="665589" cy="332797"/>
                      </a:xfrm>
                      <a:prstGeom prst="rect">
                        <a:avLst/>
                      </a:prstGeom>
                    </p:spPr>
                  </p:pic>
                </p:oleObj>
              </mc:Fallback>
            </mc:AlternateContent>
          </a:graphicData>
        </a:graphic>
      </p:graphicFrame>
    </p:spTree>
    <p:extLst>
      <p:ext uri="{BB962C8B-B14F-4D97-AF65-F5344CB8AC3E}">
        <p14:creationId xmlns:p14="http://schemas.microsoft.com/office/powerpoint/2010/main" val="153446112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8072</TotalTime>
  <Words>921</Words>
  <Application>Microsoft Office PowerPoint</Application>
  <PresentationFormat>On-screen Show (4:3)</PresentationFormat>
  <Paragraphs>220</Paragraphs>
  <Slides>26</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5" baseType="lpstr">
      <vt:lpstr>Arial</vt:lpstr>
      <vt:lpstr>Corbel</vt:lpstr>
      <vt:lpstr>Noto Sans Symbols</vt:lpstr>
      <vt:lpstr>Times New Roman</vt:lpstr>
      <vt:lpstr>Verdana</vt:lpstr>
      <vt:lpstr>Wingdings</vt:lpstr>
      <vt:lpstr>508 Lecture</vt:lpstr>
      <vt:lpstr>1_508 Lecture</vt:lpstr>
      <vt:lpstr>Equation</vt:lpstr>
      <vt:lpstr>Project Management: Achieving Competitive Advantage</vt:lpstr>
      <vt:lpstr>Learning Objectives</vt:lpstr>
      <vt:lpstr>P M B o K Core Concepts</vt:lpstr>
      <vt:lpstr>Cost Management</vt:lpstr>
      <vt:lpstr>Common Sources of Project Cost</vt:lpstr>
      <vt:lpstr>Types of Costs</vt:lpstr>
      <vt:lpstr>Figure 8.2 Project Price Breakdown</vt:lpstr>
      <vt:lpstr>Table 8.2 Cost Classifications</vt:lpstr>
      <vt:lpstr>Cost Estimation</vt:lpstr>
      <vt:lpstr>Learning Curves</vt:lpstr>
      <vt:lpstr>Figure 8.6 Unit Learning Curve Log-Linear Model</vt:lpstr>
      <vt:lpstr>Software Project Estimation—Function Points</vt:lpstr>
      <vt:lpstr>Figure 8.7 Software Project Development Activities as a Function of Size</vt:lpstr>
      <vt:lpstr>Table 8.4 Complexity Weighting Table for Function Point Analysis</vt:lpstr>
      <vt:lpstr>Table 8.5 Function Point Calculations for Restaurant Reorder System</vt:lpstr>
      <vt:lpstr>Problems with Cost Estimation</vt:lpstr>
      <vt:lpstr>Creating a Project Budget</vt:lpstr>
      <vt:lpstr>Activity-Based Costing</vt:lpstr>
      <vt:lpstr>Table 8.6 Sample Project Budget</vt:lpstr>
      <vt:lpstr>Table 8.7 Sample Budget Tracking Planned and Actual Activity Costs</vt:lpstr>
      <vt:lpstr>Table 8.8 Example of a Time-Phased Budget</vt:lpstr>
      <vt:lpstr>Figure 8.9 Cumulative Budgeted Cost of the Project</vt:lpstr>
      <vt:lpstr>Budget Contingencies</vt:lpstr>
      <vt:lpstr>Benefits to Contingency Funding</vt:lpstr>
      <vt:lpstr>Summary</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715</cp:revision>
  <dcterms:modified xsi:type="dcterms:W3CDTF">2018-08-28T12:20:15Z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