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7"/>
  </p:notesMasterIdLst>
  <p:handoutMasterIdLst>
    <p:handoutMasterId r:id="rId38"/>
  </p:handoutMasterIdLst>
  <p:sldIdLst>
    <p:sldId id="344" r:id="rId3"/>
    <p:sldId id="306" r:id="rId4"/>
    <p:sldId id="343" r:id="rId5"/>
    <p:sldId id="308" r:id="rId6"/>
    <p:sldId id="309" r:id="rId7"/>
    <p:sldId id="310" r:id="rId8"/>
    <p:sldId id="311" r:id="rId9"/>
    <p:sldId id="312" r:id="rId10"/>
    <p:sldId id="313" r:id="rId11"/>
    <p:sldId id="314" r:id="rId12"/>
    <p:sldId id="315"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05"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364" autoAdjust="0"/>
  </p:normalViewPr>
  <p:slideViewPr>
    <p:cSldViewPr snapToGrid="0" snapToObjects="1">
      <p:cViewPr varScale="1">
        <p:scale>
          <a:sx n="91" d="100"/>
          <a:sy n="91" d="100"/>
        </p:scale>
        <p:origin x="942" y="84"/>
      </p:cViewPr>
      <p:guideLst>
        <p:guide orient="horz" pos="2160"/>
        <p:guide pos="2880"/>
      </p:guideLst>
    </p:cSldViewPr>
  </p:slideViewPr>
  <p:outlineViewPr>
    <p:cViewPr>
      <p:scale>
        <a:sx n="33" d="100"/>
        <a:sy n="33" d="100"/>
      </p:scale>
      <p:origin x="0" y="-649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924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694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10/18/2018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9</a:t>
            </a:r>
            <a:endParaRPr lang="en-US" b="1" dirty="0">
              <a:latin typeface="+mn-lt"/>
            </a:endParaRPr>
          </a:p>
        </p:txBody>
      </p:sp>
      <p:sp>
        <p:nvSpPr>
          <p:cNvPr id="5" name="Text Placeholder 4"/>
          <p:cNvSpPr>
            <a:spLocks noGrp="1"/>
          </p:cNvSpPr>
          <p:nvPr>
            <p:ph type="body" idx="3"/>
          </p:nvPr>
        </p:nvSpPr>
        <p:spPr>
          <a:xfrm>
            <a:off x="5029200" y="3114461"/>
            <a:ext cx="3657600" cy="1443891"/>
          </a:xfrm>
        </p:spPr>
        <p:txBody>
          <a:bodyPr/>
          <a:lstStyle/>
          <a:p>
            <a:pPr algn="ctr">
              <a:spcBef>
                <a:spcPct val="0"/>
              </a:spcBef>
              <a:buSzPct val="25000"/>
            </a:pPr>
            <a:r>
              <a:rPr lang="en-IN" dirty="0">
                <a:solidFill>
                  <a:schemeClr val="bg2"/>
                </a:solidFill>
                <a:latin typeface="+mn-lt"/>
              </a:rPr>
              <a:t>Project </a:t>
            </a:r>
            <a:r>
              <a:rPr lang="en-IN" dirty="0" smtClean="0">
                <a:solidFill>
                  <a:schemeClr val="bg2"/>
                </a:solidFill>
                <a:latin typeface="+mn-lt"/>
              </a:rPr>
              <a:t>Scheduling: Networks</a:t>
            </a:r>
            <a:r>
              <a:rPr lang="en-IN" dirty="0">
                <a:solidFill>
                  <a:schemeClr val="bg2"/>
                </a:solidFill>
                <a:latin typeface="+mn-lt"/>
              </a:rPr>
              <a:t>, Duration Estimation, and Critical Path</a:t>
            </a:r>
            <a:endParaRPr lang="en-US" altLang="en-US" dirty="0">
              <a:solidFill>
                <a:schemeClr val="bg2"/>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3457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 Terms </a:t>
            </a:r>
            <a:r>
              <a:rPr lang="en-US" sz="2000" b="0" dirty="0" smtClean="0"/>
              <a:t>(3 </a:t>
            </a:r>
            <a:r>
              <a:rPr lang="en-US" sz="2000" b="0" dirty="0"/>
              <a:t>of 4)</a:t>
            </a:r>
            <a:endParaRPr lang="en-IN" dirty="0"/>
          </a:p>
        </p:txBody>
      </p:sp>
      <p:sp>
        <p:nvSpPr>
          <p:cNvPr id="3" name="Text Placeholder 2"/>
          <p:cNvSpPr>
            <a:spLocks noGrp="1"/>
          </p:cNvSpPr>
          <p:nvPr>
            <p:ph type="body" idx="1"/>
          </p:nvPr>
        </p:nvSpPr>
        <p:spPr/>
        <p:txBody>
          <a:bodyPr/>
          <a:lstStyle/>
          <a:p>
            <a:r>
              <a:rPr lang="en-US" altLang="en-US" sz="2400" b="1" dirty="0">
                <a:solidFill>
                  <a:schemeClr val="tx1"/>
                </a:solidFill>
                <a:latin typeface="+mn-lt"/>
              </a:rPr>
              <a:t>Forward pass</a:t>
            </a:r>
            <a:r>
              <a:rPr lang="en-US" altLang="en-US" sz="2400" dirty="0">
                <a:solidFill>
                  <a:schemeClr val="tx1"/>
                </a:solidFill>
                <a:latin typeface="+mn-lt"/>
              </a:rPr>
              <a:t>: Network calculations to determine earliest start/earliest finish for an activity through working forward through each activity in network.</a:t>
            </a:r>
          </a:p>
          <a:p>
            <a:r>
              <a:rPr lang="en-US" altLang="en-US" sz="2400" b="1" dirty="0">
                <a:solidFill>
                  <a:schemeClr val="tx1"/>
                </a:solidFill>
                <a:latin typeface="+mn-lt"/>
              </a:rPr>
              <a:t>Backward pass</a:t>
            </a:r>
            <a:r>
              <a:rPr lang="en-US" altLang="en-US" sz="2400" dirty="0">
                <a:solidFill>
                  <a:schemeClr val="tx1"/>
                </a:solidFill>
                <a:latin typeface="+mn-lt"/>
              </a:rPr>
              <a:t>: Network calculations to determine late start/late finish for uncompleted tasks through working backward through each activity in network.</a:t>
            </a:r>
          </a:p>
          <a:p>
            <a:r>
              <a:rPr lang="en-US" altLang="en-US" sz="2400" b="1" dirty="0">
                <a:solidFill>
                  <a:schemeClr val="tx1"/>
                </a:solidFill>
                <a:latin typeface="+mn-lt"/>
              </a:rPr>
              <a:t>Merge activity</a:t>
            </a:r>
            <a:r>
              <a:rPr lang="en-US" altLang="en-US" sz="2400" dirty="0">
                <a:solidFill>
                  <a:schemeClr val="tx1"/>
                </a:solidFill>
                <a:latin typeface="+mn-lt"/>
              </a:rPr>
              <a:t>: An activity with two or more immediate predecessors.</a:t>
            </a:r>
          </a:p>
          <a:p>
            <a:r>
              <a:rPr lang="en-US" altLang="en-US" sz="2400" b="1" dirty="0">
                <a:solidFill>
                  <a:schemeClr val="tx1"/>
                </a:solidFill>
                <a:latin typeface="+mn-lt"/>
              </a:rPr>
              <a:t>Burst activity</a:t>
            </a:r>
            <a:r>
              <a:rPr lang="en-US" altLang="en-US" sz="2400" dirty="0">
                <a:solidFill>
                  <a:schemeClr val="tx1"/>
                </a:solidFill>
                <a:latin typeface="+mn-lt"/>
              </a:rPr>
              <a:t>: An activity with two or more immediate successors</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395066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 Terms </a:t>
            </a:r>
            <a:r>
              <a:rPr lang="en-US" sz="2000" b="0" dirty="0" smtClean="0"/>
              <a:t>(4 </a:t>
            </a:r>
            <a:r>
              <a:rPr lang="en-US" sz="2000" b="0" dirty="0"/>
              <a:t>of 4)</a:t>
            </a:r>
            <a:endParaRPr lang="en-IN" dirty="0"/>
          </a:p>
        </p:txBody>
      </p:sp>
      <p:sp>
        <p:nvSpPr>
          <p:cNvPr id="3" name="Text Placeholder 2"/>
          <p:cNvSpPr>
            <a:spLocks noGrp="1"/>
          </p:cNvSpPr>
          <p:nvPr>
            <p:ph type="body" idx="1"/>
          </p:nvPr>
        </p:nvSpPr>
        <p:spPr>
          <a:xfrm>
            <a:off x="457200" y="1600200"/>
            <a:ext cx="8229600" cy="4758397"/>
          </a:xfrm>
        </p:spPr>
        <p:txBody>
          <a:bodyPr/>
          <a:lstStyle/>
          <a:p>
            <a:r>
              <a:rPr lang="en-US" altLang="en-US" sz="2400" b="1" dirty="0">
                <a:solidFill>
                  <a:schemeClr val="tx1"/>
                </a:solidFill>
                <a:latin typeface="+mn-lt"/>
              </a:rPr>
              <a:t>Float</a:t>
            </a:r>
            <a:r>
              <a:rPr lang="en-US" altLang="en-US" sz="2400" dirty="0">
                <a:solidFill>
                  <a:schemeClr val="tx1"/>
                </a:solidFill>
                <a:latin typeface="+mn-lt"/>
              </a:rPr>
              <a:t>: The amount of time an activity may be delayed from its early start without delaying the finish of the project.</a:t>
            </a:r>
          </a:p>
          <a:p>
            <a:r>
              <a:rPr lang="en-US" altLang="en-US" sz="2400" b="1" dirty="0">
                <a:solidFill>
                  <a:schemeClr val="tx1"/>
                </a:solidFill>
                <a:latin typeface="+mn-lt"/>
              </a:rPr>
              <a:t>Critical path</a:t>
            </a:r>
            <a:r>
              <a:rPr lang="en-US" altLang="en-US" sz="2400" dirty="0">
                <a:solidFill>
                  <a:schemeClr val="tx1"/>
                </a:solidFill>
                <a:latin typeface="+mn-lt"/>
              </a:rPr>
              <a:t>: The path through project network with the longest duration.</a:t>
            </a:r>
          </a:p>
          <a:p>
            <a:r>
              <a:rPr lang="en-US" altLang="en-US" sz="2400" b="1" dirty="0">
                <a:solidFill>
                  <a:schemeClr val="tx1"/>
                </a:solidFill>
                <a:latin typeface="+mn-lt"/>
              </a:rPr>
              <a:t>Critical Path Method</a:t>
            </a:r>
            <a:r>
              <a:rPr lang="en-US" altLang="en-US" sz="2400" dirty="0">
                <a:solidFill>
                  <a:schemeClr val="tx1"/>
                </a:solidFill>
                <a:latin typeface="+mn-lt"/>
              </a:rPr>
              <a:t>: A network analysis technique used to determine the amount of schedule flexibility on logical network paths in project schedule network and to determine minimum project duration.</a:t>
            </a:r>
          </a:p>
          <a:p>
            <a:r>
              <a:rPr lang="en-US" altLang="en-US" sz="2400" b="1" dirty="0">
                <a:solidFill>
                  <a:schemeClr val="tx1"/>
                </a:solidFill>
                <a:latin typeface="+mn-lt"/>
              </a:rPr>
              <a:t>Resource-limited schedule</a:t>
            </a:r>
            <a:r>
              <a:rPr lang="en-US" altLang="en-US" sz="2400" dirty="0">
                <a:solidFill>
                  <a:schemeClr val="tx1"/>
                </a:solidFill>
                <a:latin typeface="+mn-lt"/>
              </a:rPr>
              <a:t>: Start and finish dates reflect expected resource availability</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2088830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A</a:t>
            </a:r>
            <a:r>
              <a:rPr lang="en-US" sz="100" dirty="0" smtClean="0"/>
              <a:t> </a:t>
            </a:r>
            <a:r>
              <a:rPr lang="en-US" dirty="0" smtClean="0"/>
              <a:t>O</a:t>
            </a:r>
            <a:r>
              <a:rPr lang="en-US" sz="100" dirty="0" smtClean="0"/>
              <a:t> </a:t>
            </a:r>
            <a:r>
              <a:rPr lang="en-US" dirty="0" smtClean="0"/>
              <a:t>A </a:t>
            </a:r>
            <a:r>
              <a:rPr lang="en-US" dirty="0"/>
              <a:t>Versus </a:t>
            </a:r>
            <a:r>
              <a:rPr lang="en-US" dirty="0" smtClean="0"/>
              <a:t>A</a:t>
            </a:r>
            <a:r>
              <a:rPr lang="en-US" sz="100" dirty="0" smtClean="0"/>
              <a:t> </a:t>
            </a:r>
            <a:r>
              <a:rPr lang="en-US" dirty="0" smtClean="0"/>
              <a:t>O</a:t>
            </a:r>
            <a:r>
              <a:rPr lang="en-US" sz="100" dirty="0" smtClean="0"/>
              <a:t> </a:t>
            </a:r>
            <a:r>
              <a:rPr lang="en-US" dirty="0" smtClean="0"/>
              <a:t>N</a:t>
            </a:r>
            <a:endParaRPr lang="en-IN" dirty="0"/>
          </a:p>
        </p:txBody>
      </p:sp>
      <p:pic>
        <p:nvPicPr>
          <p:cNvPr id="4" name="Picture 3" descr="The same mini-project is shown with activities on arc... An activities on arc with five circles of which four are arranged horizontally. Between the second and third circle is an addition one, which is raised above the others. From the first circle, an arrow labeled B is drawn horizontally to the second circle. From the second circle, two arrows are drawn. This first is labeled C and is drawn horizontally to the third circle. The second is labeled D and is drawn diagonally upward to the additional circle. An arrow is drawn from the additional circle, diagonally downward to the third circle. A final arrow labeled F is drawn from the third circle horizontally to the fourth circle. And activies on node. A node label split into 3 divided rows. Row parts are marked from left to right, top to bottom as follows. Early start, identifier number, early finish. Activity float, activity descriptor. Late start, activity duration, late finish."/>
          <p:cNvPicPr>
            <a:picLocks noChangeAspect="1"/>
          </p:cNvPicPr>
          <p:nvPr/>
        </p:nvPicPr>
        <p:blipFill>
          <a:blip r:embed="rId2"/>
          <a:stretch>
            <a:fillRect/>
          </a:stretch>
        </p:blipFill>
        <p:spPr>
          <a:xfrm>
            <a:off x="865343" y="1489132"/>
            <a:ext cx="7277773" cy="4667054"/>
          </a:xfrm>
          <a:prstGeom prst="rect">
            <a:avLst/>
          </a:prstGeom>
        </p:spPr>
      </p:pic>
    </p:spTree>
    <p:extLst>
      <p:ext uri="{BB962C8B-B14F-4D97-AF65-F5344CB8AC3E}">
        <p14:creationId xmlns:p14="http://schemas.microsoft.com/office/powerpoint/2010/main" val="1187529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Node Labels</a:t>
            </a:r>
            <a:endParaRPr lang="en-IN" dirty="0"/>
          </a:p>
        </p:txBody>
      </p:sp>
      <p:sp>
        <p:nvSpPr>
          <p:cNvPr id="4" name="Text Placeholder 3"/>
          <p:cNvSpPr>
            <a:spLocks noGrp="1"/>
          </p:cNvSpPr>
          <p:nvPr>
            <p:ph type="body" idx="1"/>
          </p:nvPr>
        </p:nvSpPr>
        <p:spPr>
          <a:xfrm>
            <a:off x="457200" y="1600200"/>
            <a:ext cx="8229600" cy="487907"/>
          </a:xfrm>
        </p:spPr>
        <p:txBody>
          <a:bodyPr/>
          <a:lstStyle/>
          <a:p>
            <a:pPr marL="0" indent="0">
              <a:buNone/>
            </a:pPr>
            <a:r>
              <a:rPr lang="en-IN" sz="2000" b="1" dirty="0" smtClean="0">
                <a:latin typeface="+mn-lt"/>
              </a:rPr>
              <a:t>Figure </a:t>
            </a:r>
            <a:r>
              <a:rPr lang="en-IN" sz="2000" b="1" dirty="0">
                <a:latin typeface="+mn-lt"/>
              </a:rPr>
              <a:t>9.3 </a:t>
            </a:r>
            <a:r>
              <a:rPr lang="en-IN" sz="2000" dirty="0">
                <a:latin typeface="+mn-lt"/>
              </a:rPr>
              <a:t>Labels for Activity Node</a:t>
            </a:r>
          </a:p>
        </p:txBody>
      </p:sp>
      <p:pic>
        <p:nvPicPr>
          <p:cNvPr id="5" name="Picture 4" descr="A node label split into 3 divided rows. Row parts are marked from left to right, top to bottom as follows. Early start, identifier number, early finish. Activity float, activity descriptor. Late start, activity duration, late finish."/>
          <p:cNvPicPr>
            <a:picLocks noChangeAspect="1"/>
          </p:cNvPicPr>
          <p:nvPr/>
        </p:nvPicPr>
        <p:blipFill>
          <a:blip r:embed="rId2"/>
          <a:stretch>
            <a:fillRect/>
          </a:stretch>
        </p:blipFill>
        <p:spPr>
          <a:xfrm>
            <a:off x="1202291" y="2309232"/>
            <a:ext cx="6724582" cy="3771984"/>
          </a:xfrm>
          <a:prstGeom prst="rect">
            <a:avLst/>
          </a:prstGeom>
        </p:spPr>
      </p:pic>
    </p:spTree>
    <p:extLst>
      <p:ext uri="{BB962C8B-B14F-4D97-AF65-F5344CB8AC3E}">
        <p14:creationId xmlns:p14="http://schemas.microsoft.com/office/powerpoint/2010/main" val="3675729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Serial Activities</a:t>
            </a:r>
            <a:endParaRPr lang="en-IN" dirty="0"/>
          </a:p>
        </p:txBody>
      </p:sp>
      <p:sp>
        <p:nvSpPr>
          <p:cNvPr id="4" name="Text Placeholder 3"/>
          <p:cNvSpPr>
            <a:spLocks noGrp="1"/>
          </p:cNvSpPr>
          <p:nvPr>
            <p:ph type="body" idx="1"/>
          </p:nvPr>
        </p:nvSpPr>
        <p:spPr>
          <a:xfrm>
            <a:off x="457200" y="1600201"/>
            <a:ext cx="8229600" cy="897340"/>
          </a:xfrm>
        </p:spPr>
        <p:txBody>
          <a:bodyPr/>
          <a:lstStyle/>
          <a:p>
            <a:pPr marL="0" indent="0">
              <a:buNone/>
            </a:pPr>
            <a:r>
              <a:rPr lang="en-US" sz="2400" b="1" dirty="0">
                <a:solidFill>
                  <a:schemeClr val="tx1"/>
                </a:solidFill>
                <a:latin typeface="+mn-lt"/>
              </a:rPr>
              <a:t>Serial activities </a:t>
            </a:r>
            <a:r>
              <a:rPr lang="en-US" sz="2400" dirty="0">
                <a:solidFill>
                  <a:schemeClr val="tx1"/>
                </a:solidFill>
                <a:latin typeface="+mn-lt"/>
              </a:rPr>
              <a:t>are those that flow from one to the next, in sequence</a:t>
            </a:r>
            <a:r>
              <a:rPr lang="en-US" sz="2400" dirty="0" smtClean="0">
                <a:solidFill>
                  <a:schemeClr val="tx1"/>
                </a:solidFill>
                <a:latin typeface="+mn-lt"/>
              </a:rPr>
              <a:t>.</a:t>
            </a:r>
          </a:p>
        </p:txBody>
      </p:sp>
      <p:sp>
        <p:nvSpPr>
          <p:cNvPr id="3" name="Text Placeholder 2"/>
          <p:cNvSpPr>
            <a:spLocks noGrp="1"/>
          </p:cNvSpPr>
          <p:nvPr>
            <p:ph type="body" idx="2"/>
          </p:nvPr>
        </p:nvSpPr>
        <p:spPr>
          <a:xfrm>
            <a:off x="457200" y="2524838"/>
            <a:ext cx="8229600" cy="450374"/>
          </a:xfrm>
        </p:spPr>
        <p:txBody>
          <a:bodyPr/>
          <a:lstStyle/>
          <a:p>
            <a:pPr marL="0" indent="0">
              <a:buNone/>
            </a:pPr>
            <a:r>
              <a:rPr lang="en-IN" sz="2000" b="1" dirty="0">
                <a:latin typeface="+mn-lt"/>
              </a:rPr>
              <a:t>Figure 9.5 </a:t>
            </a:r>
            <a:r>
              <a:rPr lang="en-IN" sz="2000" dirty="0">
                <a:latin typeface="+mn-lt"/>
              </a:rPr>
              <a:t>Project Activities Linked in Series</a:t>
            </a:r>
          </a:p>
        </p:txBody>
      </p:sp>
      <p:pic>
        <p:nvPicPr>
          <p:cNvPr id="5" name="Picture 4" descr="A series of activities related to Slide 6 and 7 grouped linearly in a, identify topic, b, research, c, paper draft."/>
          <p:cNvPicPr>
            <a:picLocks noChangeAspect="1"/>
          </p:cNvPicPr>
          <p:nvPr/>
        </p:nvPicPr>
        <p:blipFill>
          <a:blip r:embed="rId2"/>
          <a:stretch>
            <a:fillRect/>
          </a:stretch>
        </p:blipFill>
        <p:spPr>
          <a:xfrm>
            <a:off x="923546" y="3376993"/>
            <a:ext cx="7174059" cy="1064094"/>
          </a:xfrm>
          <a:prstGeom prst="rect">
            <a:avLst/>
          </a:prstGeom>
        </p:spPr>
      </p:pic>
    </p:spTree>
    <p:extLst>
      <p:ext uri="{BB962C8B-B14F-4D97-AF65-F5344CB8AC3E}">
        <p14:creationId xmlns:p14="http://schemas.microsoft.com/office/powerpoint/2010/main" val="374209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Concurrent </a:t>
            </a:r>
            <a:r>
              <a:rPr lang="en-US" dirty="0" smtClean="0"/>
              <a:t>Activities</a:t>
            </a:r>
            <a:endParaRPr lang="en-IN" dirty="0"/>
          </a:p>
        </p:txBody>
      </p:sp>
      <p:sp>
        <p:nvSpPr>
          <p:cNvPr id="5" name="Text Placeholder 4"/>
          <p:cNvSpPr>
            <a:spLocks noGrp="1"/>
          </p:cNvSpPr>
          <p:nvPr>
            <p:ph type="body" idx="1"/>
          </p:nvPr>
        </p:nvSpPr>
        <p:spPr>
          <a:xfrm>
            <a:off x="457200" y="1600200"/>
            <a:ext cx="8229600" cy="1673832"/>
          </a:xfrm>
        </p:spPr>
        <p:txBody>
          <a:bodyPr/>
          <a:lstStyle/>
          <a:p>
            <a:pPr marL="0" indent="0">
              <a:buNone/>
            </a:pPr>
            <a:r>
              <a:rPr lang="en-US" sz="2400" dirty="0">
                <a:solidFill>
                  <a:schemeClr val="tx1"/>
                </a:solidFill>
                <a:latin typeface="+mn-lt"/>
              </a:rPr>
              <a:t>When the nature of the work allows for more than one activity to be accomplished at the same time, these activities are called </a:t>
            </a:r>
            <a:r>
              <a:rPr lang="en-US" sz="2400" b="1" dirty="0">
                <a:solidFill>
                  <a:schemeClr val="tx1"/>
                </a:solidFill>
                <a:latin typeface="+mn-lt"/>
              </a:rPr>
              <a:t>concurrent</a:t>
            </a:r>
            <a:r>
              <a:rPr lang="en-US" sz="2400" dirty="0">
                <a:solidFill>
                  <a:schemeClr val="tx1"/>
                </a:solidFill>
                <a:latin typeface="+mn-lt"/>
              </a:rPr>
              <a:t>, and </a:t>
            </a:r>
            <a:r>
              <a:rPr lang="en-US" sz="2400" b="1" dirty="0">
                <a:solidFill>
                  <a:schemeClr val="tx1"/>
                </a:solidFill>
                <a:latin typeface="+mn-lt"/>
              </a:rPr>
              <a:t>parallel project paths </a:t>
            </a:r>
            <a:r>
              <a:rPr lang="en-US" sz="2400" dirty="0">
                <a:solidFill>
                  <a:schemeClr val="tx1"/>
                </a:solidFill>
                <a:latin typeface="+mn-lt"/>
              </a:rPr>
              <a:t>are constructed through the network</a:t>
            </a:r>
            <a:r>
              <a:rPr lang="en-US" sz="2400" dirty="0" smtClean="0">
                <a:solidFill>
                  <a:schemeClr val="tx1"/>
                </a:solidFill>
                <a:latin typeface="+mn-lt"/>
              </a:rPr>
              <a:t>.</a:t>
            </a:r>
            <a:endParaRPr lang="en-US" sz="2400" dirty="0">
              <a:solidFill>
                <a:schemeClr val="tx1"/>
              </a:solidFill>
              <a:latin typeface="+mn-lt"/>
            </a:endParaRPr>
          </a:p>
        </p:txBody>
      </p:sp>
      <p:sp>
        <p:nvSpPr>
          <p:cNvPr id="6" name="Text Placeholder 5"/>
          <p:cNvSpPr>
            <a:spLocks noGrp="1"/>
          </p:cNvSpPr>
          <p:nvPr>
            <p:ph type="body" idx="2"/>
          </p:nvPr>
        </p:nvSpPr>
        <p:spPr>
          <a:xfrm>
            <a:off x="457200" y="3416485"/>
            <a:ext cx="8229600" cy="486775"/>
          </a:xfrm>
        </p:spPr>
        <p:txBody>
          <a:bodyPr/>
          <a:lstStyle/>
          <a:p>
            <a:pPr marL="0" indent="0">
              <a:buNone/>
            </a:pPr>
            <a:r>
              <a:rPr lang="en-IN" sz="2000" b="1" dirty="0" smtClean="0">
                <a:latin typeface="+mn-lt"/>
              </a:rPr>
              <a:t>Figure </a:t>
            </a:r>
            <a:r>
              <a:rPr lang="en-IN" sz="2000" b="1" dirty="0">
                <a:latin typeface="+mn-lt"/>
              </a:rPr>
              <a:t>9.6 </a:t>
            </a:r>
            <a:r>
              <a:rPr lang="en-IN" sz="2000" dirty="0">
                <a:latin typeface="+mn-lt"/>
              </a:rPr>
              <a:t>Activities Linked in Parallel (Concurrent)</a:t>
            </a:r>
          </a:p>
        </p:txBody>
      </p:sp>
      <p:pic>
        <p:nvPicPr>
          <p:cNvPr id="7" name="Picture 6" descr="A series of activities related to Slide 7. C, paper draft splits into D, edit paper and E, prepare presentation. D continues to F, final draft. E continues to G, finish presentation. F and G continue to H, finish."/>
          <p:cNvPicPr>
            <a:picLocks noChangeAspect="1"/>
          </p:cNvPicPr>
          <p:nvPr/>
        </p:nvPicPr>
        <p:blipFill>
          <a:blip r:embed="rId2"/>
          <a:stretch>
            <a:fillRect/>
          </a:stretch>
        </p:blipFill>
        <p:spPr>
          <a:xfrm>
            <a:off x="970996" y="4045713"/>
            <a:ext cx="7079919" cy="2232140"/>
          </a:xfrm>
          <a:prstGeom prst="rect">
            <a:avLst/>
          </a:prstGeom>
        </p:spPr>
      </p:pic>
    </p:spTree>
    <p:extLst>
      <p:ext uri="{BB962C8B-B14F-4D97-AF65-F5344CB8AC3E}">
        <p14:creationId xmlns:p14="http://schemas.microsoft.com/office/powerpoint/2010/main" val="145858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a:t>
            </a:r>
            <a:r>
              <a:rPr lang="en-IN" dirty="0"/>
              <a:t>9.7 Merge Activity</a:t>
            </a:r>
          </a:p>
        </p:txBody>
      </p:sp>
      <p:sp>
        <p:nvSpPr>
          <p:cNvPr id="3" name="Text Placeholder 2"/>
          <p:cNvSpPr>
            <a:spLocks noGrp="1"/>
          </p:cNvSpPr>
          <p:nvPr>
            <p:ph type="body" idx="1"/>
          </p:nvPr>
        </p:nvSpPr>
        <p:spPr>
          <a:xfrm>
            <a:off x="457200" y="1600200"/>
            <a:ext cx="8229600" cy="847578"/>
          </a:xfrm>
        </p:spPr>
        <p:txBody>
          <a:bodyPr/>
          <a:lstStyle/>
          <a:p>
            <a:pPr marL="0" indent="0">
              <a:buNone/>
            </a:pPr>
            <a:r>
              <a:rPr lang="en-US" sz="2400" dirty="0">
                <a:latin typeface="+mn-lt"/>
              </a:rPr>
              <a:t>Activity D can only begin following the completion of activities A, B, and C</a:t>
            </a:r>
            <a:r>
              <a:rPr lang="en-US" sz="2400" dirty="0" smtClean="0">
                <a:latin typeface="+mn-lt"/>
              </a:rPr>
              <a:t>.</a:t>
            </a:r>
            <a:endParaRPr lang="en-US" sz="2400" dirty="0">
              <a:latin typeface="+mn-lt"/>
            </a:endParaRPr>
          </a:p>
        </p:txBody>
      </p:sp>
      <p:pic>
        <p:nvPicPr>
          <p:cNvPr id="4" name="Picture 3" descr="Activities A, B, and C all feed into activity D."/>
          <p:cNvPicPr>
            <a:picLocks noChangeAspect="1"/>
          </p:cNvPicPr>
          <p:nvPr/>
        </p:nvPicPr>
        <p:blipFill>
          <a:blip r:embed="rId2"/>
          <a:stretch>
            <a:fillRect/>
          </a:stretch>
        </p:blipFill>
        <p:spPr>
          <a:xfrm>
            <a:off x="1995265" y="2655735"/>
            <a:ext cx="4922136" cy="3468396"/>
          </a:xfrm>
          <a:prstGeom prst="rect">
            <a:avLst/>
          </a:prstGeom>
        </p:spPr>
      </p:pic>
    </p:spTree>
    <p:extLst>
      <p:ext uri="{BB962C8B-B14F-4D97-AF65-F5344CB8AC3E}">
        <p14:creationId xmlns:p14="http://schemas.microsoft.com/office/powerpoint/2010/main" val="224609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9.8 Burst Activity</a:t>
            </a:r>
            <a:endParaRPr lang="en-IN" dirty="0"/>
          </a:p>
        </p:txBody>
      </p:sp>
      <p:sp>
        <p:nvSpPr>
          <p:cNvPr id="3" name="Text Placeholder 2"/>
          <p:cNvSpPr>
            <a:spLocks noGrp="1"/>
          </p:cNvSpPr>
          <p:nvPr>
            <p:ph type="body" idx="1"/>
          </p:nvPr>
        </p:nvSpPr>
        <p:spPr>
          <a:xfrm>
            <a:off x="457200" y="1600200"/>
            <a:ext cx="8229600" cy="833511"/>
          </a:xfrm>
        </p:spPr>
        <p:txBody>
          <a:bodyPr/>
          <a:lstStyle/>
          <a:p>
            <a:pPr marL="0" indent="0">
              <a:buNone/>
            </a:pPr>
            <a:r>
              <a:rPr lang="en-US" sz="2400" dirty="0">
                <a:latin typeface="+mn-lt"/>
              </a:rPr>
              <a:t>Activities B, C, and D can only begin following the completion of activity </a:t>
            </a:r>
            <a:r>
              <a:rPr lang="en-US" sz="2400" dirty="0" smtClean="0">
                <a:latin typeface="+mn-lt"/>
              </a:rPr>
              <a:t>A.</a:t>
            </a:r>
          </a:p>
        </p:txBody>
      </p:sp>
      <p:pic>
        <p:nvPicPr>
          <p:cNvPr id="4" name="Picture 3" descr="Activity A splits into activities B, C, and D."/>
          <p:cNvPicPr>
            <a:picLocks noChangeAspect="1"/>
          </p:cNvPicPr>
          <p:nvPr/>
        </p:nvPicPr>
        <p:blipFill>
          <a:blip r:embed="rId2"/>
          <a:stretch>
            <a:fillRect/>
          </a:stretch>
        </p:blipFill>
        <p:spPr>
          <a:xfrm>
            <a:off x="2440949" y="2555601"/>
            <a:ext cx="3915265" cy="3622045"/>
          </a:xfrm>
          <a:prstGeom prst="rect">
            <a:avLst/>
          </a:prstGeom>
        </p:spPr>
      </p:pic>
    </p:spTree>
    <p:extLst>
      <p:ext uri="{BB962C8B-B14F-4D97-AF65-F5344CB8AC3E}">
        <p14:creationId xmlns:p14="http://schemas.microsoft.com/office/powerpoint/2010/main" val="237651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Complete Activity Network</a:t>
            </a:r>
            <a:endParaRPr lang="en-IN"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IN" sz="2000" b="1" dirty="0" smtClean="0">
                <a:latin typeface="+mn-lt"/>
              </a:rPr>
              <a:t>Figure 9.10 </a:t>
            </a:r>
            <a:r>
              <a:rPr lang="en-IN" sz="2000" dirty="0" smtClean="0">
                <a:latin typeface="+mn-lt"/>
              </a:rPr>
              <a:t>Complete Activity Network for Project Delta</a:t>
            </a:r>
            <a:endParaRPr lang="en-IN" sz="2000" dirty="0">
              <a:latin typeface="+mn-lt"/>
            </a:endParaRPr>
          </a:p>
        </p:txBody>
      </p:sp>
      <p:pic>
        <p:nvPicPr>
          <p:cNvPr id="4" name="Picture 3" descr="A complete network. A, contract splits to B, design and C, market I D. B splits to D, survey and E, develop presentation. C splits to D and G, demographics. D continues to F, analysis. F, E, and G continue to H, presentation."/>
          <p:cNvPicPr>
            <a:picLocks noChangeAspect="1"/>
          </p:cNvPicPr>
          <p:nvPr/>
        </p:nvPicPr>
        <p:blipFill>
          <a:blip r:embed="rId2"/>
          <a:stretch>
            <a:fillRect/>
          </a:stretch>
        </p:blipFill>
        <p:spPr>
          <a:xfrm>
            <a:off x="889653" y="2364277"/>
            <a:ext cx="7315347" cy="3728473"/>
          </a:xfrm>
          <a:prstGeom prst="rect">
            <a:avLst/>
          </a:prstGeom>
        </p:spPr>
      </p:pic>
    </p:spTree>
    <p:extLst>
      <p:ext uri="{BB962C8B-B14F-4D97-AF65-F5344CB8AC3E}">
        <p14:creationId xmlns:p14="http://schemas.microsoft.com/office/powerpoint/2010/main" val="148997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Duration Estimation </a:t>
            </a:r>
            <a:r>
              <a:rPr lang="en-US" dirty="0" smtClean="0">
                <a:solidFill>
                  <a:schemeClr val="tx2"/>
                </a:solidFill>
              </a:rPr>
              <a:t>Methods</a:t>
            </a:r>
            <a:endParaRPr lang="en-IN" dirty="0">
              <a:solidFill>
                <a:schemeClr val="tx2"/>
              </a:solidFill>
            </a:endParaRPr>
          </a:p>
        </p:txBody>
      </p:sp>
      <p:sp>
        <p:nvSpPr>
          <p:cNvPr id="3" name="Text Placeholder 2"/>
          <p:cNvSpPr>
            <a:spLocks noGrp="1"/>
          </p:cNvSpPr>
          <p:nvPr>
            <p:ph type="body" idx="1"/>
          </p:nvPr>
        </p:nvSpPr>
        <p:spPr>
          <a:xfrm>
            <a:off x="457200" y="1600200"/>
            <a:ext cx="8229600" cy="3647049"/>
          </a:xfrm>
        </p:spPr>
        <p:txBody>
          <a:bodyPr/>
          <a:lstStyle/>
          <a:p>
            <a:pPr eaLnBrk="1" hangingPunct="1"/>
            <a:r>
              <a:rPr lang="en-US" altLang="en-US" sz="2200" dirty="0">
                <a:latin typeface="+mn-lt"/>
              </a:rPr>
              <a:t>Experience</a:t>
            </a:r>
          </a:p>
          <a:p>
            <a:pPr eaLnBrk="1" hangingPunct="1"/>
            <a:r>
              <a:rPr lang="en-US" altLang="en-US" sz="2200" dirty="0">
                <a:latin typeface="+mn-lt"/>
              </a:rPr>
              <a:t>Expert opinion</a:t>
            </a:r>
          </a:p>
          <a:p>
            <a:pPr eaLnBrk="1" hangingPunct="1"/>
            <a:r>
              <a:rPr lang="en-US" altLang="en-US" sz="2200" dirty="0">
                <a:latin typeface="+mn-lt"/>
              </a:rPr>
              <a:t>Mathematical </a:t>
            </a:r>
            <a:r>
              <a:rPr lang="en-US" altLang="en-US" sz="2200" dirty="0" smtClean="0">
                <a:latin typeface="+mn-lt"/>
              </a:rPr>
              <a:t>derivation—Beta </a:t>
            </a:r>
            <a:r>
              <a:rPr lang="en-US" altLang="en-US" sz="2200" dirty="0">
                <a:latin typeface="+mn-lt"/>
              </a:rPr>
              <a:t>distribution</a:t>
            </a:r>
          </a:p>
          <a:p>
            <a:pPr lvl="1" eaLnBrk="1" hangingPunct="1"/>
            <a:r>
              <a:rPr lang="en-US" altLang="en-US" sz="2200" dirty="0">
                <a:latin typeface="+mn-lt"/>
              </a:rPr>
              <a:t>Most likely (</a:t>
            </a:r>
            <a:r>
              <a:rPr lang="en-US" altLang="en-US" sz="2200" i="1" dirty="0">
                <a:latin typeface="+mn-lt"/>
              </a:rPr>
              <a:t>m</a:t>
            </a:r>
            <a:r>
              <a:rPr lang="en-US" altLang="en-US" sz="2200" dirty="0">
                <a:latin typeface="+mn-lt"/>
              </a:rPr>
              <a:t>)</a:t>
            </a:r>
          </a:p>
          <a:p>
            <a:pPr lvl="1" eaLnBrk="1" hangingPunct="1"/>
            <a:r>
              <a:rPr lang="en-US" altLang="en-US" sz="2200" dirty="0">
                <a:latin typeface="+mn-lt"/>
              </a:rPr>
              <a:t>Most pessimistic (</a:t>
            </a:r>
            <a:r>
              <a:rPr lang="en-US" altLang="en-US" sz="2200" i="1" dirty="0">
                <a:latin typeface="+mn-lt"/>
              </a:rPr>
              <a:t>b</a:t>
            </a:r>
            <a:r>
              <a:rPr lang="en-US" altLang="en-US" sz="2200" dirty="0">
                <a:latin typeface="+mn-lt"/>
              </a:rPr>
              <a:t>)</a:t>
            </a:r>
          </a:p>
          <a:p>
            <a:pPr lvl="1" eaLnBrk="1" hangingPunct="1"/>
            <a:r>
              <a:rPr lang="en-US" altLang="en-US" sz="2200" dirty="0">
                <a:latin typeface="+mn-lt"/>
              </a:rPr>
              <a:t>Most optimistic (</a:t>
            </a:r>
            <a:r>
              <a:rPr lang="en-US" altLang="en-US" sz="2200" i="1" dirty="0">
                <a:latin typeface="+mn-lt"/>
              </a:rPr>
              <a:t>a</a:t>
            </a:r>
            <a:r>
              <a:rPr lang="en-US" altLang="en-US" sz="2200" dirty="0">
                <a:latin typeface="+mn-lt"/>
              </a:rPr>
              <a:t>)</a:t>
            </a:r>
          </a:p>
          <a:p>
            <a:pPr eaLnBrk="1" hangingPunct="1"/>
            <a:r>
              <a:rPr lang="en-US" altLang="en-US" sz="2200" dirty="0">
                <a:latin typeface="+mn-lt"/>
              </a:rPr>
              <a:t>Two </a:t>
            </a:r>
            <a:r>
              <a:rPr lang="en-US" altLang="en-US" sz="2200" dirty="0" smtClean="0">
                <a:latin typeface="+mn-lt"/>
              </a:rPr>
              <a:t>assumptions </a:t>
            </a:r>
            <a:r>
              <a:rPr lang="en-US" altLang="en-US" sz="2200" dirty="0">
                <a:latin typeface="+mn-lt"/>
              </a:rPr>
              <a:t>used to convert </a:t>
            </a:r>
            <a:r>
              <a:rPr lang="en-US" altLang="en-US" sz="2200" i="1" dirty="0">
                <a:latin typeface="+mn-lt"/>
              </a:rPr>
              <a:t>m</a:t>
            </a:r>
            <a:r>
              <a:rPr lang="en-US" altLang="en-US" sz="2200" dirty="0">
                <a:latin typeface="+mn-lt"/>
              </a:rPr>
              <a:t>, </a:t>
            </a:r>
            <a:r>
              <a:rPr lang="en-US" altLang="en-US" sz="2200" i="1" dirty="0">
                <a:latin typeface="+mn-lt"/>
              </a:rPr>
              <a:t>a</a:t>
            </a:r>
            <a:r>
              <a:rPr lang="en-US" altLang="en-US" sz="2200" dirty="0">
                <a:latin typeface="+mn-lt"/>
              </a:rPr>
              <a:t>, and </a:t>
            </a:r>
            <a:r>
              <a:rPr lang="en-US" altLang="en-US" sz="2200" i="1" dirty="0">
                <a:latin typeface="+mn-lt"/>
              </a:rPr>
              <a:t>b</a:t>
            </a:r>
            <a:r>
              <a:rPr lang="en-US" altLang="en-US" sz="2200" dirty="0">
                <a:latin typeface="+mn-lt"/>
              </a:rPr>
              <a:t> into time </a:t>
            </a:r>
            <a:r>
              <a:rPr lang="en-US" altLang="en-US" sz="2200" dirty="0" smtClean="0">
                <a:latin typeface="+mn-lt"/>
              </a:rPr>
              <a:t>estimates </a:t>
            </a:r>
            <a:r>
              <a:rPr lang="en-US" altLang="en-US" sz="2200" dirty="0">
                <a:latin typeface="+mn-lt"/>
              </a:rPr>
              <a:t>(</a:t>
            </a:r>
            <a:r>
              <a:rPr lang="en-US" altLang="en-US" sz="2200" dirty="0" smtClean="0">
                <a:latin typeface="+mn-lt"/>
              </a:rPr>
              <a:t>T</a:t>
            </a:r>
            <a:r>
              <a:rPr lang="en-US" altLang="en-US" sz="100" dirty="0" smtClean="0">
                <a:latin typeface="+mn-lt"/>
              </a:rPr>
              <a:t> </a:t>
            </a:r>
            <a:r>
              <a:rPr lang="en-US" altLang="en-US" sz="2200" dirty="0" smtClean="0">
                <a:latin typeface="+mn-lt"/>
              </a:rPr>
              <a:t>E</a:t>
            </a:r>
            <a:r>
              <a:rPr lang="en-US" altLang="en-US" sz="2200" dirty="0">
                <a:latin typeface="+mn-lt"/>
              </a:rPr>
              <a:t>) and </a:t>
            </a:r>
            <a:r>
              <a:rPr lang="en-US" altLang="en-US" sz="2200" dirty="0" smtClean="0">
                <a:latin typeface="+mn-lt"/>
              </a:rPr>
              <a:t>variances</a:t>
            </a:r>
            <a:endParaRPr lang="en-US" altLang="en-US" sz="2200" dirty="0">
              <a:latin typeface="+mn-lt"/>
            </a:endParaRPr>
          </a:p>
        </p:txBody>
      </p:sp>
      <p:graphicFrame>
        <p:nvGraphicFramePr>
          <p:cNvPr id="6" name="Object 5" descr="left parenthesis s squared right parenthesis are:"/>
          <p:cNvGraphicFramePr>
            <a:graphicFrameLocks noChangeAspect="1"/>
          </p:cNvGraphicFramePr>
          <p:nvPr>
            <p:extLst>
              <p:ext uri="{D42A27DB-BD31-4B8C-83A1-F6EECF244321}">
                <p14:modId xmlns:p14="http://schemas.microsoft.com/office/powerpoint/2010/main" val="3631561483"/>
              </p:ext>
            </p:extLst>
          </p:nvPr>
        </p:nvGraphicFramePr>
        <p:xfrm>
          <a:off x="4508500" y="4837113"/>
          <a:ext cx="1030288" cy="403225"/>
        </p:xfrm>
        <a:graphic>
          <a:graphicData uri="http://schemas.openxmlformats.org/presentationml/2006/ole">
            <mc:AlternateContent xmlns:mc="http://schemas.openxmlformats.org/markup-compatibility/2006">
              <mc:Choice xmlns:v="urn:schemas-microsoft-com:vml" Requires="v">
                <p:oleObj spid="_x0000_s1469" name="Equation" r:id="rId3" imgW="583920" imgH="228600" progId="Equation.DSMT4">
                  <p:embed/>
                </p:oleObj>
              </mc:Choice>
              <mc:Fallback>
                <p:oleObj name="Equation" r:id="rId3" imgW="583920" imgH="228600" progId="Equation.DSMT4">
                  <p:embed/>
                  <p:pic>
                    <p:nvPicPr>
                      <p:cNvPr id="0" name=""/>
                      <p:cNvPicPr/>
                      <p:nvPr/>
                    </p:nvPicPr>
                    <p:blipFill>
                      <a:blip r:embed="rId4"/>
                      <a:stretch>
                        <a:fillRect/>
                      </a:stretch>
                    </p:blipFill>
                    <p:spPr>
                      <a:xfrm>
                        <a:off x="4508500" y="4837113"/>
                        <a:ext cx="1030288" cy="403225"/>
                      </a:xfrm>
                      <a:prstGeom prst="rect">
                        <a:avLst/>
                      </a:prstGeom>
                    </p:spPr>
                  </p:pic>
                </p:oleObj>
              </mc:Fallback>
            </mc:AlternateContent>
          </a:graphicData>
        </a:graphic>
      </p:graphicFrame>
      <p:graphicFrame>
        <p:nvGraphicFramePr>
          <p:cNvPr id="4" name="Object 3" descr="Activity Duration = T E = start fraction a + 4 time m + b right parenthesis over 6 end fraction"/>
          <p:cNvGraphicFramePr>
            <a:graphicFrameLocks noChangeAspect="1"/>
          </p:cNvGraphicFramePr>
          <p:nvPr>
            <p:extLst>
              <p:ext uri="{D42A27DB-BD31-4B8C-83A1-F6EECF244321}">
                <p14:modId xmlns:p14="http://schemas.microsoft.com/office/powerpoint/2010/main" val="730936835"/>
              </p:ext>
            </p:extLst>
          </p:nvPr>
        </p:nvGraphicFramePr>
        <p:xfrm>
          <a:off x="457200" y="5397105"/>
          <a:ext cx="4103864" cy="680516"/>
        </p:xfrm>
        <a:graphic>
          <a:graphicData uri="http://schemas.openxmlformats.org/presentationml/2006/ole">
            <mc:AlternateContent xmlns:mc="http://schemas.openxmlformats.org/markup-compatibility/2006">
              <mc:Choice xmlns:v="urn:schemas-microsoft-com:vml" Requires="v">
                <p:oleObj spid="_x0000_s1470" name="Equation" r:id="rId5" imgW="2298600" imgH="393480" progId="Equation.DSMT4">
                  <p:embed/>
                </p:oleObj>
              </mc:Choice>
              <mc:Fallback>
                <p:oleObj name="Equation" r:id="rId5" imgW="2298600" imgH="393480" progId="Equation.DSMT4">
                  <p:embed/>
                  <p:pic>
                    <p:nvPicPr>
                      <p:cNvPr id="0" name=""/>
                      <p:cNvPicPr/>
                      <p:nvPr/>
                    </p:nvPicPr>
                    <p:blipFill>
                      <a:blip r:embed="rId6"/>
                      <a:stretch>
                        <a:fillRect/>
                      </a:stretch>
                    </p:blipFill>
                    <p:spPr>
                      <a:xfrm>
                        <a:off x="457200" y="5397105"/>
                        <a:ext cx="4103864" cy="680516"/>
                      </a:xfrm>
                      <a:prstGeom prst="rect">
                        <a:avLst/>
                      </a:prstGeom>
                    </p:spPr>
                  </p:pic>
                </p:oleObj>
              </mc:Fallback>
            </mc:AlternateContent>
          </a:graphicData>
        </a:graphic>
      </p:graphicFrame>
      <p:graphicFrame>
        <p:nvGraphicFramePr>
          <p:cNvPr id="5" name="Object 4" descr="Activity Variance = s squared = left bracket start fraction b minus a over 6 end fraction right bracket squared"/>
          <p:cNvGraphicFramePr>
            <a:graphicFrameLocks noChangeAspect="1"/>
          </p:cNvGraphicFramePr>
          <p:nvPr>
            <p:extLst>
              <p:ext uri="{D42A27DB-BD31-4B8C-83A1-F6EECF244321}">
                <p14:modId xmlns:p14="http://schemas.microsoft.com/office/powerpoint/2010/main" val="1757743147"/>
              </p:ext>
            </p:extLst>
          </p:nvPr>
        </p:nvGraphicFramePr>
        <p:xfrm>
          <a:off x="4723784" y="5289931"/>
          <a:ext cx="3947690" cy="836513"/>
        </p:xfrm>
        <a:graphic>
          <a:graphicData uri="http://schemas.openxmlformats.org/presentationml/2006/ole">
            <mc:AlternateContent xmlns:mc="http://schemas.openxmlformats.org/markup-compatibility/2006">
              <mc:Choice xmlns:v="urn:schemas-microsoft-com:vml" Requires="v">
                <p:oleObj spid="_x0000_s1471" name="Equation" r:id="rId7" imgW="2145960" imgH="469800" progId="Equation.DSMT4">
                  <p:embed/>
                </p:oleObj>
              </mc:Choice>
              <mc:Fallback>
                <p:oleObj name="Equation" r:id="rId7" imgW="2145960" imgH="469800" progId="Equation.DSMT4">
                  <p:embed/>
                  <p:pic>
                    <p:nvPicPr>
                      <p:cNvPr id="4" name="Object 3"/>
                      <p:cNvPicPr/>
                      <p:nvPr/>
                    </p:nvPicPr>
                    <p:blipFill>
                      <a:blip r:embed="rId8"/>
                      <a:stretch>
                        <a:fillRect/>
                      </a:stretch>
                    </p:blipFill>
                    <p:spPr>
                      <a:xfrm>
                        <a:off x="4723784" y="5289931"/>
                        <a:ext cx="3947690" cy="836513"/>
                      </a:xfrm>
                      <a:prstGeom prst="rect">
                        <a:avLst/>
                      </a:prstGeom>
                    </p:spPr>
                  </p:pic>
                </p:oleObj>
              </mc:Fallback>
            </mc:AlternateContent>
          </a:graphicData>
        </a:graphic>
      </p:graphicFrame>
    </p:spTree>
    <p:extLst>
      <p:ext uri="{BB962C8B-B14F-4D97-AF65-F5344CB8AC3E}">
        <p14:creationId xmlns:p14="http://schemas.microsoft.com/office/powerpoint/2010/main" val="32979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(1 of 2)</a:t>
            </a:r>
            <a:endParaRPr lang="en-IN" sz="2000" b="0" dirty="0">
              <a:solidFill>
                <a:schemeClr val="tx2"/>
              </a:solidFill>
            </a:endParaRPr>
          </a:p>
        </p:txBody>
      </p:sp>
      <p:sp>
        <p:nvSpPr>
          <p:cNvPr id="6" name="Content Placeholder 5"/>
          <p:cNvSpPr>
            <a:spLocks noGrp="1"/>
          </p:cNvSpPr>
          <p:nvPr>
            <p:ph idx="1"/>
          </p:nvPr>
        </p:nvSpPr>
        <p:spPr>
          <a:xfrm>
            <a:off x="457200" y="1600200"/>
            <a:ext cx="7840639" cy="4525963"/>
          </a:xfrm>
        </p:spPr>
        <p:txBody>
          <a:bodyPr/>
          <a:lstStyle/>
          <a:p>
            <a:pPr marL="0" indent="0">
              <a:buClr>
                <a:schemeClr val="accent3"/>
              </a:buClr>
              <a:buNone/>
              <a:defRPr/>
            </a:pPr>
            <a:r>
              <a:rPr lang="en-US" sz="2400" b="1" dirty="0" smtClean="0">
                <a:solidFill>
                  <a:schemeClr val="tx2"/>
                </a:solidFill>
                <a:latin typeface="+mn-lt"/>
              </a:rPr>
              <a:t>9.1</a:t>
            </a:r>
            <a:r>
              <a:rPr lang="en-US" sz="2400" dirty="0" smtClean="0">
                <a:latin typeface="+mn-lt"/>
              </a:rPr>
              <a:t> Understand </a:t>
            </a:r>
            <a:r>
              <a:rPr lang="en-US" sz="2400" dirty="0">
                <a:latin typeface="+mn-lt"/>
              </a:rPr>
              <a:t>the importance of project scheduling techniques.</a:t>
            </a:r>
          </a:p>
          <a:p>
            <a:pPr marL="0" indent="0">
              <a:buClr>
                <a:schemeClr val="accent3"/>
              </a:buClr>
              <a:buNone/>
              <a:defRPr/>
            </a:pPr>
            <a:r>
              <a:rPr lang="en-US" sz="2400" b="1" dirty="0" smtClean="0">
                <a:solidFill>
                  <a:schemeClr val="tx2"/>
                </a:solidFill>
                <a:latin typeface="+mn-lt"/>
              </a:rPr>
              <a:t>9.2 </a:t>
            </a:r>
            <a:r>
              <a:rPr lang="en-US" sz="2400" dirty="0" smtClean="0">
                <a:latin typeface="+mn-lt"/>
              </a:rPr>
              <a:t>Understand </a:t>
            </a:r>
            <a:r>
              <a:rPr lang="en-US" sz="2400" dirty="0">
                <a:latin typeface="+mn-lt"/>
              </a:rPr>
              <a:t>and apply key scheduling terminology.</a:t>
            </a:r>
          </a:p>
          <a:p>
            <a:pPr marL="0" indent="0">
              <a:buClr>
                <a:schemeClr val="accent3"/>
              </a:buClr>
              <a:buNone/>
              <a:defRPr/>
            </a:pPr>
            <a:r>
              <a:rPr lang="en-US" sz="2400" b="1" dirty="0" smtClean="0">
                <a:solidFill>
                  <a:schemeClr val="tx2"/>
                </a:solidFill>
                <a:latin typeface="+mn-lt"/>
              </a:rPr>
              <a:t>9.3 </a:t>
            </a:r>
            <a:r>
              <a:rPr lang="en-US" sz="2400" dirty="0" smtClean="0">
                <a:latin typeface="+mn-lt"/>
              </a:rPr>
              <a:t>Develop </a:t>
            </a:r>
            <a:r>
              <a:rPr lang="en-US" sz="2400" dirty="0">
                <a:latin typeface="+mn-lt"/>
              </a:rPr>
              <a:t>an activity network using Activity-on-Node (</a:t>
            </a:r>
            <a:r>
              <a:rPr lang="en-US" sz="2400" dirty="0" smtClean="0">
                <a:latin typeface="+mn-lt"/>
              </a:rPr>
              <a:t>A</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N</a:t>
            </a:r>
            <a:r>
              <a:rPr lang="en-US" sz="2400" dirty="0">
                <a:latin typeface="+mn-lt"/>
              </a:rPr>
              <a:t>) </a:t>
            </a:r>
            <a:r>
              <a:rPr lang="en-US" sz="2400" dirty="0" smtClean="0">
                <a:latin typeface="+mn-lt"/>
              </a:rPr>
              <a:t>technique.</a:t>
            </a:r>
            <a:endParaRPr lang="en-US" sz="2400" dirty="0">
              <a:latin typeface="+mn-lt"/>
            </a:endParaRPr>
          </a:p>
          <a:p>
            <a:pPr marL="0" indent="0">
              <a:buClr>
                <a:schemeClr val="accent3"/>
              </a:buClr>
              <a:buNone/>
              <a:defRPr/>
            </a:pPr>
            <a:r>
              <a:rPr lang="en-US" sz="2400" b="1" dirty="0" smtClean="0">
                <a:solidFill>
                  <a:schemeClr val="tx2"/>
                </a:solidFill>
                <a:latin typeface="+mn-lt"/>
              </a:rPr>
              <a:t>9.4 </a:t>
            </a:r>
            <a:r>
              <a:rPr lang="en-US" sz="2400" dirty="0" smtClean="0">
                <a:latin typeface="+mn-lt"/>
              </a:rPr>
              <a:t>Perform </a:t>
            </a:r>
            <a:r>
              <a:rPr lang="en-US" sz="2400" dirty="0">
                <a:latin typeface="+mn-lt"/>
              </a:rPr>
              <a:t>activity duration estimation based on the use of probabilistic estimating techniques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sz="3200" dirty="0" smtClean="0"/>
              <a:t>Figure </a:t>
            </a:r>
            <a:r>
              <a:rPr lang="en-IN" sz="3200" dirty="0"/>
              <a:t>9.14 Symmetrical (Normal) Distribution for Activity Duration Estimation</a:t>
            </a:r>
          </a:p>
        </p:txBody>
      </p:sp>
      <p:pic>
        <p:nvPicPr>
          <p:cNvPr id="4" name="Picture 3" descr="A bell curve with standard distribution f of x is graphed over the axis. At the left side, negative z sub 1 minus alpha over 2 is marked. At the right side, z sub 1 minus alpha over 2 is marked. The area between the marked points is shaded and labeled 1 minus alpha."/>
          <p:cNvPicPr>
            <a:picLocks noChangeAspect="1"/>
          </p:cNvPicPr>
          <p:nvPr/>
        </p:nvPicPr>
        <p:blipFill>
          <a:blip r:embed="rId2"/>
          <a:stretch>
            <a:fillRect/>
          </a:stretch>
        </p:blipFill>
        <p:spPr>
          <a:xfrm>
            <a:off x="1048640" y="1984588"/>
            <a:ext cx="6888891" cy="3533045"/>
          </a:xfrm>
          <a:prstGeom prst="rect">
            <a:avLst/>
          </a:prstGeom>
        </p:spPr>
      </p:pic>
    </p:spTree>
    <p:extLst>
      <p:ext uri="{BB962C8B-B14F-4D97-AF65-F5344CB8AC3E}">
        <p14:creationId xmlns:p14="http://schemas.microsoft.com/office/powerpoint/2010/main" val="175729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sz="3200" dirty="0" smtClean="0"/>
              <a:t>Figure </a:t>
            </a:r>
            <a:r>
              <a:rPr lang="en-IN" sz="3200" dirty="0"/>
              <a:t>9.15 Asymmetrical (Beta) Distribution for Activity Duration Estimation</a:t>
            </a:r>
          </a:p>
        </p:txBody>
      </p:sp>
      <p:pic>
        <p:nvPicPr>
          <p:cNvPr id="4" name="Picture 3" descr="A horizontal line is marked from left to right with points uppercase O, lowercase a, lowercase m, lowercase b. A hash breaks the line between O and a. A curve originates at a, peaks at m, and begins a longer descent to b. The descent is marketed beta distribution."/>
          <p:cNvPicPr>
            <a:picLocks noChangeAspect="1"/>
          </p:cNvPicPr>
          <p:nvPr/>
        </p:nvPicPr>
        <p:blipFill>
          <a:blip r:embed="rId2"/>
          <a:stretch>
            <a:fillRect/>
          </a:stretch>
        </p:blipFill>
        <p:spPr>
          <a:xfrm>
            <a:off x="815958" y="2290976"/>
            <a:ext cx="7225506" cy="2091633"/>
          </a:xfrm>
          <a:prstGeom prst="rect">
            <a:avLst/>
          </a:prstGeom>
        </p:spPr>
      </p:pic>
    </p:spTree>
    <p:extLst>
      <p:ext uri="{BB962C8B-B14F-4D97-AF65-F5344CB8AC3E}">
        <p14:creationId xmlns:p14="http://schemas.microsoft.com/office/powerpoint/2010/main" val="334164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Duration </a:t>
            </a:r>
            <a:r>
              <a:rPr lang="en-US" dirty="0" smtClean="0"/>
              <a:t>Estimates </a:t>
            </a:r>
            <a:r>
              <a:rPr lang="en-US" sz="2000" b="0" dirty="0" smtClean="0"/>
              <a:t>(1 of 2)</a:t>
            </a:r>
            <a:endParaRPr lang="en-IN" sz="2000" b="0" dirty="0"/>
          </a:p>
        </p:txBody>
      </p:sp>
      <p:sp>
        <p:nvSpPr>
          <p:cNvPr id="3" name="Text Placeholder 2"/>
          <p:cNvSpPr>
            <a:spLocks noGrp="1"/>
          </p:cNvSpPr>
          <p:nvPr>
            <p:ph type="body" idx="1"/>
          </p:nvPr>
        </p:nvSpPr>
        <p:spPr>
          <a:xfrm>
            <a:off x="457200" y="1600199"/>
            <a:ext cx="8229600" cy="1452489"/>
          </a:xfrm>
        </p:spPr>
        <p:txBody>
          <a:bodyPr/>
          <a:lstStyle/>
          <a:p>
            <a:pPr marL="0" indent="0">
              <a:buNone/>
            </a:pPr>
            <a:r>
              <a:rPr lang="en-IN" sz="2000" b="1" dirty="0" smtClean="0">
                <a:latin typeface="+mn-lt"/>
              </a:rPr>
              <a:t>Table </a:t>
            </a:r>
            <a:r>
              <a:rPr lang="en-IN" sz="2000" b="1" dirty="0">
                <a:latin typeface="+mn-lt"/>
              </a:rPr>
              <a:t>9.2 </a:t>
            </a:r>
            <a:r>
              <a:rPr lang="en-IN" sz="2000" dirty="0">
                <a:latin typeface="+mn-lt"/>
              </a:rPr>
              <a:t>Activity Duration Estimates for Project </a:t>
            </a:r>
            <a:r>
              <a:rPr lang="en-IN" sz="2000" dirty="0" smtClean="0">
                <a:latin typeface="+mn-lt"/>
              </a:rPr>
              <a:t>Delta</a:t>
            </a:r>
          </a:p>
          <a:p>
            <a:pPr marL="0" indent="0">
              <a:buNone/>
            </a:pPr>
            <a:r>
              <a:rPr lang="en-IN" sz="2000" b="1" dirty="0">
                <a:latin typeface="+mn-lt"/>
              </a:rPr>
              <a:t>Name: Project Delta</a:t>
            </a:r>
          </a:p>
          <a:p>
            <a:pPr marL="0" indent="0">
              <a:buNone/>
            </a:pPr>
            <a:r>
              <a:rPr lang="en-IN" sz="2000" b="1" dirty="0">
                <a:latin typeface="+mn-lt"/>
              </a:rPr>
              <a:t>Durations are listed in weeks</a:t>
            </a:r>
            <a:endParaRPr lang="en-IN" sz="20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066150049"/>
              </p:ext>
            </p:extLst>
          </p:nvPr>
        </p:nvGraphicFramePr>
        <p:xfrm>
          <a:off x="796835" y="3343702"/>
          <a:ext cx="7524206" cy="2871764"/>
        </p:xfrm>
        <a:graphic>
          <a:graphicData uri="http://schemas.openxmlformats.org/drawingml/2006/table">
            <a:tbl>
              <a:tblPr firstRow="1" bandRow="1">
                <a:tableStyleId>{40F9630F-82C1-40B7-BC3A-925EFCFF5E92}</a:tableStyleId>
              </a:tblPr>
              <a:tblGrid>
                <a:gridCol w="983934">
                  <a:extLst>
                    <a:ext uri="{9D8B030D-6E8A-4147-A177-3AD203B41FA5}">
                      <a16:colId xmlns:a16="http://schemas.microsoft.com/office/drawing/2014/main" val="163486063"/>
                    </a:ext>
                  </a:extLst>
                </a:gridCol>
                <a:gridCol w="2194487">
                  <a:extLst>
                    <a:ext uri="{9D8B030D-6E8A-4147-A177-3AD203B41FA5}">
                      <a16:colId xmlns:a16="http://schemas.microsoft.com/office/drawing/2014/main" val="1560339743"/>
                    </a:ext>
                  </a:extLst>
                </a:gridCol>
                <a:gridCol w="1336103">
                  <a:extLst>
                    <a:ext uri="{9D8B030D-6E8A-4147-A177-3AD203B41FA5}">
                      <a16:colId xmlns:a16="http://schemas.microsoft.com/office/drawing/2014/main" val="1566565904"/>
                    </a:ext>
                  </a:extLst>
                </a:gridCol>
                <a:gridCol w="1504841">
                  <a:extLst>
                    <a:ext uri="{9D8B030D-6E8A-4147-A177-3AD203B41FA5}">
                      <a16:colId xmlns:a16="http://schemas.microsoft.com/office/drawing/2014/main" val="3907183343"/>
                    </a:ext>
                  </a:extLst>
                </a:gridCol>
                <a:gridCol w="1504841">
                  <a:extLst>
                    <a:ext uri="{9D8B030D-6E8A-4147-A177-3AD203B41FA5}">
                      <a16:colId xmlns:a16="http://schemas.microsoft.com/office/drawing/2014/main" val="4016019187"/>
                    </a:ext>
                  </a:extLst>
                </a:gridCol>
              </a:tblGrid>
              <a:tr h="359390">
                <a:tc>
                  <a:txBody>
                    <a:bodyPr/>
                    <a:lstStyle/>
                    <a:p>
                      <a:pPr marL="72000" algn="l"/>
                      <a:r>
                        <a:rPr lang="en-IN" sz="1400" b="1" i="0" u="none" strike="noStrike" cap="none" baseline="0" dirty="0" smtClean="0">
                          <a:solidFill>
                            <a:schemeClr val="dk1"/>
                          </a:solidFill>
                          <a:latin typeface="+mn-lt"/>
                          <a:ea typeface="Arial"/>
                          <a:cs typeface="Arial"/>
                          <a:sym typeface="Arial"/>
                        </a:rPr>
                        <a:t>Activity</a:t>
                      </a:r>
                      <a:endParaRPr lang="en-IN" sz="140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1" i="0" u="none" strike="noStrike" cap="none" baseline="0" dirty="0" smtClean="0">
                          <a:solidFill>
                            <a:schemeClr val="dk1"/>
                          </a:solidFill>
                          <a:latin typeface="+mn-lt"/>
                          <a:ea typeface="Arial"/>
                          <a:cs typeface="Arial"/>
                          <a:sym typeface="Arial"/>
                        </a:rPr>
                        <a:t>Description</a:t>
                      </a:r>
                      <a:endParaRPr lang="en-IN" sz="140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1" i="0" u="none" strike="noStrike" cap="none" baseline="0" dirty="0" smtClean="0">
                          <a:solidFill>
                            <a:schemeClr val="dk1"/>
                          </a:solidFill>
                          <a:latin typeface="+mn-lt"/>
                          <a:ea typeface="Arial"/>
                          <a:cs typeface="Arial"/>
                          <a:sym typeface="Arial"/>
                        </a:rPr>
                        <a:t>Optimistic</a:t>
                      </a:r>
                      <a:endParaRPr lang="en-IN" sz="140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1" i="0" u="none" strike="noStrike" cap="none" baseline="0" dirty="0" smtClean="0">
                          <a:solidFill>
                            <a:schemeClr val="dk1"/>
                          </a:solidFill>
                          <a:latin typeface="+mn-lt"/>
                          <a:ea typeface="Arial"/>
                          <a:cs typeface="Arial"/>
                          <a:sym typeface="Arial"/>
                        </a:rPr>
                        <a:t>Most Likely</a:t>
                      </a:r>
                      <a:endParaRPr lang="en-IN" sz="140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1" i="0" u="none" strike="noStrike" cap="none" baseline="0" dirty="0" smtClean="0">
                          <a:solidFill>
                            <a:schemeClr val="dk1"/>
                          </a:solidFill>
                          <a:latin typeface="+mn-lt"/>
                          <a:ea typeface="Arial"/>
                          <a:cs typeface="Arial"/>
                          <a:sym typeface="Arial"/>
                        </a:rPr>
                        <a:t>Pessimistic</a:t>
                      </a:r>
                      <a:endParaRPr lang="en-IN" sz="140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1069537"/>
                  </a:ext>
                </a:extLst>
              </a:tr>
              <a:tr h="300318">
                <a:tc>
                  <a:txBody>
                    <a:bodyPr/>
                    <a:lstStyle/>
                    <a:p>
                      <a:pPr marL="72000" algn="l"/>
                      <a:r>
                        <a:rPr lang="en-IN" sz="1400" dirty="0" smtClean="0">
                          <a:latin typeface="+mn-lt"/>
                        </a:rPr>
                        <a:t>A</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Contract signing</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3</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4</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11</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2665450"/>
                  </a:ext>
                </a:extLst>
              </a:tr>
              <a:tr h="300318">
                <a:tc>
                  <a:txBody>
                    <a:bodyPr/>
                    <a:lstStyle/>
                    <a:p>
                      <a:pPr marL="72000" algn="l"/>
                      <a:r>
                        <a:rPr lang="en-IN" sz="1400" dirty="0" smtClean="0">
                          <a:latin typeface="+mn-lt"/>
                        </a:rPr>
                        <a:t>B</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Questionnaire design</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2</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5</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8</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3968672"/>
                  </a:ext>
                </a:extLst>
              </a:tr>
              <a:tr h="300318">
                <a:tc>
                  <a:txBody>
                    <a:bodyPr/>
                    <a:lstStyle/>
                    <a:p>
                      <a:pPr marL="72000" algn="l"/>
                      <a:r>
                        <a:rPr lang="en-IN" sz="1400" dirty="0" smtClean="0">
                          <a:latin typeface="+mn-lt"/>
                        </a:rPr>
                        <a:t>C</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Target market 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D</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3</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6</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u="none" strike="noStrike" cap="none" dirty="0" smtClean="0">
                          <a:solidFill>
                            <a:schemeClr val="dk1"/>
                          </a:solidFill>
                          <a:latin typeface="+mn-lt"/>
                          <a:ea typeface="Arial"/>
                          <a:cs typeface="Arial"/>
                          <a:sym typeface="Arial"/>
                        </a:rPr>
                        <a:t> </a:t>
                      </a:r>
                      <a:r>
                        <a:rPr lang="en-IN" sz="1400" dirty="0" smtClean="0">
                          <a:latin typeface="+mn-lt"/>
                        </a:rPr>
                        <a:t>9</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433155"/>
                  </a:ext>
                </a:extLst>
              </a:tr>
              <a:tr h="300318">
                <a:tc>
                  <a:txBody>
                    <a:bodyPr/>
                    <a:lstStyle/>
                    <a:p>
                      <a:pPr marL="72000" algn="l"/>
                      <a:r>
                        <a:rPr lang="en-IN" sz="1400" dirty="0" smtClean="0">
                          <a:latin typeface="+mn-lt"/>
                        </a:rPr>
                        <a:t>D</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Survey sample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8</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12</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20</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7029865"/>
                  </a:ext>
                </a:extLst>
              </a:tr>
              <a:tr h="300318">
                <a:tc>
                  <a:txBody>
                    <a:bodyPr/>
                    <a:lstStyle/>
                    <a:p>
                      <a:pPr marL="72000" algn="l"/>
                      <a:r>
                        <a:rPr lang="en-IN" sz="1400" dirty="0" smtClean="0">
                          <a:latin typeface="+mn-lt"/>
                        </a:rPr>
                        <a:t>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Develop presentation</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3</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5</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12</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6203568"/>
                  </a:ext>
                </a:extLst>
              </a:tr>
              <a:tr h="300318">
                <a:tc>
                  <a:txBody>
                    <a:bodyPr/>
                    <a:lstStyle/>
                    <a:p>
                      <a:pPr marL="72000" algn="l"/>
                      <a:r>
                        <a:rPr lang="en-IN" sz="1400" dirty="0" smtClean="0">
                          <a:latin typeface="+mn-lt"/>
                        </a:rPr>
                        <a:t>F</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Analyze results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2</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4</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u="none" strike="noStrike" cap="none" dirty="0" smtClean="0">
                          <a:solidFill>
                            <a:schemeClr val="dk1"/>
                          </a:solidFill>
                          <a:latin typeface="+mn-lt"/>
                          <a:ea typeface="Arial"/>
                          <a:cs typeface="Arial"/>
                          <a:sym typeface="Arial"/>
                        </a:rPr>
                        <a:t> </a:t>
                      </a:r>
                      <a:r>
                        <a:rPr lang="en-IN" sz="1400" dirty="0" smtClean="0">
                          <a:latin typeface="+mn-lt"/>
                        </a:rPr>
                        <a:t>7</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2728520"/>
                  </a:ext>
                </a:extLst>
              </a:tr>
              <a:tr h="378774">
                <a:tc>
                  <a:txBody>
                    <a:bodyPr/>
                    <a:lstStyle/>
                    <a:p>
                      <a:pPr marL="72000" algn="l"/>
                      <a:r>
                        <a:rPr lang="en-IN" sz="1400" dirty="0" smtClean="0">
                          <a:latin typeface="+mn-lt"/>
                        </a:rPr>
                        <a:t>G</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Demographic analysis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6</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9</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14</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3379297"/>
                  </a:ext>
                </a:extLst>
              </a:tr>
              <a:tr h="300318">
                <a:tc>
                  <a:txBody>
                    <a:bodyPr/>
                    <a:lstStyle/>
                    <a:p>
                      <a:pPr marL="72000" algn="l"/>
                      <a:r>
                        <a:rPr lang="en-IN" sz="1400" dirty="0" smtClean="0">
                          <a:latin typeface="+mn-lt"/>
                        </a:rPr>
                        <a:t>H</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400" b="0" i="0" u="none" strike="noStrike" cap="none" baseline="0" dirty="0" smtClean="0">
                          <a:solidFill>
                            <a:schemeClr val="dk1"/>
                          </a:solidFill>
                          <a:latin typeface="+mn-lt"/>
                          <a:ea typeface="Arial"/>
                          <a:cs typeface="Arial"/>
                          <a:sym typeface="Arial"/>
                        </a:rPr>
                        <a:t>Presentation to client</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1</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smtClean="0">
                          <a:latin typeface="+mn-lt"/>
                        </a:rPr>
                        <a:t>  2</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u="none" strike="noStrike" cap="none" dirty="0" smtClean="0">
                          <a:solidFill>
                            <a:schemeClr val="dk1"/>
                          </a:solidFill>
                          <a:latin typeface="+mn-lt"/>
                          <a:ea typeface="Arial"/>
                          <a:cs typeface="Arial"/>
                          <a:sym typeface="Arial"/>
                        </a:rPr>
                        <a:t> </a:t>
                      </a:r>
                      <a:r>
                        <a:rPr lang="en-IN" sz="1400" dirty="0" smtClean="0">
                          <a:latin typeface="+mn-lt"/>
                        </a:rPr>
                        <a:t>4</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8451591"/>
                  </a:ext>
                </a:extLst>
              </a:tr>
            </a:tbl>
          </a:graphicData>
        </a:graphic>
      </p:graphicFrame>
    </p:spTree>
    <p:extLst>
      <p:ext uri="{BB962C8B-B14F-4D97-AF65-F5344CB8AC3E}">
        <p14:creationId xmlns:p14="http://schemas.microsoft.com/office/powerpoint/2010/main" val="179962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Duration Estimates </a:t>
            </a:r>
            <a:r>
              <a:rPr lang="en-US" sz="2000" b="0" dirty="0" smtClean="0"/>
              <a:t>(2 </a:t>
            </a:r>
            <a:r>
              <a:rPr lang="en-US" sz="2000" b="0" dirty="0"/>
              <a:t>of 2)</a:t>
            </a:r>
            <a:endParaRPr lang="en-IN" dirty="0"/>
          </a:p>
        </p:txBody>
      </p:sp>
      <p:sp>
        <p:nvSpPr>
          <p:cNvPr id="3" name="Text Placeholder 2"/>
          <p:cNvSpPr>
            <a:spLocks noGrp="1"/>
          </p:cNvSpPr>
          <p:nvPr>
            <p:ph type="body" idx="1"/>
          </p:nvPr>
        </p:nvSpPr>
        <p:spPr>
          <a:xfrm>
            <a:off x="457200" y="1600200"/>
            <a:ext cx="8229600" cy="1466557"/>
          </a:xfrm>
        </p:spPr>
        <p:txBody>
          <a:bodyPr/>
          <a:lstStyle/>
          <a:p>
            <a:pPr marL="0" indent="0">
              <a:buNone/>
            </a:pPr>
            <a:r>
              <a:rPr lang="en-IN" sz="2000" b="1" dirty="0" smtClean="0">
                <a:latin typeface="+mn-lt"/>
              </a:rPr>
              <a:t>Table </a:t>
            </a:r>
            <a:r>
              <a:rPr lang="en-IN" sz="2000" b="1" dirty="0">
                <a:latin typeface="+mn-lt"/>
              </a:rPr>
              <a:t>9.3 </a:t>
            </a:r>
            <a:r>
              <a:rPr lang="en-IN" sz="2000" dirty="0">
                <a:latin typeface="+mn-lt"/>
              </a:rPr>
              <a:t>Estimated Project </a:t>
            </a:r>
            <a:r>
              <a:rPr lang="en-IN" sz="2000" dirty="0" smtClean="0">
                <a:latin typeface="+mn-lt"/>
              </a:rPr>
              <a:t>Activity </a:t>
            </a:r>
            <a:r>
              <a:rPr lang="en-IN" sz="2000" dirty="0">
                <a:latin typeface="+mn-lt"/>
              </a:rPr>
              <a:t>Times Using Beta </a:t>
            </a:r>
            <a:r>
              <a:rPr lang="en-IN" sz="2000" dirty="0" smtClean="0">
                <a:latin typeface="+mn-lt"/>
              </a:rPr>
              <a:t>Distribution</a:t>
            </a:r>
          </a:p>
          <a:p>
            <a:pPr marL="0" indent="0">
              <a:buNone/>
            </a:pPr>
            <a:r>
              <a:rPr lang="en-IN" sz="2000" b="1" dirty="0">
                <a:latin typeface="+mn-lt"/>
              </a:rPr>
              <a:t>Name: Project Delta</a:t>
            </a:r>
          </a:p>
          <a:p>
            <a:pPr marL="0" indent="0">
              <a:buNone/>
            </a:pPr>
            <a:r>
              <a:rPr lang="en-IN" sz="2000" b="1" dirty="0">
                <a:latin typeface="+mn-lt"/>
              </a:rPr>
              <a:t>Durations are listed in weeks</a:t>
            </a:r>
            <a:endParaRPr lang="en-IN"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61563507"/>
              </p:ext>
            </p:extLst>
          </p:nvPr>
        </p:nvGraphicFramePr>
        <p:xfrm>
          <a:off x="1371600" y="3267840"/>
          <a:ext cx="6571396" cy="3078480"/>
        </p:xfrm>
        <a:graphic>
          <a:graphicData uri="http://schemas.openxmlformats.org/drawingml/2006/table">
            <a:tbl>
              <a:tblPr firstRow="1" bandRow="1">
                <a:tableStyleId>{40F9630F-82C1-40B7-BC3A-925EFCFF5E92}</a:tableStyleId>
              </a:tblPr>
              <a:tblGrid>
                <a:gridCol w="1807483">
                  <a:extLst>
                    <a:ext uri="{9D8B030D-6E8A-4147-A177-3AD203B41FA5}">
                      <a16:colId xmlns:a16="http://schemas.microsoft.com/office/drawing/2014/main" val="163486063"/>
                    </a:ext>
                  </a:extLst>
                </a:gridCol>
                <a:gridCol w="2566624">
                  <a:extLst>
                    <a:ext uri="{9D8B030D-6E8A-4147-A177-3AD203B41FA5}">
                      <a16:colId xmlns:a16="http://schemas.microsoft.com/office/drawing/2014/main" val="1560339743"/>
                    </a:ext>
                  </a:extLst>
                </a:gridCol>
                <a:gridCol w="2197289">
                  <a:extLst>
                    <a:ext uri="{9D8B030D-6E8A-4147-A177-3AD203B41FA5}">
                      <a16:colId xmlns:a16="http://schemas.microsoft.com/office/drawing/2014/main" val="1566565904"/>
                    </a:ext>
                  </a:extLst>
                </a:gridCol>
              </a:tblGrid>
              <a:tr h="0">
                <a:tc>
                  <a:txBody>
                    <a:bodyPr/>
                    <a:lstStyle/>
                    <a:p>
                      <a:pPr marL="72000" algn="l"/>
                      <a:r>
                        <a:rPr lang="en-IN" sz="1600" b="1" i="0" u="none" strike="noStrike" cap="none" baseline="0" dirty="0" smtClean="0">
                          <a:solidFill>
                            <a:schemeClr val="dk1"/>
                          </a:solidFill>
                          <a:latin typeface="+mn-lt"/>
                          <a:ea typeface="Arial"/>
                          <a:cs typeface="Arial"/>
                          <a:sym typeface="Arial"/>
                        </a:rPr>
                        <a:t>Activity</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1" i="0" u="none" strike="noStrike" cap="none" baseline="0" dirty="0" smtClean="0">
                          <a:solidFill>
                            <a:schemeClr val="dk1"/>
                          </a:solidFill>
                          <a:latin typeface="+mn-lt"/>
                          <a:ea typeface="Arial"/>
                          <a:cs typeface="Arial"/>
                          <a:sym typeface="Arial"/>
                        </a:rPr>
                        <a:t>Description</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i="0" u="none" strike="noStrike" cap="none" dirty="0" smtClean="0">
                          <a:solidFill>
                            <a:schemeClr val="bg1"/>
                          </a:solidFill>
                          <a:effectLst/>
                          <a:latin typeface="+mn-lt"/>
                          <a:ea typeface="Arial"/>
                          <a:cs typeface="Arial"/>
                          <a:sym typeface="Arial"/>
                        </a:rPr>
                        <a:t>T E start fraction left parenthesis 1:4:1 ration right parenthesis over 6</a:t>
                      </a:r>
                      <a:endParaRPr lang="en-US" sz="1000" b="0" i="0" u="none" strike="noStrike" cap="none" dirty="0">
                        <a:solidFill>
                          <a:schemeClr val="bg1"/>
                        </a:solidFill>
                        <a:effectLst/>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1069537"/>
                  </a:ext>
                </a:extLst>
              </a:tr>
              <a:tr h="0">
                <a:tc>
                  <a:txBody>
                    <a:bodyPr/>
                    <a:lstStyle/>
                    <a:p>
                      <a:pPr marL="72000" algn="l"/>
                      <a:r>
                        <a:rPr lang="en-IN" sz="1600" dirty="0" smtClean="0">
                          <a:latin typeface="+mn-lt"/>
                        </a:rPr>
                        <a:t>A</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Contract signing</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smtClean="0">
                          <a:latin typeface="+mn-lt"/>
                        </a:rPr>
                        <a:t>5</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2665450"/>
                  </a:ext>
                </a:extLst>
              </a:tr>
              <a:tr h="0">
                <a:tc>
                  <a:txBody>
                    <a:bodyPr/>
                    <a:lstStyle/>
                    <a:p>
                      <a:pPr marL="72000" algn="l"/>
                      <a:r>
                        <a:rPr lang="en-IN" sz="1600" dirty="0" smtClean="0">
                          <a:latin typeface="+mn-lt"/>
                        </a:rPr>
                        <a:t>B</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Questionnaire design</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smtClean="0">
                          <a:latin typeface="+mn-lt"/>
                        </a:rPr>
                        <a:t>5</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3968672"/>
                  </a:ext>
                </a:extLst>
              </a:tr>
              <a:tr h="0">
                <a:tc>
                  <a:txBody>
                    <a:bodyPr/>
                    <a:lstStyle/>
                    <a:p>
                      <a:pPr marL="72000" algn="l"/>
                      <a:r>
                        <a:rPr lang="en-IN" sz="1600" dirty="0" smtClean="0">
                          <a:latin typeface="+mn-lt"/>
                        </a:rPr>
                        <a:t>C</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Target market I</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D</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smtClean="0">
                          <a:latin typeface="+mn-lt"/>
                        </a:rPr>
                        <a:t>6</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433155"/>
                  </a:ext>
                </a:extLst>
              </a:tr>
              <a:tr h="0">
                <a:tc>
                  <a:txBody>
                    <a:bodyPr/>
                    <a:lstStyle/>
                    <a:p>
                      <a:pPr marL="72000" algn="l"/>
                      <a:r>
                        <a:rPr lang="en-IN" sz="1600" dirty="0" smtClean="0">
                          <a:latin typeface="+mn-lt"/>
                        </a:rPr>
                        <a:t>D</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Survey sample</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smtClean="0">
                          <a:latin typeface="+mn-lt"/>
                        </a:rPr>
                        <a:t> 12.7</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7029865"/>
                  </a:ext>
                </a:extLst>
              </a:tr>
              <a:tr h="0">
                <a:tc>
                  <a:txBody>
                    <a:bodyPr/>
                    <a:lstStyle/>
                    <a:p>
                      <a:pPr marL="72000" algn="l"/>
                      <a:r>
                        <a:rPr lang="en-IN" sz="1600" dirty="0" smtClean="0">
                          <a:latin typeface="+mn-lt"/>
                        </a:rPr>
                        <a:t>E</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Develop presentation</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smtClean="0">
                          <a:latin typeface="+mn-lt"/>
                        </a:rPr>
                        <a:t>   5.8</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6203568"/>
                  </a:ext>
                </a:extLst>
              </a:tr>
              <a:tr h="0">
                <a:tc>
                  <a:txBody>
                    <a:bodyPr/>
                    <a:lstStyle/>
                    <a:p>
                      <a:pPr marL="72000" algn="l"/>
                      <a:r>
                        <a:rPr lang="en-IN" sz="1600" dirty="0" smtClean="0">
                          <a:latin typeface="+mn-lt"/>
                        </a:rPr>
                        <a:t>F</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Analyze results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0" i="0" u="none" strike="noStrike" cap="none" dirty="0" smtClean="0">
                          <a:solidFill>
                            <a:schemeClr val="dk1"/>
                          </a:solidFill>
                          <a:latin typeface="+mn-lt"/>
                          <a:ea typeface="Arial"/>
                          <a:cs typeface="Arial"/>
                          <a:sym typeface="Arial"/>
                        </a:rPr>
                        <a:t>   </a:t>
                      </a:r>
                      <a:r>
                        <a:rPr lang="en-IN" sz="1600" dirty="0" smtClean="0">
                          <a:latin typeface="+mn-lt"/>
                        </a:rPr>
                        <a:t>4.2</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2728520"/>
                  </a:ext>
                </a:extLst>
              </a:tr>
              <a:tr h="0">
                <a:tc>
                  <a:txBody>
                    <a:bodyPr/>
                    <a:lstStyle/>
                    <a:p>
                      <a:pPr marL="72000" algn="l"/>
                      <a:r>
                        <a:rPr lang="en-IN" sz="1600" dirty="0" smtClean="0">
                          <a:latin typeface="+mn-lt"/>
                        </a:rPr>
                        <a:t>G</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Demographic analysis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0" i="0" u="none" strike="noStrike" cap="none" dirty="0" smtClean="0">
                          <a:solidFill>
                            <a:schemeClr val="dk1"/>
                          </a:solidFill>
                          <a:latin typeface="+mn-lt"/>
                          <a:ea typeface="Arial"/>
                          <a:cs typeface="Arial"/>
                          <a:sym typeface="Arial"/>
                        </a:rPr>
                        <a:t>   </a:t>
                      </a:r>
                      <a:r>
                        <a:rPr lang="en-IN" sz="1600" dirty="0" smtClean="0">
                          <a:latin typeface="+mn-lt"/>
                        </a:rPr>
                        <a:t>9.3</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3379297"/>
                  </a:ext>
                </a:extLst>
              </a:tr>
              <a:tr h="0">
                <a:tc>
                  <a:txBody>
                    <a:bodyPr/>
                    <a:lstStyle/>
                    <a:p>
                      <a:pPr marL="72000" algn="l"/>
                      <a:r>
                        <a:rPr lang="en-IN" sz="1600" dirty="0" smtClean="0">
                          <a:latin typeface="+mn-lt"/>
                        </a:rPr>
                        <a:t>H</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a:r>
                        <a:rPr lang="en-IN" sz="1600" b="0" i="0" u="none" strike="noStrike" cap="none" baseline="0" dirty="0" smtClean="0">
                          <a:solidFill>
                            <a:schemeClr val="dk1"/>
                          </a:solidFill>
                          <a:latin typeface="+mn-lt"/>
                          <a:ea typeface="Arial"/>
                          <a:cs typeface="Arial"/>
                          <a:sym typeface="Arial"/>
                        </a:rPr>
                        <a:t>Presentation to client</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0" i="0" u="none" strike="noStrike" cap="none" dirty="0" smtClean="0">
                          <a:solidFill>
                            <a:schemeClr val="dk1"/>
                          </a:solidFill>
                          <a:latin typeface="+mn-lt"/>
                          <a:ea typeface="Arial"/>
                          <a:cs typeface="Arial"/>
                          <a:sym typeface="Arial"/>
                        </a:rPr>
                        <a:t>   </a:t>
                      </a:r>
                      <a:r>
                        <a:rPr lang="en-IN" sz="1600" dirty="0" smtClean="0">
                          <a:latin typeface="+mn-lt"/>
                        </a:rPr>
                        <a:t>2.2</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8451591"/>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390239"/>
              </p:ext>
            </p:extLst>
          </p:nvPr>
        </p:nvGraphicFramePr>
        <p:xfrm>
          <a:off x="5966153" y="3298772"/>
          <a:ext cx="1797352" cy="342353"/>
        </p:xfrm>
        <a:graphic>
          <a:graphicData uri="http://schemas.openxmlformats.org/presentationml/2006/ole">
            <mc:AlternateContent xmlns:mc="http://schemas.openxmlformats.org/markup-compatibility/2006">
              <mc:Choice xmlns:v="urn:schemas-microsoft-com:vml" Requires="v">
                <p:oleObj spid="_x0000_s2116" name="Equation" r:id="rId3" imgW="1333440" imgH="253800" progId="Equation.DSMT4">
                  <p:embed/>
                </p:oleObj>
              </mc:Choice>
              <mc:Fallback>
                <p:oleObj name="Equation" r:id="rId3" imgW="1333440" imgH="253800" progId="Equation.DSMT4">
                  <p:embed/>
                  <p:pic>
                    <p:nvPicPr>
                      <p:cNvPr id="5" name="Object 4"/>
                      <p:cNvPicPr/>
                      <p:nvPr/>
                    </p:nvPicPr>
                    <p:blipFill>
                      <a:blip r:embed="rId4"/>
                      <a:stretch>
                        <a:fillRect/>
                      </a:stretch>
                    </p:blipFill>
                    <p:spPr>
                      <a:xfrm>
                        <a:off x="5966153" y="3298772"/>
                        <a:ext cx="1797352" cy="342353"/>
                      </a:xfrm>
                      <a:prstGeom prst="rect">
                        <a:avLst/>
                      </a:prstGeom>
                    </p:spPr>
                  </p:pic>
                </p:oleObj>
              </mc:Fallback>
            </mc:AlternateContent>
          </a:graphicData>
        </a:graphic>
      </p:graphicFrame>
    </p:spTree>
    <p:extLst>
      <p:ext uri="{BB962C8B-B14F-4D97-AF65-F5344CB8AC3E}">
        <p14:creationId xmlns:p14="http://schemas.microsoft.com/office/powerpoint/2010/main" val="182281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Constructing the Critical Path</a:t>
            </a:r>
            <a:endParaRPr lang="en-IN" dirty="0"/>
          </a:p>
        </p:txBody>
      </p:sp>
      <p:sp>
        <p:nvSpPr>
          <p:cNvPr id="3" name="Text Placeholder 2"/>
          <p:cNvSpPr>
            <a:spLocks noGrp="1"/>
          </p:cNvSpPr>
          <p:nvPr>
            <p:ph type="body" idx="1"/>
          </p:nvPr>
        </p:nvSpPr>
        <p:spPr>
          <a:xfrm>
            <a:off x="457200" y="1618130"/>
            <a:ext cx="8229600" cy="4525963"/>
          </a:xfrm>
        </p:spPr>
        <p:txBody>
          <a:bodyPr/>
          <a:lstStyle/>
          <a:p>
            <a:pPr eaLnBrk="1" hangingPunct="1"/>
            <a:r>
              <a:rPr lang="en-US" altLang="en-US" sz="2400" dirty="0">
                <a:solidFill>
                  <a:schemeClr val="tx1"/>
                </a:solidFill>
                <a:latin typeface="+mn-lt"/>
              </a:rPr>
              <a:t>Forward </a:t>
            </a:r>
            <a:r>
              <a:rPr lang="en-US" altLang="en-US" sz="2400" dirty="0" smtClean="0">
                <a:solidFill>
                  <a:schemeClr val="tx1"/>
                </a:solidFill>
                <a:latin typeface="+mn-lt"/>
              </a:rPr>
              <a:t>pass—an </a:t>
            </a:r>
            <a:r>
              <a:rPr lang="en-US" altLang="en-US" sz="2400" b="1" dirty="0">
                <a:solidFill>
                  <a:schemeClr val="tx1"/>
                </a:solidFill>
                <a:latin typeface="+mn-lt"/>
              </a:rPr>
              <a:t>additive move</a:t>
            </a:r>
            <a:r>
              <a:rPr lang="en-US" altLang="en-US" sz="2400" dirty="0">
                <a:solidFill>
                  <a:schemeClr val="tx1"/>
                </a:solidFill>
                <a:latin typeface="+mn-lt"/>
              </a:rPr>
              <a:t> through the network from </a:t>
            </a:r>
            <a:r>
              <a:rPr lang="en-US" altLang="en-US" sz="2400" b="1" dirty="0">
                <a:solidFill>
                  <a:schemeClr val="tx1"/>
                </a:solidFill>
                <a:latin typeface="+mn-lt"/>
              </a:rPr>
              <a:t>start to </a:t>
            </a:r>
            <a:r>
              <a:rPr lang="en-US" altLang="en-US" sz="2400" b="1" dirty="0" smtClean="0">
                <a:solidFill>
                  <a:schemeClr val="tx1"/>
                </a:solidFill>
                <a:latin typeface="+mn-lt"/>
              </a:rPr>
              <a:t>finish</a:t>
            </a:r>
            <a:endParaRPr lang="en-US" altLang="en-US" sz="2400" dirty="0">
              <a:solidFill>
                <a:schemeClr val="tx1"/>
              </a:solidFill>
              <a:latin typeface="+mn-lt"/>
            </a:endParaRPr>
          </a:p>
          <a:p>
            <a:pPr eaLnBrk="1" hangingPunct="1"/>
            <a:r>
              <a:rPr lang="en-US" altLang="en-US" sz="2400" dirty="0">
                <a:solidFill>
                  <a:schemeClr val="tx1"/>
                </a:solidFill>
                <a:latin typeface="+mn-lt"/>
              </a:rPr>
              <a:t>Backward </a:t>
            </a:r>
            <a:r>
              <a:rPr lang="en-US" altLang="en-US" sz="2400" dirty="0" smtClean="0">
                <a:solidFill>
                  <a:schemeClr val="tx1"/>
                </a:solidFill>
                <a:latin typeface="+mn-lt"/>
              </a:rPr>
              <a:t>pass</a:t>
            </a:r>
            <a:r>
              <a:rPr lang="en-US" altLang="en-US" sz="2400" dirty="0">
                <a:solidFill>
                  <a:schemeClr val="tx1"/>
                </a:solidFill>
              </a:rPr>
              <a:t>—</a:t>
            </a:r>
            <a:r>
              <a:rPr lang="en-US" altLang="en-US" sz="2400" dirty="0" smtClean="0">
                <a:solidFill>
                  <a:schemeClr val="tx1"/>
                </a:solidFill>
                <a:latin typeface="+mn-lt"/>
              </a:rPr>
              <a:t>a </a:t>
            </a:r>
            <a:r>
              <a:rPr lang="en-US" altLang="en-US" sz="2400" b="1" dirty="0">
                <a:solidFill>
                  <a:schemeClr val="tx1"/>
                </a:solidFill>
                <a:latin typeface="+mn-lt"/>
              </a:rPr>
              <a:t>subtractive move</a:t>
            </a:r>
            <a:r>
              <a:rPr lang="en-US" altLang="en-US" sz="2400" dirty="0">
                <a:solidFill>
                  <a:schemeClr val="tx1"/>
                </a:solidFill>
                <a:latin typeface="+mn-lt"/>
              </a:rPr>
              <a:t> through the network from </a:t>
            </a:r>
            <a:r>
              <a:rPr lang="en-US" altLang="en-US" sz="2400" b="1" dirty="0">
                <a:solidFill>
                  <a:schemeClr val="tx1"/>
                </a:solidFill>
                <a:latin typeface="+mn-lt"/>
              </a:rPr>
              <a:t>finish to </a:t>
            </a:r>
            <a:r>
              <a:rPr lang="en-US" altLang="en-US" sz="2400" b="1" dirty="0" smtClean="0">
                <a:solidFill>
                  <a:schemeClr val="tx1"/>
                </a:solidFill>
                <a:latin typeface="+mn-lt"/>
              </a:rPr>
              <a:t>start</a:t>
            </a:r>
            <a:endParaRPr lang="en-US" altLang="en-US" sz="2400" dirty="0">
              <a:solidFill>
                <a:schemeClr val="tx1"/>
              </a:solidFill>
              <a:latin typeface="+mn-lt"/>
            </a:endParaRPr>
          </a:p>
          <a:p>
            <a:pPr eaLnBrk="1" hangingPunct="1"/>
            <a:r>
              <a:rPr lang="en-US" altLang="en-US" sz="2400" dirty="0">
                <a:solidFill>
                  <a:schemeClr val="tx1"/>
                </a:solidFill>
                <a:latin typeface="+mn-lt"/>
              </a:rPr>
              <a:t>Critical </a:t>
            </a:r>
            <a:r>
              <a:rPr lang="en-US" altLang="en-US" sz="2400" dirty="0" smtClean="0">
                <a:solidFill>
                  <a:schemeClr val="tx1"/>
                </a:solidFill>
                <a:latin typeface="+mn-lt"/>
              </a:rPr>
              <a:t>path</a:t>
            </a:r>
            <a:r>
              <a:rPr lang="en-US" altLang="en-US" sz="2400" dirty="0">
                <a:solidFill>
                  <a:schemeClr val="tx1"/>
                </a:solidFill>
              </a:rPr>
              <a:t>—</a:t>
            </a:r>
            <a:r>
              <a:rPr lang="en-US" altLang="en-US" sz="2400" dirty="0" smtClean="0">
                <a:solidFill>
                  <a:schemeClr val="tx1"/>
                </a:solidFill>
                <a:latin typeface="+mn-lt"/>
              </a:rPr>
              <a:t>the </a:t>
            </a:r>
            <a:r>
              <a:rPr lang="en-US" altLang="en-US" sz="2400" b="1" dirty="0">
                <a:solidFill>
                  <a:schemeClr val="tx1"/>
                </a:solidFill>
                <a:latin typeface="+mn-lt"/>
              </a:rPr>
              <a:t>longest path</a:t>
            </a:r>
            <a:r>
              <a:rPr lang="en-US" altLang="en-US" sz="2400" dirty="0">
                <a:solidFill>
                  <a:schemeClr val="tx1"/>
                </a:solidFill>
                <a:latin typeface="+mn-lt"/>
              </a:rPr>
              <a:t> from end to end which determines the </a:t>
            </a:r>
            <a:r>
              <a:rPr lang="en-US" altLang="en-US" sz="2400" b="1" dirty="0">
                <a:solidFill>
                  <a:schemeClr val="tx1"/>
                </a:solidFill>
                <a:latin typeface="+mn-lt"/>
              </a:rPr>
              <a:t>shortest project </a:t>
            </a:r>
            <a:r>
              <a:rPr lang="en-US" altLang="en-US" sz="2400" b="1" dirty="0" smtClean="0">
                <a:solidFill>
                  <a:schemeClr val="tx1"/>
                </a:solidFill>
                <a:latin typeface="+mn-lt"/>
              </a:rPr>
              <a:t>length</a:t>
            </a:r>
            <a:endParaRPr lang="en-US" altLang="en-US" sz="2400" b="1" dirty="0">
              <a:solidFill>
                <a:schemeClr val="tx1"/>
              </a:solidFill>
              <a:latin typeface="+mn-lt"/>
            </a:endParaRPr>
          </a:p>
        </p:txBody>
      </p:sp>
    </p:spTree>
    <p:extLst>
      <p:ext uri="{BB962C8B-B14F-4D97-AF65-F5344CB8AC3E}">
        <p14:creationId xmlns:p14="http://schemas.microsoft.com/office/powerpoint/2010/main" val="130682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9.16 Partial Project Activity Network with Task Durations</a:t>
            </a:r>
          </a:p>
        </p:txBody>
      </p:sp>
      <p:pic>
        <p:nvPicPr>
          <p:cNvPr id="4" name="Picture 3" descr="A partial network with activity nodes and durations marked in number of weeks. A contract 5, splits into B design 5, and market I D 6. B and C continue to, D survey 13. B continues to, E develop presentation 6. C continues to, G demographics 9. D continues to, F, analysis 4. E, F, and G continue to, H presentation 2."/>
          <p:cNvPicPr>
            <a:picLocks noChangeAspect="1"/>
          </p:cNvPicPr>
          <p:nvPr/>
        </p:nvPicPr>
        <p:blipFill>
          <a:blip r:embed="rId2"/>
          <a:stretch>
            <a:fillRect/>
          </a:stretch>
        </p:blipFill>
        <p:spPr>
          <a:xfrm>
            <a:off x="808549" y="1694977"/>
            <a:ext cx="7427100" cy="3962480"/>
          </a:xfrm>
          <a:prstGeom prst="rect">
            <a:avLst/>
          </a:prstGeom>
        </p:spPr>
      </p:pic>
    </p:spTree>
    <p:extLst>
      <p:ext uri="{BB962C8B-B14F-4D97-AF65-F5344CB8AC3E}">
        <p14:creationId xmlns:p14="http://schemas.microsoft.com/office/powerpoint/2010/main" val="229659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9.18 Activity Network with Forward Pass</a:t>
            </a:r>
          </a:p>
        </p:txBody>
      </p:sp>
      <p:pic>
        <p:nvPicPr>
          <p:cNvPr id="4" name="Picture 3" descr="A contract 5, from 0 to 5, splits to B design 5 from 5 to 10, and C market I T 6, from 5 to 11. B and C continue to D, survey 13, from 11 to 24. B continues to, E develop presentation 6, from 10 to 16. C continues to, G demographics 9 from 11 to 20. D continues to, F, analysis 4 from 24 to 28. E, F, and G continue to, H presentation 2 from 28 to 30."/>
          <p:cNvPicPr>
            <a:picLocks noChangeAspect="1"/>
          </p:cNvPicPr>
          <p:nvPr/>
        </p:nvPicPr>
        <p:blipFill>
          <a:blip r:embed="rId2"/>
          <a:stretch>
            <a:fillRect/>
          </a:stretch>
        </p:blipFill>
        <p:spPr>
          <a:xfrm>
            <a:off x="872737" y="1778325"/>
            <a:ext cx="7324878" cy="3890372"/>
          </a:xfrm>
          <a:prstGeom prst="rect">
            <a:avLst/>
          </a:prstGeom>
        </p:spPr>
      </p:pic>
    </p:spTree>
    <p:extLst>
      <p:ext uri="{BB962C8B-B14F-4D97-AF65-F5344CB8AC3E}">
        <p14:creationId xmlns:p14="http://schemas.microsoft.com/office/powerpoint/2010/main" val="1299245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9.19 Activity Network with Backward Pass</a:t>
            </a:r>
          </a:p>
        </p:txBody>
      </p:sp>
      <p:pic>
        <p:nvPicPr>
          <p:cNvPr id="4" name="Picture 3" descr="The network from slide 25, now with each activity node duration, E S and E F, L S and L F, forward and backward passes completed. A contract 5, E S E F from 0 to 5 and L S L F from 0 to 5, splits to B design 5, E S E F from 5 to 10 and L S L F from 6 to 11, and C market I T 6, E S E F from 5 to 11 and L S L F from 5 to 11. B and C continue to D, survey 13, E S E F from 11 to 24 and L S L F from 11 to 24. B continues to, E develop presentation 6, E S E F from 10 to 16 and L S L F from 22 to 28. C continues to, G demographics 9, E S E F from 11 to 20 and L S L F from 19 to 28. D continues to, F, analysis 4, E S E F from 24 to 28 and L S L F 24 to 28. E, F, and G continue to, H presentation 2, E S E F from 28 to 30 and L S L F from 28 to 30."/>
          <p:cNvPicPr>
            <a:picLocks noChangeAspect="1"/>
          </p:cNvPicPr>
          <p:nvPr/>
        </p:nvPicPr>
        <p:blipFill>
          <a:blip r:embed="rId2"/>
          <a:stretch>
            <a:fillRect/>
          </a:stretch>
        </p:blipFill>
        <p:spPr>
          <a:xfrm>
            <a:off x="913974" y="1692292"/>
            <a:ext cx="7294911" cy="3878314"/>
          </a:xfrm>
          <a:prstGeom prst="rect">
            <a:avLst/>
          </a:prstGeom>
        </p:spPr>
      </p:pic>
    </p:spTree>
    <p:extLst>
      <p:ext uri="{BB962C8B-B14F-4D97-AF65-F5344CB8AC3E}">
        <p14:creationId xmlns:p14="http://schemas.microsoft.com/office/powerpoint/2010/main" val="2813325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9.20 Project Network with Activity Slack and Critical Path</a:t>
            </a:r>
          </a:p>
        </p:txBody>
      </p:sp>
      <p:pic>
        <p:nvPicPr>
          <p:cNvPr id="4" name="Picture 3" descr="The network from Slide 26, with slack duration times added for each activity node. The slack times are as follows. A, 0. B, 1. C, 0. D, 0. E, 12. F, 0. G, 8. H, 0."/>
          <p:cNvPicPr>
            <a:picLocks noChangeAspect="1"/>
          </p:cNvPicPr>
          <p:nvPr/>
        </p:nvPicPr>
        <p:blipFill>
          <a:blip r:embed="rId2"/>
          <a:stretch>
            <a:fillRect/>
          </a:stretch>
        </p:blipFill>
        <p:spPr>
          <a:xfrm>
            <a:off x="776972" y="1609432"/>
            <a:ext cx="7477268" cy="4358352"/>
          </a:xfrm>
          <a:prstGeom prst="rect">
            <a:avLst/>
          </a:prstGeom>
        </p:spPr>
      </p:pic>
    </p:spTree>
    <p:extLst>
      <p:ext uri="{BB962C8B-B14F-4D97-AF65-F5344CB8AC3E}">
        <p14:creationId xmlns:p14="http://schemas.microsoft.com/office/powerpoint/2010/main" val="386797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9.24 </a:t>
            </a:r>
            <a:r>
              <a:rPr lang="en-IN" dirty="0" smtClean="0"/>
              <a:t>A</a:t>
            </a:r>
            <a:r>
              <a:rPr lang="en-IN" sz="100" dirty="0" smtClean="0"/>
              <a:t> </a:t>
            </a:r>
            <a:r>
              <a:rPr lang="en-IN" dirty="0" smtClean="0"/>
              <a:t>O</a:t>
            </a:r>
            <a:r>
              <a:rPr lang="en-IN" sz="100" dirty="0" smtClean="0"/>
              <a:t> </a:t>
            </a:r>
            <a:r>
              <a:rPr lang="en-IN" dirty="0" smtClean="0"/>
              <a:t>N </a:t>
            </a:r>
            <a:r>
              <a:rPr lang="en-IN" dirty="0"/>
              <a:t>Network with Laddering Effect</a:t>
            </a:r>
          </a:p>
        </p:txBody>
      </p:sp>
      <p:pic>
        <p:nvPicPr>
          <p:cNvPr id="4" name="Picture 3" descr="An A O N network with a staggered composition from top left to bottom right. A 1 design flows horizontally to the right to A 2 design and A 3 design. A 1 flow down and to the right to B 1 coding. B 1 flows to the right to B 2 coding and B 3 coding. B 1 flows down and to the right to C 1 debugging C 1 flows to the right to C 2 debugging and C 3 debugging."/>
          <p:cNvPicPr>
            <a:picLocks noChangeAspect="1"/>
          </p:cNvPicPr>
          <p:nvPr/>
        </p:nvPicPr>
        <p:blipFill>
          <a:blip r:embed="rId2"/>
          <a:stretch>
            <a:fillRect/>
          </a:stretch>
        </p:blipFill>
        <p:spPr>
          <a:xfrm>
            <a:off x="678492" y="1878849"/>
            <a:ext cx="7710457" cy="3354712"/>
          </a:xfrm>
          <a:prstGeom prst="rect">
            <a:avLst/>
          </a:prstGeom>
        </p:spPr>
      </p:pic>
    </p:spTree>
    <p:extLst>
      <p:ext uri="{BB962C8B-B14F-4D97-AF65-F5344CB8AC3E}">
        <p14:creationId xmlns:p14="http://schemas.microsoft.com/office/powerpoint/2010/main" val="161977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Objectives </a:t>
            </a:r>
            <a:r>
              <a:rPr lang="en-US" sz="2000" b="0" dirty="0" smtClean="0">
                <a:solidFill>
                  <a:schemeClr val="tx2"/>
                </a:solidFill>
              </a:rPr>
              <a:t>(2 </a:t>
            </a:r>
            <a:r>
              <a:rPr lang="en-US" sz="2000" b="0" dirty="0">
                <a:solidFill>
                  <a:schemeClr val="tx2"/>
                </a:solidFill>
              </a:rPr>
              <a:t>of 2)</a:t>
            </a:r>
            <a:endParaRPr lang="en-IN" dirty="0">
              <a:solidFill>
                <a:schemeClr val="tx2"/>
              </a:solidFill>
            </a:endParaRPr>
          </a:p>
        </p:txBody>
      </p:sp>
      <p:sp>
        <p:nvSpPr>
          <p:cNvPr id="3" name="Content Placeholder 2"/>
          <p:cNvSpPr>
            <a:spLocks noGrp="1"/>
          </p:cNvSpPr>
          <p:nvPr>
            <p:ph idx="1"/>
          </p:nvPr>
        </p:nvSpPr>
        <p:spPr/>
        <p:txBody>
          <a:bodyPr/>
          <a:lstStyle/>
          <a:p>
            <a:pPr marL="0" indent="0">
              <a:buNone/>
            </a:pPr>
            <a:r>
              <a:rPr lang="en-US" sz="2400" b="1" dirty="0" smtClean="0">
                <a:solidFill>
                  <a:schemeClr val="tx2"/>
                </a:solidFill>
                <a:latin typeface="+mn-lt"/>
              </a:rPr>
              <a:t>9.5 </a:t>
            </a:r>
            <a:r>
              <a:rPr lang="en-US" sz="2400" dirty="0" smtClean="0">
                <a:latin typeface="+mn-lt"/>
              </a:rPr>
              <a:t>Construct </a:t>
            </a:r>
            <a:r>
              <a:rPr lang="en-US" sz="2400" dirty="0">
                <a:latin typeface="+mn-lt"/>
              </a:rPr>
              <a:t>the critical path for a project schedule network using forward and backward passes, determine project slack, and calculate the probability of finishing on time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26303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066799"/>
          </a:xfrm>
        </p:spPr>
        <p:txBody>
          <a:bodyPr anchor="b"/>
          <a:lstStyle/>
          <a:p>
            <a:r>
              <a:rPr lang="en-IN" dirty="0" smtClean="0"/>
              <a:t>Figure </a:t>
            </a:r>
            <a:r>
              <a:rPr lang="en-IN" dirty="0"/>
              <a:t>9.25 Example of a Hammock Activity</a:t>
            </a:r>
          </a:p>
        </p:txBody>
      </p:sp>
      <p:pic>
        <p:nvPicPr>
          <p:cNvPr id="4" name="Picture 3" descr="A network similar to Slide 26, activity nodes A through I marked with durations, E S E F and L S L F. Bottom node group D, E and F is connected to a lower node marked hammock A. The hammock node has a duration of 26, the sum of D, E and F’s durations. The E S of hammock is 5 and the E F of hammock is 31."/>
          <p:cNvPicPr>
            <a:picLocks noChangeAspect="1"/>
          </p:cNvPicPr>
          <p:nvPr/>
        </p:nvPicPr>
        <p:blipFill>
          <a:blip r:embed="rId2"/>
          <a:stretch>
            <a:fillRect/>
          </a:stretch>
        </p:blipFill>
        <p:spPr>
          <a:xfrm>
            <a:off x="800663" y="1761424"/>
            <a:ext cx="7442571" cy="3984915"/>
          </a:xfrm>
          <a:prstGeom prst="rect">
            <a:avLst/>
          </a:prstGeom>
        </p:spPr>
      </p:pic>
    </p:spTree>
    <p:extLst>
      <p:ext uri="{BB962C8B-B14F-4D97-AF65-F5344CB8AC3E}">
        <p14:creationId xmlns:p14="http://schemas.microsoft.com/office/powerpoint/2010/main" val="255828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Options for Reducing the Critical Path</a:t>
            </a:r>
          </a:p>
        </p:txBody>
      </p:sp>
      <p:sp>
        <p:nvSpPr>
          <p:cNvPr id="3" name="Text Placeholder 2"/>
          <p:cNvSpPr>
            <a:spLocks noGrp="1"/>
          </p:cNvSpPr>
          <p:nvPr>
            <p:ph type="body" idx="1"/>
          </p:nvPr>
        </p:nvSpPr>
        <p:spPr/>
        <p:txBody>
          <a:bodyPr/>
          <a:lstStyle/>
          <a:p>
            <a:pPr marL="432000" indent="-432000" eaLnBrk="1" hangingPunct="1">
              <a:buFont typeface="Corbel" panose="020B0503020204020204" pitchFamily="34" charset="0"/>
              <a:buAutoNum type="arabicPeriod"/>
            </a:pPr>
            <a:r>
              <a:rPr lang="en-US" altLang="en-US" sz="2400" dirty="0">
                <a:latin typeface="+mn-lt"/>
              </a:rPr>
              <a:t>Eliminate tasks on the critical path.</a:t>
            </a:r>
          </a:p>
          <a:p>
            <a:pPr marL="432000" indent="-432000" eaLnBrk="1" hangingPunct="1">
              <a:buFont typeface="Corbel" panose="020B0503020204020204" pitchFamily="34" charset="0"/>
              <a:buAutoNum type="arabicPeriod"/>
            </a:pPr>
            <a:r>
              <a:rPr lang="en-US" altLang="en-US" sz="2400" dirty="0">
                <a:latin typeface="+mn-lt"/>
              </a:rPr>
              <a:t>Replan serial paths to be in parallel.</a:t>
            </a:r>
          </a:p>
          <a:p>
            <a:pPr marL="432000" indent="-432000" eaLnBrk="1" hangingPunct="1">
              <a:buFont typeface="Corbel" panose="020B0503020204020204" pitchFamily="34" charset="0"/>
              <a:buAutoNum type="arabicPeriod"/>
            </a:pPr>
            <a:r>
              <a:rPr lang="en-US" altLang="en-US" sz="2400" dirty="0">
                <a:latin typeface="+mn-lt"/>
              </a:rPr>
              <a:t>Overlap sequential tasks.</a:t>
            </a:r>
          </a:p>
          <a:p>
            <a:pPr marL="432000" indent="-432000" eaLnBrk="1" hangingPunct="1">
              <a:buFont typeface="Corbel" panose="020B0503020204020204" pitchFamily="34" charset="0"/>
              <a:buAutoNum type="arabicPeriod"/>
            </a:pPr>
            <a:r>
              <a:rPr lang="en-US" altLang="en-US" sz="2400" dirty="0">
                <a:latin typeface="+mn-lt"/>
              </a:rPr>
              <a:t>Shorten the duration on critical path tasks.</a:t>
            </a:r>
          </a:p>
          <a:p>
            <a:pPr marL="432000" indent="-432000" eaLnBrk="1" hangingPunct="1">
              <a:buFont typeface="Corbel" panose="020B0503020204020204" pitchFamily="34" charset="0"/>
              <a:buAutoNum type="arabicPeriod"/>
            </a:pPr>
            <a:r>
              <a:rPr lang="en-US" altLang="en-US" sz="2400" dirty="0">
                <a:latin typeface="+mn-lt"/>
              </a:rPr>
              <a:t>Shorten early tasks.</a:t>
            </a:r>
          </a:p>
          <a:p>
            <a:pPr marL="432000" indent="-432000" eaLnBrk="1" hangingPunct="1">
              <a:buFont typeface="Corbel" panose="020B0503020204020204" pitchFamily="34" charset="0"/>
              <a:buAutoNum type="arabicPeriod"/>
            </a:pPr>
            <a:r>
              <a:rPr lang="en-US" altLang="en-US" sz="2400" dirty="0">
                <a:latin typeface="+mn-lt"/>
              </a:rPr>
              <a:t>Shorten longest tasks.</a:t>
            </a:r>
          </a:p>
          <a:p>
            <a:pPr marL="432000" indent="-432000" eaLnBrk="1" hangingPunct="1">
              <a:buFont typeface="Corbel" panose="020B0503020204020204" pitchFamily="34" charset="0"/>
              <a:buAutoNum type="arabicPeriod"/>
            </a:pPr>
            <a:r>
              <a:rPr lang="en-US" altLang="en-US" sz="2400" dirty="0">
                <a:latin typeface="+mn-lt"/>
              </a:rPr>
              <a:t>Shorten easiest tasks.</a:t>
            </a:r>
          </a:p>
          <a:p>
            <a:pPr marL="432000" indent="-432000" eaLnBrk="1" hangingPunct="1">
              <a:buFont typeface="Corbel" panose="020B0503020204020204" pitchFamily="34" charset="0"/>
              <a:buAutoNum type="arabicPeriod"/>
            </a:pPr>
            <a:r>
              <a:rPr lang="en-US" altLang="en-US" sz="2400" dirty="0">
                <a:latin typeface="+mn-lt"/>
              </a:rPr>
              <a:t>Shorten tasks that cost the least to speed up</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643155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r>
              <a:rPr lang="en-US" sz="3200" dirty="0" smtClean="0"/>
              <a:t> </a:t>
            </a:r>
            <a:r>
              <a:rPr lang="en-US" sz="2000" b="0" dirty="0" smtClean="0"/>
              <a:t>(1 of 2)</a:t>
            </a:r>
            <a:endParaRPr lang="en-IN" sz="2000" b="0" dirty="0"/>
          </a:p>
        </p:txBody>
      </p:sp>
      <p:sp>
        <p:nvSpPr>
          <p:cNvPr id="3" name="Text Placeholder 2"/>
          <p:cNvSpPr>
            <a:spLocks noGrp="1"/>
          </p:cNvSpPr>
          <p:nvPr>
            <p:ph type="body" idx="1"/>
          </p:nvPr>
        </p:nvSpPr>
        <p:spPr>
          <a:xfrm>
            <a:off x="457200" y="1600200"/>
            <a:ext cx="7813343" cy="4525963"/>
          </a:xfrm>
        </p:spPr>
        <p:txBody>
          <a:bodyPr/>
          <a:lstStyle/>
          <a:p>
            <a:pPr marL="432000" indent="-432000">
              <a:buClr>
                <a:schemeClr val="tx2"/>
              </a:buClr>
              <a:buFont typeface="+mj-lt"/>
              <a:buAutoNum type="arabicPeriod"/>
              <a:defRPr/>
            </a:pPr>
            <a:r>
              <a:rPr lang="en-US" sz="2400" dirty="0">
                <a:latin typeface="+mn-lt"/>
              </a:rPr>
              <a:t>Understand the importance of project scheduling techniques.</a:t>
            </a:r>
          </a:p>
          <a:p>
            <a:pPr marL="432000" indent="-432000">
              <a:buClr>
                <a:schemeClr val="tx2"/>
              </a:buClr>
              <a:buFont typeface="+mj-lt"/>
              <a:buAutoNum type="arabicPeriod"/>
              <a:defRPr/>
            </a:pPr>
            <a:r>
              <a:rPr lang="en-US" sz="2400" dirty="0">
                <a:latin typeface="+mn-lt"/>
              </a:rPr>
              <a:t>Understand and apply key scheduling terminology.</a:t>
            </a:r>
          </a:p>
          <a:p>
            <a:pPr marL="432000" indent="-432000">
              <a:buClr>
                <a:schemeClr val="tx2"/>
              </a:buClr>
              <a:buFont typeface="+mj-lt"/>
              <a:buAutoNum type="arabicPeriod"/>
              <a:defRPr/>
            </a:pPr>
            <a:r>
              <a:rPr lang="en-US" sz="2400" dirty="0">
                <a:latin typeface="+mn-lt"/>
              </a:rPr>
              <a:t>Develop an activity network using Activity-on-Node (</a:t>
            </a:r>
            <a:r>
              <a:rPr lang="en-US" sz="2400" dirty="0" smtClean="0">
                <a:latin typeface="+mn-lt"/>
              </a:rPr>
              <a:t>A</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N</a:t>
            </a:r>
            <a:r>
              <a:rPr lang="en-US" sz="2400" dirty="0">
                <a:latin typeface="+mn-lt"/>
              </a:rPr>
              <a:t>) </a:t>
            </a:r>
            <a:r>
              <a:rPr lang="en-US" sz="2400" dirty="0" smtClean="0">
                <a:latin typeface="+mn-lt"/>
              </a:rPr>
              <a:t>technique.</a:t>
            </a:r>
            <a:endParaRPr lang="en-US" sz="2400" dirty="0">
              <a:latin typeface="+mn-lt"/>
            </a:endParaRPr>
          </a:p>
          <a:p>
            <a:pPr marL="432000" indent="-432000">
              <a:buClr>
                <a:schemeClr val="tx2"/>
              </a:buClr>
              <a:buFont typeface="+mj-lt"/>
              <a:buAutoNum type="arabicPeriod"/>
              <a:defRPr/>
            </a:pPr>
            <a:r>
              <a:rPr lang="en-US" sz="2400" dirty="0">
                <a:latin typeface="+mn-lt"/>
              </a:rPr>
              <a:t>Perform activity duration estimation based on the use of probabilistic estimating techniques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53839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sz="2000" b="0" dirty="0" smtClean="0"/>
              <a:t>(2 </a:t>
            </a:r>
            <a:r>
              <a:rPr lang="en-US" sz="2000" b="0" dirty="0"/>
              <a:t>of 2)</a:t>
            </a:r>
            <a:endParaRPr lang="en-IN" sz="2000" dirty="0"/>
          </a:p>
        </p:txBody>
      </p:sp>
      <p:sp>
        <p:nvSpPr>
          <p:cNvPr id="3" name="Text Placeholder 2"/>
          <p:cNvSpPr>
            <a:spLocks noGrp="1"/>
          </p:cNvSpPr>
          <p:nvPr>
            <p:ph type="body" idx="1"/>
          </p:nvPr>
        </p:nvSpPr>
        <p:spPr/>
        <p:txBody>
          <a:bodyPr/>
          <a:lstStyle/>
          <a:p>
            <a:pPr marL="432000" indent="-432000">
              <a:buFont typeface="+mj-lt"/>
              <a:buAutoNum type="arabicPeriod" startAt="5"/>
            </a:pPr>
            <a:r>
              <a:rPr lang="en-US" sz="2400" dirty="0">
                <a:latin typeface="+mn-lt"/>
              </a:rPr>
              <a:t>Construct the critical path for a project schedule network using forward and backward passes, determine project slack, and calculate the probability of finishing on time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23405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9951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100" dirty="0" smtClean="0"/>
              <a:t> </a:t>
            </a:r>
            <a:r>
              <a:rPr lang="en-US" dirty="0" smtClean="0"/>
              <a:t>M</a:t>
            </a:r>
            <a:r>
              <a:rPr lang="en-US" sz="100" dirty="0" smtClean="0"/>
              <a:t> </a:t>
            </a:r>
            <a:r>
              <a:rPr lang="en-US" dirty="0" smtClean="0"/>
              <a:t>B</a:t>
            </a:r>
            <a:r>
              <a:rPr lang="en-US" sz="100" dirty="0" smtClean="0"/>
              <a:t> </a:t>
            </a:r>
            <a:r>
              <a:rPr lang="en-US" dirty="0" smtClean="0"/>
              <a:t>o</a:t>
            </a:r>
            <a:r>
              <a:rPr lang="en-US" sz="100" dirty="0" smtClean="0"/>
              <a:t> </a:t>
            </a:r>
            <a:r>
              <a:rPr lang="en-US" dirty="0" smtClean="0"/>
              <a:t>K </a:t>
            </a:r>
            <a:r>
              <a:rPr lang="en-US" dirty="0"/>
              <a:t>Core Concepts</a:t>
            </a:r>
            <a:endParaRPr lang="en-IN" dirty="0"/>
          </a:p>
        </p:txBody>
      </p:sp>
      <p:sp>
        <p:nvSpPr>
          <p:cNvPr id="3" name="Text Placeholder 2"/>
          <p:cNvSpPr>
            <a:spLocks noGrp="1"/>
          </p:cNvSpPr>
          <p:nvPr>
            <p:ph type="body" idx="1"/>
          </p:nvPr>
        </p:nvSpPr>
        <p:spPr>
          <a:xfrm>
            <a:off x="457200" y="1600200"/>
            <a:ext cx="8229600" cy="4758397"/>
          </a:xfrm>
        </p:spPr>
        <p:txBody>
          <a:bodyPr/>
          <a:lstStyle/>
          <a:p>
            <a:pPr marL="0" indent="0">
              <a:buNone/>
            </a:pPr>
            <a:r>
              <a:rPr lang="en-US" sz="2400" dirty="0">
                <a:latin typeface="+mn-lt"/>
              </a:rPr>
              <a:t>Project Management Body of Knowledge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a:t>
            </a:r>
            <a:r>
              <a:rPr lang="en-US" sz="2400" dirty="0">
                <a:latin typeface="+mn-lt"/>
              </a:rPr>
              <a:t>) covered in this chapter includes</a:t>
            </a:r>
            <a:r>
              <a:rPr lang="en-US" sz="2400" dirty="0" smtClean="0">
                <a:latin typeface="+mn-lt"/>
              </a:rPr>
              <a:t>:</a:t>
            </a:r>
            <a:endParaRPr lang="en-IN" sz="2400" dirty="0" smtClean="0">
              <a:latin typeface="+mn-lt"/>
            </a:endParaRPr>
          </a:p>
          <a:p>
            <a:pPr marL="432000" indent="-432000" eaLnBrk="1" fontAlgn="auto" hangingPunct="1">
              <a:buFont typeface="+mj-lt"/>
              <a:buAutoNum type="arabicPeriod"/>
              <a:defRPr/>
            </a:pPr>
            <a:r>
              <a:rPr lang="en-US" sz="2400" dirty="0">
                <a:latin typeface="+mn-lt"/>
              </a:rPr>
              <a:t>Plan Schedule Management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6.1)</a:t>
            </a:r>
          </a:p>
          <a:p>
            <a:pPr marL="432000" indent="-432000" eaLnBrk="1" fontAlgn="auto" hangingPunct="1">
              <a:buFont typeface="+mj-lt"/>
              <a:buAutoNum type="arabicPeriod"/>
              <a:defRPr/>
            </a:pPr>
            <a:r>
              <a:rPr lang="en-US" sz="2400" dirty="0">
                <a:latin typeface="+mn-lt"/>
              </a:rPr>
              <a:t>Define Activities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6.2)</a:t>
            </a:r>
          </a:p>
          <a:p>
            <a:pPr marL="432000" indent="-432000" eaLnBrk="1" fontAlgn="auto" hangingPunct="1">
              <a:buFont typeface="+mj-lt"/>
              <a:buAutoNum type="arabicPeriod"/>
              <a:defRPr/>
            </a:pPr>
            <a:r>
              <a:rPr lang="en-US" sz="2400" dirty="0">
                <a:latin typeface="+mn-lt"/>
              </a:rPr>
              <a:t>Sequence Activities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6.3)</a:t>
            </a:r>
          </a:p>
          <a:p>
            <a:pPr marL="432000" indent="-432000" eaLnBrk="1" fontAlgn="auto" hangingPunct="1">
              <a:buFont typeface="+mj-lt"/>
              <a:buAutoNum type="arabicPeriod"/>
              <a:defRPr/>
            </a:pPr>
            <a:r>
              <a:rPr lang="en-US" sz="2400" dirty="0">
                <a:latin typeface="+mn-lt"/>
              </a:rPr>
              <a:t>Estimate Activity Resources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6.4)</a:t>
            </a:r>
          </a:p>
          <a:p>
            <a:pPr marL="432000" indent="-432000" eaLnBrk="1" fontAlgn="auto" hangingPunct="1">
              <a:buFont typeface="+mj-lt"/>
              <a:buAutoNum type="arabicPeriod"/>
              <a:defRPr/>
            </a:pPr>
            <a:r>
              <a:rPr lang="en-US" sz="2400" dirty="0">
                <a:latin typeface="+mn-lt"/>
              </a:rPr>
              <a:t>Estimate Activity Durations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6.5)</a:t>
            </a:r>
          </a:p>
          <a:p>
            <a:pPr marL="432000" indent="-432000" eaLnBrk="1" fontAlgn="auto" hangingPunct="1">
              <a:buFont typeface="+mj-lt"/>
              <a:buAutoNum type="arabicPeriod"/>
              <a:defRPr/>
            </a:pPr>
            <a:r>
              <a:rPr lang="en-US" sz="2400" dirty="0">
                <a:latin typeface="+mn-lt"/>
              </a:rPr>
              <a:t>Develop Schedule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6.6)</a:t>
            </a:r>
          </a:p>
          <a:p>
            <a:pPr marL="432000" indent="-432000" eaLnBrk="1" fontAlgn="auto" hangingPunct="1">
              <a:buFont typeface="+mj-lt"/>
              <a:buAutoNum type="arabicPeriod"/>
              <a:defRPr/>
            </a:pPr>
            <a:r>
              <a:rPr lang="en-US" sz="2400" dirty="0">
                <a:latin typeface="+mn-lt"/>
              </a:rPr>
              <a:t>Control Schedule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6.7</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8545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endParaRPr lang="en-IN" dirty="0"/>
          </a:p>
        </p:txBody>
      </p:sp>
      <p:sp>
        <p:nvSpPr>
          <p:cNvPr id="3" name="Text Placeholder 2"/>
          <p:cNvSpPr>
            <a:spLocks noGrp="1"/>
          </p:cNvSpPr>
          <p:nvPr>
            <p:ph type="body" idx="1"/>
          </p:nvPr>
        </p:nvSpPr>
        <p:spPr>
          <a:xfrm>
            <a:off x="457200" y="1600200"/>
            <a:ext cx="8229600" cy="4645855"/>
          </a:xfrm>
        </p:spPr>
        <p:txBody>
          <a:bodyPr/>
          <a:lstStyle/>
          <a:p>
            <a:pPr marL="0" indent="0">
              <a:buNone/>
              <a:defRPr/>
            </a:pPr>
            <a:r>
              <a:rPr lang="en-US" altLang="en-US" sz="2200" b="1" dirty="0">
                <a:solidFill>
                  <a:schemeClr val="tx1"/>
                </a:solidFill>
                <a:latin typeface="+mn-lt"/>
              </a:rPr>
              <a:t>Project scheduling</a:t>
            </a:r>
            <a:r>
              <a:rPr lang="en-US" altLang="en-US" sz="2200" b="1" i="1" dirty="0">
                <a:solidFill>
                  <a:schemeClr val="tx1"/>
                </a:solidFill>
                <a:latin typeface="+mn-lt"/>
              </a:rPr>
              <a:t> </a:t>
            </a:r>
            <a:r>
              <a:rPr lang="en-US" altLang="en-US" sz="2200" dirty="0">
                <a:solidFill>
                  <a:schemeClr val="tx1"/>
                </a:solidFill>
                <a:latin typeface="+mn-lt"/>
              </a:rPr>
              <a:t>requires us to follow some carefully </a:t>
            </a:r>
            <a:r>
              <a:rPr lang="en-US" altLang="en-US" sz="2200" dirty="0" smtClean="0">
                <a:solidFill>
                  <a:schemeClr val="tx1"/>
                </a:solidFill>
                <a:latin typeface="+mn-lt"/>
              </a:rPr>
              <a:t>laid-out </a:t>
            </a:r>
            <a:r>
              <a:rPr lang="en-US" altLang="en-US" sz="2200" dirty="0">
                <a:solidFill>
                  <a:schemeClr val="tx1"/>
                </a:solidFill>
                <a:latin typeface="+mn-lt"/>
              </a:rPr>
              <a:t>steps, in order, for the schedule to take shape. </a:t>
            </a:r>
            <a:r>
              <a:rPr lang="en-US" altLang="en-US" sz="2200" dirty="0" smtClean="0">
                <a:solidFill>
                  <a:schemeClr val="tx1"/>
                </a:solidFill>
                <a:latin typeface="+mn-lt"/>
              </a:rPr>
              <a:t>P</a:t>
            </a:r>
            <a:r>
              <a:rPr lang="en-US" altLang="en-US" sz="100" dirty="0" smtClean="0">
                <a:solidFill>
                  <a:schemeClr val="tx1"/>
                </a:solidFill>
                <a:latin typeface="+mn-lt"/>
              </a:rPr>
              <a:t> </a:t>
            </a:r>
            <a:r>
              <a:rPr lang="en-US" altLang="en-US" sz="2200" dirty="0" smtClean="0">
                <a:solidFill>
                  <a:schemeClr val="tx1"/>
                </a:solidFill>
                <a:latin typeface="+mn-lt"/>
              </a:rPr>
              <a:t>M</a:t>
            </a:r>
            <a:r>
              <a:rPr lang="en-US" altLang="en-US" sz="100" dirty="0" smtClean="0">
                <a:solidFill>
                  <a:schemeClr val="tx1"/>
                </a:solidFill>
                <a:latin typeface="+mn-lt"/>
              </a:rPr>
              <a:t> </a:t>
            </a:r>
            <a:r>
              <a:rPr lang="en-US" altLang="en-US" sz="2200" dirty="0" smtClean="0">
                <a:solidFill>
                  <a:schemeClr val="tx1"/>
                </a:solidFill>
                <a:latin typeface="+mn-lt"/>
              </a:rPr>
              <a:t>B</a:t>
            </a:r>
            <a:r>
              <a:rPr lang="en-US" altLang="en-US" sz="100" dirty="0" smtClean="0">
                <a:solidFill>
                  <a:schemeClr val="tx1"/>
                </a:solidFill>
                <a:latin typeface="+mn-lt"/>
              </a:rPr>
              <a:t> </a:t>
            </a:r>
            <a:r>
              <a:rPr lang="en-US" altLang="en-US" sz="2200" dirty="0" smtClean="0">
                <a:solidFill>
                  <a:schemeClr val="tx1"/>
                </a:solidFill>
                <a:latin typeface="+mn-lt"/>
              </a:rPr>
              <a:t>o</a:t>
            </a:r>
            <a:r>
              <a:rPr lang="en-US" altLang="en-US" sz="100" dirty="0" smtClean="0">
                <a:solidFill>
                  <a:schemeClr val="tx1"/>
                </a:solidFill>
                <a:latin typeface="+mn-lt"/>
              </a:rPr>
              <a:t> </a:t>
            </a:r>
            <a:r>
              <a:rPr lang="en-US" altLang="en-US" sz="2200" dirty="0" smtClean="0">
                <a:solidFill>
                  <a:schemeClr val="tx1"/>
                </a:solidFill>
                <a:latin typeface="+mn-lt"/>
              </a:rPr>
              <a:t>K states</a:t>
            </a:r>
            <a:r>
              <a:rPr lang="en-US" altLang="en-US" sz="2200" dirty="0">
                <a:solidFill>
                  <a:schemeClr val="tx1"/>
                </a:solidFill>
                <a:latin typeface="+mn-lt"/>
              </a:rPr>
              <a:t>, </a:t>
            </a:r>
            <a:r>
              <a:rPr lang="en-IN" altLang="ja-JP" sz="2200" dirty="0" smtClean="0">
                <a:solidFill>
                  <a:schemeClr val="tx1"/>
                </a:solidFill>
                <a:latin typeface="+mn-lt"/>
              </a:rPr>
              <a:t>“</a:t>
            </a:r>
            <a:r>
              <a:rPr lang="en-US" altLang="ja-JP" sz="2200" dirty="0" smtClean="0">
                <a:solidFill>
                  <a:schemeClr val="tx1"/>
                </a:solidFill>
                <a:latin typeface="+mn-lt"/>
              </a:rPr>
              <a:t>an </a:t>
            </a:r>
            <a:r>
              <a:rPr lang="en-US" altLang="ja-JP" sz="2200" dirty="0">
                <a:solidFill>
                  <a:schemeClr val="tx1"/>
                </a:solidFill>
                <a:latin typeface="+mn-lt"/>
              </a:rPr>
              <a:t>output of a schedule model that presents </a:t>
            </a:r>
            <a:r>
              <a:rPr lang="en-US" altLang="ja-JP" sz="2200" dirty="0" smtClean="0">
                <a:solidFill>
                  <a:schemeClr val="tx1"/>
                </a:solidFill>
                <a:latin typeface="+mn-lt"/>
              </a:rPr>
              <a:t>linked </a:t>
            </a:r>
            <a:r>
              <a:rPr lang="en-US" altLang="en-US" sz="2200" dirty="0" smtClean="0">
                <a:solidFill>
                  <a:schemeClr val="tx1"/>
                </a:solidFill>
                <a:latin typeface="+mn-lt"/>
              </a:rPr>
              <a:t>activities </a:t>
            </a:r>
            <a:r>
              <a:rPr lang="en-US" altLang="en-US" sz="2200" dirty="0">
                <a:solidFill>
                  <a:schemeClr val="tx1"/>
                </a:solidFill>
                <a:latin typeface="+mn-lt"/>
              </a:rPr>
              <a:t>with planned dates, durations, milestones, and resources</a:t>
            </a:r>
            <a:r>
              <a:rPr lang="en-US" altLang="en-US" sz="2200" dirty="0" smtClean="0">
                <a:solidFill>
                  <a:schemeClr val="tx1"/>
                </a:solidFill>
                <a:latin typeface="+mn-lt"/>
              </a:rPr>
              <a:t>.</a:t>
            </a:r>
            <a:r>
              <a:rPr lang="en-IN" altLang="ja-JP" sz="2200" dirty="0" smtClean="0">
                <a:solidFill>
                  <a:schemeClr val="tx1"/>
                </a:solidFill>
                <a:latin typeface="+mn-lt"/>
              </a:rPr>
              <a:t>”</a:t>
            </a:r>
          </a:p>
          <a:p>
            <a:pPr marL="0" indent="0">
              <a:buClr>
                <a:schemeClr val="accent3"/>
              </a:buClr>
              <a:buNone/>
              <a:defRPr/>
            </a:pPr>
            <a:r>
              <a:rPr lang="en-US" sz="2200" b="1" dirty="0">
                <a:solidFill>
                  <a:schemeClr val="tx1"/>
                </a:solidFill>
                <a:latin typeface="+mn-lt"/>
              </a:rPr>
              <a:t>Project planning</a:t>
            </a:r>
            <a:r>
              <a:rPr lang="en-US" sz="2200" dirty="0">
                <a:solidFill>
                  <a:schemeClr val="tx1"/>
                </a:solidFill>
                <a:latin typeface="+mn-lt"/>
              </a:rPr>
              <a:t>, as it relates to the scheduling process, has been defined by the </a:t>
            </a:r>
            <a:r>
              <a:rPr lang="en-US" sz="2200" dirty="0" smtClean="0">
                <a:solidFill>
                  <a:schemeClr val="tx1"/>
                </a:solidFill>
                <a:latin typeface="+mn-lt"/>
              </a:rPr>
              <a:t>P</a:t>
            </a:r>
            <a:r>
              <a:rPr lang="en-US" sz="100" dirty="0" smtClean="0">
                <a:solidFill>
                  <a:schemeClr val="tx1"/>
                </a:solidFill>
                <a:latin typeface="+mn-lt"/>
              </a:rPr>
              <a:t> </a:t>
            </a:r>
            <a:r>
              <a:rPr lang="en-US" sz="2200" dirty="0" smtClean="0">
                <a:solidFill>
                  <a:schemeClr val="tx1"/>
                </a:solidFill>
                <a:latin typeface="+mn-lt"/>
              </a:rPr>
              <a:t>M</a:t>
            </a:r>
            <a:r>
              <a:rPr lang="en-US" sz="100" dirty="0" smtClean="0">
                <a:solidFill>
                  <a:schemeClr val="tx1"/>
                </a:solidFill>
                <a:latin typeface="+mn-lt"/>
              </a:rPr>
              <a:t> </a:t>
            </a:r>
            <a:r>
              <a:rPr lang="en-US" sz="2200" dirty="0" smtClean="0">
                <a:solidFill>
                  <a:schemeClr val="tx1"/>
                </a:solidFill>
                <a:latin typeface="+mn-lt"/>
              </a:rPr>
              <a:t>B</a:t>
            </a:r>
            <a:r>
              <a:rPr lang="en-US" sz="100" dirty="0" smtClean="0">
                <a:solidFill>
                  <a:schemeClr val="tx1"/>
                </a:solidFill>
                <a:latin typeface="+mn-lt"/>
              </a:rPr>
              <a:t> </a:t>
            </a:r>
            <a:r>
              <a:rPr lang="en-US" sz="2200" dirty="0" smtClean="0">
                <a:solidFill>
                  <a:schemeClr val="tx1"/>
                </a:solidFill>
                <a:latin typeface="+mn-lt"/>
              </a:rPr>
              <a:t>o</a:t>
            </a:r>
            <a:r>
              <a:rPr lang="en-US" sz="100" dirty="0" smtClean="0">
                <a:solidFill>
                  <a:schemeClr val="tx1"/>
                </a:solidFill>
                <a:latin typeface="+mn-lt"/>
              </a:rPr>
              <a:t> </a:t>
            </a:r>
            <a:r>
              <a:rPr lang="en-US" sz="2200" dirty="0" smtClean="0">
                <a:solidFill>
                  <a:schemeClr val="tx1"/>
                </a:solidFill>
                <a:latin typeface="+mn-lt"/>
              </a:rPr>
              <a:t>K as:</a:t>
            </a:r>
          </a:p>
          <a:p>
            <a:pPr marL="0" indent="0">
              <a:buClr>
                <a:schemeClr val="accent3"/>
              </a:buClr>
              <a:buNone/>
              <a:defRPr/>
            </a:pPr>
            <a:r>
              <a:rPr lang="en-US" sz="2200" b="1" dirty="0" smtClean="0">
                <a:solidFill>
                  <a:schemeClr val="tx1"/>
                </a:solidFill>
                <a:latin typeface="+mn-lt"/>
              </a:rPr>
              <a:t>The </a:t>
            </a:r>
            <a:r>
              <a:rPr lang="en-US" sz="2200" b="1" dirty="0">
                <a:solidFill>
                  <a:schemeClr val="tx1"/>
                </a:solidFill>
                <a:latin typeface="+mn-lt"/>
              </a:rPr>
              <a:t>identification of the project objectives and the ordered activity necessary to complete the project including the identification of resource types and quantities required to carry out each activity or task</a:t>
            </a:r>
            <a:r>
              <a:rPr lang="en-US" sz="2200" b="1" dirty="0" smtClean="0">
                <a:solidFill>
                  <a:schemeClr val="tx1"/>
                </a:solidFill>
                <a:latin typeface="+mn-lt"/>
              </a:rPr>
              <a:t>.</a:t>
            </a:r>
            <a:endParaRPr lang="en-US" sz="2200" b="1" dirty="0">
              <a:solidFill>
                <a:schemeClr val="tx1"/>
              </a:solidFill>
              <a:latin typeface="+mn-lt"/>
            </a:endParaRPr>
          </a:p>
        </p:txBody>
      </p:sp>
    </p:spTree>
    <p:extLst>
      <p:ext uri="{BB962C8B-B14F-4D97-AF65-F5344CB8AC3E}">
        <p14:creationId xmlns:p14="http://schemas.microsoft.com/office/powerpoint/2010/main" val="421380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pt-BR" altLang="en-US" sz="3200" dirty="0">
                <a:solidFill>
                  <a:schemeClr val="tx2"/>
                </a:solidFill>
              </a:rPr>
              <a:t>Network </a:t>
            </a:r>
            <a:r>
              <a:rPr lang="pt-BR" altLang="en-US" sz="3200" dirty="0" smtClean="0">
                <a:solidFill>
                  <a:schemeClr val="tx2"/>
                </a:solidFill>
              </a:rPr>
              <a:t>Diagram—Serial </a:t>
            </a:r>
            <a:r>
              <a:rPr lang="pt-BR" altLang="en-US" sz="3200" dirty="0">
                <a:solidFill>
                  <a:schemeClr val="tx2"/>
                </a:solidFill>
              </a:rPr>
              <a:t>Sequential Logic</a:t>
            </a:r>
            <a:endParaRPr lang="en-IN" sz="3200" dirty="0">
              <a:solidFill>
                <a:schemeClr val="tx2"/>
              </a:solidFill>
            </a:endParaRPr>
          </a:p>
        </p:txBody>
      </p:sp>
      <p:sp>
        <p:nvSpPr>
          <p:cNvPr id="6" name="Text Placeholder 5"/>
          <p:cNvSpPr>
            <a:spLocks noGrp="1"/>
          </p:cNvSpPr>
          <p:nvPr>
            <p:ph type="body" idx="1"/>
          </p:nvPr>
        </p:nvSpPr>
        <p:spPr>
          <a:xfrm>
            <a:off x="457200" y="1600200"/>
            <a:ext cx="8229600" cy="501555"/>
          </a:xfrm>
        </p:spPr>
        <p:txBody>
          <a:bodyPr/>
          <a:lstStyle/>
          <a:p>
            <a:pPr marL="0" indent="0">
              <a:buNone/>
            </a:pPr>
            <a:r>
              <a:rPr lang="en-IN" sz="2000" b="1" dirty="0">
                <a:solidFill>
                  <a:schemeClr val="tx1"/>
                </a:solidFill>
                <a:latin typeface="+mn-lt"/>
              </a:rPr>
              <a:t>Figure </a:t>
            </a:r>
            <a:r>
              <a:rPr lang="en-IN" sz="2000" b="1" dirty="0" smtClean="0">
                <a:solidFill>
                  <a:schemeClr val="tx1"/>
                </a:solidFill>
                <a:latin typeface="+mn-lt"/>
              </a:rPr>
              <a:t>9.2A</a:t>
            </a:r>
            <a:r>
              <a:rPr lang="en-IN" sz="2000" dirty="0" smtClean="0">
                <a:solidFill>
                  <a:schemeClr val="tx1"/>
                </a:solidFill>
                <a:latin typeface="+mn-lt"/>
              </a:rPr>
              <a:t> Alternative </a:t>
            </a:r>
            <a:r>
              <a:rPr lang="en-IN" sz="2000" dirty="0">
                <a:solidFill>
                  <a:schemeClr val="tx1"/>
                </a:solidFill>
                <a:latin typeface="+mn-lt"/>
              </a:rPr>
              <a:t>Activity Networks for Term Paper Assignment</a:t>
            </a:r>
          </a:p>
        </p:txBody>
      </p:sp>
      <p:pic>
        <p:nvPicPr>
          <p:cNvPr id="4" name="Picture 3" descr="A network diagram showing serial sequential logic. The linear process sequence is as follows. A, identify topic. B, research. C, paper draft. D, edit paper. E, prepare presentation. F, final draft. G, finish presentation. H, finish."/>
          <p:cNvPicPr>
            <a:picLocks noChangeAspect="1"/>
          </p:cNvPicPr>
          <p:nvPr/>
        </p:nvPicPr>
        <p:blipFill>
          <a:blip r:embed="rId2"/>
          <a:stretch>
            <a:fillRect/>
          </a:stretch>
        </p:blipFill>
        <p:spPr>
          <a:xfrm>
            <a:off x="563992" y="2549530"/>
            <a:ext cx="8013329" cy="2580457"/>
          </a:xfrm>
          <a:prstGeom prst="rect">
            <a:avLst/>
          </a:prstGeom>
        </p:spPr>
      </p:pic>
    </p:spTree>
    <p:extLst>
      <p:ext uri="{BB962C8B-B14F-4D97-AF65-F5344CB8AC3E}">
        <p14:creationId xmlns:p14="http://schemas.microsoft.com/office/powerpoint/2010/main" val="2915260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7493" cy="1097279"/>
          </a:xfrm>
        </p:spPr>
        <p:txBody>
          <a:bodyPr anchor="b"/>
          <a:lstStyle/>
          <a:p>
            <a:r>
              <a:rPr lang="pt-BR" altLang="en-US" sz="3200" dirty="0">
                <a:solidFill>
                  <a:schemeClr val="tx2"/>
                </a:solidFill>
              </a:rPr>
              <a:t>Network Diagram – Nonserial Sequential Logic</a:t>
            </a:r>
            <a:endParaRPr lang="en-IN" sz="3200" dirty="0">
              <a:solidFill>
                <a:schemeClr val="tx2"/>
              </a:solidFill>
            </a:endParaRPr>
          </a:p>
        </p:txBody>
      </p:sp>
      <p:sp>
        <p:nvSpPr>
          <p:cNvPr id="5" name="Text Placeholder 4"/>
          <p:cNvSpPr>
            <a:spLocks noGrp="1"/>
          </p:cNvSpPr>
          <p:nvPr>
            <p:ph type="body" idx="1"/>
          </p:nvPr>
        </p:nvSpPr>
        <p:spPr>
          <a:xfrm>
            <a:off x="457200" y="1600200"/>
            <a:ext cx="8229600" cy="515203"/>
          </a:xfrm>
        </p:spPr>
        <p:txBody>
          <a:bodyPr/>
          <a:lstStyle/>
          <a:p>
            <a:pPr marL="0" indent="0">
              <a:buNone/>
            </a:pPr>
            <a:r>
              <a:rPr lang="en-IN" sz="2000" b="1" dirty="0">
                <a:solidFill>
                  <a:schemeClr val="tx1"/>
                </a:solidFill>
                <a:latin typeface="+mn-lt"/>
              </a:rPr>
              <a:t>Figure </a:t>
            </a:r>
            <a:r>
              <a:rPr lang="en-IN" sz="2000" b="1" dirty="0" smtClean="0">
                <a:solidFill>
                  <a:schemeClr val="tx1"/>
                </a:solidFill>
                <a:latin typeface="+mn-lt"/>
              </a:rPr>
              <a:t>9.2B </a:t>
            </a:r>
            <a:r>
              <a:rPr lang="en-IN" sz="2000" dirty="0" smtClean="0">
                <a:solidFill>
                  <a:schemeClr val="tx1"/>
                </a:solidFill>
                <a:latin typeface="+mn-lt"/>
              </a:rPr>
              <a:t>Alternative </a:t>
            </a:r>
            <a:r>
              <a:rPr lang="en-IN" sz="2000" dirty="0">
                <a:solidFill>
                  <a:schemeClr val="tx1"/>
                </a:solidFill>
                <a:latin typeface="+mn-lt"/>
              </a:rPr>
              <a:t>Activity Networks for Term Paper </a:t>
            </a:r>
            <a:r>
              <a:rPr lang="en-IN" sz="2000" dirty="0" smtClean="0">
                <a:solidFill>
                  <a:schemeClr val="tx1"/>
                </a:solidFill>
                <a:latin typeface="+mn-lt"/>
              </a:rPr>
              <a:t>Assignment</a:t>
            </a:r>
            <a:endParaRPr lang="en-IN" sz="2000" dirty="0">
              <a:solidFill>
                <a:schemeClr val="tx1"/>
              </a:solidFill>
              <a:latin typeface="+mn-lt"/>
            </a:endParaRPr>
          </a:p>
        </p:txBody>
      </p:sp>
      <p:pic>
        <p:nvPicPr>
          <p:cNvPr id="4" name="Picture 3" descr="A network diagram showing non serial sequential logic. The non serial process is as follows. A, identify topic. B, research. C, paper draft, which divides into D, edit paper and E, prepare presentation. D continues to F, final draft. E continues to G, finish presentation. F and G continue to H, finish."/>
          <p:cNvPicPr>
            <a:picLocks noChangeAspect="1"/>
          </p:cNvPicPr>
          <p:nvPr/>
        </p:nvPicPr>
        <p:blipFill>
          <a:blip r:embed="rId2"/>
          <a:stretch>
            <a:fillRect/>
          </a:stretch>
        </p:blipFill>
        <p:spPr>
          <a:xfrm>
            <a:off x="581492" y="2847534"/>
            <a:ext cx="7942272" cy="2113241"/>
          </a:xfrm>
          <a:prstGeom prst="rect">
            <a:avLst/>
          </a:prstGeom>
        </p:spPr>
      </p:pic>
    </p:spTree>
    <p:extLst>
      <p:ext uri="{BB962C8B-B14F-4D97-AF65-F5344CB8AC3E}">
        <p14:creationId xmlns:p14="http://schemas.microsoft.com/office/powerpoint/2010/main" val="1668337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 </a:t>
            </a:r>
            <a:r>
              <a:rPr lang="en-US" dirty="0" smtClean="0"/>
              <a:t>Terms </a:t>
            </a:r>
            <a:r>
              <a:rPr lang="en-US" sz="2000" b="0" dirty="0" smtClean="0"/>
              <a:t>(1 of 4)</a:t>
            </a:r>
            <a:endParaRPr lang="en-IN" sz="2000" b="0" dirty="0"/>
          </a:p>
        </p:txBody>
      </p:sp>
      <p:sp>
        <p:nvSpPr>
          <p:cNvPr id="3" name="Text Placeholder 2"/>
          <p:cNvSpPr>
            <a:spLocks noGrp="1"/>
          </p:cNvSpPr>
          <p:nvPr>
            <p:ph type="body" idx="1"/>
          </p:nvPr>
        </p:nvSpPr>
        <p:spPr/>
        <p:txBody>
          <a:bodyPr/>
          <a:lstStyle/>
          <a:p>
            <a:r>
              <a:rPr lang="en-US" altLang="en-US" sz="2400" b="1" dirty="0">
                <a:solidFill>
                  <a:schemeClr val="tx1"/>
                </a:solidFill>
                <a:latin typeface="+mn-lt"/>
              </a:rPr>
              <a:t>Project Network Diagram</a:t>
            </a:r>
            <a:r>
              <a:rPr lang="en-US" altLang="en-US" sz="2400" dirty="0">
                <a:solidFill>
                  <a:schemeClr val="tx1"/>
                </a:solidFill>
                <a:latin typeface="+mn-lt"/>
              </a:rPr>
              <a:t>: Any schematic display of the logical relationships of project activities.</a:t>
            </a:r>
          </a:p>
          <a:p>
            <a:r>
              <a:rPr lang="en-US" altLang="en-US" sz="2400" b="1" dirty="0" smtClean="0">
                <a:solidFill>
                  <a:schemeClr val="tx1"/>
                </a:solidFill>
                <a:latin typeface="+mn-lt"/>
              </a:rPr>
              <a:t>Path</a:t>
            </a:r>
            <a:r>
              <a:rPr lang="en-US" altLang="en-US" sz="2400" dirty="0">
                <a:solidFill>
                  <a:schemeClr val="tx1"/>
                </a:solidFill>
                <a:latin typeface="+mn-lt"/>
              </a:rPr>
              <a:t>: A sequence of activities defined by the project network logic.</a:t>
            </a:r>
          </a:p>
          <a:p>
            <a:r>
              <a:rPr lang="en-US" altLang="en-US" sz="2400" b="1" dirty="0">
                <a:solidFill>
                  <a:schemeClr val="tx1"/>
                </a:solidFill>
                <a:latin typeface="+mn-lt"/>
              </a:rPr>
              <a:t>Event</a:t>
            </a:r>
            <a:r>
              <a:rPr lang="en-US" altLang="en-US" sz="2400" dirty="0">
                <a:solidFill>
                  <a:schemeClr val="tx1"/>
                </a:solidFill>
                <a:latin typeface="+mn-lt"/>
              </a:rPr>
              <a:t>: A point when an activity is either started or completed.</a:t>
            </a:r>
          </a:p>
          <a:p>
            <a:r>
              <a:rPr lang="en-US" altLang="en-US" sz="2400" b="1" dirty="0">
                <a:solidFill>
                  <a:schemeClr val="tx1"/>
                </a:solidFill>
                <a:latin typeface="+mn-lt"/>
              </a:rPr>
              <a:t>Node</a:t>
            </a:r>
            <a:r>
              <a:rPr lang="en-US" altLang="en-US" sz="2400" dirty="0">
                <a:solidFill>
                  <a:schemeClr val="tx1"/>
                </a:solidFill>
                <a:latin typeface="+mn-lt"/>
              </a:rPr>
              <a:t>: One of the defining points of a network; a junction point joined to some or all of the other dependency lines (paths</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1890075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 Terms </a:t>
            </a:r>
            <a:r>
              <a:rPr lang="en-US" sz="2000" b="0" dirty="0" smtClean="0"/>
              <a:t>(2 </a:t>
            </a:r>
            <a:r>
              <a:rPr lang="en-US" sz="2000" b="0" dirty="0"/>
              <a:t>of 4)</a:t>
            </a:r>
            <a:endParaRPr lang="en-IN" dirty="0"/>
          </a:p>
        </p:txBody>
      </p:sp>
      <p:sp>
        <p:nvSpPr>
          <p:cNvPr id="3" name="Text Placeholder 2"/>
          <p:cNvSpPr>
            <a:spLocks noGrp="1"/>
          </p:cNvSpPr>
          <p:nvPr>
            <p:ph type="body" idx="1"/>
          </p:nvPr>
        </p:nvSpPr>
        <p:spPr>
          <a:xfrm>
            <a:off x="457200" y="1600200"/>
            <a:ext cx="8229600" cy="4758397"/>
          </a:xfrm>
        </p:spPr>
        <p:txBody>
          <a:bodyPr/>
          <a:lstStyle/>
          <a:p>
            <a:r>
              <a:rPr lang="en-US" altLang="en-US" sz="2400" b="1" dirty="0">
                <a:solidFill>
                  <a:schemeClr val="tx1"/>
                </a:solidFill>
                <a:latin typeface="+mn-lt"/>
              </a:rPr>
              <a:t>Predecessors</a:t>
            </a:r>
            <a:r>
              <a:rPr lang="en-US" altLang="en-US" sz="2400" dirty="0">
                <a:solidFill>
                  <a:schemeClr val="tx1"/>
                </a:solidFill>
                <a:latin typeface="+mn-lt"/>
              </a:rPr>
              <a:t>: Those activities that must be completed prior to initiation of a later activity in the network.</a:t>
            </a:r>
          </a:p>
          <a:p>
            <a:r>
              <a:rPr lang="en-US" altLang="en-US" sz="2400" b="1" dirty="0">
                <a:solidFill>
                  <a:schemeClr val="tx1"/>
                </a:solidFill>
                <a:latin typeface="+mn-lt"/>
              </a:rPr>
              <a:t>Successors</a:t>
            </a:r>
            <a:r>
              <a:rPr lang="en-US" altLang="en-US" sz="2400" dirty="0">
                <a:solidFill>
                  <a:schemeClr val="tx1"/>
                </a:solidFill>
                <a:latin typeface="+mn-lt"/>
              </a:rPr>
              <a:t>: Activities that cannot be started until previous activities have been completed. These activities follow predecessor tasks.</a:t>
            </a:r>
          </a:p>
          <a:p>
            <a:r>
              <a:rPr lang="en-US" altLang="en-US" sz="2400" b="1" dirty="0">
                <a:solidFill>
                  <a:schemeClr val="tx1"/>
                </a:solidFill>
                <a:latin typeface="+mn-lt"/>
              </a:rPr>
              <a:t>Early start (</a:t>
            </a:r>
            <a:r>
              <a:rPr lang="en-US" altLang="en-US" sz="2400" b="1" dirty="0" smtClean="0">
                <a:solidFill>
                  <a:schemeClr val="tx1"/>
                </a:solidFill>
                <a:latin typeface="+mn-lt"/>
              </a:rPr>
              <a:t>E</a:t>
            </a:r>
            <a:r>
              <a:rPr lang="en-US" altLang="en-US" sz="100" b="1" dirty="0" smtClean="0">
                <a:solidFill>
                  <a:schemeClr val="tx1"/>
                </a:solidFill>
                <a:latin typeface="+mn-lt"/>
              </a:rPr>
              <a:t> </a:t>
            </a:r>
            <a:r>
              <a:rPr lang="en-US" altLang="en-US" sz="2400" b="1" dirty="0" smtClean="0">
                <a:solidFill>
                  <a:schemeClr val="tx1"/>
                </a:solidFill>
                <a:latin typeface="+mn-lt"/>
              </a:rPr>
              <a:t>S</a:t>
            </a:r>
            <a:r>
              <a:rPr lang="en-US" altLang="en-US" sz="2400" b="1" dirty="0">
                <a:solidFill>
                  <a:schemeClr val="tx1"/>
                </a:solidFill>
                <a:latin typeface="+mn-lt"/>
              </a:rPr>
              <a:t>) date</a:t>
            </a:r>
            <a:r>
              <a:rPr lang="en-US" altLang="en-US" sz="2400" dirty="0">
                <a:solidFill>
                  <a:schemeClr val="tx1"/>
                </a:solidFill>
                <a:latin typeface="+mn-lt"/>
              </a:rPr>
              <a:t>: The earliest possible date the uncompleted portions of an activity can start.</a:t>
            </a:r>
          </a:p>
          <a:p>
            <a:r>
              <a:rPr lang="en-US" altLang="en-US" sz="2400" b="1" dirty="0">
                <a:solidFill>
                  <a:schemeClr val="tx1"/>
                </a:solidFill>
                <a:latin typeface="+mn-lt"/>
              </a:rPr>
              <a:t>Late start (</a:t>
            </a:r>
            <a:r>
              <a:rPr lang="en-US" altLang="en-US" sz="2400" b="1" dirty="0" smtClean="0">
                <a:solidFill>
                  <a:schemeClr val="tx1"/>
                </a:solidFill>
                <a:latin typeface="+mn-lt"/>
              </a:rPr>
              <a:t>L</a:t>
            </a:r>
            <a:r>
              <a:rPr lang="en-US" altLang="en-US" sz="100" b="1" dirty="0" smtClean="0">
                <a:solidFill>
                  <a:schemeClr val="tx1"/>
                </a:solidFill>
                <a:latin typeface="+mn-lt"/>
              </a:rPr>
              <a:t> </a:t>
            </a:r>
            <a:r>
              <a:rPr lang="en-US" altLang="en-US" sz="2400" b="1" dirty="0" smtClean="0">
                <a:solidFill>
                  <a:schemeClr val="tx1"/>
                </a:solidFill>
                <a:latin typeface="+mn-lt"/>
              </a:rPr>
              <a:t>S</a:t>
            </a:r>
            <a:r>
              <a:rPr lang="en-US" altLang="en-US" sz="2400" b="1" dirty="0">
                <a:solidFill>
                  <a:schemeClr val="tx1"/>
                </a:solidFill>
                <a:latin typeface="+mn-lt"/>
              </a:rPr>
              <a:t>) date</a:t>
            </a:r>
            <a:r>
              <a:rPr lang="en-US" altLang="en-US" sz="2400" dirty="0">
                <a:solidFill>
                  <a:schemeClr val="tx1"/>
                </a:solidFill>
                <a:latin typeface="+mn-lt"/>
              </a:rPr>
              <a:t>: The latest possible date that an activity may begin without delaying a specified milestone</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252017346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8234</TotalTime>
  <Words>1337</Words>
  <Application>Microsoft Office PowerPoint</Application>
  <PresentationFormat>On-screen Show (4:3)</PresentationFormat>
  <Paragraphs>187</Paragraphs>
  <Slides>34</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Corbel</vt:lpstr>
      <vt:lpstr>Noto Sans Symbols</vt:lpstr>
      <vt:lpstr>Times New Roman</vt:lpstr>
      <vt:lpstr>Verdana</vt:lpstr>
      <vt:lpstr>508 Lecture</vt:lpstr>
      <vt:lpstr>1_508 Lecture</vt:lpstr>
      <vt:lpstr>Equation</vt:lpstr>
      <vt:lpstr>Project Management: Achieving Competitive Advantage</vt:lpstr>
      <vt:lpstr>Learning Objectives (1 of 2)</vt:lpstr>
      <vt:lpstr>Learning Objectives (2 of 2)</vt:lpstr>
      <vt:lpstr>P M B o K Core Concepts</vt:lpstr>
      <vt:lpstr>Project Scheduling</vt:lpstr>
      <vt:lpstr>Network Diagram—Serial Sequential Logic</vt:lpstr>
      <vt:lpstr>Network Diagram – Nonserial Sequential Logic</vt:lpstr>
      <vt:lpstr>Project Scheduling Terms (1 of 4)</vt:lpstr>
      <vt:lpstr>Project Scheduling Terms (2 of 4)</vt:lpstr>
      <vt:lpstr>Project Scheduling Terms (3 of 4)</vt:lpstr>
      <vt:lpstr>Project Scheduling Terms (4 of 4)</vt:lpstr>
      <vt:lpstr>A O A Versus A O N</vt:lpstr>
      <vt:lpstr>Node Labels</vt:lpstr>
      <vt:lpstr>Serial Activities</vt:lpstr>
      <vt:lpstr>Concurrent Activities</vt:lpstr>
      <vt:lpstr>Figure 9.7 Merge Activity</vt:lpstr>
      <vt:lpstr>Figure 9.8 Burst Activity</vt:lpstr>
      <vt:lpstr>Complete Activity Network</vt:lpstr>
      <vt:lpstr>Duration Estimation Methods</vt:lpstr>
      <vt:lpstr>Figure 9.14 Symmetrical (Normal) Distribution for Activity Duration Estimation</vt:lpstr>
      <vt:lpstr>Figure 9.15 Asymmetrical (Beta) Distribution for Activity Duration Estimation</vt:lpstr>
      <vt:lpstr>Activity Duration Estimates (1 of 2)</vt:lpstr>
      <vt:lpstr>Activity Duration Estimates (2 of 2)</vt:lpstr>
      <vt:lpstr>Constructing the Critical Path</vt:lpstr>
      <vt:lpstr>Figure 9.16 Partial Project Activity Network with Task Durations</vt:lpstr>
      <vt:lpstr>Figure 9.18 Activity Network with Forward Pass</vt:lpstr>
      <vt:lpstr>Figure 9.19 Activity Network with Backward Pass</vt:lpstr>
      <vt:lpstr>Figure 9.20 Project Network with Activity Slack and Critical Path</vt:lpstr>
      <vt:lpstr>Figure 9.24 A O N Network with Laddering Effect</vt:lpstr>
      <vt:lpstr>Figure 9.25 Example of a Hammock Activity</vt:lpstr>
      <vt:lpstr>Options for Reducing the Critical Path</vt:lpstr>
      <vt:lpstr>Summary (1 of 2)</vt:lpstr>
      <vt:lpstr>Summary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Kassimu</cp:lastModifiedBy>
  <cp:revision>772</cp:revision>
  <dcterms:modified xsi:type="dcterms:W3CDTF">2018-10-18T10:32:20Z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