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332" r:id="rId3"/>
    <p:sldId id="309" r:id="rId4"/>
    <p:sldId id="310" r:id="rId5"/>
    <p:sldId id="333" r:id="rId6"/>
    <p:sldId id="311" r:id="rId7"/>
    <p:sldId id="313" r:id="rId8"/>
    <p:sldId id="314" r:id="rId9"/>
    <p:sldId id="315" r:id="rId10"/>
    <p:sldId id="316" r:id="rId11"/>
    <p:sldId id="317" r:id="rId12"/>
    <p:sldId id="327" r:id="rId13"/>
    <p:sldId id="328" r:id="rId14"/>
    <p:sldId id="334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rey Holcomb" initials="" lastIdx="3" clrIdx="0"/>
  <p:cmAuthor id="7" name="Elcano, Tierra Ross" initials="ETR" lastIdx="9" clrIdx="7">
    <p:extLst/>
  </p:cmAuthor>
  <p:cmAuthor id="1" name="Ruchi Sachdev" initials="" lastIdx="8" clrIdx="1"/>
  <p:cmAuthor id="2" name="Sarah Reusché" initials="" lastIdx="13" clrIdx="2"/>
  <p:cmAuthor id="3" name="Nitin Shankar" initials="" lastIdx="6" clrIdx="3"/>
  <p:cmAuthor id="4" name="Kristen Flathman" initials="" lastIdx="1" clrIdx="4"/>
  <p:cmAuthor id="5" name="Ben Schroeter" initials="" lastIdx="0" clrIdx="5"/>
  <p:cmAuthor id="6" name="laser" initials="laser" lastIdx="7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9630F-82C1-40B7-BC3A-925EFCFF5E92}">
  <a:tblStyle styleId="{40F9630F-82C1-40B7-BC3A-925EFCFF5E9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2" autoAdjust="0"/>
    <p:restoredTop sz="94364" autoAdjust="0"/>
  </p:normalViewPr>
  <p:slideViewPr>
    <p:cSldViewPr snapToGrid="0" snapToObjects="1">
      <p:cViewPr varScale="1">
        <p:scale>
          <a:sx n="86" d="100"/>
          <a:sy n="86" d="100"/>
        </p:scale>
        <p:origin x="79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9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5CB01-6679-D646-ACB3-8B04B786C15F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C0F4D-8A6F-1C4A-B6BF-1558431E4F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63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1027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this PowerPoint presentation contains mathematical equations, you may need to check that your computer has the following installed:</a:t>
            </a:r>
          </a:p>
          <a:p>
            <a:r>
              <a:rPr lang="en-US" sz="1200" b="0" i="0" u="none" strike="noStrike" kern="1200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MathType Plugin</a:t>
            </a:r>
          </a:p>
          <a:p>
            <a:r>
              <a:rPr lang="en-US" sz="1200" b="0" i="0" u="none" strike="noStrike" kern="1200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Math Player (free versions available)</a:t>
            </a:r>
          </a:p>
          <a:p>
            <a:r>
              <a:rPr lang="en-US" sz="1200" b="0" i="0" u="none" strike="noStrike" kern="1200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NVDA Reader (free versions available)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87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 w="25400" cap="flat" cmpd="sng">
            <a:solidFill>
              <a:srgbClr val="007FA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674687" y="3962400"/>
            <a:ext cx="7794625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573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163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57200" y="3962400"/>
            <a:ext cx="8229600" cy="2163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76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3657600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93969" y="6165337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39"/>
          <p:cNvSpPr txBox="1">
            <a:spLocks noGrp="1"/>
          </p:cNvSpPr>
          <p:nvPr>
            <p:ph type="body" idx="13"/>
          </p:nvPr>
        </p:nvSpPr>
        <p:spPr>
          <a:xfrm>
            <a:off x="474779" y="1500547"/>
            <a:ext cx="8229600" cy="2051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885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 +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5368160"/>
            <a:ext cx="8229600" cy="9168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630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99B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43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6" name="Content Placeholder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5600" marR="0" lvl="0" indent="-255600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tabLst>
                <a:tab pos="176213" algn="l"/>
              </a:tabLst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 smtClean="0"/>
          </a:p>
          <a:p>
            <a:pPr lvl="1"/>
            <a:endParaRPr lang="en-IN" dirty="0" smtClean="0"/>
          </a:p>
          <a:p>
            <a:pPr lvl="2"/>
            <a:endParaRPr lang="en-IN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5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6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5600" marR="0" lvl="0" indent="-255600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78063"/>
            <a:ext cx="8229600" cy="5588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2954338"/>
            <a:ext cx="8232775" cy="6096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8229600" cy="5508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57200" y="4427538"/>
            <a:ext cx="8229600" cy="652462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57200" y="5181600"/>
            <a:ext cx="8229600" cy="5000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98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5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6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5600" marR="0" lvl="0" indent="-255600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78063"/>
            <a:ext cx="8229600" cy="5588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2954338"/>
            <a:ext cx="8232775" cy="6096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8229600" cy="5508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57200" y="4427538"/>
            <a:ext cx="8229600" cy="652462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57200" y="5181600"/>
            <a:ext cx="8229600" cy="5000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57200" y="5811838"/>
            <a:ext cx="8229600" cy="457200"/>
          </a:xfrm>
        </p:spPr>
        <p:txBody>
          <a:bodyPr/>
          <a:lstStyle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3657601" y="6418263"/>
            <a:ext cx="479834" cy="2984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0"/>
          </p:nvPr>
        </p:nvSpPr>
        <p:spPr>
          <a:xfrm>
            <a:off x="5503863" y="6418263"/>
            <a:ext cx="453317" cy="29845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1"/>
          </p:nvPr>
        </p:nvSpPr>
        <p:spPr>
          <a:xfrm>
            <a:off x="7200900" y="6418263"/>
            <a:ext cx="576027" cy="29845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2"/>
          </p:nvPr>
        </p:nvSpPr>
        <p:spPr>
          <a:xfrm flipH="1">
            <a:off x="7976101" y="6418263"/>
            <a:ext cx="778599" cy="29845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94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3657600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93969" y="6165337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Learning Objectives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027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74687" y="3962400"/>
            <a:ext cx="7794626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 descr="Pearson Logo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 Placeholder 5"/>
          <p:cNvSpPr txBox="1">
            <a:spLocks/>
          </p:cNvSpPr>
          <p:nvPr userDrawn="1"/>
        </p:nvSpPr>
        <p:spPr>
          <a:xfrm>
            <a:off x="2802194" y="6474315"/>
            <a:ext cx="6018669" cy="171990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5588" marR="0" lvl="0" indent="-255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en-US" sz="1200" dirty="0" smtClean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2019, 2016, 2013 Pearson Education, Inc. All Rights Reserved</a:t>
            </a:r>
            <a:endParaRPr lang="en-US" altLang="en-US" sz="1200" dirty="0">
              <a:solidFill>
                <a:schemeClr val="tx1"/>
              </a:solidFill>
              <a:latin typeface="Verdana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0" r:id="rId3"/>
    <p:sldLayoutId id="2147483649" r:id="rId4"/>
    <p:sldLayoutId id="2147483668" r:id="rId5"/>
    <p:sldLayoutId id="2147483669" r:id="rId6"/>
    <p:sldLayoutId id="2147483651" r:id="rId7"/>
    <p:sldLayoutId id="2147483654" r:id="rId8"/>
    <p:sldLayoutId id="2147483655" r:id="rId9"/>
    <p:sldLayoutId id="2147483656" r:id="rId10"/>
    <p:sldLayoutId id="2147483667" r:id="rId11"/>
    <p:sldLayoutId id="214748365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55588" marR="0" lvl="0" indent="-25558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 descr="Pearso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2839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55588" marR="0" lvl="0" indent="-25603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466"/>
            <a:ext cx="8363664" cy="1133579"/>
          </a:xfrm>
        </p:spPr>
        <p:txBody>
          <a:bodyPr/>
          <a:lstStyle/>
          <a:p>
            <a:r>
              <a:rPr lang="en-IN" dirty="0"/>
              <a:t>Project </a:t>
            </a:r>
            <a:r>
              <a:rPr lang="en-IN" dirty="0" smtClean="0"/>
              <a:t>Management: </a:t>
            </a:r>
            <a:r>
              <a:rPr lang="en-IN" dirty="0"/>
              <a:t>Achieving Competitive Advantage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775" y="1289373"/>
            <a:ext cx="8229600" cy="418514"/>
          </a:xfrm>
        </p:spPr>
        <p:txBody>
          <a:bodyPr/>
          <a:lstStyle/>
          <a:p>
            <a:r>
              <a:rPr lang="pt-BR" dirty="0" smtClean="0">
                <a:latin typeface="+mn-lt"/>
              </a:rPr>
              <a:t>Fifth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Edition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029200" y="1821153"/>
            <a:ext cx="3657600" cy="1203930"/>
          </a:xfrm>
        </p:spPr>
        <p:txBody>
          <a:bodyPr/>
          <a:lstStyle/>
          <a:p>
            <a:pPr lvl="0" algn="ctr"/>
            <a:r>
              <a:rPr lang="en-US" b="1" dirty="0">
                <a:solidFill>
                  <a:schemeClr val="tx1"/>
                </a:solidFill>
                <a:latin typeface="+mn-lt"/>
              </a:rPr>
              <a:t>Chapter 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13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5029200" y="3114461"/>
            <a:ext cx="3657600" cy="852855"/>
          </a:xfrm>
        </p:spPr>
        <p:txBody>
          <a:bodyPr/>
          <a:lstStyle/>
          <a:p>
            <a:pPr algn="ctr">
              <a:spcBef>
                <a:spcPct val="0"/>
              </a:spcBef>
              <a:buSzPct val="25000"/>
            </a:pPr>
            <a:r>
              <a:rPr lang="en-US" dirty="0">
                <a:solidFill>
                  <a:schemeClr val="tx1"/>
                </a:solidFill>
                <a:latin typeface="+mn-lt"/>
              </a:rPr>
              <a:t>Project Evaluation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and Control</a:t>
            </a:r>
            <a:endParaRPr lang="en-US" altLang="en-US" dirty="0">
              <a:solidFill>
                <a:schemeClr val="tx1"/>
              </a:solidFill>
              <a:latin typeface="+mn-lt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7" name="Picture 6" descr="Front Cover: Project Management: Achieving Competitive Advantage Fifth Edition by Pinto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15" y="1804683"/>
            <a:ext cx="3822816" cy="449066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>
          <a:xfrm>
            <a:off x="2802194" y="6474315"/>
            <a:ext cx="6018669" cy="171990"/>
          </a:xfrm>
        </p:spPr>
        <p:txBody>
          <a:bodyPr anchor="ctr"/>
          <a:lstStyle/>
          <a:p>
            <a:pPr algn="r"/>
            <a:r>
              <a:rPr lang="en-US" altLang="en-US" sz="1200" dirty="0" smtClean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2019, 2016, 2013 Pearson Education, Inc. All Rights Reserved</a:t>
            </a:r>
            <a:endParaRPr lang="en-US" altLang="en-US" sz="1200" dirty="0">
              <a:solidFill>
                <a:schemeClr val="tx1"/>
              </a:solidFill>
              <a:latin typeface="Verdana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90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Earned Value Management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+mn-lt"/>
              </a:rPr>
              <a:t>Earned Value Management 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 smtClean="0">
                <a:latin typeface="+mn-lt"/>
              </a:rPr>
              <a:t>E</a:t>
            </a:r>
            <a:r>
              <a:rPr lang="en-US" sz="1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V</a:t>
            </a:r>
            <a:r>
              <a:rPr lang="en-US" sz="1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M</a:t>
            </a:r>
            <a:r>
              <a:rPr lang="en-US" sz="2400" dirty="0">
                <a:latin typeface="+mn-lt"/>
              </a:rPr>
              <a:t>) recognizes that it is necessary to jointly consider the impact of time, cost, and project performance on any analysis of current project status.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+mn-lt"/>
              </a:rPr>
              <a:t>Earned Value 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 smtClean="0">
                <a:latin typeface="+mn-lt"/>
              </a:rPr>
              <a:t>E</a:t>
            </a:r>
            <a:r>
              <a:rPr lang="en-US" sz="1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V</a:t>
            </a:r>
            <a:r>
              <a:rPr lang="en-US" sz="2400" dirty="0">
                <a:latin typeface="+mn-lt"/>
              </a:rPr>
              <a:t>) directly links all three primary project success metrics (cost, schedule, and performance</a:t>
            </a:r>
            <a:r>
              <a:rPr lang="en-US" sz="2400" dirty="0" smtClean="0">
                <a:latin typeface="+mn-lt"/>
              </a:rPr>
              <a:t>).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434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Human Factors in Project Evaluation </a:t>
            </a:r>
            <a:r>
              <a:rPr lang="en-US" dirty="0" smtClean="0">
                <a:solidFill>
                  <a:schemeClr val="tx2"/>
                </a:solidFill>
              </a:rPr>
              <a:t>and </a:t>
            </a:r>
            <a:r>
              <a:rPr lang="en-US" dirty="0">
                <a:solidFill>
                  <a:schemeClr val="tx2"/>
                </a:solidFill>
              </a:rPr>
              <a:t>Control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>
                <a:latin typeface="+mn-lt"/>
              </a:rPr>
              <a:t>Project coordination and relations among stakeholders</a:t>
            </a:r>
          </a:p>
          <a:p>
            <a:r>
              <a:rPr lang="en-US" altLang="en-US" sz="2400" dirty="0">
                <a:latin typeface="+mn-lt"/>
              </a:rPr>
              <a:t>Adequacy of project structure and control</a:t>
            </a:r>
          </a:p>
          <a:p>
            <a:r>
              <a:rPr lang="en-US" altLang="en-US" sz="2400" dirty="0">
                <a:latin typeface="+mn-lt"/>
              </a:rPr>
              <a:t>Project uniqueness, importance, and public exposure</a:t>
            </a:r>
          </a:p>
          <a:p>
            <a:r>
              <a:rPr lang="en-US" altLang="en-US" sz="2400" dirty="0">
                <a:latin typeface="+mn-lt"/>
              </a:rPr>
              <a:t>Success criteria salience and consensus</a:t>
            </a:r>
          </a:p>
          <a:p>
            <a:r>
              <a:rPr lang="en-US" altLang="en-US" sz="2400" dirty="0">
                <a:latin typeface="+mn-lt"/>
              </a:rPr>
              <a:t>Lack of budgetary pressure</a:t>
            </a:r>
          </a:p>
          <a:p>
            <a:r>
              <a:rPr lang="en-US" altLang="en-US" sz="2400" dirty="0">
                <a:latin typeface="+mn-lt"/>
              </a:rPr>
              <a:t>Avoidance of initial overoptimism and conceptual </a:t>
            </a:r>
            <a:r>
              <a:rPr lang="en-US" altLang="en-US" sz="2400" dirty="0" smtClean="0">
                <a:latin typeface="+mn-lt"/>
              </a:rPr>
              <a:t>difficulties</a:t>
            </a: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746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Success Factors in </a:t>
            </a:r>
            <a:r>
              <a:rPr lang="en-US" dirty="0" smtClean="0"/>
              <a:t>the Project </a:t>
            </a:r>
            <a:r>
              <a:rPr lang="en-US" dirty="0"/>
              <a:t>Implementation Profile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12110"/>
          </a:xfrm>
        </p:spPr>
        <p:txBody>
          <a:bodyPr/>
          <a:lstStyle/>
          <a:p>
            <a:pPr marL="432000" indent="-432000"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US" sz="1800" dirty="0">
                <a:latin typeface="+mn-lt"/>
              </a:rPr>
              <a:t>Project mission</a:t>
            </a:r>
          </a:p>
          <a:p>
            <a:pPr marL="432000" indent="-432000"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US" sz="1800" dirty="0">
                <a:latin typeface="+mn-lt"/>
              </a:rPr>
              <a:t>Top management support</a:t>
            </a:r>
          </a:p>
          <a:p>
            <a:pPr marL="432000" indent="-432000"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US" sz="1800" dirty="0">
                <a:latin typeface="+mn-lt"/>
              </a:rPr>
              <a:t>Project plans </a:t>
            </a:r>
            <a:r>
              <a:rPr lang="en-US" sz="1800" dirty="0" smtClean="0">
                <a:latin typeface="+mn-lt"/>
              </a:rPr>
              <a:t>and </a:t>
            </a:r>
            <a:r>
              <a:rPr lang="en-US" sz="1800" dirty="0">
                <a:latin typeface="+mn-lt"/>
              </a:rPr>
              <a:t>schedules</a:t>
            </a:r>
          </a:p>
          <a:p>
            <a:pPr marL="432000" indent="-432000"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US" sz="1800" dirty="0">
                <a:latin typeface="+mn-lt"/>
              </a:rPr>
              <a:t>Client consultation</a:t>
            </a:r>
          </a:p>
          <a:p>
            <a:pPr marL="432000" indent="-432000"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US" sz="1800" dirty="0">
                <a:latin typeface="+mn-lt"/>
              </a:rPr>
              <a:t>Personnel</a:t>
            </a:r>
          </a:p>
          <a:p>
            <a:pPr marL="432000" indent="-432000"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US" sz="1800" dirty="0">
                <a:latin typeface="+mn-lt"/>
              </a:rPr>
              <a:t>Technical tasks</a:t>
            </a:r>
          </a:p>
          <a:p>
            <a:pPr marL="432000" indent="-432000"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US" sz="1800" dirty="0">
                <a:latin typeface="+mn-lt"/>
              </a:rPr>
              <a:t>Client acceptance</a:t>
            </a:r>
          </a:p>
          <a:p>
            <a:pPr marL="432000" indent="-432000"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US" sz="1800" dirty="0">
                <a:latin typeface="+mn-lt"/>
              </a:rPr>
              <a:t>Monitoring </a:t>
            </a:r>
            <a:r>
              <a:rPr lang="en-US" sz="1800" dirty="0" smtClean="0">
                <a:latin typeface="+mn-lt"/>
              </a:rPr>
              <a:t>and </a:t>
            </a:r>
            <a:r>
              <a:rPr lang="en-US" sz="1800" dirty="0">
                <a:latin typeface="+mn-lt"/>
              </a:rPr>
              <a:t>feedback</a:t>
            </a:r>
          </a:p>
          <a:p>
            <a:pPr marL="432000" indent="-432000"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US" sz="1800" dirty="0">
                <a:latin typeface="+mn-lt"/>
              </a:rPr>
              <a:t>Communication channels</a:t>
            </a:r>
          </a:p>
          <a:p>
            <a:pPr marL="432000" indent="-432000"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US" sz="1800" dirty="0" smtClean="0">
                <a:latin typeface="+mn-lt"/>
              </a:rPr>
              <a:t>Troubleshooting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4652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6000" smtClean="0"/>
              <a:t>Thank You</a:t>
            </a:r>
            <a:endParaRPr lang="en-GB" sz="6000"/>
          </a:p>
        </p:txBody>
      </p:sp>
    </p:spTree>
    <p:extLst>
      <p:ext uri="{BB962C8B-B14F-4D97-AF65-F5344CB8AC3E}">
        <p14:creationId xmlns:p14="http://schemas.microsoft.com/office/powerpoint/2010/main" val="236827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2"/>
                </a:solidFill>
              </a:rPr>
              <a:t>Control Cycles—General Model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2000" indent="-432000">
              <a:buSzPct val="100000"/>
              <a:buFont typeface="Corbel" panose="020B0503020204020204" pitchFamily="34" charset="0"/>
              <a:buAutoNum type="arabicPeriod"/>
            </a:pPr>
            <a:r>
              <a:rPr lang="en-US" altLang="en-US" sz="2400" dirty="0">
                <a:latin typeface="+mn-lt"/>
              </a:rPr>
              <a:t>Setting a goal.</a:t>
            </a:r>
          </a:p>
          <a:p>
            <a:pPr marL="432000" indent="-432000">
              <a:buSzPct val="100000"/>
              <a:buFont typeface="Corbel" panose="020B0503020204020204" pitchFamily="34" charset="0"/>
              <a:buAutoNum type="arabicPeriod"/>
            </a:pPr>
            <a:r>
              <a:rPr lang="en-US" altLang="en-US" sz="2400" dirty="0">
                <a:latin typeface="+mn-lt"/>
              </a:rPr>
              <a:t>Measuring progress.</a:t>
            </a:r>
          </a:p>
          <a:p>
            <a:pPr marL="432000" indent="-432000">
              <a:buSzPct val="100000"/>
              <a:buFont typeface="Corbel" panose="020B0503020204020204" pitchFamily="34" charset="0"/>
              <a:buAutoNum type="arabicPeriod"/>
            </a:pPr>
            <a:r>
              <a:rPr lang="en-US" altLang="en-US" sz="2400" dirty="0">
                <a:latin typeface="+mn-lt"/>
              </a:rPr>
              <a:t>Comparing actual with planned performance.</a:t>
            </a:r>
          </a:p>
          <a:p>
            <a:pPr marL="432000" indent="-432000">
              <a:buSzPct val="100000"/>
              <a:buFont typeface="Corbel" panose="020B0503020204020204" pitchFamily="34" charset="0"/>
              <a:buAutoNum type="arabicPeriod"/>
            </a:pPr>
            <a:r>
              <a:rPr lang="en-US" altLang="en-US" sz="2400" dirty="0">
                <a:latin typeface="+mn-lt"/>
              </a:rPr>
              <a:t>Taking action</a:t>
            </a:r>
            <a:r>
              <a:rPr lang="en-US" altLang="en-US" sz="2400" dirty="0" smtClean="0">
                <a:latin typeface="+mn-lt"/>
              </a:rPr>
              <a:t>.</a:t>
            </a: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031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smtClean="0"/>
              <a:t>Figure 13.2 The </a:t>
            </a:r>
            <a:r>
              <a:rPr lang="en-US" dirty="0"/>
              <a:t>Project Control Cycle</a:t>
            </a:r>
          </a:p>
        </p:txBody>
      </p:sp>
      <p:pic>
        <p:nvPicPr>
          <p:cNvPr id="3" name="Picture 2" descr="The project control cycle consists of 4 steps. 1, setting a goal, 2, measuring progress, 3 comparing actual with planned, and 4, taking action and recycling the process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86" y="1786543"/>
            <a:ext cx="7192829" cy="408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0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 curve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 tool that allows the progress  of a project to be tracked visually over time, and form a historical record of what has happened to date.</a:t>
            </a:r>
          </a:p>
          <a:p>
            <a:endParaRPr lang="en-GB"/>
          </a:p>
          <a:p>
            <a:r>
              <a:rPr lang="en-GB" smtClean="0"/>
              <a:t>It allows project managers to quickly identify project growth, slippage and potential problems that could adversely impact the project if no remedial action is taken.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69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smtClean="0"/>
              <a:t>Figure </a:t>
            </a:r>
            <a:r>
              <a:rPr lang="en-US" dirty="0"/>
              <a:t>13.3 Project S-Curves</a:t>
            </a:r>
          </a:p>
        </p:txBody>
      </p:sp>
      <p:pic>
        <p:nvPicPr>
          <p:cNvPr id="3" name="Picture 2" descr="A graph plots cumulative costs in thousands from 0 to 80, versus elapsed time in weeks from 0 to 45. An S shaped curve begins at the origin and terminates at (45, 78), with a central shift at (22,40). All values estimated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708" y="1607895"/>
            <a:ext cx="5248585" cy="449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 dirty="0">
                <a:latin typeface="+mn-lt"/>
              </a:rPr>
              <a:t>Milestones are </a:t>
            </a:r>
            <a:r>
              <a:rPr lang="en-US" altLang="en-US" sz="2000" b="1" dirty="0">
                <a:solidFill>
                  <a:schemeClr val="tx1"/>
                </a:solidFill>
                <a:latin typeface="+mn-lt"/>
              </a:rPr>
              <a:t>events or stages </a:t>
            </a:r>
            <a:r>
              <a:rPr lang="en-US" altLang="en-US" sz="2000" dirty="0">
                <a:latin typeface="+mn-lt"/>
              </a:rPr>
              <a:t>of the project that represent a </a:t>
            </a:r>
            <a:r>
              <a:rPr lang="en-US" altLang="en-US" sz="2000" b="1" dirty="0">
                <a:solidFill>
                  <a:schemeClr val="tx1"/>
                </a:solidFill>
                <a:latin typeface="+mn-lt"/>
              </a:rPr>
              <a:t>significant </a:t>
            </a:r>
            <a:r>
              <a:rPr lang="en-US" altLang="en-US" sz="2000" b="1" dirty="0" smtClean="0">
                <a:solidFill>
                  <a:schemeClr val="tx1"/>
                </a:solidFill>
                <a:latin typeface="+mn-lt"/>
              </a:rPr>
              <a:t>accomplishment</a:t>
            </a:r>
            <a:r>
              <a:rPr lang="en-US" altLang="en-US" sz="20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0" indent="0">
              <a:buNone/>
            </a:pPr>
            <a:r>
              <a:rPr lang="en-US" altLang="en-US" sz="2000" b="1" dirty="0" smtClean="0">
                <a:latin typeface="+mn-lt"/>
              </a:rPr>
              <a:t>Milestones</a:t>
            </a:r>
            <a:r>
              <a:rPr lang="en-US" altLang="en-US" sz="2000" b="1" dirty="0">
                <a:latin typeface="+mn-lt"/>
              </a:rPr>
              <a:t>:</a:t>
            </a:r>
          </a:p>
          <a:p>
            <a:pPr marL="347663" indent="-347663">
              <a:spcBef>
                <a:spcPts val="1200"/>
              </a:spcBef>
              <a:buClr>
                <a:schemeClr val="tx2"/>
              </a:buClr>
              <a:buSzPct val="100000"/>
              <a:buFont typeface="+mj-lt"/>
              <a:buAutoNum type="arabicPeriod"/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b="1" dirty="0" smtClean="0">
                <a:solidFill>
                  <a:schemeClr val="tx1"/>
                </a:solidFill>
                <a:latin typeface="+mn-lt"/>
              </a:rPr>
              <a:t>Signal </a:t>
            </a:r>
            <a:r>
              <a:rPr lang="en-US" altLang="en-US" sz="2000" b="1" dirty="0">
                <a:solidFill>
                  <a:schemeClr val="tx1"/>
                </a:solidFill>
                <a:latin typeface="+mn-lt"/>
              </a:rPr>
              <a:t>completion </a:t>
            </a:r>
            <a:r>
              <a:rPr lang="en-US" altLang="en-US" sz="2000" dirty="0">
                <a:latin typeface="+mn-lt"/>
              </a:rPr>
              <a:t>of important steps</a:t>
            </a:r>
          </a:p>
          <a:p>
            <a:pPr marL="347663" indent="-347663">
              <a:spcBef>
                <a:spcPts val="1200"/>
              </a:spcBef>
              <a:buClr>
                <a:schemeClr val="tx2"/>
              </a:buClr>
              <a:buSzPct val="100000"/>
              <a:buFont typeface="+mj-lt"/>
              <a:buAutoNum type="arabicPeriod"/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b="1" dirty="0" smtClean="0">
                <a:solidFill>
                  <a:schemeClr val="tx1"/>
                </a:solidFill>
                <a:latin typeface="+mn-lt"/>
              </a:rPr>
              <a:t>Motivate </a:t>
            </a:r>
            <a:r>
              <a:rPr lang="en-US" altLang="en-US" sz="2000" b="1" dirty="0">
                <a:latin typeface="+mn-lt"/>
              </a:rPr>
              <a:t>team </a:t>
            </a:r>
            <a:r>
              <a:rPr lang="en-US" altLang="en-US" sz="2000" dirty="0">
                <a:latin typeface="+mn-lt"/>
              </a:rPr>
              <a:t>and suppliers</a:t>
            </a:r>
          </a:p>
          <a:p>
            <a:pPr marL="432000" indent="-432000">
              <a:spcBef>
                <a:spcPts val="1200"/>
              </a:spcBef>
              <a:buClr>
                <a:schemeClr val="tx2"/>
              </a:buClr>
              <a:buSzPct val="100000"/>
              <a:buFont typeface="+mj-lt"/>
              <a:buAutoNum type="arabicPeriod"/>
              <a:defRPr/>
            </a:pPr>
            <a:r>
              <a:rPr lang="en-US" altLang="en-US" sz="2000" dirty="0">
                <a:latin typeface="+mn-lt"/>
              </a:rPr>
              <a:t>Offer </a:t>
            </a:r>
            <a:r>
              <a:rPr lang="en-US" altLang="en-US" sz="2000" b="1" dirty="0">
                <a:solidFill>
                  <a:schemeClr val="tx1"/>
                </a:solidFill>
                <a:latin typeface="+mn-lt"/>
              </a:rPr>
              <a:t>reevaluation</a:t>
            </a:r>
            <a:r>
              <a:rPr lang="en-US" altLang="en-US" sz="2000" dirty="0">
                <a:latin typeface="+mn-lt"/>
              </a:rPr>
              <a:t> points</a:t>
            </a:r>
          </a:p>
          <a:p>
            <a:pPr marL="432000" indent="-432000">
              <a:spcBef>
                <a:spcPts val="1200"/>
              </a:spcBef>
              <a:buClr>
                <a:schemeClr val="tx2"/>
              </a:buClr>
              <a:buSzPct val="100000"/>
              <a:buFont typeface="+mj-lt"/>
              <a:buAutoNum type="arabicPeriod"/>
              <a:defRPr/>
            </a:pPr>
            <a:r>
              <a:rPr lang="en-US" altLang="en-US" sz="2000" dirty="0">
                <a:latin typeface="+mn-lt"/>
              </a:rPr>
              <a:t>Help </a:t>
            </a:r>
            <a:r>
              <a:rPr lang="en-US" altLang="en-US" sz="2000" b="1" dirty="0">
                <a:solidFill>
                  <a:schemeClr val="tx1"/>
                </a:solidFill>
                <a:latin typeface="+mn-lt"/>
              </a:rPr>
              <a:t>coordinate</a:t>
            </a:r>
            <a:r>
              <a:rPr lang="en-US" alt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en-US" sz="2000" dirty="0">
                <a:latin typeface="+mn-lt"/>
              </a:rPr>
              <a:t>schedules</a:t>
            </a:r>
          </a:p>
          <a:p>
            <a:pPr marL="347663" indent="-347663">
              <a:spcBef>
                <a:spcPts val="1200"/>
              </a:spcBef>
              <a:buClr>
                <a:schemeClr val="tx2"/>
              </a:buClr>
              <a:buSzPct val="100000"/>
              <a:buFont typeface="+mj-lt"/>
              <a:buAutoNum type="arabicPeriod"/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b="1" dirty="0" smtClean="0">
                <a:solidFill>
                  <a:schemeClr val="tx1"/>
                </a:solidFill>
                <a:latin typeface="+mn-lt"/>
              </a:rPr>
              <a:t>Identify </a:t>
            </a:r>
            <a:r>
              <a:rPr lang="en-US" altLang="en-US" sz="2000" dirty="0">
                <a:latin typeface="+mn-lt"/>
              </a:rPr>
              <a:t>key review </a:t>
            </a:r>
            <a:r>
              <a:rPr lang="en-US" altLang="en-US" sz="2000" dirty="0" smtClean="0">
                <a:latin typeface="+mn-lt"/>
              </a:rPr>
              <a:t>gates</a:t>
            </a:r>
          </a:p>
          <a:p>
            <a:pPr marL="347663" indent="-347663">
              <a:spcBef>
                <a:spcPts val="1200"/>
              </a:spcBef>
              <a:buClr>
                <a:schemeClr val="tx2"/>
              </a:buClr>
              <a:buSzPct val="100000"/>
              <a:buFont typeface="+mj-lt"/>
              <a:buAutoNum type="arabicPeriod"/>
              <a:defRPr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b="1" dirty="0" smtClean="0">
                <a:solidFill>
                  <a:schemeClr val="tx1"/>
                </a:solidFill>
                <a:latin typeface="+mn-lt"/>
              </a:rPr>
              <a:t>Signal </a:t>
            </a:r>
            <a:r>
              <a:rPr lang="en-US" altLang="en-US" sz="2000" dirty="0">
                <a:latin typeface="+mn-lt"/>
              </a:rPr>
              <a:t>other team members when their participation begins</a:t>
            </a:r>
          </a:p>
          <a:p>
            <a:pPr marL="347663" indent="-347663">
              <a:spcBef>
                <a:spcPts val="1200"/>
              </a:spcBef>
              <a:buClr>
                <a:schemeClr val="tx2"/>
              </a:buClr>
              <a:buSzPct val="100000"/>
              <a:buFont typeface="+mj-lt"/>
              <a:buAutoNum type="arabicPeriod"/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b="1" dirty="0" smtClean="0">
                <a:solidFill>
                  <a:schemeClr val="tx1"/>
                </a:solidFill>
                <a:latin typeface="+mn-lt"/>
              </a:rPr>
              <a:t>Delineate </a:t>
            </a:r>
            <a:r>
              <a:rPr lang="en-US" altLang="en-US" sz="2000" dirty="0">
                <a:latin typeface="+mn-lt"/>
              </a:rPr>
              <a:t>work </a:t>
            </a:r>
            <a:r>
              <a:rPr lang="en-US" altLang="en-US" sz="2000" dirty="0" smtClean="0">
                <a:latin typeface="+mn-lt"/>
              </a:rPr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175417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smtClean="0">
                <a:solidFill>
                  <a:schemeClr val="tx2"/>
                </a:solidFill>
              </a:rPr>
              <a:t>Figure </a:t>
            </a:r>
            <a:r>
              <a:rPr lang="en-US" dirty="0">
                <a:solidFill>
                  <a:schemeClr val="tx2"/>
                </a:solidFill>
              </a:rPr>
              <a:t>13.5 Gantt Chart </a:t>
            </a:r>
            <a:r>
              <a:rPr lang="en-US" dirty="0" smtClean="0">
                <a:solidFill>
                  <a:schemeClr val="tx2"/>
                </a:solidFill>
              </a:rPr>
              <a:t>with </a:t>
            </a:r>
            <a:r>
              <a:rPr lang="en-US" dirty="0">
                <a:solidFill>
                  <a:schemeClr val="tx2"/>
                </a:solidFill>
              </a:rPr>
              <a:t>Milestones</a:t>
            </a:r>
          </a:p>
        </p:txBody>
      </p:sp>
      <p:pic>
        <p:nvPicPr>
          <p:cNvPr id="3" name="Picture 2" descr="A Gantt chart with tasks divided by milestones of bid analysis, bid review, and bid awards. Tasks A through G are grouped based on milestones. The bid analysis milestone is followed by tasks A assign bids, B calculate costs, C document awards. Bid review milestone is followed by tasks D evaluate responses, E conduct bidder analysis, F identify criteria. Milestones are marked by points with dates on the Gantt chart, followed by the subsequent tasks’ duration spread on the timeline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49" y="1984600"/>
            <a:ext cx="7915303" cy="303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smtClean="0"/>
              <a:t>Figure </a:t>
            </a:r>
            <a:r>
              <a:rPr lang="en-US" dirty="0"/>
              <a:t>13.6 Assessing Project Blue’s Status Using Tracking Gantt Chart</a:t>
            </a:r>
          </a:p>
        </p:txBody>
      </p:sp>
      <p:pic>
        <p:nvPicPr>
          <p:cNvPr id="2" name="Picture 1" descr="A Gantt chart for tasks A through E. Each task’s duration length on the chart has a completion percentage noted, with a status bar filled accordingly. The start dates and durations for each task are as follows. A, licensing agreement, 4 21 17, 3 days. B, spec design, 4 26 17, 7 days. C, site certification, 4 26 17, 5 days. D, engineering plans, 5 5 17, 5 days. E, prototype development, 5 12 17, 7 days. The completion percentages are as follows. Task A, 100%. B, 57%. C, 80%. D, 0%. E, 0%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33" y="2435808"/>
            <a:ext cx="7987934" cy="198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5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smtClean="0"/>
              <a:t>Figure </a:t>
            </a:r>
            <a:r>
              <a:rPr lang="en-US" dirty="0"/>
              <a:t>13.7 Tracking Gantt with Project Activity Deviation</a:t>
            </a:r>
          </a:p>
        </p:txBody>
      </p:sp>
      <p:pic>
        <p:nvPicPr>
          <p:cNvPr id="2" name="Picture 1" descr="The Gantt chart from the previous slide. The completion percentages are now as follows. Task A, 100%. B, 57%. C, 20%. D, 0%. E, 0%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94" y="2217229"/>
            <a:ext cx="8067813" cy="212858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38763"/>
            <a:ext cx="8229600" cy="943896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en-US" sz="2400" dirty="0">
                <a:latin typeface="+mn-lt"/>
              </a:rPr>
              <a:t>Project status is updated by linking task completion to the schedule baseline.</a:t>
            </a:r>
          </a:p>
        </p:txBody>
      </p:sp>
    </p:spTree>
    <p:extLst>
      <p:ext uri="{BB962C8B-B14F-4D97-AF65-F5344CB8AC3E}">
        <p14:creationId xmlns:p14="http://schemas.microsoft.com/office/powerpoint/2010/main" val="80882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08 Lectur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508 Lectur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8086</TotalTime>
  <Words>383</Words>
  <Application>Microsoft Office PowerPoint</Application>
  <PresentationFormat>On-screen Show (4:3)</PresentationFormat>
  <Paragraphs>57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Corbel</vt:lpstr>
      <vt:lpstr>Noto Sans Symbols</vt:lpstr>
      <vt:lpstr>Times New Roman</vt:lpstr>
      <vt:lpstr>Verdana</vt:lpstr>
      <vt:lpstr>508 Lecture</vt:lpstr>
      <vt:lpstr>1_508 Lecture</vt:lpstr>
      <vt:lpstr>Project Management: Achieving Competitive Advantage</vt:lpstr>
      <vt:lpstr>Control Cycles—General Model</vt:lpstr>
      <vt:lpstr>Figure 13.2 The Project Control Cycle</vt:lpstr>
      <vt:lpstr>S curve</vt:lpstr>
      <vt:lpstr>Figure 13.3 Project S-Curves</vt:lpstr>
      <vt:lpstr>Milestone Analysis</vt:lpstr>
      <vt:lpstr>Figure 13.5 Gantt Chart with Milestones</vt:lpstr>
      <vt:lpstr>Figure 13.6 Assessing Project Blue’s Status Using Tracking Gantt Chart</vt:lpstr>
      <vt:lpstr>Figure 13.7 Tracking Gantt with Project Activity Deviation</vt:lpstr>
      <vt:lpstr>Earned Value Management</vt:lpstr>
      <vt:lpstr>Human Factors in Project Evaluation and Control</vt:lpstr>
      <vt:lpstr>Critical Success Factors in the Project Implementation Profile</vt:lpstr>
      <vt:lpstr>PowerPoint Presentation</vt:lpstr>
    </vt:vector>
  </TitlesOfParts>
  <Company>SPi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Management: Achieving Competitive Advantage, 5e</dc:title>
  <dc:subject>Business</dc:subject>
  <dc:creator>Pinto</dc:creator>
  <cp:keywords>Project Management</cp:keywords>
  <cp:lastModifiedBy>ADWOA</cp:lastModifiedBy>
  <cp:revision>714</cp:revision>
  <dcterms:modified xsi:type="dcterms:W3CDTF">2018-11-07T14:44:39Z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682739</vt:lpwstr>
  </property>
  <property fmtid="{D5CDD505-2E9C-101B-9397-08002B2CF9AE}" pid="3" name="Offisync_ServerID">
    <vt:lpwstr>7e960520-0e88-4f05-9fa0-24079b61e486</vt:lpwstr>
  </property>
  <property fmtid="{D5CDD505-2E9C-101B-9397-08002B2CF9AE}" pid="4" name="Offisync_UpdateToken">
    <vt:lpwstr>2</vt:lpwstr>
  </property>
  <property fmtid="{D5CDD505-2E9C-101B-9397-08002B2CF9AE}" pid="5" name="Jive_VersionGuid">
    <vt:lpwstr>2e874262-9747-49d3-bf1e-677aeb587663</vt:lpwstr>
  </property>
  <property fmtid="{D5CDD505-2E9C-101B-9397-08002B2CF9AE}" pid="6" name="Offisync_ProviderInitializationData">
    <vt:lpwstr>https://neo.pearson.com</vt:lpwstr>
  </property>
  <property fmtid="{D5CDD505-2E9C-101B-9397-08002B2CF9AE}" pid="7" name="Jive_LatestUserAccountName">
    <vt:lpwstr>joel</vt:lpwstr>
  </property>
</Properties>
</file>