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Radley" charset="1" panose="00000500000000000000"/>
      <p:regular r:id="rId14"/>
    </p:embeddedFont>
    <p:embeddedFont>
      <p:font typeface="Roboto" charset="1" panose="02000000000000000000"/>
      <p:regular r:id="rId15"/>
    </p:embeddedFont>
    <p:embeddedFont>
      <p:font typeface="Roboto Bold" charset="1" panose="020000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Relationship Id="rId5" Target="../media/image5.png" Type="http://schemas.openxmlformats.org/officeDocument/2006/relationships/image"/><Relationship Id="rId6" Target="../media/image6.svg" Type="http://schemas.openxmlformats.org/officeDocument/2006/relationships/image"/><Relationship Id="rId7" Target="../media/image1.png" Type="http://schemas.openxmlformats.org/officeDocument/2006/relationships/image"/><Relationship Id="rId8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Relationship Id="rId5" Target="../media/image19.png" Type="http://schemas.openxmlformats.org/officeDocument/2006/relationships/image"/><Relationship Id="rId6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23.jpe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Relationship Id="rId3" Target="../media/image27.jpeg" Type="http://schemas.openxmlformats.org/officeDocument/2006/relationships/image"/><Relationship Id="rId4" Target="../media/image28.jpeg" Type="http://schemas.openxmlformats.org/officeDocument/2006/relationships/image"/><Relationship Id="rId5" Target="../media/image29.jpeg" Type="http://schemas.openxmlformats.org/officeDocument/2006/relationships/image"/><Relationship Id="rId6" Target="../media/image30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44620" y="3168045"/>
            <a:ext cx="11905240" cy="3611982"/>
            <a:chOff x="0" y="0"/>
            <a:chExt cx="15873653" cy="4815976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266700"/>
              <a:ext cx="15873653" cy="2569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4000"/>
                </a:lnSpc>
              </a:pPr>
              <a:r>
                <a:rPr lang="en-US" sz="14000">
                  <a:solidFill>
                    <a:srgbClr val="D49E26"/>
                  </a:solidFill>
                  <a:latin typeface="Radley"/>
                  <a:ea typeface="Radley"/>
                  <a:cs typeface="Radley"/>
                  <a:sym typeface="Radley"/>
                </a:rPr>
                <a:t>NDIZIAI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3434851"/>
              <a:ext cx="15873653" cy="1381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079"/>
                </a:lnSpc>
              </a:pPr>
              <a:r>
                <a:rPr lang="en-US" sz="3399" spc="101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Banana Ripeness Detection and Value Addition Recommendation System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13337941" y="5086872"/>
            <a:ext cx="7284632" cy="5946909"/>
          </a:xfrm>
          <a:custGeom>
            <a:avLst/>
            <a:gdLst/>
            <a:ahLst/>
            <a:cxnLst/>
            <a:rect r="r" b="b" t="t" l="l"/>
            <a:pathLst>
              <a:path h="5946909" w="7284632">
                <a:moveTo>
                  <a:pt x="0" y="0"/>
                </a:moveTo>
                <a:lnTo>
                  <a:pt x="7284632" y="0"/>
                </a:lnTo>
                <a:lnTo>
                  <a:pt x="7284632" y="5946909"/>
                </a:lnTo>
                <a:lnTo>
                  <a:pt x="0" y="59469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-2966719" y="-1029396"/>
            <a:ext cx="8536036" cy="6968510"/>
          </a:xfrm>
          <a:custGeom>
            <a:avLst/>
            <a:gdLst/>
            <a:ahLst/>
            <a:cxnLst/>
            <a:rect r="r" b="b" t="t" l="l"/>
            <a:pathLst>
              <a:path h="6968510" w="8536036">
                <a:moveTo>
                  <a:pt x="0" y="0"/>
                </a:moveTo>
                <a:lnTo>
                  <a:pt x="8536037" y="0"/>
                </a:lnTo>
                <a:lnTo>
                  <a:pt x="8536037" y="6968510"/>
                </a:lnTo>
                <a:lnTo>
                  <a:pt x="0" y="69685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6495484">
            <a:off x="-1952676" y="5701556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8" y="0"/>
                </a:lnTo>
                <a:lnTo>
                  <a:pt x="7358178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4700908">
            <a:off x="13301167" y="2610905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07460" y="7741862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4" y="0"/>
                </a:lnTo>
                <a:lnTo>
                  <a:pt x="6235304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10192" y="-432509"/>
            <a:ext cx="12536316" cy="2402277"/>
            <a:chOff x="0" y="0"/>
            <a:chExt cx="16715088" cy="320303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927744"/>
              <a:ext cx="16715088" cy="12752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999"/>
                </a:lnSpc>
              </a:pPr>
              <a:r>
                <a:rPr lang="en-US" sz="6999">
                  <a:solidFill>
                    <a:srgbClr val="D49E26"/>
                  </a:solidFill>
                  <a:latin typeface="Radley"/>
                  <a:ea typeface="Radley"/>
                  <a:cs typeface="Radley"/>
                  <a:sym typeface="Radley"/>
                </a:rPr>
                <a:t>PROBLEM STATEMENT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19050"/>
              <a:ext cx="16715088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83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-10800000">
            <a:off x="13518549" y="-2545138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5" y="0"/>
                </a:lnTo>
                <a:lnTo>
                  <a:pt x="6235305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4700908">
            <a:off x="13422610" y="-494605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6495484">
            <a:off x="-2082073" y="8643738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910192" y="3003340"/>
            <a:ext cx="11830927" cy="77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6" indent="-399413" lvl="1">
              <a:lnSpc>
                <a:spcPts val="6622"/>
              </a:lnSpc>
              <a:buFont typeface="Arial"/>
              <a:buChar char="•"/>
            </a:pPr>
            <a:r>
              <a:rPr lang="en-US" b="true" sz="3699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Lack of value addition in Kenyan agriculture.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10192" y="3806811"/>
            <a:ext cx="16377808" cy="1608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6" indent="-399413" lvl="1">
              <a:lnSpc>
                <a:spcPts val="6622"/>
              </a:lnSpc>
              <a:buFont typeface="Arial"/>
              <a:buChar char="•"/>
            </a:pPr>
            <a:r>
              <a:rPr lang="en-US" b="true" sz="3699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Farmers sell bananas immediately due to insufficient knowledge and resources.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10192" y="5872721"/>
            <a:ext cx="13261628" cy="77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6" indent="-399413" lvl="1">
              <a:lnSpc>
                <a:spcPts val="6622"/>
              </a:lnSpc>
              <a:buFont typeface="Arial"/>
              <a:buChar char="•"/>
            </a:pPr>
            <a:r>
              <a:rPr lang="en-US" b="true" sz="3699" spc="40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High post-harvest losses due to rapid ripening and waste.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5323" y="1866210"/>
            <a:ext cx="5776223" cy="6554580"/>
          </a:xfrm>
          <a:custGeom>
            <a:avLst/>
            <a:gdLst/>
            <a:ahLst/>
            <a:cxnLst/>
            <a:rect r="r" b="b" t="t" l="l"/>
            <a:pathLst>
              <a:path h="6554580" w="5776223">
                <a:moveTo>
                  <a:pt x="0" y="0"/>
                </a:moveTo>
                <a:lnTo>
                  <a:pt x="5776223" y="0"/>
                </a:lnTo>
                <a:lnTo>
                  <a:pt x="5776223" y="6554580"/>
                </a:lnTo>
                <a:lnTo>
                  <a:pt x="0" y="6554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737" t="0" r="-673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897210" y="-933172"/>
            <a:ext cx="4408980" cy="3599331"/>
          </a:xfrm>
          <a:custGeom>
            <a:avLst/>
            <a:gdLst/>
            <a:ahLst/>
            <a:cxnLst/>
            <a:rect r="r" b="b" t="t" l="l"/>
            <a:pathLst>
              <a:path h="3599331" w="4408980">
                <a:moveTo>
                  <a:pt x="0" y="0"/>
                </a:moveTo>
                <a:lnTo>
                  <a:pt x="4408979" y="0"/>
                </a:lnTo>
                <a:lnTo>
                  <a:pt x="4408979" y="3599330"/>
                </a:lnTo>
                <a:lnTo>
                  <a:pt x="0" y="3599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171546" y="2044418"/>
            <a:ext cx="8375509" cy="2905805"/>
            <a:chOff x="0" y="0"/>
            <a:chExt cx="11167346" cy="387440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52400"/>
              <a:ext cx="11167346" cy="150408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198"/>
                </a:lnSpc>
              </a:pPr>
              <a:r>
                <a:rPr lang="en-US" sz="8198">
                  <a:solidFill>
                    <a:srgbClr val="D49E26"/>
                  </a:solidFill>
                  <a:latin typeface="Radley"/>
                  <a:ea typeface="Radley"/>
                  <a:cs typeface="Radley"/>
                  <a:sym typeface="Radley"/>
                </a:rPr>
                <a:t>Current Scenario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204949"/>
              <a:ext cx="11167346" cy="72707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54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313417"/>
              <a:ext cx="11167346" cy="5609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12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4700908">
            <a:off x="12732497" y="-624001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171546" y="3723490"/>
            <a:ext cx="11116454" cy="5799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22"/>
              </a:lnSpc>
            </a:pPr>
            <a:r>
              <a:rPr lang="en-US" sz="3699" spc="4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Kenya produces 1.9 million metric tons of bananas annually</a:t>
            </a:r>
          </a:p>
          <a:p>
            <a:pPr algn="l">
              <a:lnSpc>
                <a:spcPts val="6622"/>
              </a:lnSpc>
            </a:pPr>
            <a:r>
              <a:rPr lang="en-US" sz="3699" spc="4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Post-harvest losses for bananas reach up to 50%.</a:t>
            </a:r>
          </a:p>
          <a:p>
            <a:pPr algn="l">
              <a:lnSpc>
                <a:spcPts val="6622"/>
              </a:lnSpc>
            </a:pPr>
            <a:r>
              <a:rPr lang="en-US" sz="3699" spc="40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Farmers lack the knowledge and skills for value addition.</a:t>
            </a:r>
          </a:p>
          <a:p>
            <a:pPr algn="ctr">
              <a:lnSpc>
                <a:spcPts val="6622"/>
              </a:lnSpc>
            </a:pPr>
          </a:p>
          <a:p>
            <a:pPr algn="ctr">
              <a:lnSpc>
                <a:spcPts val="662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5323" y="1866210"/>
            <a:ext cx="5776223" cy="6554580"/>
          </a:xfrm>
          <a:custGeom>
            <a:avLst/>
            <a:gdLst/>
            <a:ahLst/>
            <a:cxnLst/>
            <a:rect r="r" b="b" t="t" l="l"/>
            <a:pathLst>
              <a:path h="6554580" w="5776223">
                <a:moveTo>
                  <a:pt x="0" y="0"/>
                </a:moveTo>
                <a:lnTo>
                  <a:pt x="5776223" y="0"/>
                </a:lnTo>
                <a:lnTo>
                  <a:pt x="5776223" y="6554580"/>
                </a:lnTo>
                <a:lnTo>
                  <a:pt x="0" y="6554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162" t="0" r="-12162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897210" y="-933172"/>
            <a:ext cx="4408980" cy="3599331"/>
          </a:xfrm>
          <a:custGeom>
            <a:avLst/>
            <a:gdLst/>
            <a:ahLst/>
            <a:cxnLst/>
            <a:rect r="r" b="b" t="t" l="l"/>
            <a:pathLst>
              <a:path h="3599331" w="4408980">
                <a:moveTo>
                  <a:pt x="0" y="0"/>
                </a:moveTo>
                <a:lnTo>
                  <a:pt x="4408979" y="0"/>
                </a:lnTo>
                <a:lnTo>
                  <a:pt x="4408979" y="3599330"/>
                </a:lnTo>
                <a:lnTo>
                  <a:pt x="0" y="359933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256006" y="2251414"/>
            <a:ext cx="10003294" cy="5174349"/>
            <a:chOff x="0" y="0"/>
            <a:chExt cx="13337725" cy="6899132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171450"/>
              <a:ext cx="13337725" cy="16573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00"/>
                </a:lnSpc>
              </a:pPr>
              <a:r>
                <a:rPr lang="en-US" sz="9000">
                  <a:solidFill>
                    <a:srgbClr val="D49E26"/>
                  </a:solidFill>
                  <a:latin typeface="Radley"/>
                  <a:ea typeface="Radley"/>
                  <a:cs typeface="Radley"/>
                  <a:sym typeface="Radley"/>
                </a:rPr>
                <a:t>Objectives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2313421"/>
              <a:ext cx="13337725" cy="6667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39"/>
                </a:lnSpc>
              </a:pP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0" y="3308418"/>
              <a:ext cx="13337725" cy="359071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4339"/>
                </a:lnSpc>
              </a:pPr>
              <a:r>
                <a:rPr lang="en-US" sz="3099" spc="3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•</a:t>
              </a:r>
              <a:r>
                <a:rPr lang="en-US" b="true" sz="3099" spc="30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Automate detection of banana ripeness levels. </a:t>
              </a:r>
            </a:p>
            <a:p>
              <a:pPr algn="just">
                <a:lnSpc>
                  <a:spcPts val="4339"/>
                </a:lnSpc>
              </a:pPr>
              <a:r>
                <a:rPr lang="en-US" b="true" sz="3099" spc="30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•Provide recommendations on value addition to minimize waste</a:t>
              </a:r>
            </a:p>
            <a:p>
              <a:pPr algn="just">
                <a:lnSpc>
                  <a:spcPts val="4339"/>
                </a:lnSpc>
              </a:pPr>
              <a:r>
                <a:rPr lang="en-US" b="true" sz="3099" spc="30">
                  <a:solidFill>
                    <a:srgbClr val="000000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•Improve farmers' return on investment (ROI) by    ensuring minimal crop loss.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4700908">
            <a:off x="12732497" y="-624001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6"/>
                </a:lnTo>
                <a:lnTo>
                  <a:pt x="0" y="19131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8587806">
            <a:off x="16252915" y="8538849"/>
            <a:ext cx="3010055" cy="2457300"/>
          </a:xfrm>
          <a:custGeom>
            <a:avLst/>
            <a:gdLst/>
            <a:ahLst/>
            <a:cxnLst/>
            <a:rect r="r" b="b" t="t" l="l"/>
            <a:pathLst>
              <a:path h="2457300" w="3010055">
                <a:moveTo>
                  <a:pt x="0" y="0"/>
                </a:moveTo>
                <a:lnTo>
                  <a:pt x="3010055" y="0"/>
                </a:lnTo>
                <a:lnTo>
                  <a:pt x="3010055" y="2457300"/>
                </a:lnTo>
                <a:lnTo>
                  <a:pt x="0" y="24573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612636">
            <a:off x="-393964" y="8378921"/>
            <a:ext cx="3101238" cy="2531738"/>
          </a:xfrm>
          <a:custGeom>
            <a:avLst/>
            <a:gdLst/>
            <a:ahLst/>
            <a:cxnLst/>
            <a:rect r="r" b="b" t="t" l="l"/>
            <a:pathLst>
              <a:path h="2531738" w="3101238">
                <a:moveTo>
                  <a:pt x="0" y="0"/>
                </a:moveTo>
                <a:lnTo>
                  <a:pt x="3101238" y="0"/>
                </a:lnTo>
                <a:lnTo>
                  <a:pt x="3101238" y="2531737"/>
                </a:lnTo>
                <a:lnTo>
                  <a:pt x="0" y="253173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012188">
            <a:off x="4077160" y="-2545138"/>
            <a:ext cx="6235304" cy="5090276"/>
          </a:xfrm>
          <a:custGeom>
            <a:avLst/>
            <a:gdLst/>
            <a:ahLst/>
            <a:cxnLst/>
            <a:rect r="r" b="b" t="t" l="l"/>
            <a:pathLst>
              <a:path h="5090276" w="6235304">
                <a:moveTo>
                  <a:pt x="0" y="0"/>
                </a:moveTo>
                <a:lnTo>
                  <a:pt x="6235305" y="0"/>
                </a:lnTo>
                <a:lnTo>
                  <a:pt x="6235305" y="5090276"/>
                </a:lnTo>
                <a:lnTo>
                  <a:pt x="0" y="50902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025682" y="-402339"/>
            <a:ext cx="7358179" cy="1913126"/>
          </a:xfrm>
          <a:custGeom>
            <a:avLst/>
            <a:gdLst/>
            <a:ahLst/>
            <a:cxnLst/>
            <a:rect r="r" b="b" t="t" l="l"/>
            <a:pathLst>
              <a:path h="1913126" w="7358179">
                <a:moveTo>
                  <a:pt x="0" y="0"/>
                </a:moveTo>
                <a:lnTo>
                  <a:pt x="7358179" y="0"/>
                </a:lnTo>
                <a:lnTo>
                  <a:pt x="7358179" y="1913127"/>
                </a:lnTo>
                <a:lnTo>
                  <a:pt x="0" y="1913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6380072" cy="10287000"/>
          </a:xfrm>
          <a:custGeom>
            <a:avLst/>
            <a:gdLst/>
            <a:ahLst/>
            <a:cxnLst/>
            <a:rect r="r" b="b" t="t" l="l"/>
            <a:pathLst>
              <a:path h="10287000" w="6380072">
                <a:moveTo>
                  <a:pt x="0" y="0"/>
                </a:moveTo>
                <a:lnTo>
                  <a:pt x="6380072" y="0"/>
                </a:lnTo>
                <a:lnTo>
                  <a:pt x="638007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98000"/>
            </a:blip>
            <a:stretch>
              <a:fillRect l="-10390" t="0" r="-1039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222809" y="1682238"/>
            <a:ext cx="10522175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000"/>
              </a:lnSpc>
            </a:pPr>
            <a:r>
              <a:rPr lang="en-US" sz="9000">
                <a:solidFill>
                  <a:srgbClr val="D49E26"/>
                </a:solidFill>
                <a:latin typeface="Radley"/>
                <a:ea typeface="Radley"/>
                <a:cs typeface="Radley"/>
                <a:sym typeface="Radley"/>
              </a:rPr>
              <a:t>TARGET MARKET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44426" y="3505711"/>
            <a:ext cx="11345975" cy="5242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sz="2938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1. Farmers &amp; Banana Growers</a:t>
            </a:r>
          </a:p>
          <a:p>
            <a:pPr algn="l">
              <a:lnSpc>
                <a:spcPts val="2919"/>
              </a:lnSpc>
            </a:pPr>
          </a:p>
          <a:p>
            <a:pPr algn="l">
              <a:lnSpc>
                <a:spcPts val="3379"/>
              </a:lnSpc>
            </a:pPr>
            <a:r>
              <a:rPr lang="en-US" sz="2938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2. Fruit Vendors &amp; Market Sellers</a:t>
            </a:r>
          </a:p>
          <a:p>
            <a:pPr algn="l">
              <a:lnSpc>
                <a:spcPts val="2919"/>
              </a:lnSpc>
            </a:pPr>
          </a:p>
          <a:p>
            <a:pPr algn="l">
              <a:lnSpc>
                <a:spcPts val="3379"/>
              </a:lnSpc>
            </a:pPr>
            <a:r>
              <a:rPr lang="en-US" sz="2938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3. Supermarkets &amp; Retailers</a:t>
            </a:r>
          </a:p>
          <a:p>
            <a:pPr algn="l">
              <a:lnSpc>
                <a:spcPts val="3379"/>
              </a:lnSpc>
            </a:pPr>
          </a:p>
          <a:p>
            <a:pPr algn="l">
              <a:lnSpc>
                <a:spcPts val="3379"/>
              </a:lnSpc>
            </a:pPr>
            <a:r>
              <a:rPr lang="en-US" sz="2938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4. Food Processing Companies</a:t>
            </a:r>
          </a:p>
          <a:p>
            <a:pPr algn="l">
              <a:lnSpc>
                <a:spcPts val="3379"/>
              </a:lnSpc>
            </a:pPr>
          </a:p>
          <a:p>
            <a:pPr algn="l">
              <a:lnSpc>
                <a:spcPts val="3379"/>
              </a:lnSpc>
            </a:pPr>
            <a:r>
              <a:rPr lang="en-US" sz="2938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5. Restaurants, Bakeries &amp; Food Businesses</a:t>
            </a:r>
          </a:p>
          <a:p>
            <a:pPr algn="l">
              <a:lnSpc>
                <a:spcPts val="3379"/>
              </a:lnSpc>
            </a:pPr>
          </a:p>
          <a:p>
            <a:pPr algn="l">
              <a:lnSpc>
                <a:spcPts val="3379"/>
              </a:lnSpc>
            </a:pPr>
            <a:r>
              <a:rPr lang="en-US" sz="2938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6. Home Users &amp; Consumers</a:t>
            </a:r>
          </a:p>
          <a:p>
            <a:pPr algn="ctr">
              <a:lnSpc>
                <a:spcPts val="2714"/>
              </a:lnSpc>
            </a:pPr>
          </a:p>
          <a:p>
            <a:pPr algn="ctr">
              <a:lnSpc>
                <a:spcPts val="271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7763774" cy="10287000"/>
          </a:xfrm>
          <a:custGeom>
            <a:avLst/>
            <a:gdLst/>
            <a:ahLst/>
            <a:cxnLst/>
            <a:rect r="r" b="b" t="t" l="l"/>
            <a:pathLst>
              <a:path h="10287000" w="7763774">
                <a:moveTo>
                  <a:pt x="0" y="0"/>
                </a:moveTo>
                <a:lnTo>
                  <a:pt x="7763774" y="0"/>
                </a:lnTo>
                <a:lnTo>
                  <a:pt x="776377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706" r="0" b="-6706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92610" y="1568834"/>
            <a:ext cx="9937351" cy="4676086"/>
            <a:chOff x="0" y="0"/>
            <a:chExt cx="13249801" cy="623478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71450"/>
              <a:ext cx="13249801" cy="31813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000"/>
                </a:lnSpc>
              </a:pPr>
              <a:r>
                <a:rPr lang="en-US" sz="9000">
                  <a:solidFill>
                    <a:srgbClr val="D49E26"/>
                  </a:solidFill>
                  <a:latin typeface="Radley"/>
                  <a:ea typeface="Radley"/>
                  <a:cs typeface="Radley"/>
                  <a:sym typeface="Radley"/>
                </a:rPr>
                <a:t>Implementation Plan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740962"/>
              <a:ext cx="13249801" cy="4938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5400000">
            <a:off x="-4602660" y="-921565"/>
            <a:ext cx="8536036" cy="6968510"/>
          </a:xfrm>
          <a:custGeom>
            <a:avLst/>
            <a:gdLst/>
            <a:ahLst/>
            <a:cxnLst/>
            <a:rect r="r" b="b" t="t" l="l"/>
            <a:pathLst>
              <a:path h="6968510" w="8536036">
                <a:moveTo>
                  <a:pt x="0" y="0"/>
                </a:moveTo>
                <a:lnTo>
                  <a:pt x="8536036" y="0"/>
                </a:lnTo>
                <a:lnTo>
                  <a:pt x="8536036" y="6968509"/>
                </a:lnTo>
                <a:lnTo>
                  <a:pt x="0" y="69685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7039490">
            <a:off x="15698239" y="-1220605"/>
            <a:ext cx="3526238" cy="5912899"/>
          </a:xfrm>
          <a:custGeom>
            <a:avLst/>
            <a:gdLst/>
            <a:ahLst/>
            <a:cxnLst/>
            <a:rect r="r" b="b" t="t" l="l"/>
            <a:pathLst>
              <a:path h="5912899" w="3526238">
                <a:moveTo>
                  <a:pt x="0" y="0"/>
                </a:moveTo>
                <a:lnTo>
                  <a:pt x="3526238" y="0"/>
                </a:lnTo>
                <a:lnTo>
                  <a:pt x="3526238" y="5912899"/>
                </a:lnTo>
                <a:lnTo>
                  <a:pt x="0" y="59128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592610" y="4249770"/>
            <a:ext cx="7884438" cy="39198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99"/>
              </a:lnSpc>
            </a:pPr>
            <a:r>
              <a:rPr lang="en-US" b="true" sz="31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• Data collection and preprocessing.</a:t>
            </a:r>
          </a:p>
          <a:p>
            <a:pPr algn="l">
              <a:lnSpc>
                <a:spcPts val="7999"/>
              </a:lnSpc>
            </a:pPr>
            <a:r>
              <a:rPr lang="en-US" b="true" sz="31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• Model training and optimization.</a:t>
            </a:r>
          </a:p>
          <a:p>
            <a:pPr algn="l">
              <a:lnSpc>
                <a:spcPts val="7999"/>
              </a:lnSpc>
            </a:pPr>
            <a:r>
              <a:rPr lang="en-US" b="true" sz="31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• Development of the application interface </a:t>
            </a:r>
          </a:p>
          <a:p>
            <a:pPr algn="l">
              <a:lnSpc>
                <a:spcPts val="7999"/>
              </a:lnSpc>
            </a:pPr>
            <a:r>
              <a:rPr lang="en-US" b="true" sz="31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• System testing and deployment.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5870" y="2037660"/>
            <a:ext cx="10209217" cy="1200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D49E26"/>
                </a:solidFill>
                <a:latin typeface="Radley"/>
                <a:ea typeface="Radley"/>
                <a:cs typeface="Radley"/>
                <a:sym typeface="Radley"/>
              </a:rPr>
              <a:t>Possible Challenges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3872727" y="8013183"/>
            <a:ext cx="5570599" cy="4547634"/>
          </a:xfrm>
          <a:custGeom>
            <a:avLst/>
            <a:gdLst/>
            <a:ahLst/>
            <a:cxnLst/>
            <a:rect r="r" b="b" t="t" l="l"/>
            <a:pathLst>
              <a:path h="4547634" w="5570599">
                <a:moveTo>
                  <a:pt x="5570599" y="0"/>
                </a:moveTo>
                <a:lnTo>
                  <a:pt x="0" y="0"/>
                </a:lnTo>
                <a:lnTo>
                  <a:pt x="0" y="4547634"/>
                </a:lnTo>
                <a:lnTo>
                  <a:pt x="5570599" y="4547634"/>
                </a:lnTo>
                <a:lnTo>
                  <a:pt x="55705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642416" y="1866210"/>
            <a:ext cx="5776223" cy="6554580"/>
          </a:xfrm>
          <a:custGeom>
            <a:avLst/>
            <a:gdLst/>
            <a:ahLst/>
            <a:cxnLst/>
            <a:rect r="r" b="b" t="t" l="l"/>
            <a:pathLst>
              <a:path h="6554580" w="5776223">
                <a:moveTo>
                  <a:pt x="0" y="0"/>
                </a:moveTo>
                <a:lnTo>
                  <a:pt x="5776224" y="0"/>
                </a:lnTo>
                <a:lnTo>
                  <a:pt x="5776224" y="6554580"/>
                </a:lnTo>
                <a:lnTo>
                  <a:pt x="0" y="65545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9403" t="0" r="-29403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700908">
            <a:off x="14460031" y="7285373"/>
            <a:ext cx="5598538" cy="1455620"/>
          </a:xfrm>
          <a:custGeom>
            <a:avLst/>
            <a:gdLst/>
            <a:ahLst/>
            <a:cxnLst/>
            <a:rect r="r" b="b" t="t" l="l"/>
            <a:pathLst>
              <a:path h="1455620" w="5598538">
                <a:moveTo>
                  <a:pt x="0" y="0"/>
                </a:moveTo>
                <a:lnTo>
                  <a:pt x="5598538" y="0"/>
                </a:lnTo>
                <a:lnTo>
                  <a:pt x="5598538" y="1455620"/>
                </a:lnTo>
                <a:lnTo>
                  <a:pt x="0" y="14556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2239343">
            <a:off x="-513119" y="119725"/>
            <a:ext cx="5598538" cy="1455620"/>
          </a:xfrm>
          <a:custGeom>
            <a:avLst/>
            <a:gdLst/>
            <a:ahLst/>
            <a:cxnLst/>
            <a:rect r="r" b="b" t="t" l="l"/>
            <a:pathLst>
              <a:path h="1455620" w="5598538">
                <a:moveTo>
                  <a:pt x="0" y="0"/>
                </a:moveTo>
                <a:lnTo>
                  <a:pt x="5598537" y="0"/>
                </a:lnTo>
                <a:lnTo>
                  <a:pt x="5598537" y="1455620"/>
                </a:lnTo>
                <a:lnTo>
                  <a:pt x="0" y="145562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98478" y="4156538"/>
            <a:ext cx="8969454" cy="50965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42"/>
              </a:lnSpc>
            </a:pPr>
            <a:r>
              <a:rPr lang="en-US" sz="41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</a:t>
            </a:r>
            <a:r>
              <a:rPr lang="en-US" sz="4173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Model Accuracy: </a:t>
            </a:r>
          </a:p>
          <a:p>
            <a:pPr algn="l">
              <a:lnSpc>
                <a:spcPts val="4582"/>
              </a:lnSpc>
            </a:pPr>
            <a:r>
              <a:rPr lang="en-US" sz="32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Affected by lighting and quality variations.</a:t>
            </a:r>
          </a:p>
          <a:p>
            <a:pPr algn="l">
              <a:lnSpc>
                <a:spcPts val="4582"/>
              </a:lnSpc>
            </a:pPr>
          </a:p>
          <a:p>
            <a:pPr algn="just">
              <a:lnSpc>
                <a:spcPts val="5842"/>
              </a:lnSpc>
            </a:pPr>
            <a:r>
              <a:rPr lang="en-US" sz="41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</a:t>
            </a:r>
            <a:r>
              <a:rPr lang="en-US" sz="4173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 </a:t>
            </a:r>
            <a:r>
              <a:rPr lang="en-US" sz="4173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Adoption Barriers:</a:t>
            </a:r>
          </a:p>
          <a:p>
            <a:pPr algn="just">
              <a:lnSpc>
                <a:spcPts val="4582"/>
              </a:lnSpc>
            </a:pPr>
            <a:r>
              <a:rPr lang="en-US" sz="32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Farmers hesitant to use new technology.</a:t>
            </a:r>
          </a:p>
          <a:p>
            <a:pPr algn="just">
              <a:lnSpc>
                <a:spcPts val="4582"/>
              </a:lnSpc>
            </a:pPr>
          </a:p>
          <a:p>
            <a:pPr algn="ctr">
              <a:lnSpc>
                <a:spcPts val="5842"/>
              </a:lnSpc>
            </a:pPr>
            <a:r>
              <a:rPr lang="en-US" sz="4173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Technical Issues:</a:t>
            </a:r>
          </a:p>
          <a:p>
            <a:pPr algn="ctr">
              <a:lnSpc>
                <a:spcPts val="4582"/>
              </a:lnSpc>
            </a:pPr>
            <a:r>
              <a:rPr lang="en-US" sz="3273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Compatibility with diverse devices and networks.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4E5D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70173" y="2525579"/>
            <a:ext cx="16963448" cy="6855430"/>
            <a:chOff x="0" y="0"/>
            <a:chExt cx="4467739" cy="18055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67739" cy="1805545"/>
            </a:xfrm>
            <a:custGeom>
              <a:avLst/>
              <a:gdLst/>
              <a:ahLst/>
              <a:cxnLst/>
              <a:rect r="r" b="b" t="t" l="l"/>
              <a:pathLst>
                <a:path h="1805545" w="4467739">
                  <a:moveTo>
                    <a:pt x="22819" y="0"/>
                  </a:moveTo>
                  <a:lnTo>
                    <a:pt x="4444920" y="0"/>
                  </a:lnTo>
                  <a:cubicBezTo>
                    <a:pt x="4457523" y="0"/>
                    <a:pt x="4467739" y="10217"/>
                    <a:pt x="4467739" y="22819"/>
                  </a:cubicBezTo>
                  <a:lnTo>
                    <a:pt x="4467739" y="1782726"/>
                  </a:lnTo>
                  <a:cubicBezTo>
                    <a:pt x="4467739" y="1795329"/>
                    <a:pt x="4457523" y="1805545"/>
                    <a:pt x="4444920" y="1805545"/>
                  </a:cubicBezTo>
                  <a:lnTo>
                    <a:pt x="22819" y="1805545"/>
                  </a:lnTo>
                  <a:cubicBezTo>
                    <a:pt x="10217" y="1805545"/>
                    <a:pt x="0" y="1795329"/>
                    <a:pt x="0" y="1782726"/>
                  </a:cubicBezTo>
                  <a:lnTo>
                    <a:pt x="0" y="22819"/>
                  </a:lnTo>
                  <a:cubicBezTo>
                    <a:pt x="0" y="10217"/>
                    <a:pt x="10217" y="0"/>
                    <a:pt x="2281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467739" cy="1853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49707" y="6724940"/>
            <a:ext cx="2479327" cy="2533360"/>
            <a:chOff x="0" y="0"/>
            <a:chExt cx="14738937" cy="1506015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738938" cy="15060152"/>
            </a:xfrm>
            <a:custGeom>
              <a:avLst/>
              <a:gdLst/>
              <a:ahLst/>
              <a:cxnLst/>
              <a:rect r="r" b="b" t="t" l="l"/>
              <a:pathLst>
                <a:path h="15060152" w="14738938">
                  <a:moveTo>
                    <a:pt x="14738938" y="7530167"/>
                  </a:moveTo>
                  <a:cubicBezTo>
                    <a:pt x="14738938" y="11688743"/>
                    <a:pt x="11439449" y="15060152"/>
                    <a:pt x="7369469" y="15060152"/>
                  </a:cubicBezTo>
                  <a:cubicBezTo>
                    <a:pt x="3299429" y="15060152"/>
                    <a:pt x="0" y="11688743"/>
                    <a:pt x="0" y="7530167"/>
                  </a:cubicBezTo>
                  <a:cubicBezTo>
                    <a:pt x="0" y="3371379"/>
                    <a:pt x="3299429" y="0"/>
                    <a:pt x="7369469" y="0"/>
                  </a:cubicBezTo>
                  <a:cubicBezTo>
                    <a:pt x="11439509" y="0"/>
                    <a:pt x="14738938" y="3371379"/>
                    <a:pt x="14738938" y="7530167"/>
                  </a:cubicBezTo>
                  <a:close/>
                </a:path>
              </a:pathLst>
            </a:custGeom>
            <a:blipFill>
              <a:blip r:embed="rId2"/>
              <a:stretch>
                <a:fillRect l="-29094" t="-15617" r="-31845" b="-120792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3044680" y="2907047"/>
            <a:ext cx="3324444" cy="1799808"/>
            <a:chOff x="0" y="0"/>
            <a:chExt cx="1373938" cy="74383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373938" cy="743831"/>
            </a:xfrm>
            <a:custGeom>
              <a:avLst/>
              <a:gdLst/>
              <a:ahLst/>
              <a:cxnLst/>
              <a:rect r="r" b="b" t="t" l="l"/>
              <a:pathLst>
                <a:path h="743831" w="1373938">
                  <a:moveTo>
                    <a:pt x="46576" y="0"/>
                  </a:moveTo>
                  <a:lnTo>
                    <a:pt x="1327362" y="0"/>
                  </a:lnTo>
                  <a:cubicBezTo>
                    <a:pt x="1353085" y="0"/>
                    <a:pt x="1373938" y="20853"/>
                    <a:pt x="1373938" y="46576"/>
                  </a:cubicBezTo>
                  <a:lnTo>
                    <a:pt x="1373938" y="697255"/>
                  </a:lnTo>
                  <a:cubicBezTo>
                    <a:pt x="1373938" y="709608"/>
                    <a:pt x="1369031" y="721455"/>
                    <a:pt x="1360296" y="730189"/>
                  </a:cubicBezTo>
                  <a:cubicBezTo>
                    <a:pt x="1351562" y="738924"/>
                    <a:pt x="1339715" y="743831"/>
                    <a:pt x="1327362" y="743831"/>
                  </a:cubicBezTo>
                  <a:lnTo>
                    <a:pt x="46576" y="743831"/>
                  </a:lnTo>
                  <a:cubicBezTo>
                    <a:pt x="20853" y="743831"/>
                    <a:pt x="0" y="722978"/>
                    <a:pt x="0" y="697255"/>
                  </a:cubicBezTo>
                  <a:lnTo>
                    <a:pt x="0" y="46576"/>
                  </a:lnTo>
                  <a:cubicBezTo>
                    <a:pt x="0" y="20853"/>
                    <a:pt x="20853" y="0"/>
                    <a:pt x="46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1373938" cy="80098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Kevin Mwirigi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UI/UX Designer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3319" y="2907047"/>
            <a:ext cx="2603967" cy="2836680"/>
            <a:chOff x="0" y="0"/>
            <a:chExt cx="15479889" cy="1686330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5479889" cy="16863310"/>
            </a:xfrm>
            <a:custGeom>
              <a:avLst/>
              <a:gdLst/>
              <a:ahLst/>
              <a:cxnLst/>
              <a:rect r="r" b="b" t="t" l="l"/>
              <a:pathLst>
                <a:path h="16863310" w="15479889">
                  <a:moveTo>
                    <a:pt x="15479889" y="8431756"/>
                  </a:moveTo>
                  <a:cubicBezTo>
                    <a:pt x="15479889" y="13088241"/>
                    <a:pt x="12014530" y="16863310"/>
                    <a:pt x="7739945" y="16863310"/>
                  </a:cubicBezTo>
                  <a:cubicBezTo>
                    <a:pt x="3465297" y="16863310"/>
                    <a:pt x="0" y="13088241"/>
                    <a:pt x="0" y="8431756"/>
                  </a:cubicBezTo>
                  <a:cubicBezTo>
                    <a:pt x="0" y="3775035"/>
                    <a:pt x="3465297" y="0"/>
                    <a:pt x="7739945" y="0"/>
                  </a:cubicBezTo>
                  <a:cubicBezTo>
                    <a:pt x="12014592" y="0"/>
                    <a:pt x="15479889" y="3775035"/>
                    <a:pt x="15479889" y="8431756"/>
                  </a:cubicBezTo>
                  <a:close/>
                </a:path>
              </a:pathLst>
            </a:custGeom>
            <a:blipFill>
              <a:blip r:embed="rId3"/>
              <a:stretch>
                <a:fillRect l="0" t="-1518" r="0" b="-1518"/>
              </a:stretch>
            </a:blip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7467491" y="6370852"/>
            <a:ext cx="2968812" cy="2212106"/>
            <a:chOff x="0" y="0"/>
            <a:chExt cx="1226961" cy="91422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26961" cy="914227"/>
            </a:xfrm>
            <a:custGeom>
              <a:avLst/>
              <a:gdLst/>
              <a:ahLst/>
              <a:cxnLst/>
              <a:rect r="r" b="b" t="t" l="l"/>
              <a:pathLst>
                <a:path h="914227" w="1226961">
                  <a:moveTo>
                    <a:pt x="613481" y="0"/>
                  </a:moveTo>
                  <a:cubicBezTo>
                    <a:pt x="274665" y="0"/>
                    <a:pt x="0" y="204657"/>
                    <a:pt x="0" y="457114"/>
                  </a:cubicBezTo>
                  <a:cubicBezTo>
                    <a:pt x="0" y="709571"/>
                    <a:pt x="274665" y="914227"/>
                    <a:pt x="613481" y="914227"/>
                  </a:cubicBezTo>
                  <a:cubicBezTo>
                    <a:pt x="952297" y="914227"/>
                    <a:pt x="1226961" y="709571"/>
                    <a:pt x="1226961" y="457114"/>
                  </a:cubicBezTo>
                  <a:cubicBezTo>
                    <a:pt x="1226961" y="204657"/>
                    <a:pt x="952297" y="0"/>
                    <a:pt x="61348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15028" y="28559"/>
              <a:ext cx="996906" cy="799960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Rotich Kibet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Project Lead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429712" y="3806951"/>
            <a:ext cx="2911021" cy="3206787"/>
            <a:chOff x="0" y="0"/>
            <a:chExt cx="17505205" cy="1928376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505204" cy="19283769"/>
            </a:xfrm>
            <a:custGeom>
              <a:avLst/>
              <a:gdLst/>
              <a:ahLst/>
              <a:cxnLst/>
              <a:rect r="r" b="b" t="t" l="l"/>
              <a:pathLst>
                <a:path h="19283769" w="17505204">
                  <a:moveTo>
                    <a:pt x="17505204" y="9642000"/>
                  </a:moveTo>
                  <a:cubicBezTo>
                    <a:pt x="17505204" y="14966849"/>
                    <a:pt x="13586454" y="19283769"/>
                    <a:pt x="8752602" y="19283769"/>
                  </a:cubicBezTo>
                  <a:cubicBezTo>
                    <a:pt x="3918680" y="19283769"/>
                    <a:pt x="0" y="14966849"/>
                    <a:pt x="0" y="9642000"/>
                  </a:cubicBezTo>
                  <a:cubicBezTo>
                    <a:pt x="0" y="4316881"/>
                    <a:pt x="3918680" y="0"/>
                    <a:pt x="8752602" y="0"/>
                  </a:cubicBezTo>
                  <a:cubicBezTo>
                    <a:pt x="13586526" y="0"/>
                    <a:pt x="17505204" y="4316881"/>
                    <a:pt x="17505204" y="9642000"/>
                  </a:cubicBezTo>
                  <a:close/>
                </a:path>
              </a:pathLst>
            </a:custGeom>
            <a:blipFill>
              <a:blip r:embed="rId4"/>
              <a:stretch>
                <a:fillRect l="0" t="-2785" r="0" b="-2785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-1076931" y="-963612"/>
            <a:ext cx="1826638" cy="182663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B77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76200" lIns="76200" bIns="76200" rIns="762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028700" y="872552"/>
            <a:ext cx="16230600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D49E26"/>
                </a:solidFill>
                <a:latin typeface="Radley"/>
                <a:ea typeface="Radley"/>
                <a:cs typeface="Radley"/>
                <a:sym typeface="Radley"/>
              </a:rPr>
              <a:t>Project Team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2806555" y="6577002"/>
            <a:ext cx="3324444" cy="1799808"/>
            <a:chOff x="0" y="0"/>
            <a:chExt cx="1373938" cy="743831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373938" cy="743831"/>
            </a:xfrm>
            <a:custGeom>
              <a:avLst/>
              <a:gdLst/>
              <a:ahLst/>
              <a:cxnLst/>
              <a:rect r="r" b="b" t="t" l="l"/>
              <a:pathLst>
                <a:path h="743831" w="1373938">
                  <a:moveTo>
                    <a:pt x="46576" y="0"/>
                  </a:moveTo>
                  <a:lnTo>
                    <a:pt x="1327362" y="0"/>
                  </a:lnTo>
                  <a:cubicBezTo>
                    <a:pt x="1353085" y="0"/>
                    <a:pt x="1373938" y="20853"/>
                    <a:pt x="1373938" y="46576"/>
                  </a:cubicBezTo>
                  <a:lnTo>
                    <a:pt x="1373938" y="697255"/>
                  </a:lnTo>
                  <a:cubicBezTo>
                    <a:pt x="1373938" y="709608"/>
                    <a:pt x="1369031" y="721455"/>
                    <a:pt x="1360296" y="730189"/>
                  </a:cubicBezTo>
                  <a:cubicBezTo>
                    <a:pt x="1351562" y="738924"/>
                    <a:pt x="1339715" y="743831"/>
                    <a:pt x="1327362" y="743831"/>
                  </a:cubicBezTo>
                  <a:lnTo>
                    <a:pt x="46576" y="743831"/>
                  </a:lnTo>
                  <a:cubicBezTo>
                    <a:pt x="20853" y="743831"/>
                    <a:pt x="0" y="722978"/>
                    <a:pt x="0" y="697255"/>
                  </a:cubicBezTo>
                  <a:lnTo>
                    <a:pt x="0" y="46576"/>
                  </a:lnTo>
                  <a:cubicBezTo>
                    <a:pt x="0" y="20853"/>
                    <a:pt x="20853" y="0"/>
                    <a:pt x="46576" y="0"/>
                  </a:cubicBezTo>
                  <a:close/>
                </a:path>
              </a:pathLst>
            </a:custGeom>
            <a:solidFill>
              <a:srgbClr val="DFB77A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1373938" cy="80098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Rotich Kibet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Project Lead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639446" y="2907047"/>
            <a:ext cx="3324444" cy="1799808"/>
            <a:chOff x="0" y="0"/>
            <a:chExt cx="1373938" cy="743831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373938" cy="743831"/>
            </a:xfrm>
            <a:custGeom>
              <a:avLst/>
              <a:gdLst/>
              <a:ahLst/>
              <a:cxnLst/>
              <a:rect r="r" b="b" t="t" l="l"/>
              <a:pathLst>
                <a:path h="743831" w="1373938">
                  <a:moveTo>
                    <a:pt x="46576" y="0"/>
                  </a:moveTo>
                  <a:lnTo>
                    <a:pt x="1327362" y="0"/>
                  </a:lnTo>
                  <a:cubicBezTo>
                    <a:pt x="1353085" y="0"/>
                    <a:pt x="1373938" y="20853"/>
                    <a:pt x="1373938" y="46576"/>
                  </a:cubicBezTo>
                  <a:lnTo>
                    <a:pt x="1373938" y="697255"/>
                  </a:lnTo>
                  <a:cubicBezTo>
                    <a:pt x="1373938" y="709608"/>
                    <a:pt x="1369031" y="721455"/>
                    <a:pt x="1360296" y="730189"/>
                  </a:cubicBezTo>
                  <a:cubicBezTo>
                    <a:pt x="1351562" y="738924"/>
                    <a:pt x="1339715" y="743831"/>
                    <a:pt x="1327362" y="743831"/>
                  </a:cubicBezTo>
                  <a:lnTo>
                    <a:pt x="46576" y="743831"/>
                  </a:lnTo>
                  <a:cubicBezTo>
                    <a:pt x="20853" y="743831"/>
                    <a:pt x="0" y="722978"/>
                    <a:pt x="0" y="697255"/>
                  </a:cubicBezTo>
                  <a:lnTo>
                    <a:pt x="0" y="46576"/>
                  </a:lnTo>
                  <a:cubicBezTo>
                    <a:pt x="0" y="20853"/>
                    <a:pt x="20853" y="0"/>
                    <a:pt x="46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57150"/>
              <a:ext cx="1373938" cy="80098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Christine Nyaga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Frontend Dev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4382646" y="2907047"/>
            <a:ext cx="2603967" cy="2836680"/>
            <a:chOff x="0" y="0"/>
            <a:chExt cx="15479889" cy="1686330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5479889" cy="16863310"/>
            </a:xfrm>
            <a:custGeom>
              <a:avLst/>
              <a:gdLst/>
              <a:ahLst/>
              <a:cxnLst/>
              <a:rect r="r" b="b" t="t" l="l"/>
              <a:pathLst>
                <a:path h="16863310" w="15479889">
                  <a:moveTo>
                    <a:pt x="15479889" y="8431756"/>
                  </a:moveTo>
                  <a:cubicBezTo>
                    <a:pt x="15479889" y="13088241"/>
                    <a:pt x="12014530" y="16863310"/>
                    <a:pt x="7739945" y="16863310"/>
                  </a:cubicBezTo>
                  <a:cubicBezTo>
                    <a:pt x="3465297" y="16863310"/>
                    <a:pt x="0" y="13088241"/>
                    <a:pt x="0" y="8431756"/>
                  </a:cubicBezTo>
                  <a:cubicBezTo>
                    <a:pt x="0" y="3775035"/>
                    <a:pt x="3465297" y="0"/>
                    <a:pt x="7739945" y="0"/>
                  </a:cubicBezTo>
                  <a:cubicBezTo>
                    <a:pt x="12014592" y="0"/>
                    <a:pt x="15479889" y="3775035"/>
                    <a:pt x="15479889" y="8431756"/>
                  </a:cubicBezTo>
                  <a:close/>
                </a:path>
              </a:pathLst>
            </a:custGeom>
            <a:blipFill>
              <a:blip r:embed="rId5"/>
              <a:stretch>
                <a:fillRect l="0" t="-8570" r="0" b="-8570"/>
              </a:stretch>
            </a:blipFill>
          </p:spPr>
        </p:sp>
      </p:grpSp>
      <p:grpSp>
        <p:nvGrpSpPr>
          <p:cNvPr name="Group 29" id="29"/>
          <p:cNvGrpSpPr/>
          <p:nvPr/>
        </p:nvGrpSpPr>
        <p:grpSpPr>
          <a:xfrm rot="0">
            <a:off x="-913319" y="9574312"/>
            <a:ext cx="1826638" cy="1826638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B77A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76200" lIns="76200" bIns="76200" rIns="762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7374681" y="9574312"/>
            <a:ext cx="1826638" cy="1826638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B77A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76200" lIns="76200" bIns="76200" rIns="762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7699137" y="-797938"/>
            <a:ext cx="1826638" cy="1826638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B77A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76200" lIns="76200" bIns="76200" rIns="76200"/>
            <a:lstStyle/>
            <a:p>
              <a:pPr algn="ctr">
                <a:lnSpc>
                  <a:spcPts val="1680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1769804" y="6577002"/>
            <a:ext cx="3324444" cy="1799808"/>
            <a:chOff x="0" y="0"/>
            <a:chExt cx="1373938" cy="743831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1373938" cy="743831"/>
            </a:xfrm>
            <a:custGeom>
              <a:avLst/>
              <a:gdLst/>
              <a:ahLst/>
              <a:cxnLst/>
              <a:rect r="r" b="b" t="t" l="l"/>
              <a:pathLst>
                <a:path h="743831" w="1373938">
                  <a:moveTo>
                    <a:pt x="46576" y="0"/>
                  </a:moveTo>
                  <a:lnTo>
                    <a:pt x="1327362" y="0"/>
                  </a:lnTo>
                  <a:cubicBezTo>
                    <a:pt x="1353085" y="0"/>
                    <a:pt x="1373938" y="20853"/>
                    <a:pt x="1373938" y="46576"/>
                  </a:cubicBezTo>
                  <a:lnTo>
                    <a:pt x="1373938" y="697255"/>
                  </a:lnTo>
                  <a:cubicBezTo>
                    <a:pt x="1373938" y="709608"/>
                    <a:pt x="1369031" y="721455"/>
                    <a:pt x="1360296" y="730189"/>
                  </a:cubicBezTo>
                  <a:cubicBezTo>
                    <a:pt x="1351562" y="738924"/>
                    <a:pt x="1339715" y="743831"/>
                    <a:pt x="1327362" y="743831"/>
                  </a:cubicBezTo>
                  <a:lnTo>
                    <a:pt x="46576" y="743831"/>
                  </a:lnTo>
                  <a:cubicBezTo>
                    <a:pt x="20853" y="743831"/>
                    <a:pt x="0" y="722978"/>
                    <a:pt x="0" y="697255"/>
                  </a:cubicBezTo>
                  <a:lnTo>
                    <a:pt x="0" y="46576"/>
                  </a:lnTo>
                  <a:cubicBezTo>
                    <a:pt x="0" y="20853"/>
                    <a:pt x="20853" y="0"/>
                    <a:pt x="4657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0" id="40"/>
            <p:cNvSpPr txBox="true"/>
            <p:nvPr/>
          </p:nvSpPr>
          <p:spPr>
            <a:xfrm>
              <a:off x="0" y="-57150"/>
              <a:ext cx="1373938" cy="800981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Chrispin Maina</a:t>
              </a:r>
            </a:p>
            <a:p>
              <a:pPr algn="ctr">
                <a:lnSpc>
                  <a:spcPts val="3359"/>
                </a:lnSpc>
              </a:pPr>
              <a:r>
                <a:rPr lang="en-US" sz="2399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Frontend Dev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4444966" y="6577002"/>
            <a:ext cx="2479327" cy="2533360"/>
            <a:chOff x="0" y="0"/>
            <a:chExt cx="14738937" cy="15060152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4738938" cy="15060152"/>
            </a:xfrm>
            <a:custGeom>
              <a:avLst/>
              <a:gdLst/>
              <a:ahLst/>
              <a:cxnLst/>
              <a:rect r="r" b="b" t="t" l="l"/>
              <a:pathLst>
                <a:path h="15060152" w="14738938">
                  <a:moveTo>
                    <a:pt x="14738938" y="7530167"/>
                  </a:moveTo>
                  <a:cubicBezTo>
                    <a:pt x="14738938" y="11688743"/>
                    <a:pt x="11439449" y="15060152"/>
                    <a:pt x="7369469" y="15060152"/>
                  </a:cubicBezTo>
                  <a:cubicBezTo>
                    <a:pt x="3299429" y="15060152"/>
                    <a:pt x="0" y="11688743"/>
                    <a:pt x="0" y="7530167"/>
                  </a:cubicBezTo>
                  <a:cubicBezTo>
                    <a:pt x="0" y="3371379"/>
                    <a:pt x="3299429" y="0"/>
                    <a:pt x="7369469" y="0"/>
                  </a:cubicBezTo>
                  <a:cubicBezTo>
                    <a:pt x="11439509" y="0"/>
                    <a:pt x="14738938" y="3371379"/>
                    <a:pt x="14738938" y="7530167"/>
                  </a:cubicBezTo>
                  <a:close/>
                </a:path>
              </a:pathLst>
            </a:custGeom>
            <a:blipFill>
              <a:blip r:embed="rId6"/>
              <a:stretch>
                <a:fillRect l="0" t="-15323" r="0" b="-15323"/>
              </a:stretch>
            </a:blip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DAGfcNIZo4c</dc:identifier>
  <dcterms:modified xsi:type="dcterms:W3CDTF">2011-08-01T06:04:30Z</dcterms:modified>
  <cp:revision>1</cp:revision>
  <dc:title>NDIZIAI</dc:title>
</cp:coreProperties>
</file>