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4.0</c:v>
                </c:pt>
                <c:pt idx="1">
                  <c:v>3.0</c:v>
                </c:pt>
                <c:pt idx="2">
                  <c:v>4.0</c:v>
                </c:pt>
                <c:pt idx="3">
                  <c:v>2.0</c:v>
                </c:pt>
                <c:pt idx="4">
                  <c:v>5.0</c:v>
                </c:pt>
                <c:pt idx="5">
                  <c:v>3.0</c:v>
                </c:pt>
                <c:pt idx="6">
                  <c:v>4.0</c:v>
                </c:pt>
                <c:pt idx="7">
                  <c:v>2.0</c:v>
                </c:pt>
                <c:pt idx="8">
                  <c:v>3.0</c:v>
                </c:pt>
                <c:pt idx="9">
                  <c:v>5.0</c:v>
                </c:pt>
                <c:pt idx="10">
                  <c:v>5.0</c:v>
                </c:pt>
                <c:pt idx="11">
                  <c:v>3.0</c:v>
                </c:pt>
                <c:pt idx="12">
                  <c:v>3.0</c:v>
                </c:pt>
                <c:pt idx="13">
                  <c:v>5.0</c:v>
                </c:pt>
                <c:pt idx="14">
                  <c:v>4.0</c:v>
                </c:pt>
                <c:pt idx="15">
                  <c:v>2.0</c:v>
                </c:pt>
                <c:pt idx="16">
                  <c:v>5.0</c:v>
                </c:pt>
                <c:pt idx="17">
                  <c:v>3.0</c:v>
                </c:pt>
                <c:pt idx="18">
                  <c:v>4.0</c:v>
                </c:pt>
                <c:pt idx="19">
                  <c:v>2.0</c:v>
                </c:pt>
                <c:pt idx="20">
                  <c:v>3.0</c:v>
                </c:pt>
                <c:pt idx="21">
                  <c:v>4.0</c:v>
                </c:pt>
                <c:pt idx="22">
                  <c:v>5.0</c:v>
                </c:pt>
                <c:pt idx="23">
                  <c:v>2.0</c:v>
                </c:pt>
                <c:pt idx="24">
                  <c:v>4.0</c:v>
                </c:pt>
                <c:pt idx="25">
                  <c:v>2.0</c:v>
                </c:pt>
                <c:pt idx="26">
                  <c:v>4.0</c:v>
                </c:pt>
                <c:pt idx="27">
                  <c:v>4.0</c:v>
                </c:pt>
                <c:pt idx="28">
                  <c:v>4.0</c:v>
                </c:pt>
                <c:pt idx="29">
                  <c:v>3.0</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US"/>
          </a:p>
        </p:txBody>
      </p:sp>
      <p:sp>
        <p:nvSpPr>
          <p:cNvPr id="1048694"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28664" y="189069"/>
            <a:ext cx="10629901" cy="1001556"/>
          </a:xfrm>
          <a:prstGeom prst="rect"/>
        </p:spPr>
        <p:txBody>
          <a:bodyPr bIns="0" lIns="0" rIns="0" rtlCol="0" tIns="16510" vert="horz" wrap="square">
            <a:spAutoFit/>
          </a:bodyPr>
          <a:p>
            <a:pPr marL="3213735">
              <a:spcBef>
                <a:spcPts val="130"/>
              </a:spcBef>
            </a:pPr>
            <a:r>
              <a:rPr dirty="0" i="0" lang="en-US" smtClean="0">
                <a:solidFill>
                  <a:srgbClr val="0F0F0F"/>
                </a:solidFill>
                <a:effectLst/>
                <a:latin typeface="Times New Roman" panose="02020603050405020304" pitchFamily="18" charset="0"/>
                <a:cs typeface="Times New Roman" panose="02020603050405020304" pitchFamily="18" charset="0"/>
              </a:rPr>
              <a:t>Creating an Employee Performance </a:t>
            </a:r>
            <a:r>
              <a:rPr dirty="0" i="0" lang="en-US">
                <a:solidFill>
                  <a:srgbClr val="0F0F0F"/>
                </a:solidFill>
                <a:effectLst/>
                <a:latin typeface="Roboto" panose="020F0502020204030204" pitchFamily="2" charset="0"/>
              </a:rPr>
              <a:t/>
            </a:r>
            <a:br>
              <a:rPr dirty="0" i="0" lang="en-US">
                <a:solidFill>
                  <a:srgbClr val="0F0F0F"/>
                </a:solidFill>
                <a:effectLst/>
                <a:latin typeface="Roboto" panose="020F0502020204030204" pitchFamily="2" charset="0"/>
              </a:rPr>
            </a:br>
            <a:r>
              <a:rPr dirty="0" i="0" lang="en-US" smtClean="0">
                <a:solidFill>
                  <a:srgbClr val="0F0F0F"/>
                </a:solidFill>
                <a:effectLst/>
                <a:latin typeface="Roboto" panose="020F0502020204030204" pitchFamily="2" charset="0"/>
              </a:rPr>
              <a:t>        </a:t>
            </a:r>
            <a:r>
              <a:rPr dirty="0" lang="en-US" smtClean="0">
                <a:solidFill>
                  <a:srgbClr val="0F0F0F"/>
                </a:solidFill>
                <a:latin typeface="Roboto" panose="020F0502020204030204" pitchFamily="2" charset="0"/>
              </a:rPr>
              <a:t>Scorecard in Excel</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a:t>
            </a:r>
            <a:r>
              <a:rPr dirty="0" sz="2400" lang="en-US" smtClean="0"/>
              <a:t>NAME</a:t>
            </a:r>
            <a:r>
              <a:rPr dirty="0" sz="2400" lang="en-US" smtClean="0"/>
              <a:t>:</a:t>
            </a:r>
            <a:r>
              <a:rPr dirty="0" sz="2400" lang="en-US" smtClean="0"/>
              <a:t> </a:t>
            </a:r>
            <a:r>
              <a:rPr dirty="0" sz="2400" lang="en-US" smtClean="0"/>
              <a:t>M</a:t>
            </a:r>
            <a:r>
              <a:rPr dirty="0" sz="2400" lang="en-US" smtClean="0"/>
              <a:t>e</a:t>
            </a:r>
            <a:r>
              <a:rPr dirty="0" sz="2400" lang="en-US" smtClean="0"/>
              <a:t>s</a:t>
            </a:r>
            <a:r>
              <a:rPr dirty="0" sz="2400" lang="en-US" smtClean="0"/>
              <a:t>h</a:t>
            </a:r>
            <a:r>
              <a:rPr dirty="0" sz="2400" lang="en-US" smtClean="0"/>
              <a:t>a</a:t>
            </a:r>
            <a:r>
              <a:rPr dirty="0" sz="2400" lang="en-US" smtClean="0"/>
              <a:t>c</a:t>
            </a:r>
            <a:r>
              <a:rPr dirty="0" sz="2400" lang="en-US" smtClean="0"/>
              <a:t>k</a:t>
            </a:r>
            <a:r>
              <a:rPr dirty="0" sz="2400" lang="en-US" smtClean="0"/>
              <a:t>s</a:t>
            </a:r>
            <a:r>
              <a:rPr dirty="0" sz="2400" lang="en-US" smtClean="0"/>
              <a:t>u</a:t>
            </a:r>
            <a:r>
              <a:rPr dirty="0" sz="2400" lang="en-US" smtClean="0"/>
              <a:t>g</a:t>
            </a:r>
            <a:r>
              <a:rPr dirty="0" sz="2400" lang="en-US" smtClean="0"/>
              <a:t>a</a:t>
            </a:r>
            <a:r>
              <a:rPr dirty="0" sz="2400" lang="en-US" smtClean="0"/>
              <a:t>n</a:t>
            </a:r>
            <a:r>
              <a:rPr dirty="0" sz="2400" lang="en-US" smtClean="0"/>
              <a:t>r</a:t>
            </a:r>
            <a:r>
              <a:rPr dirty="0" sz="2400" lang="en-US" smtClean="0"/>
              <a:t>a</a:t>
            </a:r>
            <a:r>
              <a:rPr dirty="0" sz="2400" lang="en-US" smtClean="0"/>
              <a:t>j</a:t>
            </a:r>
            <a:r>
              <a:rPr dirty="0" sz="2400" lang="en-US" smtClean="0"/>
              <a:t>.</a:t>
            </a:r>
            <a:r>
              <a:rPr dirty="0" sz="2400" lang="en-US" smtClean="0"/>
              <a:t>D</a:t>
            </a:r>
            <a:endParaRPr dirty="0" sz="2400" lang="en-US"/>
          </a:p>
          <a:p>
            <a:r>
              <a:rPr dirty="0" sz="2400" lang="en-US"/>
              <a:t>REGISTER </a:t>
            </a:r>
            <a:r>
              <a:rPr dirty="0" sz="2400" lang="en-US" smtClean="0"/>
              <a:t>NO     : </a:t>
            </a:r>
            <a:r>
              <a:rPr dirty="0" sz="2400" lang="en-US" smtClean="0"/>
              <a:t>3</a:t>
            </a:r>
            <a:r>
              <a:rPr dirty="0" sz="2400" lang="en-US" smtClean="0"/>
              <a:t>1</a:t>
            </a:r>
            <a:r>
              <a:rPr dirty="0" sz="2400" lang="en-US" smtClean="0"/>
              <a:t>2</a:t>
            </a:r>
            <a:r>
              <a:rPr dirty="0" sz="2400" lang="en-US" smtClean="0"/>
              <a:t>2</a:t>
            </a:r>
            <a:r>
              <a:rPr dirty="0" sz="2400" lang="en-US" smtClean="0"/>
              <a:t>0</a:t>
            </a:r>
            <a:r>
              <a:rPr dirty="0" sz="2400" lang="en-US" smtClean="0"/>
              <a:t>4</a:t>
            </a:r>
            <a:r>
              <a:rPr dirty="0" sz="2400" lang="en-US" smtClean="0"/>
              <a:t>3</a:t>
            </a:r>
            <a:r>
              <a:rPr dirty="0" sz="2400" lang="en-US" smtClean="0"/>
              <a:t>0</a:t>
            </a:r>
            <a:r>
              <a:rPr dirty="0" sz="2400" lang="en-US" smtClean="0"/>
              <a:t>0</a:t>
            </a:r>
            <a:endParaRPr altLang="en-US" lang="zh-CN"/>
          </a:p>
          <a:p>
            <a:r>
              <a:rPr dirty="0" sz="2400" lang="en-US"/>
              <a:t>NM ID                  : </a:t>
            </a:r>
            <a:r>
              <a:rPr dirty="0" sz="2400" lang="en-US"/>
              <a:t> </a:t>
            </a:r>
            <a:r>
              <a:rPr dirty="0" sz="2400" lang="en-US"/>
              <a:t>0</a:t>
            </a:r>
            <a:r>
              <a:rPr dirty="0" sz="2400" lang="en-US"/>
              <a:t>7</a:t>
            </a:r>
            <a:r>
              <a:rPr dirty="0" sz="2400" lang="en-US"/>
              <a:t>8</a:t>
            </a:r>
            <a:r>
              <a:rPr dirty="0" sz="2400" lang="en-US"/>
              <a:t>4</a:t>
            </a:r>
            <a:r>
              <a:rPr dirty="0" sz="2400" lang="en-US"/>
              <a:t>1</a:t>
            </a:r>
            <a:r>
              <a:rPr dirty="0" sz="2400" lang="en-US"/>
              <a:t>2</a:t>
            </a:r>
            <a:r>
              <a:rPr dirty="0" sz="2400" lang="en-US"/>
              <a:t>3</a:t>
            </a:r>
            <a:r>
              <a:rPr dirty="0" sz="2400" lang="en-US"/>
              <a:t>E</a:t>
            </a:r>
            <a:r>
              <a:rPr dirty="0" sz="2400" lang="en-US"/>
              <a:t>9</a:t>
            </a:r>
            <a:r>
              <a:rPr dirty="0" sz="2400" lang="en-US"/>
              <a:t>2</a:t>
            </a:r>
            <a:r>
              <a:rPr dirty="0" sz="2400" lang="en-US"/>
              <a:t>A</a:t>
            </a:r>
            <a:r>
              <a:rPr dirty="0" sz="2400" lang="en-US"/>
              <a:t>0</a:t>
            </a:r>
            <a:r>
              <a:rPr dirty="0" sz="2400" lang="en-US"/>
              <a:t>5</a:t>
            </a:r>
            <a:r>
              <a:rPr dirty="0" sz="2400" lang="en-US"/>
              <a:t>9</a:t>
            </a:r>
            <a:r>
              <a:rPr dirty="0" sz="2400" lang="en-US"/>
              <a:t>3</a:t>
            </a:r>
            <a:r>
              <a:rPr dirty="0" sz="2400" lang="en-US"/>
              <a:t>A</a:t>
            </a:r>
            <a:r>
              <a:rPr dirty="0" sz="2400" lang="en-US"/>
              <a:t>E</a:t>
            </a:r>
            <a:r>
              <a:rPr dirty="0" sz="2400" lang="en-US"/>
              <a:t>9</a:t>
            </a:r>
            <a:r>
              <a:rPr dirty="0" sz="2400" lang="en-US"/>
              <a:t>D</a:t>
            </a:r>
            <a:r>
              <a:rPr dirty="0" sz="2400" lang="en-US"/>
              <a:t>4</a:t>
            </a:r>
            <a:r>
              <a:rPr dirty="0" sz="2400" lang="en-US"/>
              <a:t>F</a:t>
            </a:r>
            <a:r>
              <a:rPr dirty="0" sz="2400" lang="en-US"/>
              <a:t>8</a:t>
            </a:r>
            <a:r>
              <a:rPr dirty="0" sz="2400" lang="en-US"/>
              <a:t>3</a:t>
            </a:r>
            <a:r>
              <a:rPr dirty="0" sz="2400" lang="en-US"/>
              <a:t>4</a:t>
            </a:r>
            <a:r>
              <a:rPr dirty="0" sz="2400" lang="en-US"/>
              <a:t>6</a:t>
            </a:r>
            <a:r>
              <a:rPr dirty="0" sz="2400" lang="en-US"/>
              <a:t>4</a:t>
            </a:r>
            <a:r>
              <a:rPr dirty="0" sz="2400" lang="en-US"/>
              <a:t>F</a:t>
            </a:r>
            <a:r>
              <a:rPr dirty="0" sz="2400" lang="en-US"/>
              <a:t>B</a:t>
            </a:r>
            <a:r>
              <a:rPr dirty="0" sz="2400" lang="en-US"/>
              <a:t>E</a:t>
            </a:r>
            <a:r>
              <a:rPr dirty="0" sz="2400" lang="en-US"/>
              <a:t>1</a:t>
            </a:r>
            <a:r>
              <a:rPr dirty="0" sz="2400" lang="en-US"/>
              <a:t>9</a:t>
            </a:r>
            <a:r>
              <a:rPr dirty="0" sz="2400" lang="en-US"/>
              <a:t>8</a:t>
            </a:r>
            <a:endParaRPr dirty="0" sz="2400" lang="en-US"/>
          </a:p>
          <a:p>
            <a:r>
              <a:rPr dirty="0" sz="2400" lang="en-US" smtClean="0"/>
              <a:t>DEPARTMENT    : B.COM (General)</a:t>
            </a:r>
            <a:endParaRPr dirty="0" sz="2400" lang="en-US"/>
          </a:p>
          <a:p>
            <a:r>
              <a:rPr dirty="0" sz="2400" lang="en-US" smtClean="0"/>
              <a:t>COLLEGE             :</a:t>
            </a:r>
            <a:r>
              <a:rPr dirty="0" sz="2400" lang="en-US" smtClean="0"/>
              <a:t>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violet </a:t>
            </a:r>
            <a:r>
              <a:rPr dirty="0" sz="2400" lang="en-US" smtClean="0"/>
              <a:t>arts </a:t>
            </a:r>
            <a:r>
              <a:rPr dirty="0" sz="2400" lang="en-US" smtClean="0"/>
              <a:t>and </a:t>
            </a:r>
            <a:r>
              <a:rPr dirty="0" sz="2400" lang="en-US" smtClean="0"/>
              <a:t>science </a:t>
            </a:r>
            <a:r>
              <a:rPr dirty="0" sz="2400" lang="en-US" smtClean="0"/>
              <a:t>college </a:t>
            </a:r>
            <a:r>
              <a:rPr dirty="0" sz="2400" lang="en-US" smtClean="0"/>
              <a:t>Ambattu</a:t>
            </a:r>
            <a:r>
              <a:rPr dirty="0" sz="2400" lang="en-US" smtClean="0"/>
              <a:t>r</a:t>
            </a:r>
            <a:r>
              <a:rPr dirty="0" sz="2400" lang="en-US" smtClean="0"/>
              <a:t> </a:t>
            </a:r>
            <a:r>
              <a:rPr dirty="0" sz="2400" lang="en-US" smtClean="0"/>
              <a:t>c</a:t>
            </a:r>
            <a:r>
              <a:rPr dirty="0" sz="2400" lang="en-US" smtClean="0"/>
              <a:t>h</a:t>
            </a:r>
            <a:r>
              <a:rPr dirty="0" sz="2400" lang="en-US" smtClean="0"/>
              <a:t>e</a:t>
            </a:r>
            <a:r>
              <a:rPr dirty="0" sz="2400" lang="en-US" smtClean="0"/>
              <a:t>n</a:t>
            </a:r>
            <a:r>
              <a:rPr dirty="0" sz="2400" lang="en-US" smtClean="0"/>
              <a:t>n</a:t>
            </a:r>
            <a:r>
              <a:rPr dirty="0" sz="2400" lang="en-US" smtClean="0"/>
              <a:t>ai </a:t>
            </a:r>
            <a:r>
              <a:rPr dirty="0" sz="2400" lang="en-US" smtClean="0"/>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371600"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1143000" y="1453693"/>
            <a:ext cx="8001000" cy="42062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Define Objectives and Metrics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what you want to measure and achieve with the scorecard.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Objectives</a:t>
            </a:r>
            <a:r>
              <a:rPr baseline="0" b="0" cap="none" dirty="0" sz="1800" i="0" kumimoji="0" lang="en-US" normalizeH="0" strike="noStrike" u="none"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Design the Scorecard Layout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clear, organized layout that displays performance data effectively.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Header Section</a:t>
            </a:r>
            <a:r>
              <a:rPr baseline="0" b="0" cap="none" dirty="0" sz="1800" i="0" kumimoji="0" lang="en-US" normalizeH="0" strike="noStrike" u="none" smtClean="0">
                <a:ln>
                  <a:noFill/>
                </a:ln>
                <a:solidFill>
                  <a:schemeClr val="tx1"/>
                </a:solidFill>
                <a:effectLst/>
                <a:latin typeface="Arial" pitchFamily="34" charset="0"/>
                <a:cs typeface="Arial" pitchFamily="34" charset="0"/>
              </a:rPr>
              <a:t>: Include employee information such as name, department, job title, and review period.</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Metrics Table</a:t>
            </a:r>
            <a:r>
              <a:rPr baseline="0" b="0" cap="none" dirty="0" sz="1800" i="0" kumimoji="0" lang="en-US" normalizeH="0" strike="noStrike" u="none" smtClean="0">
                <a:ln>
                  <a:noFill/>
                </a:ln>
                <a:solidFill>
                  <a:schemeClr val="tx1"/>
                </a:solidFill>
                <a:effectLst/>
                <a:latin typeface="Arial" pitchFamily="34" charset="0"/>
                <a:cs typeface="Arial" pitchFamily="34" charset="0"/>
              </a:rPr>
              <a:t>: Create a table with columns for each performance metric. Include rows for each employee.</a:t>
            </a:r>
          </a:p>
          <a:p>
            <a:pPr algn="l" defTabSz="914400" eaLnBrk="0" fontAlgn="base" hangingPunct="0" indent="0" latinLnBrk="0" lvl="1" marL="45720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Columns</a:t>
            </a:r>
            <a:r>
              <a:rPr baseline="0" b="0" cap="none" dirty="0" sz="1800" i="0" kumimoji="0" lang="en-US" normalizeH="0" strike="noStrike" u="none"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a:spLocks noChangeArrowheads="1"/>
          </p:cNvSpPr>
          <p:nvPr/>
        </p:nvSpPr>
        <p:spPr bwMode="auto">
          <a:xfrm>
            <a:off x="824901" y="1371600"/>
            <a:ext cx="9053166" cy="484748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1. Enhanced Performance Tracking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systematically track and evaluate employee performance.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2. Improved Decision-Making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use data-driven insights for informed decision-making.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Performance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Trend Analysis</a:t>
            </a:r>
            <a:r>
              <a:rPr baseline="0" b="0" cap="none" dirty="0" sz="1800" i="0" kumimoji="0" lang="en-US" normalizeH="0" strike="noStrike" u="none"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300" i="0" kumimoji="0" lang="en-US" normalizeH="0" strike="noStrike" u="none" smtClean="0">
                <a:ln>
                  <a:noFill/>
                </a:ln>
                <a:solidFill>
                  <a:schemeClr val="tx1"/>
                </a:solidFill>
                <a:effectLst/>
                <a:latin typeface="Arial" pitchFamily="34" charset="0"/>
                <a:cs typeface="Arial" pitchFamily="34" charset="0"/>
              </a:rPr>
              <a:t>3. Increased Employee Engagement</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100" i="0" kumimoji="0" lang="en-US" normalizeH="0" strike="noStrike" u="none" smtClean="0">
                <a:ln>
                  <a:noFill/>
                </a:ln>
                <a:solidFill>
                  <a:schemeClr val="tx1"/>
                </a:solidFill>
                <a:effectLst/>
                <a:latin typeface="Arial" pitchFamily="34" charset="0"/>
                <a:cs typeface="Arial" pitchFamily="34" charset="0"/>
              </a:rPr>
              <a:t>Objective</a:t>
            </a:r>
            <a:r>
              <a:rPr baseline="0" b="0" cap="none" dirty="0" sz="1800" i="0" kumimoji="0" lang="en-US" normalizeH="0" strike="noStrike" u="none" smtClean="0">
                <a:ln>
                  <a:noFill/>
                </a:ln>
                <a:solidFill>
                  <a:schemeClr val="tx1"/>
                </a:solidFill>
                <a:effectLst/>
                <a:latin typeface="Arial" pitchFamily="34" charset="0"/>
                <a:cs typeface="Arial" pitchFamily="34" charset="0"/>
              </a:rPr>
              <a:t>: To boost morale and motivation through transparent performance evaluation.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Transparent Criteria</a:t>
            </a:r>
            <a:r>
              <a:rPr baseline="0" b="0" cap="none" dirty="0" sz="1800" i="0" kumimoji="0" lang="en-US" normalizeH="0" strike="noStrike" u="none"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Feedback Loop</a:t>
            </a:r>
            <a:r>
              <a:rPr baseline="0" b="0" cap="none" dirty="0" sz="1800" i="0" kumimoji="0" lang="en-US" normalizeH="0" strike="noStrike" u="none"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1048691" name="Control 2"/>
          <p:cNvSpPr>
            <a:spLocks noChangeArrowheads="1" noChangeShapeType="1"/>
          </p:cNvSpPr>
          <p:nvPr/>
        </p:nvSpPr>
        <p:spPr bwMode="auto">
          <a:xfrm>
            <a:off x="0" y="0"/>
            <a:ext cx="914400" cy="914400"/>
          </a:xfrm>
          <a:prstGeom prst="rect"/>
          <a:noFill/>
          <a:ln w="9525">
            <a:miter lim="800000"/>
            <a:headEnd/>
            <a:tailEnd/>
          </a:ln>
          <a:effectLst/>
        </p:spPr>
        <p:txBody>
          <a:bodyPr anchor="t" anchorCtr="0" bIns="45720" compatLnSpc="1" lIns="91440" numCol="1" rIns="91440" tIns="45720" vert="horz" wrap="square">
            <a:prstTxWarp prst="textNoShape"/>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1"/>
          <p:cNvSpPr>
            <a:spLocks noChangeArrowheads="1"/>
          </p:cNvSpPr>
          <p:nvPr/>
        </p:nvSpPr>
        <p:spPr bwMode="auto">
          <a:xfrm>
            <a:off x="396658" y="1066800"/>
            <a:ext cx="11201400" cy="563231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**1. </a:t>
            </a:r>
            <a:r>
              <a:rPr baseline="0" b="1" cap="none" dirty="0" sz="1800" i="0" kumimoji="0" lang="en-US" normalizeH="0" strike="noStrike" u="none" smtClean="0">
                <a:ln>
                  <a:noFill/>
                </a:ln>
                <a:solidFill>
                  <a:schemeClr val="tx1"/>
                </a:solidFill>
                <a:effectLst/>
                <a:latin typeface="Arial" pitchFamily="34" charset="0"/>
                <a:cs typeface="Arial" pitchFamily="34" charset="0"/>
              </a:rPr>
              <a:t>Customizable and Flexible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Tailored Design</a:t>
            </a:r>
            <a:r>
              <a:rPr baseline="0" b="0" cap="none" dirty="0" sz="1800" i="0" kumimoji="0" lang="en-US" normalizeH="0" strike="noStrike" u="none"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Scalable Solution</a:t>
            </a:r>
            <a:r>
              <a:rPr baseline="0" b="0" cap="none" dirty="0" sz="1800" i="0" kumimoji="0" lang="en-US" normalizeH="0" strike="noStrike" u="none"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**2. </a:t>
            </a:r>
            <a:r>
              <a:rPr baseline="0" b="1" cap="none" dirty="0" sz="1800" i="0" kumimoji="0" lang="en-US" normalizeH="0" strike="noStrike" u="none" smtClean="0">
                <a:ln>
                  <a:noFill/>
                </a:ln>
                <a:solidFill>
                  <a:schemeClr val="tx1"/>
                </a:solidFill>
                <a:effectLst/>
                <a:latin typeface="Arial" pitchFamily="34" charset="0"/>
                <a:cs typeface="Arial" pitchFamily="34" charset="0"/>
              </a:rPr>
              <a:t>Cost-Effective</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Leverages Existing Resources</a:t>
            </a:r>
            <a:r>
              <a:rPr baseline="0" b="0" cap="none" dirty="0" sz="1800" i="0" kumimoji="0" lang="en-US" normalizeH="0" strike="noStrike" u="none"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Resource Efficiency</a:t>
            </a:r>
            <a:r>
              <a:rPr baseline="0" b="0" cap="none" dirty="0" sz="1800" i="0" kumimoji="0" lang="en-US" normalizeH="0" strike="noStrike" u="none" smtClean="0">
                <a:ln>
                  <a:noFill/>
                </a:ln>
                <a:solidFill>
                  <a:schemeClr val="tx1"/>
                </a:solidFill>
                <a:effectLst/>
                <a:latin typeface="Arial" pitchFamily="34" charset="0"/>
                <a:cs typeface="Arial" pitchFamily="34" charset="0"/>
              </a:rPr>
              <a:t>: Efficiently manages performance data without requiring significant additional resources.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**3. </a:t>
            </a:r>
            <a:r>
              <a:rPr baseline="0" b="1" cap="none" dirty="0" sz="1800" i="0" kumimoji="0" lang="en-US" normalizeH="0" strike="noStrike" u="none" smtClean="0">
                <a:ln>
                  <a:noFill/>
                </a:ln>
                <a:solidFill>
                  <a:schemeClr val="tx1"/>
                </a:solidFill>
                <a:effectLst/>
                <a:latin typeface="Arial" pitchFamily="34" charset="0"/>
                <a:cs typeface="Arial" pitchFamily="34" charset="0"/>
              </a:rPr>
              <a:t>Enhanced Performance Tracking</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Clear Metrics</a:t>
            </a:r>
            <a:r>
              <a:rPr baseline="0" b="0" cap="none" dirty="0" sz="1800" i="0" kumimoji="0" lang="en-US" normalizeH="0" strike="noStrike" u="none"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Comprehensive Data Integration</a:t>
            </a:r>
            <a:r>
              <a:rPr baseline="0" b="0" cap="none" dirty="0" sz="1800" i="0" kumimoji="0" lang="en-US" normalizeH="0" strike="noStrike" u="none" smtClean="0">
                <a:ln>
                  <a:noFill/>
                </a:ln>
                <a:solidFill>
                  <a:schemeClr val="tx1"/>
                </a:solidFill>
                <a:effectLst/>
                <a:latin typeface="Arial" pitchFamily="34" charset="0"/>
                <a:cs typeface="Arial" pitchFamily="34" charset="0"/>
              </a:rPr>
              <a:t>: Consolidates performance data in one place, simplifying tracking and reporting.</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**4. </a:t>
            </a:r>
            <a:r>
              <a:rPr baseline="0" b="1" cap="none" dirty="0" sz="1800" i="0" kumimoji="0" lang="en-US" normalizeH="0" strike="noStrike" u="none" smtClean="0">
                <a:ln>
                  <a:noFill/>
                </a:ln>
                <a:solidFill>
                  <a:schemeClr val="tx1"/>
                </a:solidFill>
                <a:effectLst/>
                <a:latin typeface="Arial" pitchFamily="34" charset="0"/>
                <a:cs typeface="Arial" pitchFamily="34" charset="0"/>
              </a:rPr>
              <a:t>Improved Decision-Making and Accountability</a:t>
            </a:r>
            <a:r>
              <a:rPr baseline="0" b="0" cap="none" dirty="0" sz="1800" i="0" kumimoji="0" lang="en-US" normalizeH="0" strike="noStrike" u="none" smtClean="0">
                <a:ln>
                  <a:noFill/>
                </a:ln>
                <a:solidFill>
                  <a:schemeClr val="tx1"/>
                </a:solidFill>
                <a:effectLst/>
                <a:latin typeface="Arial" pitchFamily="34" charset="0"/>
                <a:cs typeface="Arial"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Data-Driven Insights</a:t>
            </a:r>
            <a:r>
              <a:rPr baseline="0" b="0" cap="none" dirty="0" sz="1800" i="0" kumimoji="0" lang="en-US" normalizeH="0" strike="noStrike" u="none" smtClean="0">
                <a:ln>
                  <a:noFill/>
                </a:ln>
                <a:solidFill>
                  <a:schemeClr val="tx1"/>
                </a:solidFill>
                <a:effectLst/>
                <a:latin typeface="Arial" pitchFamily="34" charset="0"/>
                <a:cs typeface="Arial" pitchFamily="34" charset="0"/>
              </a:rPr>
              <a:t>: Facilitates informed decision-making by offering detailed performance analysis and trends.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itchFamily="34" charset="0"/>
                <a:cs typeface="Arial" pitchFamily="34" charset="0"/>
              </a:rPr>
              <a:t>Objective Evaluation</a:t>
            </a:r>
            <a:r>
              <a:rPr baseline="0" b="0" cap="none" dirty="0" sz="1800" i="0" kumimoji="0" lang="en-US" normalizeH="0" strike="noStrike" u="none"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657486" y="1891182"/>
            <a:ext cx="7477127" cy="3647441"/>
          </a:xfrm>
          <a:prstGeom prst="rect"/>
        </p:spPr>
        <p:txBody>
          <a:bodyPr wrap="square">
            <a:spAutoFit/>
          </a:bodyPr>
          <a:p>
            <a:r>
              <a:rPr dirty="0" sz="2400" lang="en-US"/>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8"/>
          <p:cNvSpPr/>
          <p:nvPr/>
        </p:nvSpPr>
        <p:spPr>
          <a:xfrm>
            <a:off x="990600" y="1715538"/>
            <a:ext cx="7829550" cy="4980940"/>
          </a:xfrm>
          <a:prstGeom prst="rect"/>
        </p:spPr>
        <p:txBody>
          <a:bodyPr wrap="square">
            <a:spAutoFit/>
          </a:bodyPr>
          <a:p>
            <a:r>
              <a:rPr dirty="0" sz="2400" lang="en-US"/>
              <a:t>Do you want to learn how to create a scorecard in Excel to track your performance?</a:t>
            </a:r>
          </a:p>
          <a:p>
            <a:r>
              <a:rPr dirty="0" sz="2400" lang="en-US" smtClean="0"/>
              <a:t>Excel </a:t>
            </a:r>
            <a:r>
              <a:rPr dirty="0" sz="2400" lang="en-US"/>
              <a:t>scorecards will help you track your progress and make informed decisions. You will see where you're thriving and determine areas for improvement. </a:t>
            </a:r>
          </a:p>
          <a:p>
            <a:r>
              <a:rPr dirty="0" sz="2400" lang="en-US" smtClean="0"/>
              <a:t>This </a:t>
            </a:r>
            <a:r>
              <a:rPr dirty="0" sz="2400" lang="en-US"/>
              <a:t>blog post will tell you what you need to know about making a scorecard in Excel. </a:t>
            </a:r>
          </a:p>
          <a:p>
            <a:r>
              <a:rPr dirty="0" sz="2400" lang="en-US" smtClean="0"/>
              <a:t>Read </a:t>
            </a:r>
            <a:r>
              <a:rPr dirty="0" sz="2400" lang="en-US"/>
              <a:t>on as we cover the following:</a:t>
            </a:r>
          </a:p>
          <a:p>
            <a:r>
              <a:rPr dirty="0" sz="2400" lang="en-US" smtClean="0"/>
              <a:t>What </a:t>
            </a:r>
            <a:r>
              <a:rPr dirty="0" sz="2400" lang="en-US"/>
              <a:t>Is an Excel Scorecard?</a:t>
            </a:r>
          </a:p>
          <a:p>
            <a:r>
              <a:rPr dirty="0" sz="2400" lang="en-US" smtClean="0"/>
              <a:t>Excel </a:t>
            </a:r>
            <a:r>
              <a:rPr dirty="0" sz="2400" lang="en-US"/>
              <a:t>Guide: How to Create a Scorecard</a:t>
            </a:r>
          </a:p>
          <a:p>
            <a:r>
              <a:rPr dirty="0" sz="2400" lang="en-US" smtClean="0"/>
              <a:t>Final </a:t>
            </a:r>
            <a:r>
              <a:rPr dirty="0" sz="2400" lang="en-US"/>
              <a:t>Thoughts on How to Create A Scorecard in Excel</a:t>
            </a:r>
          </a:p>
          <a:p>
            <a:r>
              <a:rPr dirty="0" sz="2400" lang="en-US" smtClean="0"/>
              <a:t>Frequently </a:t>
            </a:r>
            <a:r>
              <a:rPr dirty="0" sz="2400" lang="en-US"/>
              <a:t>Asked Questions on How to Create a Scorecard in Excel</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723900" y="1695449"/>
            <a:ext cx="6096000" cy="4701540"/>
          </a:xfrm>
          <a:prstGeom prst="rect"/>
        </p:spPr>
        <p:txBody>
          <a:bodyPr>
            <a:spAutoFit/>
          </a:bodyPr>
          <a:p>
            <a:r>
              <a:rPr dirty="0" sz="2800" lang="en-US"/>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1214437" y="50895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a:spLocks noChangeArrowheads="1"/>
          </p:cNvSpPr>
          <p:nvPr/>
        </p:nvSpPr>
        <p:spPr bwMode="auto">
          <a:xfrm>
            <a:off x="533400" y="1185456"/>
            <a:ext cx="10446309" cy="6593839"/>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*1. </a:t>
            </a:r>
            <a:r>
              <a:rPr baseline="0" b="1" cap="none" dirty="0" sz="1600" i="0" kumimoji="0" lang="en-US" normalizeH="0" strike="noStrike" u="none" smtClean="0">
                <a:ln>
                  <a:noFill/>
                </a:ln>
                <a:solidFill>
                  <a:schemeClr val="tx1"/>
                </a:solidFill>
                <a:effectLst/>
                <a:latin typeface="Arial" charset="0"/>
                <a:cs typeface="Arial" charset="0"/>
              </a:rPr>
              <a:t>Tailored Customization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Personalization</a:t>
            </a:r>
            <a:r>
              <a:rPr baseline="0" b="0" cap="none" dirty="0" sz="1600" i="0" kumimoji="0" lang="en-US" normalizeH="0" strike="noStrike" u="none"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Flexibility</a:t>
            </a:r>
            <a:r>
              <a:rPr baseline="0" b="0" cap="none" dirty="0" sz="1600" i="0" kumimoji="0" lang="en-US" normalizeH="0" strike="noStrike" u="none"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**2. </a:t>
            </a:r>
            <a:r>
              <a:rPr baseline="0" b="1" cap="none" dirty="0" sz="1600" i="0" kumimoji="0" lang="en-US" normalizeH="0" strike="noStrike" u="none" smtClean="0">
                <a:ln>
                  <a:noFill/>
                </a:ln>
                <a:solidFill>
                  <a:schemeClr val="tx1"/>
                </a:solidFill>
                <a:effectLst/>
                <a:latin typeface="Arial" charset="0"/>
                <a:cs typeface="Arial" charset="0"/>
              </a:rPr>
              <a:t>Cost-Effective Solution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Low Cost</a:t>
            </a:r>
            <a:r>
              <a:rPr baseline="0" b="0" cap="none" dirty="0" sz="1600" i="0" kumimoji="0" lang="en-US" normalizeH="0" strike="noStrike" u="none"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Licensing</a:t>
            </a:r>
            <a:r>
              <a:rPr baseline="0" b="0" cap="none" dirty="0" sz="1600" i="0" kumimoji="0" lang="en-US" normalizeH="0" strike="noStrike" u="none" smtClean="0">
                <a:ln>
                  <a:noFill/>
                </a:ln>
                <a:solidFill>
                  <a:schemeClr val="tx1"/>
                </a:solidFill>
                <a:effectLst/>
                <a:latin typeface="Arial" charset="0"/>
                <a:cs typeface="Arial" charset="0"/>
              </a:rPr>
              <a:t>: If your organization already uses Microsoft Office, there’s no extra cost for additional software.</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**3. </a:t>
            </a:r>
            <a:r>
              <a:rPr baseline="0" b="1" cap="none" dirty="0" sz="1600" i="0" kumimoji="0" lang="en-US" normalizeH="0" strike="noStrike" u="none" smtClean="0">
                <a:ln>
                  <a:noFill/>
                </a:ln>
                <a:solidFill>
                  <a:schemeClr val="tx1"/>
                </a:solidFill>
                <a:effectLst/>
                <a:latin typeface="Arial" charset="0"/>
                <a:cs typeface="Arial" charset="0"/>
              </a:rPr>
              <a:t>Ease of Use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Interface</a:t>
            </a:r>
            <a:r>
              <a:rPr baseline="0" b="0" cap="none" dirty="0" sz="1600" i="0" kumimoji="0" lang="en-US" normalizeH="0" strike="noStrike" u="none"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Templates and Formulas</a:t>
            </a:r>
            <a:r>
              <a:rPr baseline="0" b="0" cap="none" dirty="0" sz="1600" i="0" kumimoji="0" lang="en-US" normalizeH="0" strike="noStrike" u="none" smtClean="0">
                <a:ln>
                  <a:noFill/>
                </a:ln>
                <a:solidFill>
                  <a:schemeClr val="tx1"/>
                </a:solidFill>
                <a:effectLst/>
                <a:latin typeface="Arial" charset="0"/>
                <a:cs typeface="Arial" charset="0"/>
              </a:rPr>
              <a:t>: Leverage built-in Excel functions, templates, and formulas to automate calculations and streamline data entry.</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**4. </a:t>
            </a:r>
            <a:r>
              <a:rPr baseline="0" b="1" cap="none" dirty="0" sz="1600" i="0" kumimoji="0" lang="en-US" normalizeH="0" strike="noStrike" u="none" smtClean="0">
                <a:ln>
                  <a:noFill/>
                </a:ln>
                <a:solidFill>
                  <a:schemeClr val="tx1"/>
                </a:solidFill>
                <a:effectLst/>
                <a:latin typeface="Arial" charset="0"/>
                <a:cs typeface="Arial" charset="0"/>
              </a:rPr>
              <a:t>Data Integration and Analysis</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Centralized Data</a:t>
            </a:r>
            <a:r>
              <a:rPr baseline="0" b="0" cap="none" dirty="0" sz="1600" i="0" kumimoji="0" lang="en-US" normalizeH="0" strike="noStrike" u="none" smtClean="0">
                <a:ln>
                  <a:noFill/>
                </a:ln>
                <a:solidFill>
                  <a:schemeClr val="tx1"/>
                </a:solidFill>
                <a:effectLst/>
                <a:latin typeface="Arial" charset="0"/>
                <a:cs typeface="Arial" charset="0"/>
              </a:rPr>
              <a:t>: Combine performance metrics, KPIs, and feedback in a single, integrated document for easier tracking and management.</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Advanced Analytics</a:t>
            </a:r>
            <a:r>
              <a:rPr baseline="0" b="0" cap="none" dirty="0" sz="1600" i="0" kumimoji="0" lang="en-US" normalizeH="0" strike="noStrike" u="none"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600" i="0" kumimoji="0" lang="en-US" normalizeH="0" strike="noStrike" u="none" smtClean="0">
                <a:ln>
                  <a:noFill/>
                </a:ln>
                <a:solidFill>
                  <a:schemeClr val="tx1"/>
                </a:solidFill>
                <a:effectLst/>
                <a:latin typeface="Arial" charset="0"/>
                <a:cs typeface="Arial" charset="0"/>
              </a:rPr>
              <a:t>**5. </a:t>
            </a:r>
            <a:r>
              <a:rPr baseline="0" b="1" cap="none" dirty="0" sz="1600" i="0" kumimoji="0" lang="en-US" normalizeH="0" strike="noStrike" u="none" smtClean="0">
                <a:ln>
                  <a:noFill/>
                </a:ln>
                <a:solidFill>
                  <a:schemeClr val="tx1"/>
                </a:solidFill>
                <a:effectLst/>
                <a:latin typeface="Arial" charset="0"/>
                <a:cs typeface="Arial" charset="0"/>
              </a:rPr>
              <a:t>Enhanced Performance Management</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Clear Metrics</a:t>
            </a:r>
            <a:r>
              <a:rPr baseline="0" b="0" cap="none" dirty="0" sz="1600" i="0" kumimoji="0" lang="en-US" normalizeH="0" strike="noStrike" u="none" smtClean="0">
                <a:ln>
                  <a:noFill/>
                </a:ln>
                <a:solidFill>
                  <a:schemeClr val="tx1"/>
                </a:solidFill>
                <a:effectLst/>
                <a:latin typeface="Arial" charset="0"/>
                <a:cs typeface="Arial" charset="0"/>
              </a:rPr>
              <a:t>: Define and track clear performance indicators to align employee goals with organizational objectives.</a:t>
            </a:r>
          </a:p>
          <a:p>
            <a:pPr algn="l" defTabSz="914400" eaLnBrk="0" fontAlgn="base" hangingPunct="0" indent="0" latinLnBrk="0" lvl="0" marL="0" marR="0" rtl="0">
              <a:lnSpc>
                <a:spcPct val="100000"/>
              </a:lnSpc>
              <a:spcBef>
                <a:spcPct val="0"/>
              </a:spcBef>
              <a:spcAft>
                <a:spcPct val="0"/>
              </a:spcAft>
              <a:buClrTx/>
              <a:buSzTx/>
            </a:pPr>
            <a:r>
              <a:rPr baseline="0" b="0" cap="none" dirty="0" sz="2800" i="0" kumimoji="0" lang="en-US" normalizeH="0" strike="noStrike" u="none" smtClean="0">
                <a:ln>
                  <a:noFill/>
                </a:ln>
                <a:solidFill>
                  <a:schemeClr val="tx1"/>
                </a:solidFill>
                <a:effectLst/>
                <a:latin typeface="Arial" charset="0"/>
                <a:cs typeface="Arial" charset="0"/>
              </a:rPr>
              <a:t>.</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69" name="Rectangle 2"/>
          <p:cNvSpPr>
            <a:spLocks noChangeArrowheads="1"/>
          </p:cNvSpPr>
          <p:nvPr/>
        </p:nvSpPr>
        <p:spPr bwMode="auto">
          <a:xfrm>
            <a:off x="0" y="286068"/>
            <a:ext cx="182880" cy="358139"/>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US"/>
          </a:p>
        </p:txBody>
      </p:sp>
      <p:sp>
        <p:nvSpPr>
          <p:cNvPr id="1048670" name="Rectangle 3"/>
          <p:cNvSpPr>
            <a:spLocks noChangeArrowheads="1"/>
          </p:cNvSpPr>
          <p:nvPr/>
        </p:nvSpPr>
        <p:spPr bwMode="auto">
          <a:xfrm>
            <a:off x="0" y="378509"/>
            <a:ext cx="184731" cy="646331"/>
          </a:xfrm>
          <a:prstGeom prst="rect"/>
          <a:noFill/>
          <a:ln>
            <a:noFill/>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graphicFrame>
        <p:nvGraphicFramePr>
          <p:cNvPr id="4194304" name="Chart 2"/>
          <p:cNvGraphicFramePr>
            <a:graphicFrameLocks/>
          </p:cNvGraphicFramePr>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a:spLocks noChangeArrowheads="1"/>
          </p:cNvSpPr>
          <p:nvPr/>
        </p:nvSpPr>
        <p:spPr bwMode="auto">
          <a:xfrm>
            <a:off x="304800" y="1413458"/>
            <a:ext cx="10822226" cy="5184141"/>
          </a:xfrm>
          <a:prstGeom prst="rect"/>
          <a:noFill/>
          <a:ln>
            <a:noFill/>
          </a:ln>
          <a:effectLst/>
        </p:spPr>
        <p:txBody>
          <a:bodyPr anchor="ctr" anchorCtr="0" bIns="45720" compatLnSpc="1" lIns="91440" numCol="1" rIns="91440" tIns="45720" vert="horz" wrap="square">
            <a:prstTxWarp prst="textNoShape"/>
            <a:spAutoFit/>
          </a:bodyPr>
          <a:p>
            <a:pPr fontAlgn="base" lvl="6">
              <a:spcBef>
                <a:spcPct val="0"/>
              </a:spcBef>
              <a:spcAft>
                <a:spcPct val="0"/>
              </a:spcAft>
              <a:buFontTx/>
              <a:buChar char="•"/>
            </a:pPr>
            <a:r>
              <a:rPr baseline="0" b="1" cap="none" dirty="0" i="0" kumimoji="0" lang="en-US" normalizeH="0" strike="noStrike" u="none" smtClean="0">
                <a:ln>
                  <a:noFill/>
                </a:ln>
                <a:solidFill>
                  <a:schemeClr val="tx1"/>
                </a:solidFill>
                <a:effectLst/>
                <a:latin typeface="Arial" charset="0"/>
                <a:cs typeface="Arial" charset="0"/>
              </a:rPr>
              <a:t>Seamless Integration with Organizational Goals</a:t>
            </a:r>
            <a:endParaRPr baseline="0" b="0" cap="none" dirty="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Tailored Metrics</a:t>
            </a:r>
            <a:r>
              <a:rPr baseline="0" b="0" cap="none" dirty="0" sz="1600" i="0" kumimoji="0" lang="en-US" normalizeH="0" strike="noStrike" u="none"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Dynamic Updates</a:t>
            </a:r>
            <a:r>
              <a:rPr baseline="0" b="0" cap="none" dirty="0" sz="1600" i="0" kumimoji="0" lang="en-US" normalizeH="0" strike="noStrike" u="none"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User-Friendly Experience</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Intuitive Design</a:t>
            </a:r>
            <a:r>
              <a:rPr baseline="0" b="0" cap="none" dirty="0" sz="1600" i="0" kumimoji="0" lang="en-US" normalizeH="0" strike="noStrike" u="none"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Features</a:t>
            </a:r>
            <a:r>
              <a:rPr baseline="0" b="0" cap="none" dirty="0" sz="1600" i="0" kumimoji="0" lang="en-US" normalizeH="0" strike="noStrike" u="none"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Powerful Data Visualization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Interactive Dashboards</a:t>
            </a:r>
            <a:r>
              <a:rPr baseline="0" b="0" cap="none" dirty="0" sz="1600" i="0" kumimoji="0" lang="en-US" normalizeH="0" strike="noStrike" u="none"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Automated Insights</a:t>
            </a:r>
            <a:r>
              <a:rPr baseline="0" b="0" cap="none" dirty="0" sz="1600" i="0" kumimoji="0" lang="en-US" normalizeH="0" strike="noStrike" u="none"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Cost-Effective Innovation</a:t>
            </a:r>
            <a:endParaRPr baseline="0" b="0" cap="none" dirty="0" sz="16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No Additional Costs</a:t>
            </a:r>
            <a:r>
              <a:rPr baseline="0" b="0" cap="none" dirty="0" sz="1600" i="0" kumimoji="0" lang="en-US" normalizeH="0" strike="noStrike" u="none"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Scalable Solution</a:t>
            </a:r>
            <a:r>
              <a:rPr baseline="0" b="0" cap="none" dirty="0" sz="1600" i="0" kumimoji="0" lang="en-US" normalizeH="0" strike="noStrike" u="none"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600" i="0" kumimoji="0" lang="en-US" normalizeH="0" strike="noStrike" u="none" smtClean="0">
                <a:ln>
                  <a:noFill/>
                </a:ln>
                <a:solidFill>
                  <a:schemeClr val="tx1"/>
                </a:solidFill>
                <a:effectLst/>
                <a:latin typeface="Arial" charset="0"/>
                <a:cs typeface="Arial" charset="0"/>
              </a:rPr>
              <a:t>Comprehensive Data Management</a:t>
            </a:r>
            <a:endParaRPr baseline="0" b="0" cap="none" dirty="0" sz="16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2024-09-16T04:19:13Z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9716f98d8c44441c8a4f71f39d4f4809</vt:lpwstr>
  </property>
</Properties>
</file>