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61" r:id="rId4"/>
    <p:sldId id="264" r:id="rId5"/>
    <p:sldId id="300" r:id="rId6"/>
    <p:sldId id="298" r:id="rId7"/>
    <p:sldId id="303" r:id="rId8"/>
    <p:sldId id="304" r:id="rId9"/>
    <p:sldId id="269" r:id="rId10"/>
    <p:sldId id="299" r:id="rId11"/>
    <p:sldId id="305" r:id="rId12"/>
    <p:sldId id="302" r:id="rId13"/>
    <p:sldId id="274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Bahnschrift Light Condensed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ora" pitchFamily="2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2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60881" y="1118142"/>
            <a:ext cx="6719838" cy="1613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Shipping Data  </a:t>
            </a:r>
            <a:endParaRPr lang="en-GB" sz="40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57;p49">
            <a:extLst>
              <a:ext uri="{FF2B5EF4-FFF2-40B4-BE49-F238E27FC236}">
                <a16:creationId xmlns:a16="http://schemas.microsoft.com/office/drawing/2014/main" id="{D23A1656-E472-4AD6-A4AA-FA8C0B6564F1}"/>
              </a:ext>
            </a:extLst>
          </p:cNvPr>
          <p:cNvGrpSpPr/>
          <p:nvPr/>
        </p:nvGrpSpPr>
        <p:grpSpPr>
          <a:xfrm>
            <a:off x="649830" y="448883"/>
            <a:ext cx="445627" cy="445604"/>
            <a:chOff x="6768809" y="2682265"/>
            <a:chExt cx="719915" cy="719877"/>
          </a:xfrm>
        </p:grpSpPr>
        <p:sp>
          <p:nvSpPr>
            <p:cNvPr id="13" name="Google Shape;1258;p49">
              <a:extLst>
                <a:ext uri="{FF2B5EF4-FFF2-40B4-BE49-F238E27FC236}">
                  <a16:creationId xmlns:a16="http://schemas.microsoft.com/office/drawing/2014/main" id="{F6473952-51A9-40EF-8117-5D6FA269A1F7}"/>
                </a:ext>
              </a:extLst>
            </p:cNvPr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259;p49">
              <a:extLst>
                <a:ext uri="{FF2B5EF4-FFF2-40B4-BE49-F238E27FC236}">
                  <a16:creationId xmlns:a16="http://schemas.microsoft.com/office/drawing/2014/main" id="{9DDE45A7-0C01-41B7-814C-950B09CCE66D}"/>
                </a:ext>
              </a:extLst>
            </p:cNvPr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260;p49">
              <a:extLst>
                <a:ext uri="{FF2B5EF4-FFF2-40B4-BE49-F238E27FC236}">
                  <a16:creationId xmlns:a16="http://schemas.microsoft.com/office/drawing/2014/main" id="{FEB1906A-EDED-4459-A085-231EB64C6685}"/>
                </a:ext>
              </a:extLst>
            </p:cNvPr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261;p49">
              <a:extLst>
                <a:ext uri="{FF2B5EF4-FFF2-40B4-BE49-F238E27FC236}">
                  <a16:creationId xmlns:a16="http://schemas.microsoft.com/office/drawing/2014/main" id="{F5DB0D19-9E24-4E67-9ED0-EF8437717919}"/>
                </a:ext>
              </a:extLst>
            </p:cNvPr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1593;p49">
            <a:extLst>
              <a:ext uri="{FF2B5EF4-FFF2-40B4-BE49-F238E27FC236}">
                <a16:creationId xmlns:a16="http://schemas.microsoft.com/office/drawing/2014/main" id="{526EF6A2-B0D8-41B4-AD5F-033044D3901E}"/>
              </a:ext>
            </a:extLst>
          </p:cNvPr>
          <p:cNvGrpSpPr/>
          <p:nvPr/>
        </p:nvGrpSpPr>
        <p:grpSpPr>
          <a:xfrm>
            <a:off x="1293387" y="560141"/>
            <a:ext cx="1336824" cy="316035"/>
            <a:chOff x="3042485" y="5594633"/>
            <a:chExt cx="2159652" cy="510557"/>
          </a:xfrm>
        </p:grpSpPr>
        <p:sp>
          <p:nvSpPr>
            <p:cNvPr id="18" name="Google Shape;1594;p49">
              <a:extLst>
                <a:ext uri="{FF2B5EF4-FFF2-40B4-BE49-F238E27FC236}">
                  <a16:creationId xmlns:a16="http://schemas.microsoft.com/office/drawing/2014/main" id="{802A0A07-869F-4FF8-BC16-430901751A9A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95;p49">
              <a:extLst>
                <a:ext uri="{FF2B5EF4-FFF2-40B4-BE49-F238E27FC236}">
                  <a16:creationId xmlns:a16="http://schemas.microsoft.com/office/drawing/2014/main" id="{78DE5573-4271-43CE-849A-812A47038FBF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1596;p49">
              <a:extLst>
                <a:ext uri="{FF2B5EF4-FFF2-40B4-BE49-F238E27FC236}">
                  <a16:creationId xmlns:a16="http://schemas.microsoft.com/office/drawing/2014/main" id="{43F67959-F851-45CE-AE3A-1CF6E06B8A97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1597;p49">
              <a:extLst>
                <a:ext uri="{FF2B5EF4-FFF2-40B4-BE49-F238E27FC236}">
                  <a16:creationId xmlns:a16="http://schemas.microsoft.com/office/drawing/2014/main" id="{74F1554C-CB81-4134-A69F-25EEB9A29574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98;p49">
              <a:extLst>
                <a:ext uri="{FF2B5EF4-FFF2-40B4-BE49-F238E27FC236}">
                  <a16:creationId xmlns:a16="http://schemas.microsoft.com/office/drawing/2014/main" id="{E1B63DFE-6887-4BEC-AA85-1C0592F8A3DF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99;p49">
              <a:extLst>
                <a:ext uri="{FF2B5EF4-FFF2-40B4-BE49-F238E27FC236}">
                  <a16:creationId xmlns:a16="http://schemas.microsoft.com/office/drawing/2014/main" id="{5215AF12-9360-48E4-8FA5-593302B06512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600;p49">
              <a:extLst>
                <a:ext uri="{FF2B5EF4-FFF2-40B4-BE49-F238E27FC236}">
                  <a16:creationId xmlns:a16="http://schemas.microsoft.com/office/drawing/2014/main" id="{AA965311-E766-4665-AD3D-7C70F4E71299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601;p49">
              <a:extLst>
                <a:ext uri="{FF2B5EF4-FFF2-40B4-BE49-F238E27FC236}">
                  <a16:creationId xmlns:a16="http://schemas.microsoft.com/office/drawing/2014/main" id="{81DC998E-ABBF-4692-B873-D2D73B7A46B7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602;p49">
              <a:extLst>
                <a:ext uri="{FF2B5EF4-FFF2-40B4-BE49-F238E27FC236}">
                  <a16:creationId xmlns:a16="http://schemas.microsoft.com/office/drawing/2014/main" id="{77021708-3254-4F4B-830B-4C524BFB1BAC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603;p49">
              <a:extLst>
                <a:ext uri="{FF2B5EF4-FFF2-40B4-BE49-F238E27FC236}">
                  <a16:creationId xmlns:a16="http://schemas.microsoft.com/office/drawing/2014/main" id="{624F7673-174C-441B-978D-98A74FCF8F7C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1604;p49">
              <a:extLst>
                <a:ext uri="{FF2B5EF4-FFF2-40B4-BE49-F238E27FC236}">
                  <a16:creationId xmlns:a16="http://schemas.microsoft.com/office/drawing/2014/main" id="{3F2739F8-AEBC-41BE-A425-6F750A296667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605;p49">
              <a:extLst>
                <a:ext uri="{FF2B5EF4-FFF2-40B4-BE49-F238E27FC236}">
                  <a16:creationId xmlns:a16="http://schemas.microsoft.com/office/drawing/2014/main" id="{0AD9F244-8C57-4C74-BA36-2CF65A9B6FA6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606;p49">
              <a:extLst>
                <a:ext uri="{FF2B5EF4-FFF2-40B4-BE49-F238E27FC236}">
                  <a16:creationId xmlns:a16="http://schemas.microsoft.com/office/drawing/2014/main" id="{C454D036-9C5B-44E4-A052-613774685627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1607;p49">
              <a:extLst>
                <a:ext uri="{FF2B5EF4-FFF2-40B4-BE49-F238E27FC236}">
                  <a16:creationId xmlns:a16="http://schemas.microsoft.com/office/drawing/2014/main" id="{D92F9F78-A45B-431A-8156-7E30C7F77014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1608;p49">
              <a:extLst>
                <a:ext uri="{FF2B5EF4-FFF2-40B4-BE49-F238E27FC236}">
                  <a16:creationId xmlns:a16="http://schemas.microsoft.com/office/drawing/2014/main" id="{DC9577FA-055B-406B-943A-04E038E2D598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Google Shape;71;p12">
            <a:extLst>
              <a:ext uri="{FF2B5EF4-FFF2-40B4-BE49-F238E27FC236}">
                <a16:creationId xmlns:a16="http://schemas.microsoft.com/office/drawing/2014/main" id="{5828B378-EC0A-4A9A-84BC-1B5F01F4DF4B}"/>
              </a:ext>
            </a:extLst>
          </p:cNvPr>
          <p:cNvSpPr txBox="1">
            <a:spLocks/>
          </p:cNvSpPr>
          <p:nvPr/>
        </p:nvSpPr>
        <p:spPr>
          <a:xfrm>
            <a:off x="1737912" y="3190414"/>
            <a:ext cx="5295682" cy="161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lang="en-GB" sz="1800" b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5D805A-E31F-42D3-8232-FC276308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5" y="781383"/>
            <a:ext cx="6310910" cy="39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48F3-A3FC-4D84-86C3-1D40F09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79608"/>
            <a:ext cx="3878400" cy="43560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The Models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396E8-7DA1-4303-AEDB-BA4FD26CE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17016B-D531-407A-8744-9636D2B3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3000112"/>
            <a:ext cx="69041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66%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B3CB7C-63C2-44A2-BEA0-624A75EF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4058009"/>
            <a:ext cx="69041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69%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02BD3-28FF-4126-B224-9FF1EC43C54B}"/>
              </a:ext>
            </a:extLst>
          </p:cNvPr>
          <p:cNvSpPr txBox="1"/>
          <p:nvPr/>
        </p:nvSpPr>
        <p:spPr>
          <a:xfrm>
            <a:off x="623820" y="1880661"/>
            <a:ext cx="687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+mj-lt"/>
              </a:rPr>
              <a:t>The Decision Tree model accuracy score was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</a:rPr>
              <a:t>65%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+mj-lt"/>
              </a:rPr>
              <a:t>on test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05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4D1CC-882C-4171-9835-04E3115D6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C5AA-9FDB-4DE7-8531-0B917AA7169A}"/>
              </a:ext>
            </a:extLst>
          </p:cNvPr>
          <p:cNvSpPr txBox="1"/>
          <p:nvPr/>
        </p:nvSpPr>
        <p:spPr>
          <a:xfrm>
            <a:off x="646010" y="529165"/>
            <a:ext cx="455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Conclusion</a:t>
            </a:r>
            <a:r>
              <a:rPr lang="en-GB" sz="4400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F5B7F-2D75-47D4-927B-918751F5BC0B}"/>
              </a:ext>
            </a:extLst>
          </p:cNvPr>
          <p:cNvSpPr txBox="1"/>
          <p:nvPr/>
        </p:nvSpPr>
        <p:spPr>
          <a:xfrm>
            <a:off x="688124" y="1491461"/>
            <a:ext cx="8334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Arial Black" panose="020B0A04020102020204" pitchFamily="34" charset="0"/>
              </a:rPr>
              <a:t>From the dataset 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+mj-lt"/>
              </a:rPr>
              <a:t>the most way used to transfer the shipment by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</a:rPr>
              <a:t>the shi</a:t>
            </a:r>
            <a:r>
              <a:rPr lang="en-GB" sz="1600" b="1" u="sng" dirty="0">
                <a:latin typeface="+mj-lt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the product has NOT reached on time </a:t>
            </a:r>
            <a:r>
              <a:rPr lang="en-GB" sz="1600" b="1" u="sng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more than  </a:t>
            </a:r>
            <a:r>
              <a:rPr lang="en-GB" sz="1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the product it has reached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decision Tree model accuracy score was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65% </a:t>
            </a: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on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69%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on test dataset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advice from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Calibri" panose="020F0502020204030204" pitchFamily="34" charset="0"/>
              </a:rPr>
              <a:t>The customers not happy with all these delay shipment and the company should improve the distribution to be sure to arrive the shipment on the time </a:t>
            </a:r>
            <a:endParaRPr lang="en-GB" sz="1600" b="1" dirty="0">
              <a:latin typeface="+mj-lt"/>
            </a:endParaRPr>
          </a:p>
        </p:txBody>
      </p:sp>
      <p:grpSp>
        <p:nvGrpSpPr>
          <p:cNvPr id="5" name="Google Shape;1362;p49">
            <a:extLst>
              <a:ext uri="{FF2B5EF4-FFF2-40B4-BE49-F238E27FC236}">
                <a16:creationId xmlns:a16="http://schemas.microsoft.com/office/drawing/2014/main" id="{82DD247D-EA97-40E1-8D66-1E34AF0D7273}"/>
              </a:ext>
            </a:extLst>
          </p:cNvPr>
          <p:cNvGrpSpPr/>
          <p:nvPr/>
        </p:nvGrpSpPr>
        <p:grpSpPr>
          <a:xfrm>
            <a:off x="234278" y="1469362"/>
            <a:ext cx="460705" cy="353746"/>
            <a:chOff x="6506504" y="937343"/>
            <a:chExt cx="744273" cy="793950"/>
          </a:xfrm>
        </p:grpSpPr>
        <p:sp>
          <p:nvSpPr>
            <p:cNvPr id="6" name="Google Shape;1363;p49">
              <a:extLst>
                <a:ext uri="{FF2B5EF4-FFF2-40B4-BE49-F238E27FC236}">
                  <a16:creationId xmlns:a16="http://schemas.microsoft.com/office/drawing/2014/main" id="{1626A601-0590-45A6-87B2-129734224B04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364;p49">
              <a:extLst>
                <a:ext uri="{FF2B5EF4-FFF2-40B4-BE49-F238E27FC236}">
                  <a16:creationId xmlns:a16="http://schemas.microsoft.com/office/drawing/2014/main" id="{F9FF5787-AB15-4005-A8D9-11645A310D1F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5;p49">
              <a:extLst>
                <a:ext uri="{FF2B5EF4-FFF2-40B4-BE49-F238E27FC236}">
                  <a16:creationId xmlns:a16="http://schemas.microsoft.com/office/drawing/2014/main" id="{29F45071-3DCC-4CF4-AF3E-703D21A0F05F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" name="Google Shape;1366;p49">
              <a:extLst>
                <a:ext uri="{FF2B5EF4-FFF2-40B4-BE49-F238E27FC236}">
                  <a16:creationId xmlns:a16="http://schemas.microsoft.com/office/drawing/2014/main" id="{9C2B8C47-7942-4B47-B7F3-70D065CF71F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367;p49">
                <a:extLst>
                  <a:ext uri="{FF2B5EF4-FFF2-40B4-BE49-F238E27FC236}">
                    <a16:creationId xmlns:a16="http://schemas.microsoft.com/office/drawing/2014/main" id="{2FD69C91-4597-4621-A1FC-807A480A9CA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" name="Google Shape;1368;p49">
                <a:extLst>
                  <a:ext uri="{FF2B5EF4-FFF2-40B4-BE49-F238E27FC236}">
                    <a16:creationId xmlns:a16="http://schemas.microsoft.com/office/drawing/2014/main" id="{4EC0CA3A-FD19-4969-8E41-4D22868FDF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9;p49">
                <a:extLst>
                  <a:ext uri="{FF2B5EF4-FFF2-40B4-BE49-F238E27FC236}">
                    <a16:creationId xmlns:a16="http://schemas.microsoft.com/office/drawing/2014/main" id="{D7DA35CA-830F-40AA-9930-31735C5548E6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70;p49">
                <a:extLst>
                  <a:ext uri="{FF2B5EF4-FFF2-40B4-BE49-F238E27FC236}">
                    <a16:creationId xmlns:a16="http://schemas.microsoft.com/office/drawing/2014/main" id="{F954889F-9509-42E6-B6AB-47FC9F4448D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1;p49">
                <a:extLst>
                  <a:ext uri="{FF2B5EF4-FFF2-40B4-BE49-F238E27FC236}">
                    <a16:creationId xmlns:a16="http://schemas.microsoft.com/office/drawing/2014/main" id="{BDFD7AA5-FD7D-433F-B9E4-F7996C12BC3A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2;p49">
                <a:extLst>
                  <a:ext uri="{FF2B5EF4-FFF2-40B4-BE49-F238E27FC236}">
                    <a16:creationId xmlns:a16="http://schemas.microsoft.com/office/drawing/2014/main" id="{9CD83D5F-F765-4356-A6F2-84DE19818D9B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3;p49">
                <a:extLst>
                  <a:ext uri="{FF2B5EF4-FFF2-40B4-BE49-F238E27FC236}">
                    <a16:creationId xmlns:a16="http://schemas.microsoft.com/office/drawing/2014/main" id="{B54F5888-3B07-4816-9022-B480952A62A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4;p49">
                <a:extLst>
                  <a:ext uri="{FF2B5EF4-FFF2-40B4-BE49-F238E27FC236}">
                    <a16:creationId xmlns:a16="http://schemas.microsoft.com/office/drawing/2014/main" id="{3554F062-788C-405C-9D1B-857B6D0FB63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5;p49">
                <a:extLst>
                  <a:ext uri="{FF2B5EF4-FFF2-40B4-BE49-F238E27FC236}">
                    <a16:creationId xmlns:a16="http://schemas.microsoft.com/office/drawing/2014/main" id="{3524784C-9435-4A1F-9316-79CFDC41990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6;p49">
                <a:extLst>
                  <a:ext uri="{FF2B5EF4-FFF2-40B4-BE49-F238E27FC236}">
                    <a16:creationId xmlns:a16="http://schemas.microsoft.com/office/drawing/2014/main" id="{6F14DEB0-3BE5-427F-BF18-6CB10D88692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0" name="Google Shape;1393;p49">
            <a:extLst>
              <a:ext uri="{FF2B5EF4-FFF2-40B4-BE49-F238E27FC236}">
                <a16:creationId xmlns:a16="http://schemas.microsoft.com/office/drawing/2014/main" id="{E172390F-0AAC-41DC-8CB7-EF1392E7744A}"/>
              </a:ext>
            </a:extLst>
          </p:cNvPr>
          <p:cNvGrpSpPr/>
          <p:nvPr/>
        </p:nvGrpSpPr>
        <p:grpSpPr>
          <a:xfrm>
            <a:off x="200887" y="699921"/>
            <a:ext cx="445779" cy="400764"/>
            <a:chOff x="3778727" y="4460423"/>
            <a:chExt cx="720160" cy="647438"/>
          </a:xfrm>
        </p:grpSpPr>
        <p:sp>
          <p:nvSpPr>
            <p:cNvPr id="21" name="Google Shape;1394;p49">
              <a:extLst>
                <a:ext uri="{FF2B5EF4-FFF2-40B4-BE49-F238E27FC236}">
                  <a16:creationId xmlns:a16="http://schemas.microsoft.com/office/drawing/2014/main" id="{CA65C6E4-5751-4279-A4C9-CD28FC0C0403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395;p49">
              <a:extLst>
                <a:ext uri="{FF2B5EF4-FFF2-40B4-BE49-F238E27FC236}">
                  <a16:creationId xmlns:a16="http://schemas.microsoft.com/office/drawing/2014/main" id="{1B82CF9A-DA63-4AEE-B16A-D1D3EA005EFC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396;p49">
              <a:extLst>
                <a:ext uri="{FF2B5EF4-FFF2-40B4-BE49-F238E27FC236}">
                  <a16:creationId xmlns:a16="http://schemas.microsoft.com/office/drawing/2014/main" id="{BE761193-989C-4C10-983B-8031C945E678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397;p49">
              <a:extLst>
                <a:ext uri="{FF2B5EF4-FFF2-40B4-BE49-F238E27FC236}">
                  <a16:creationId xmlns:a16="http://schemas.microsoft.com/office/drawing/2014/main" id="{D44FF0BD-1BA4-4631-BFB4-9C7CDE8C1746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398;p49">
              <a:extLst>
                <a:ext uri="{FF2B5EF4-FFF2-40B4-BE49-F238E27FC236}">
                  <a16:creationId xmlns:a16="http://schemas.microsoft.com/office/drawing/2014/main" id="{99082B5A-0D03-423B-90B6-451874EA8824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399;p49">
              <a:extLst>
                <a:ext uri="{FF2B5EF4-FFF2-40B4-BE49-F238E27FC236}">
                  <a16:creationId xmlns:a16="http://schemas.microsoft.com/office/drawing/2014/main" id="{C72A2363-F544-4254-B61B-AE87D8ECDFF8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400;p49">
              <a:extLst>
                <a:ext uri="{FF2B5EF4-FFF2-40B4-BE49-F238E27FC236}">
                  <a16:creationId xmlns:a16="http://schemas.microsoft.com/office/drawing/2014/main" id="{A4E07679-42C6-498A-8DC7-C580F3F9C32F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3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latin typeface="+mj-lt"/>
              </a:rPr>
              <a:t>P</a:t>
            </a:r>
            <a:r>
              <a:rPr lang="en" sz="1800" dirty="0">
                <a:latin typeface="+mj-lt"/>
              </a:rPr>
              <a:t>rperied by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</a:rPr>
              <a:t>Meshari alshahrani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39F909-7F4A-4660-BF23-CE97B5D0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374" y="2440605"/>
            <a:ext cx="7319553" cy="105090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the online Data Science Bootcamps for SDAIA Academy, my project will review the dataset for E-Commerce Shipping Data .it will be cleaning and analysing with visualization data by python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D0600-BA69-4CCA-A48E-D4E6417B4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1586;p49">
            <a:extLst>
              <a:ext uri="{FF2B5EF4-FFF2-40B4-BE49-F238E27FC236}">
                <a16:creationId xmlns:a16="http://schemas.microsoft.com/office/drawing/2014/main" id="{78C54A3D-B8B7-4C2C-AECC-F9B143CFC718}"/>
              </a:ext>
            </a:extLst>
          </p:cNvPr>
          <p:cNvGrpSpPr/>
          <p:nvPr/>
        </p:nvGrpSpPr>
        <p:grpSpPr>
          <a:xfrm>
            <a:off x="1165660" y="2359127"/>
            <a:ext cx="445821" cy="425246"/>
            <a:chOff x="8338678" y="5506443"/>
            <a:chExt cx="720227" cy="686988"/>
          </a:xfrm>
        </p:grpSpPr>
        <p:sp>
          <p:nvSpPr>
            <p:cNvPr id="6" name="Google Shape;1587;p49">
              <a:extLst>
                <a:ext uri="{FF2B5EF4-FFF2-40B4-BE49-F238E27FC236}">
                  <a16:creationId xmlns:a16="http://schemas.microsoft.com/office/drawing/2014/main" id="{034F2826-61CF-4E06-AE6E-D2EBF82B8C83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588;p49">
              <a:extLst>
                <a:ext uri="{FF2B5EF4-FFF2-40B4-BE49-F238E27FC236}">
                  <a16:creationId xmlns:a16="http://schemas.microsoft.com/office/drawing/2014/main" id="{7149E62E-BBCB-4525-ADF2-CF1C843B3F54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589;p49">
              <a:extLst>
                <a:ext uri="{FF2B5EF4-FFF2-40B4-BE49-F238E27FC236}">
                  <a16:creationId xmlns:a16="http://schemas.microsoft.com/office/drawing/2014/main" id="{94B81E4B-BA4F-4A45-8272-D9EFAC8CBE43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590;p49">
              <a:extLst>
                <a:ext uri="{FF2B5EF4-FFF2-40B4-BE49-F238E27FC236}">
                  <a16:creationId xmlns:a16="http://schemas.microsoft.com/office/drawing/2014/main" id="{6C459D16-8749-4951-9815-93793A02D590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1591;p49">
              <a:extLst>
                <a:ext uri="{FF2B5EF4-FFF2-40B4-BE49-F238E27FC236}">
                  <a16:creationId xmlns:a16="http://schemas.microsoft.com/office/drawing/2014/main" id="{558A5A8C-CC88-4DCC-8D62-21E1A07E58A2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1592;p49">
              <a:extLst>
                <a:ext uri="{FF2B5EF4-FFF2-40B4-BE49-F238E27FC236}">
                  <a16:creationId xmlns:a16="http://schemas.microsoft.com/office/drawing/2014/main" id="{420614DD-5DC1-42CD-B676-489D19A6DD7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4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25977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contains the following information: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50929" y="1331712"/>
            <a:ext cx="75400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ID Number of Customers.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Warehouse block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have big Warehouse, which is divided in to block such as A, B, C, D, 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 of shipment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Ships the products in multiple way such as Ship, Flight and Road.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care calls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calls made from enquiry for enquiry of the shipment.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rating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rated from every customer. 1 is the lowest (Worst), 5 is the highest (Best).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 of the product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Cost of the Product in US Dollars.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 purchases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Prior Purchase.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importance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categorized the product in the various parameter such as low, medium, high.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Male and Female.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Discount offered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Discount offered on that specific product.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weight in grams.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Reached on time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target variable, where 1 Indicates that the product has NOT reached on time and 0 indicates it has reached on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Work Flow 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73584" y="1651075"/>
            <a:ext cx="481834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Import libraries and Loading the data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1024069" y="2793887"/>
            <a:ext cx="469408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    Cleaning and </a:t>
            </a:r>
            <a:r>
              <a:rPr lang="en-GB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the data </a:t>
            </a:r>
            <a:endParaRPr b="1" dirty="0">
              <a:latin typeface="+mj-lt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651346" y="3936699"/>
            <a:ext cx="4006312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      EDA and Modelling of the date </a:t>
            </a:r>
            <a:endParaRPr b="1" dirty="0">
              <a:latin typeface="+mj-lt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2" name="Google Shape;1527;p49">
            <a:extLst>
              <a:ext uri="{FF2B5EF4-FFF2-40B4-BE49-F238E27FC236}">
                <a16:creationId xmlns:a16="http://schemas.microsoft.com/office/drawing/2014/main" id="{3748749F-A9FF-4087-8EBD-7F91DBC91091}"/>
              </a:ext>
            </a:extLst>
          </p:cNvPr>
          <p:cNvGrpSpPr/>
          <p:nvPr/>
        </p:nvGrpSpPr>
        <p:grpSpPr>
          <a:xfrm>
            <a:off x="291563" y="1733221"/>
            <a:ext cx="445905" cy="400522"/>
            <a:chOff x="1147762" y="1131887"/>
            <a:chExt cx="5137150" cy="4619626"/>
          </a:xfrm>
        </p:grpSpPr>
        <p:sp>
          <p:nvSpPr>
            <p:cNvPr id="13" name="Google Shape;1528;p49">
              <a:extLst>
                <a:ext uri="{FF2B5EF4-FFF2-40B4-BE49-F238E27FC236}">
                  <a16:creationId xmlns:a16="http://schemas.microsoft.com/office/drawing/2014/main" id="{893139B7-1010-4490-9213-DE8ED0EA636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529;p49">
              <a:extLst>
                <a:ext uri="{FF2B5EF4-FFF2-40B4-BE49-F238E27FC236}">
                  <a16:creationId xmlns:a16="http://schemas.microsoft.com/office/drawing/2014/main" id="{BE7C8A73-EC24-493C-8318-ABECE8CBF236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30;p49">
              <a:extLst>
                <a:ext uri="{FF2B5EF4-FFF2-40B4-BE49-F238E27FC236}">
                  <a16:creationId xmlns:a16="http://schemas.microsoft.com/office/drawing/2014/main" id="{21D08EEA-294D-47DC-9424-4B0F5B98A241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" name="Google Shape;1527;p49">
            <a:extLst>
              <a:ext uri="{FF2B5EF4-FFF2-40B4-BE49-F238E27FC236}">
                <a16:creationId xmlns:a16="http://schemas.microsoft.com/office/drawing/2014/main" id="{158AC25A-CEB4-48B8-8AAA-9A717000F69B}"/>
              </a:ext>
            </a:extLst>
          </p:cNvPr>
          <p:cNvGrpSpPr/>
          <p:nvPr/>
        </p:nvGrpSpPr>
        <p:grpSpPr>
          <a:xfrm>
            <a:off x="875140" y="2892452"/>
            <a:ext cx="445905" cy="400522"/>
            <a:chOff x="1147762" y="1131887"/>
            <a:chExt cx="5137150" cy="4619626"/>
          </a:xfrm>
        </p:grpSpPr>
        <p:sp>
          <p:nvSpPr>
            <p:cNvPr id="17" name="Google Shape;1528;p49">
              <a:extLst>
                <a:ext uri="{FF2B5EF4-FFF2-40B4-BE49-F238E27FC236}">
                  <a16:creationId xmlns:a16="http://schemas.microsoft.com/office/drawing/2014/main" id="{2E632265-5359-43D6-94AA-9693CF09BAC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" name="Google Shape;1529;p49">
              <a:extLst>
                <a:ext uri="{FF2B5EF4-FFF2-40B4-BE49-F238E27FC236}">
                  <a16:creationId xmlns:a16="http://schemas.microsoft.com/office/drawing/2014/main" id="{E7911227-63F0-4937-AA7E-69393E3AC3D2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30;p49">
              <a:extLst>
                <a:ext uri="{FF2B5EF4-FFF2-40B4-BE49-F238E27FC236}">
                  <a16:creationId xmlns:a16="http://schemas.microsoft.com/office/drawing/2014/main" id="{F0C82E47-5B5D-4992-A859-2532FC7753C6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1527;p49">
            <a:extLst>
              <a:ext uri="{FF2B5EF4-FFF2-40B4-BE49-F238E27FC236}">
                <a16:creationId xmlns:a16="http://schemas.microsoft.com/office/drawing/2014/main" id="{0225C2A9-5979-4495-9938-95C59880B335}"/>
              </a:ext>
            </a:extLst>
          </p:cNvPr>
          <p:cNvGrpSpPr/>
          <p:nvPr/>
        </p:nvGrpSpPr>
        <p:grpSpPr>
          <a:xfrm>
            <a:off x="1590848" y="4047127"/>
            <a:ext cx="445905" cy="400522"/>
            <a:chOff x="1147762" y="1131887"/>
            <a:chExt cx="5137150" cy="4619626"/>
          </a:xfrm>
        </p:grpSpPr>
        <p:sp>
          <p:nvSpPr>
            <p:cNvPr id="21" name="Google Shape;1528;p49">
              <a:extLst>
                <a:ext uri="{FF2B5EF4-FFF2-40B4-BE49-F238E27FC236}">
                  <a16:creationId xmlns:a16="http://schemas.microsoft.com/office/drawing/2014/main" id="{6D192C2D-5D8A-4CA4-9458-E144B54C2F0C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29;p49">
              <a:extLst>
                <a:ext uri="{FF2B5EF4-FFF2-40B4-BE49-F238E27FC236}">
                  <a16:creationId xmlns:a16="http://schemas.microsoft.com/office/drawing/2014/main" id="{41096112-6F80-408E-8375-E54B118E809C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30;p49">
              <a:extLst>
                <a:ext uri="{FF2B5EF4-FFF2-40B4-BE49-F238E27FC236}">
                  <a16:creationId xmlns:a16="http://schemas.microsoft.com/office/drawing/2014/main" id="{949EB1A0-35FB-4CE7-9FFF-D37F5BC79C59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9342A-3CE9-45E2-95D7-FED4ECA76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3B8B-F72A-4D9E-B33C-568BC2B91938}"/>
              </a:ext>
            </a:extLst>
          </p:cNvPr>
          <p:cNvSpPr txBox="1"/>
          <p:nvPr/>
        </p:nvSpPr>
        <p:spPr>
          <a:xfrm>
            <a:off x="984142" y="947538"/>
            <a:ext cx="4587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0000"/>
                </a:solidFill>
                <a:effectLst/>
                <a:latin typeface="+mj-lt"/>
              </a:rPr>
              <a:t>10999 rows × 12 columns</a:t>
            </a:r>
            <a:endParaRPr lang="en-GB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882E-08C4-4506-8CC2-6CE5257F89E8}"/>
              </a:ext>
            </a:extLst>
          </p:cNvPr>
          <p:cNvSpPr txBox="1"/>
          <p:nvPr/>
        </p:nvSpPr>
        <p:spPr>
          <a:xfrm>
            <a:off x="639482" y="458204"/>
            <a:ext cx="458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000000"/>
                </a:solidFill>
                <a:effectLst/>
                <a:latin typeface="+mj-lt"/>
              </a:rPr>
              <a:t>Cleaning and </a:t>
            </a:r>
            <a:r>
              <a:rPr lang="en-GB" sz="1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+mj-lt"/>
              </a:rPr>
              <a:t>the data </a:t>
            </a:r>
            <a:endParaRPr lang="en-GB" sz="1800" dirty="0">
              <a:latin typeface="+mj-lt"/>
            </a:endParaRPr>
          </a:p>
        </p:txBody>
      </p:sp>
      <p:grpSp>
        <p:nvGrpSpPr>
          <p:cNvPr id="12" name="Google Shape;1362;p49">
            <a:extLst>
              <a:ext uri="{FF2B5EF4-FFF2-40B4-BE49-F238E27FC236}">
                <a16:creationId xmlns:a16="http://schemas.microsoft.com/office/drawing/2014/main" id="{227DFEB8-CC88-4A89-88ED-ED406BD73D28}"/>
              </a:ext>
            </a:extLst>
          </p:cNvPr>
          <p:cNvGrpSpPr/>
          <p:nvPr/>
        </p:nvGrpSpPr>
        <p:grpSpPr>
          <a:xfrm>
            <a:off x="178778" y="297863"/>
            <a:ext cx="460705" cy="491455"/>
            <a:chOff x="6506504" y="937343"/>
            <a:chExt cx="744273" cy="793950"/>
          </a:xfrm>
        </p:grpSpPr>
        <p:sp>
          <p:nvSpPr>
            <p:cNvPr id="13" name="Google Shape;1363;p49">
              <a:extLst>
                <a:ext uri="{FF2B5EF4-FFF2-40B4-BE49-F238E27FC236}">
                  <a16:creationId xmlns:a16="http://schemas.microsoft.com/office/drawing/2014/main" id="{2BB088CF-99B6-4E94-A16B-7ED6702267D2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364;p49">
              <a:extLst>
                <a:ext uri="{FF2B5EF4-FFF2-40B4-BE49-F238E27FC236}">
                  <a16:creationId xmlns:a16="http://schemas.microsoft.com/office/drawing/2014/main" id="{E1D51EDD-A69F-4BB0-B3C2-8C6914D4F85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365;p49">
              <a:extLst>
                <a:ext uri="{FF2B5EF4-FFF2-40B4-BE49-F238E27FC236}">
                  <a16:creationId xmlns:a16="http://schemas.microsoft.com/office/drawing/2014/main" id="{A67FE1BE-C7FC-42CA-A2D1-95A82BA444B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6" name="Google Shape;1366;p49">
              <a:extLst>
                <a:ext uri="{FF2B5EF4-FFF2-40B4-BE49-F238E27FC236}">
                  <a16:creationId xmlns:a16="http://schemas.microsoft.com/office/drawing/2014/main" id="{4D07DEF7-E4DD-4E1C-B55B-1673833C64BA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" name="Google Shape;1367;p49">
                <a:extLst>
                  <a:ext uri="{FF2B5EF4-FFF2-40B4-BE49-F238E27FC236}">
                    <a16:creationId xmlns:a16="http://schemas.microsoft.com/office/drawing/2014/main" id="{3F1153E5-3DEA-46FB-9C1E-6C91D0DD209B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68;p49">
                <a:extLst>
                  <a:ext uri="{FF2B5EF4-FFF2-40B4-BE49-F238E27FC236}">
                    <a16:creationId xmlns:a16="http://schemas.microsoft.com/office/drawing/2014/main" id="{F7FFD339-3332-43C5-B4A6-F571E2107D97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69;p49">
                <a:extLst>
                  <a:ext uri="{FF2B5EF4-FFF2-40B4-BE49-F238E27FC236}">
                    <a16:creationId xmlns:a16="http://schemas.microsoft.com/office/drawing/2014/main" id="{E23D649A-0EAA-4A94-8A4A-D7844BD0C8D2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0;p49">
                <a:extLst>
                  <a:ext uri="{FF2B5EF4-FFF2-40B4-BE49-F238E27FC236}">
                    <a16:creationId xmlns:a16="http://schemas.microsoft.com/office/drawing/2014/main" id="{28724D53-BCC6-4641-8064-0273A24A9D81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" name="Google Shape;1371;p49">
                <a:extLst>
                  <a:ext uri="{FF2B5EF4-FFF2-40B4-BE49-F238E27FC236}">
                    <a16:creationId xmlns:a16="http://schemas.microsoft.com/office/drawing/2014/main" id="{CD5B3B4D-9C0F-4F01-B09E-0D916A5A36D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372;p49">
                <a:extLst>
                  <a:ext uri="{FF2B5EF4-FFF2-40B4-BE49-F238E27FC236}">
                    <a16:creationId xmlns:a16="http://schemas.microsoft.com/office/drawing/2014/main" id="{BF603D93-081B-4F9D-8365-F847ED8327D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" name="Google Shape;1373;p49">
                <a:extLst>
                  <a:ext uri="{FF2B5EF4-FFF2-40B4-BE49-F238E27FC236}">
                    <a16:creationId xmlns:a16="http://schemas.microsoft.com/office/drawing/2014/main" id="{E7FF86B8-9EB2-439B-853A-C568CCF7F82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" name="Google Shape;1374;p49">
                <a:extLst>
                  <a:ext uri="{FF2B5EF4-FFF2-40B4-BE49-F238E27FC236}">
                    <a16:creationId xmlns:a16="http://schemas.microsoft.com/office/drawing/2014/main" id="{CEB0A3DB-CA35-4D84-9D7C-ABF50441717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" name="Google Shape;1375;p49">
                <a:extLst>
                  <a:ext uri="{FF2B5EF4-FFF2-40B4-BE49-F238E27FC236}">
                    <a16:creationId xmlns:a16="http://schemas.microsoft.com/office/drawing/2014/main" id="{AFF9D8BF-85E2-48AF-917C-ECF521E824A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" name="Google Shape;1376;p49">
                <a:extLst>
                  <a:ext uri="{FF2B5EF4-FFF2-40B4-BE49-F238E27FC236}">
                    <a16:creationId xmlns:a16="http://schemas.microsoft.com/office/drawing/2014/main" id="{C6E93608-FF63-444A-9298-EB3172F912C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7" name="Google Shape;1362;p49">
            <a:extLst>
              <a:ext uri="{FF2B5EF4-FFF2-40B4-BE49-F238E27FC236}">
                <a16:creationId xmlns:a16="http://schemas.microsoft.com/office/drawing/2014/main" id="{CBD69CC8-40F9-4E1D-80CF-6089B6B9A794}"/>
              </a:ext>
            </a:extLst>
          </p:cNvPr>
          <p:cNvGrpSpPr/>
          <p:nvPr/>
        </p:nvGrpSpPr>
        <p:grpSpPr>
          <a:xfrm>
            <a:off x="714095" y="874729"/>
            <a:ext cx="270047" cy="343630"/>
            <a:chOff x="6506504" y="937343"/>
            <a:chExt cx="744273" cy="793950"/>
          </a:xfrm>
        </p:grpSpPr>
        <p:sp>
          <p:nvSpPr>
            <p:cNvPr id="28" name="Google Shape;1363;p49">
              <a:extLst>
                <a:ext uri="{FF2B5EF4-FFF2-40B4-BE49-F238E27FC236}">
                  <a16:creationId xmlns:a16="http://schemas.microsoft.com/office/drawing/2014/main" id="{B75C91AA-A81F-4614-B15B-18F38D0BDD0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364;p49">
              <a:extLst>
                <a:ext uri="{FF2B5EF4-FFF2-40B4-BE49-F238E27FC236}">
                  <a16:creationId xmlns:a16="http://schemas.microsoft.com/office/drawing/2014/main" id="{C2BDBB95-5195-4664-947D-0E48F9DC06E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365;p49">
              <a:extLst>
                <a:ext uri="{FF2B5EF4-FFF2-40B4-BE49-F238E27FC236}">
                  <a16:creationId xmlns:a16="http://schemas.microsoft.com/office/drawing/2014/main" id="{1FA7FF02-ED5E-46A4-808B-628D222A025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1" name="Google Shape;1366;p49">
              <a:extLst>
                <a:ext uri="{FF2B5EF4-FFF2-40B4-BE49-F238E27FC236}">
                  <a16:creationId xmlns:a16="http://schemas.microsoft.com/office/drawing/2014/main" id="{0FA35A90-3956-4D17-9F51-5F6299BB3257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367;p49">
                <a:extLst>
                  <a:ext uri="{FF2B5EF4-FFF2-40B4-BE49-F238E27FC236}">
                    <a16:creationId xmlns:a16="http://schemas.microsoft.com/office/drawing/2014/main" id="{77FD8D6F-D47F-49E8-AB2D-0B3C028B29E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1368;p49">
                <a:extLst>
                  <a:ext uri="{FF2B5EF4-FFF2-40B4-BE49-F238E27FC236}">
                    <a16:creationId xmlns:a16="http://schemas.microsoft.com/office/drawing/2014/main" id="{69C95A53-EE36-4C0D-B4AF-1C4A8572E4B8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1369;p49">
                <a:extLst>
                  <a:ext uri="{FF2B5EF4-FFF2-40B4-BE49-F238E27FC236}">
                    <a16:creationId xmlns:a16="http://schemas.microsoft.com/office/drawing/2014/main" id="{E0628F7F-2E14-48BF-A507-EAE3150BFA8C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370;p49">
                <a:extLst>
                  <a:ext uri="{FF2B5EF4-FFF2-40B4-BE49-F238E27FC236}">
                    <a16:creationId xmlns:a16="http://schemas.microsoft.com/office/drawing/2014/main" id="{98766A0B-34D1-4574-8AAD-3C9435AA5F6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1371;p49">
                <a:extLst>
                  <a:ext uri="{FF2B5EF4-FFF2-40B4-BE49-F238E27FC236}">
                    <a16:creationId xmlns:a16="http://schemas.microsoft.com/office/drawing/2014/main" id="{382B8468-756D-468C-90DF-1EC3B077617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1372;p49">
                <a:extLst>
                  <a:ext uri="{FF2B5EF4-FFF2-40B4-BE49-F238E27FC236}">
                    <a16:creationId xmlns:a16="http://schemas.microsoft.com/office/drawing/2014/main" id="{B97E1674-F923-4A52-B3D7-D6646C3BC54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1373;p49">
                <a:extLst>
                  <a:ext uri="{FF2B5EF4-FFF2-40B4-BE49-F238E27FC236}">
                    <a16:creationId xmlns:a16="http://schemas.microsoft.com/office/drawing/2014/main" id="{B5AFD442-AA16-49BC-8C2C-70DB4782B64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1374;p49">
                <a:extLst>
                  <a:ext uri="{FF2B5EF4-FFF2-40B4-BE49-F238E27FC236}">
                    <a16:creationId xmlns:a16="http://schemas.microsoft.com/office/drawing/2014/main" id="{BCED6533-5EDB-448D-96EF-1650A20432D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" name="Google Shape;1375;p49">
                <a:extLst>
                  <a:ext uri="{FF2B5EF4-FFF2-40B4-BE49-F238E27FC236}">
                    <a16:creationId xmlns:a16="http://schemas.microsoft.com/office/drawing/2014/main" id="{F9D85DB7-34D7-47BB-BE5C-9B9B678A834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" name="Google Shape;1376;p49">
                <a:extLst>
                  <a:ext uri="{FF2B5EF4-FFF2-40B4-BE49-F238E27FC236}">
                    <a16:creationId xmlns:a16="http://schemas.microsoft.com/office/drawing/2014/main" id="{078CE144-92A9-4253-A545-910EF1C410A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D1F4D8-A079-4C77-A1BC-0CA0B38B6809}"/>
              </a:ext>
            </a:extLst>
          </p:cNvPr>
          <p:cNvSpPr txBox="1"/>
          <p:nvPr/>
        </p:nvSpPr>
        <p:spPr>
          <a:xfrm>
            <a:off x="826910" y="1583871"/>
            <a:ext cx="67495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Libraries </a:t>
            </a:r>
          </a:p>
          <a:p>
            <a:r>
              <a:rPr lang="en-GB" dirty="0"/>
              <a:t>Pandas 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Visualization</a:t>
            </a:r>
            <a:r>
              <a:rPr lang="en-GB" dirty="0"/>
              <a:t> 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Seaborn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Modelling</a:t>
            </a:r>
            <a:r>
              <a:rPr lang="en-GB" dirty="0"/>
              <a:t>  </a:t>
            </a:r>
          </a:p>
          <a:p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9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1"/>
            <a:ext cx="7491530" cy="728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dirty="0">
                <a:solidFill>
                  <a:srgbClr val="000000"/>
                </a:solidFill>
                <a:effectLst/>
                <a:latin typeface="Lora" pitchFamily="2" charset="0"/>
              </a:rPr>
              <a:t>The chart review which way the most used to transfer the shipment</a:t>
            </a:r>
            <a:endParaRPr dirty="0">
              <a:latin typeface="Lora" pitchFamily="2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AB113D6-E7D2-486F-A83B-7069836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7" y="2108280"/>
            <a:ext cx="5288399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DD70-297C-4EF4-9CCC-4C68E9C7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896112"/>
            <a:ext cx="7566807" cy="435600"/>
          </a:xfrm>
        </p:spPr>
        <p:txBody>
          <a:bodyPr/>
          <a:lstStyle/>
          <a:p>
            <a:r>
              <a:rPr lang="en-GB" sz="1600" dirty="0">
                <a:latin typeface="+mj-lt"/>
              </a:rPr>
              <a:t>The relation between the product important and the time of received the shipment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1C68-644C-4520-9BBC-7FB50EAE5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29DFF69-13CA-4865-9DA0-8B0B568D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20610"/>
            <a:ext cx="6343650" cy="3245304"/>
          </a:xfrm>
          <a:prstGeom prst="rect">
            <a:avLst/>
          </a:prstGeom>
        </p:spPr>
      </p:pic>
      <p:grpSp>
        <p:nvGrpSpPr>
          <p:cNvPr id="10" name="Google Shape;174;p20">
            <a:extLst>
              <a:ext uri="{FF2B5EF4-FFF2-40B4-BE49-F238E27FC236}">
                <a16:creationId xmlns:a16="http://schemas.microsoft.com/office/drawing/2014/main" id="{356CBB1A-CA6C-4D51-ACFB-C56299B039CE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" name="Google Shape;175;p20">
              <a:extLst>
                <a:ext uri="{FF2B5EF4-FFF2-40B4-BE49-F238E27FC236}">
                  <a16:creationId xmlns:a16="http://schemas.microsoft.com/office/drawing/2014/main" id="{DEF0AE6E-7470-4EE2-919D-190677B2FF4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;p20">
              <a:extLst>
                <a:ext uri="{FF2B5EF4-FFF2-40B4-BE49-F238E27FC236}">
                  <a16:creationId xmlns:a16="http://schemas.microsoft.com/office/drawing/2014/main" id="{458FE1BF-5641-4F61-B1B2-6D5496BCF2D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;p20">
              <a:extLst>
                <a:ext uri="{FF2B5EF4-FFF2-40B4-BE49-F238E27FC236}">
                  <a16:creationId xmlns:a16="http://schemas.microsoft.com/office/drawing/2014/main" id="{09ABE5B6-2EC1-407A-B4A5-8E9F44AAB23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;p20">
              <a:extLst>
                <a:ext uri="{FF2B5EF4-FFF2-40B4-BE49-F238E27FC236}">
                  <a16:creationId xmlns:a16="http://schemas.microsoft.com/office/drawing/2014/main" id="{72B16AD7-DDCD-4D00-884A-8EFA34AD821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572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A4412-2A05-4EB4-8F50-BB3042772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8371A1F-8795-4468-993D-56E6150B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1" y="1688646"/>
            <a:ext cx="5797097" cy="29813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738EC8-5B34-4861-8181-C81F1D44E322}"/>
              </a:ext>
            </a:extLst>
          </p:cNvPr>
          <p:cNvSpPr txBox="1">
            <a:spLocks/>
          </p:cNvSpPr>
          <p:nvPr/>
        </p:nvSpPr>
        <p:spPr>
          <a:xfrm>
            <a:off x="1038348" y="669471"/>
            <a:ext cx="7566807" cy="43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b="1" dirty="0">
                <a:latin typeface="+mj-lt"/>
              </a:rPr>
              <a:t>The relation between the cost of the product and the time of received the shipment </a:t>
            </a:r>
          </a:p>
        </p:txBody>
      </p:sp>
      <p:grpSp>
        <p:nvGrpSpPr>
          <p:cNvPr id="6" name="Google Shape;1362;p49">
            <a:extLst>
              <a:ext uri="{FF2B5EF4-FFF2-40B4-BE49-F238E27FC236}">
                <a16:creationId xmlns:a16="http://schemas.microsoft.com/office/drawing/2014/main" id="{D6B0D055-6A72-4DDA-ABED-82F0FDB1F093}"/>
              </a:ext>
            </a:extLst>
          </p:cNvPr>
          <p:cNvGrpSpPr/>
          <p:nvPr/>
        </p:nvGrpSpPr>
        <p:grpSpPr>
          <a:xfrm>
            <a:off x="577643" y="641543"/>
            <a:ext cx="460705" cy="491455"/>
            <a:chOff x="6506504" y="937343"/>
            <a:chExt cx="744273" cy="793950"/>
          </a:xfrm>
        </p:grpSpPr>
        <p:sp>
          <p:nvSpPr>
            <p:cNvPr id="7" name="Google Shape;1363;p49">
              <a:extLst>
                <a:ext uri="{FF2B5EF4-FFF2-40B4-BE49-F238E27FC236}">
                  <a16:creationId xmlns:a16="http://schemas.microsoft.com/office/drawing/2014/main" id="{09D98FAB-0A67-49A1-8403-5E20ADC5FD5C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4;p49">
              <a:extLst>
                <a:ext uri="{FF2B5EF4-FFF2-40B4-BE49-F238E27FC236}">
                  <a16:creationId xmlns:a16="http://schemas.microsoft.com/office/drawing/2014/main" id="{3D92A922-5FED-4586-A72A-F61F3B3626D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365;p49">
              <a:extLst>
                <a:ext uri="{FF2B5EF4-FFF2-40B4-BE49-F238E27FC236}">
                  <a16:creationId xmlns:a16="http://schemas.microsoft.com/office/drawing/2014/main" id="{DC085D73-FD3B-483F-BB1F-937D8FF886D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" name="Google Shape;1366;p49">
              <a:extLst>
                <a:ext uri="{FF2B5EF4-FFF2-40B4-BE49-F238E27FC236}">
                  <a16:creationId xmlns:a16="http://schemas.microsoft.com/office/drawing/2014/main" id="{F84841B2-8AEB-497F-9F51-08537ACD2B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367;p49">
                <a:extLst>
                  <a:ext uri="{FF2B5EF4-FFF2-40B4-BE49-F238E27FC236}">
                    <a16:creationId xmlns:a16="http://schemas.microsoft.com/office/drawing/2014/main" id="{35660A8B-CBA4-4EBE-A589-39976C7EEC3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8;p49">
                <a:extLst>
                  <a:ext uri="{FF2B5EF4-FFF2-40B4-BE49-F238E27FC236}">
                    <a16:creationId xmlns:a16="http://schemas.microsoft.com/office/drawing/2014/main" id="{C75ECEB4-EDE3-4934-AF74-CC5FC33E82F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69;p49">
                <a:extLst>
                  <a:ext uri="{FF2B5EF4-FFF2-40B4-BE49-F238E27FC236}">
                    <a16:creationId xmlns:a16="http://schemas.microsoft.com/office/drawing/2014/main" id="{CB295990-A41C-4F5E-8761-A994CD2C211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0;p49">
                <a:extLst>
                  <a:ext uri="{FF2B5EF4-FFF2-40B4-BE49-F238E27FC236}">
                    <a16:creationId xmlns:a16="http://schemas.microsoft.com/office/drawing/2014/main" id="{B5CBE931-1055-468E-87EC-61725A89A02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1;p49">
                <a:extLst>
                  <a:ext uri="{FF2B5EF4-FFF2-40B4-BE49-F238E27FC236}">
                    <a16:creationId xmlns:a16="http://schemas.microsoft.com/office/drawing/2014/main" id="{F3764980-3241-4479-96CE-F3C9565293B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2;p49">
                <a:extLst>
                  <a:ext uri="{FF2B5EF4-FFF2-40B4-BE49-F238E27FC236}">
                    <a16:creationId xmlns:a16="http://schemas.microsoft.com/office/drawing/2014/main" id="{07591B3F-2390-4070-AA5A-C2D4F026F06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3;p49">
                <a:extLst>
                  <a:ext uri="{FF2B5EF4-FFF2-40B4-BE49-F238E27FC236}">
                    <a16:creationId xmlns:a16="http://schemas.microsoft.com/office/drawing/2014/main" id="{6D4459BA-326E-45B1-839C-21B075CE1C6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4;p49">
                <a:extLst>
                  <a:ext uri="{FF2B5EF4-FFF2-40B4-BE49-F238E27FC236}">
                    <a16:creationId xmlns:a16="http://schemas.microsoft.com/office/drawing/2014/main" id="{ED9D6C94-1DA7-49F3-9B94-DAEC9CA4E57A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5;p49">
                <a:extLst>
                  <a:ext uri="{FF2B5EF4-FFF2-40B4-BE49-F238E27FC236}">
                    <a16:creationId xmlns:a16="http://schemas.microsoft.com/office/drawing/2014/main" id="{429D8BB8-748A-4303-860C-56B8CBC74FA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6;p49">
                <a:extLst>
                  <a:ext uri="{FF2B5EF4-FFF2-40B4-BE49-F238E27FC236}">
                    <a16:creationId xmlns:a16="http://schemas.microsoft.com/office/drawing/2014/main" id="{9FB7217B-D1DF-45F1-938B-0C00088161E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4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49" y="688894"/>
            <a:ext cx="3878400" cy="1511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900" dirty="0">
                <a:solidFill>
                  <a:srgbClr val="FF0000"/>
                </a:solidFill>
              </a:rPr>
              <a:t># EDA</a:t>
            </a:r>
            <a:br>
              <a:rPr lang="en-GB" sz="800" dirty="0"/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Reached on time: It is the target variable, where 1 Indicates that the product has NOT reached on time and 0 indicates it has reached on time.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900" dirty="0">
                <a:solidFill>
                  <a:srgbClr val="FF0000"/>
                </a:solidFill>
              </a:rPr>
              <a:t># Target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#where 1 Indicates that the product has NOT reached on time and 0 indicates it has reached on time.</a:t>
            </a:r>
            <a:endParaRPr sz="800" b="0" dirty="0">
              <a:solidFill>
                <a:schemeClr val="tx1">
                  <a:lumMod val="95000"/>
                  <a:lumOff val="5000"/>
                </a:schemeClr>
              </a:solidFill>
              <a:highlight>
                <a:schemeClr val="accent1"/>
              </a:highlight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925224" y="10194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891229B-84E0-48D9-9430-4BF21B79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7" y="2074133"/>
            <a:ext cx="4961828" cy="2872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21759</TotalTime>
  <Words>524</Words>
  <Application>Microsoft Office PowerPoint</Application>
  <PresentationFormat>On-screen Show (16:9)</PresentationFormat>
  <Paragraphs>66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Quattrocento Sans</vt:lpstr>
      <vt:lpstr>Lora</vt:lpstr>
      <vt:lpstr>Symbol</vt:lpstr>
      <vt:lpstr>Bahnschrift Light Condensed</vt:lpstr>
      <vt:lpstr>Wingdings</vt:lpstr>
      <vt:lpstr>Arial Black</vt:lpstr>
      <vt:lpstr>Arial</vt:lpstr>
      <vt:lpstr>Helvetica Neue</vt:lpstr>
      <vt:lpstr>Viola template</vt:lpstr>
      <vt:lpstr>E-Commerce Shipping Data  </vt:lpstr>
      <vt:lpstr>PowerPoint Presentation</vt:lpstr>
      <vt:lpstr>The data contains the following information:</vt:lpstr>
      <vt:lpstr>The Work Flow </vt:lpstr>
      <vt:lpstr>PowerPoint Presentation</vt:lpstr>
      <vt:lpstr>The chart review which way the most used to transfer the shipment</vt:lpstr>
      <vt:lpstr>The relation between the product important and the time of received the shipment </vt:lpstr>
      <vt:lpstr>PowerPoint Presentation</vt:lpstr>
      <vt:lpstr># EDA Reached on time: It is the target variable, where 1 Indicates that the product has NOT reached on time and 0 indicates it has reached on time.  # Target #where 1 Indicates that the product has NOT reached on time and 0 indicates it has reached on time.</vt:lpstr>
      <vt:lpstr>PowerPoint Presentation</vt:lpstr>
      <vt:lpstr>The Models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its impact on education, social life and mental health of students</dc:title>
  <dc:creator>meshoo a</dc:creator>
  <cp:lastModifiedBy>meshoo a</cp:lastModifiedBy>
  <cp:revision>13</cp:revision>
  <dcterms:modified xsi:type="dcterms:W3CDTF">2022-01-11T05:02:46Z</dcterms:modified>
</cp:coreProperties>
</file>