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5"/>
  </p:notesMasterIdLst>
  <p:sldIdLst>
    <p:sldId id="256" r:id="rId2"/>
    <p:sldId id="296" r:id="rId3"/>
    <p:sldId id="261" r:id="rId4"/>
    <p:sldId id="264" r:id="rId5"/>
    <p:sldId id="300" r:id="rId6"/>
    <p:sldId id="298" r:id="rId7"/>
    <p:sldId id="303" r:id="rId8"/>
    <p:sldId id="304" r:id="rId9"/>
    <p:sldId id="269" r:id="rId10"/>
    <p:sldId id="299" r:id="rId11"/>
    <p:sldId id="305" r:id="rId12"/>
    <p:sldId id="302" r:id="rId13"/>
    <p:sldId id="274" r:id="rId14"/>
  </p:sldIdLst>
  <p:sldSz cx="9144000" cy="5143500" type="screen16x9"/>
  <p:notesSz cx="6858000" cy="9144000"/>
  <p:embeddedFontLst>
    <p:embeddedFont>
      <p:font typeface="Arial Black" panose="020B0A04020102020204" pitchFamily="34" charset="0"/>
      <p:bold r:id="rId16"/>
    </p:embeddedFont>
    <p:embeddedFont>
      <p:font typeface="Bahnschrift Light Condensed" panose="020B0502040204020203" pitchFamily="34" charset="0"/>
      <p:regular r:id="rId17"/>
    </p:embeddedFon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Lora" pitchFamily="2" charset="0"/>
      <p:regular r:id="rId22"/>
      <p:bold r:id="rId23"/>
      <p:italic r:id="rId24"/>
      <p:boldItalic r:id="rId25"/>
    </p:embeddedFont>
    <p:embeddedFont>
      <p:font typeface="Quattrocento Sans" panose="020B060402020202020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A5B2040-0373-4AB5-8C16-54180E59C3D7}">
  <a:tblStyle styleId="{DA5B2040-0373-4AB5-8C16-54180E59C3D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FD83C8C0-4F54-423C-8FE9-BE38F65F2308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13212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75843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-6025" y="3676512"/>
            <a:ext cx="91620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12;p2"/>
          <p:cNvSpPr/>
          <p:nvPr/>
        </p:nvSpPr>
        <p:spPr>
          <a:xfrm>
            <a:off x="1117950" y="3393000"/>
            <a:ext cx="567000" cy="567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highlight>
                  <a:schemeClr val="accent1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9pPr>
          </a:lstStyle>
          <a:p>
            <a:endParaRPr/>
          </a:p>
        </p:txBody>
      </p:sp>
      <p:cxnSp>
        <p:nvCxnSpPr>
          <p:cNvPr id="15" name="Google Shape;15;p3"/>
          <p:cNvCxnSpPr/>
          <p:nvPr/>
        </p:nvCxnSpPr>
        <p:spPr>
          <a:xfrm>
            <a:off x="-6025" y="2571762"/>
            <a:ext cx="19845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Google Shape;16;p3"/>
          <p:cNvSpPr/>
          <p:nvPr/>
        </p:nvSpPr>
        <p:spPr>
          <a:xfrm>
            <a:off x="1117950" y="2288250"/>
            <a:ext cx="567000" cy="567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cxnSp>
        <p:nvCxnSpPr>
          <p:cNvPr id="18" name="Google Shape;18;p3"/>
          <p:cNvCxnSpPr/>
          <p:nvPr/>
        </p:nvCxnSpPr>
        <p:spPr>
          <a:xfrm>
            <a:off x="5898975" y="2571750"/>
            <a:ext cx="32511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Google Shape;27;p5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" name="Google Shape;28;p5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cxnSp>
        <p:nvCxnSpPr>
          <p:cNvPr id="31" name="Google Shape;31;p5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1"/>
          </p:nvPr>
        </p:nvSpPr>
        <p:spPr>
          <a:xfrm>
            <a:off x="1381250" y="1651075"/>
            <a:ext cx="2334000" cy="3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2"/>
          </p:nvPr>
        </p:nvSpPr>
        <p:spPr>
          <a:xfrm>
            <a:off x="3834912" y="1651075"/>
            <a:ext cx="2334000" cy="3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3"/>
          </p:nvPr>
        </p:nvSpPr>
        <p:spPr>
          <a:xfrm>
            <a:off x="6288573" y="1651075"/>
            <a:ext cx="2334000" cy="3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cxnSp>
        <p:nvCxnSpPr>
          <p:cNvPr id="46" name="Google Shape;46;p7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7" name="Google Shape;47;p7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8" name="Google Shape;48;p7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cxnSp>
        <p:nvCxnSpPr>
          <p:cNvPr id="52" name="Google Shape;52;p8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3" name="Google Shape;53;p8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4" name="Google Shape;54;p8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5" name="Google Shape;55;p8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Google Shape;62;p10"/>
          <p:cNvCxnSpPr/>
          <p:nvPr/>
        </p:nvCxnSpPr>
        <p:spPr>
          <a:xfrm>
            <a:off x="-6025" y="4513729"/>
            <a:ext cx="91620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3" name="Google Shape;63;p10"/>
          <p:cNvSpPr/>
          <p:nvPr/>
        </p:nvSpPr>
        <p:spPr>
          <a:xfrm>
            <a:off x="4293700" y="4235405"/>
            <a:ext cx="556500" cy="556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sldNum" idx="12"/>
          </p:nvPr>
        </p:nvSpPr>
        <p:spPr>
          <a:xfrm>
            <a:off x="4297650" y="4791900"/>
            <a:ext cx="548700" cy="35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1pPr>
            <a:lvl2pPr lvl="1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2pPr>
            <a:lvl3pPr lvl="2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3pPr>
            <a:lvl4pPr lvl="3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4pPr>
            <a:lvl5pPr lvl="4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5pPr>
            <a:lvl6pPr lvl="5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6pPr>
            <a:lvl7pPr lvl="6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7pPr>
            <a:lvl8pPr lvl="7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8pPr>
            <a:lvl9pPr lvl="8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>
  <p:cSld name="BLANK_1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attrocento Sans"/>
              <a:buChar char="◉"/>
              <a:def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○"/>
              <a:defRPr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■"/>
              <a:defRPr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attrocento Sans"/>
              <a:buChar char="●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●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1381250" y="896549"/>
            <a:ext cx="68097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4" r:id="rId5"/>
    <p:sldLayoutId id="2147483656" r:id="rId6"/>
    <p:sldLayoutId id="2147483657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>
            <a:spLocks noGrp="1"/>
          </p:cNvSpPr>
          <p:nvPr>
            <p:ph type="ctrTitle"/>
          </p:nvPr>
        </p:nvSpPr>
        <p:spPr>
          <a:xfrm>
            <a:off x="760881" y="1118142"/>
            <a:ext cx="6719838" cy="161385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l"/>
            <a:r>
              <a:rPr lang="en-GB" sz="4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E-Commerce Shipping Data  </a:t>
            </a:r>
            <a:endParaRPr lang="en-GB" sz="4000" b="0" i="0" dirty="0">
              <a:solidFill>
                <a:srgbClr val="000000"/>
              </a:solidFill>
              <a:effectLst/>
              <a:latin typeface="+mn-lt"/>
            </a:endParaRPr>
          </a:p>
        </p:txBody>
      </p:sp>
      <p:grpSp>
        <p:nvGrpSpPr>
          <p:cNvPr id="72" name="Google Shape;72;p12"/>
          <p:cNvGrpSpPr/>
          <p:nvPr/>
        </p:nvGrpSpPr>
        <p:grpSpPr>
          <a:xfrm>
            <a:off x="1299165" y="3511424"/>
            <a:ext cx="215966" cy="342399"/>
            <a:chOff x="6718575" y="2318625"/>
            <a:chExt cx="256950" cy="407375"/>
          </a:xfrm>
        </p:grpSpPr>
        <p:sp>
          <p:nvSpPr>
            <p:cNvPr id="73" name="Google Shape;73;p1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" name="Google Shape;1257;p49">
            <a:extLst>
              <a:ext uri="{FF2B5EF4-FFF2-40B4-BE49-F238E27FC236}">
                <a16:creationId xmlns:a16="http://schemas.microsoft.com/office/drawing/2014/main" id="{D23A1656-E472-4AD6-A4AA-FA8C0B6564F1}"/>
              </a:ext>
            </a:extLst>
          </p:cNvPr>
          <p:cNvGrpSpPr/>
          <p:nvPr/>
        </p:nvGrpSpPr>
        <p:grpSpPr>
          <a:xfrm>
            <a:off x="649830" y="448883"/>
            <a:ext cx="445627" cy="445604"/>
            <a:chOff x="6768809" y="2682265"/>
            <a:chExt cx="719915" cy="719877"/>
          </a:xfrm>
        </p:grpSpPr>
        <p:sp>
          <p:nvSpPr>
            <p:cNvPr id="13" name="Google Shape;1258;p49">
              <a:extLst>
                <a:ext uri="{FF2B5EF4-FFF2-40B4-BE49-F238E27FC236}">
                  <a16:creationId xmlns:a16="http://schemas.microsoft.com/office/drawing/2014/main" id="{F6473952-51A9-40EF-8117-5D6FA269A1F7}"/>
                </a:ext>
              </a:extLst>
            </p:cNvPr>
            <p:cNvSpPr/>
            <p:nvPr/>
          </p:nvSpPr>
          <p:spPr>
            <a:xfrm>
              <a:off x="6768809" y="2682954"/>
              <a:ext cx="400157" cy="358101"/>
            </a:xfrm>
            <a:custGeom>
              <a:avLst/>
              <a:gdLst/>
              <a:ahLst/>
              <a:cxnLst/>
              <a:rect l="l" t="t" r="r" b="b"/>
              <a:pathLst>
                <a:path w="638" h="571" extrusionOk="0">
                  <a:moveTo>
                    <a:pt x="91" y="538"/>
                  </a:moveTo>
                  <a:cubicBezTo>
                    <a:pt x="91" y="525"/>
                    <a:pt x="97" y="513"/>
                    <a:pt x="107" y="505"/>
                  </a:cubicBezTo>
                  <a:cubicBezTo>
                    <a:pt x="121" y="493"/>
                    <a:pt x="142" y="486"/>
                    <a:pt x="164" y="487"/>
                  </a:cubicBezTo>
                  <a:cubicBezTo>
                    <a:pt x="187" y="486"/>
                    <a:pt x="208" y="493"/>
                    <a:pt x="222" y="505"/>
                  </a:cubicBezTo>
                  <a:cubicBezTo>
                    <a:pt x="232" y="513"/>
                    <a:pt x="238" y="525"/>
                    <a:pt x="238" y="538"/>
                  </a:cubicBezTo>
                  <a:cubicBezTo>
                    <a:pt x="238" y="551"/>
                    <a:pt x="232" y="563"/>
                    <a:pt x="221" y="571"/>
                  </a:cubicBezTo>
                  <a:cubicBezTo>
                    <a:pt x="314" y="571"/>
                    <a:pt x="314" y="571"/>
                    <a:pt x="314" y="571"/>
                  </a:cubicBezTo>
                  <a:cubicBezTo>
                    <a:pt x="315" y="435"/>
                    <a:pt x="420" y="325"/>
                    <a:pt x="552" y="314"/>
                  </a:cubicBezTo>
                  <a:cubicBezTo>
                    <a:pt x="552" y="192"/>
                    <a:pt x="552" y="192"/>
                    <a:pt x="552" y="192"/>
                  </a:cubicBezTo>
                  <a:cubicBezTo>
                    <a:pt x="554" y="189"/>
                    <a:pt x="557" y="185"/>
                    <a:pt x="561" y="185"/>
                  </a:cubicBezTo>
                  <a:cubicBezTo>
                    <a:pt x="569" y="184"/>
                    <a:pt x="577" y="184"/>
                    <a:pt x="582" y="192"/>
                  </a:cubicBezTo>
                  <a:cubicBezTo>
                    <a:pt x="585" y="196"/>
                    <a:pt x="587" y="201"/>
                    <a:pt x="590" y="205"/>
                  </a:cubicBezTo>
                  <a:cubicBezTo>
                    <a:pt x="598" y="218"/>
                    <a:pt x="615" y="220"/>
                    <a:pt x="625" y="208"/>
                  </a:cubicBezTo>
                  <a:cubicBezTo>
                    <a:pt x="634" y="196"/>
                    <a:pt x="638" y="179"/>
                    <a:pt x="638" y="163"/>
                  </a:cubicBezTo>
                  <a:cubicBezTo>
                    <a:pt x="638" y="148"/>
                    <a:pt x="634" y="131"/>
                    <a:pt x="625" y="119"/>
                  </a:cubicBezTo>
                  <a:cubicBezTo>
                    <a:pt x="615" y="107"/>
                    <a:pt x="598" y="109"/>
                    <a:pt x="590" y="122"/>
                  </a:cubicBezTo>
                  <a:cubicBezTo>
                    <a:pt x="587" y="126"/>
                    <a:pt x="585" y="131"/>
                    <a:pt x="582" y="135"/>
                  </a:cubicBezTo>
                  <a:cubicBezTo>
                    <a:pt x="577" y="142"/>
                    <a:pt x="569" y="143"/>
                    <a:pt x="561" y="142"/>
                  </a:cubicBezTo>
                  <a:cubicBezTo>
                    <a:pt x="557" y="142"/>
                    <a:pt x="554" y="138"/>
                    <a:pt x="552" y="135"/>
                  </a:cubicBezTo>
                  <a:cubicBezTo>
                    <a:pt x="552" y="0"/>
                    <a:pt x="552" y="0"/>
                    <a:pt x="552" y="0"/>
                  </a:cubicBezTo>
                  <a:cubicBezTo>
                    <a:pt x="246" y="11"/>
                    <a:pt x="1" y="262"/>
                    <a:pt x="0" y="571"/>
                  </a:cubicBezTo>
                  <a:cubicBezTo>
                    <a:pt x="107" y="571"/>
                    <a:pt x="107" y="571"/>
                    <a:pt x="107" y="571"/>
                  </a:cubicBezTo>
                  <a:cubicBezTo>
                    <a:pt x="97" y="563"/>
                    <a:pt x="91" y="551"/>
                    <a:pt x="91" y="5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" name="Google Shape;1259;p49">
              <a:extLst>
                <a:ext uri="{FF2B5EF4-FFF2-40B4-BE49-F238E27FC236}">
                  <a16:creationId xmlns:a16="http://schemas.microsoft.com/office/drawing/2014/main" id="{9DDE45A7-0C01-41B7-814C-950B09CCE66D}"/>
                </a:ext>
              </a:extLst>
            </p:cNvPr>
            <p:cNvSpPr/>
            <p:nvPr/>
          </p:nvSpPr>
          <p:spPr>
            <a:xfrm>
              <a:off x="6768809" y="3002032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539" y="547"/>
                  </a:moveTo>
                  <a:cubicBezTo>
                    <a:pt x="526" y="547"/>
                    <a:pt x="514" y="542"/>
                    <a:pt x="506" y="532"/>
                  </a:cubicBezTo>
                  <a:cubicBezTo>
                    <a:pt x="494" y="517"/>
                    <a:pt x="487" y="497"/>
                    <a:pt x="488" y="474"/>
                  </a:cubicBezTo>
                  <a:cubicBezTo>
                    <a:pt x="487" y="451"/>
                    <a:pt x="494" y="431"/>
                    <a:pt x="506" y="416"/>
                  </a:cubicBezTo>
                  <a:cubicBezTo>
                    <a:pt x="514" y="406"/>
                    <a:pt x="526" y="400"/>
                    <a:pt x="539" y="400"/>
                  </a:cubicBezTo>
                  <a:cubicBezTo>
                    <a:pt x="551" y="400"/>
                    <a:pt x="564" y="406"/>
                    <a:pt x="572" y="417"/>
                  </a:cubicBezTo>
                  <a:cubicBezTo>
                    <a:pt x="572" y="324"/>
                    <a:pt x="572" y="324"/>
                    <a:pt x="572" y="324"/>
                  </a:cubicBezTo>
                  <a:cubicBezTo>
                    <a:pt x="436" y="323"/>
                    <a:pt x="325" y="219"/>
                    <a:pt x="315" y="86"/>
                  </a:cubicBezTo>
                  <a:cubicBezTo>
                    <a:pt x="193" y="86"/>
                    <a:pt x="193" y="86"/>
                    <a:pt x="193" y="86"/>
                  </a:cubicBezTo>
                  <a:cubicBezTo>
                    <a:pt x="189" y="84"/>
                    <a:pt x="186" y="81"/>
                    <a:pt x="186" y="77"/>
                  </a:cubicBezTo>
                  <a:cubicBezTo>
                    <a:pt x="185" y="69"/>
                    <a:pt x="185" y="61"/>
                    <a:pt x="193" y="56"/>
                  </a:cubicBezTo>
                  <a:cubicBezTo>
                    <a:pt x="197" y="53"/>
                    <a:pt x="202" y="51"/>
                    <a:pt x="206" y="48"/>
                  </a:cubicBezTo>
                  <a:cubicBezTo>
                    <a:pt x="219" y="40"/>
                    <a:pt x="221" y="23"/>
                    <a:pt x="209" y="13"/>
                  </a:cubicBezTo>
                  <a:cubicBezTo>
                    <a:pt x="197" y="4"/>
                    <a:pt x="180" y="0"/>
                    <a:pt x="164" y="0"/>
                  </a:cubicBezTo>
                  <a:cubicBezTo>
                    <a:pt x="149" y="0"/>
                    <a:pt x="132" y="4"/>
                    <a:pt x="120" y="13"/>
                  </a:cubicBezTo>
                  <a:cubicBezTo>
                    <a:pt x="108" y="23"/>
                    <a:pt x="109" y="40"/>
                    <a:pt x="123" y="48"/>
                  </a:cubicBezTo>
                  <a:cubicBezTo>
                    <a:pt x="127" y="51"/>
                    <a:pt x="132" y="53"/>
                    <a:pt x="136" y="56"/>
                  </a:cubicBezTo>
                  <a:cubicBezTo>
                    <a:pt x="143" y="61"/>
                    <a:pt x="143" y="69"/>
                    <a:pt x="143" y="77"/>
                  </a:cubicBezTo>
                  <a:cubicBezTo>
                    <a:pt x="143" y="81"/>
                    <a:pt x="139" y="84"/>
                    <a:pt x="136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12" y="392"/>
                    <a:pt x="263" y="637"/>
                    <a:pt x="572" y="638"/>
                  </a:cubicBezTo>
                  <a:cubicBezTo>
                    <a:pt x="572" y="531"/>
                    <a:pt x="572" y="531"/>
                    <a:pt x="572" y="531"/>
                  </a:cubicBezTo>
                  <a:cubicBezTo>
                    <a:pt x="564" y="541"/>
                    <a:pt x="551" y="547"/>
                    <a:pt x="539" y="5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" name="Google Shape;1260;p49">
              <a:extLst>
                <a:ext uri="{FF2B5EF4-FFF2-40B4-BE49-F238E27FC236}">
                  <a16:creationId xmlns:a16="http://schemas.microsoft.com/office/drawing/2014/main" id="{FEB1906A-EDED-4459-A085-231EB64C6685}"/>
                </a:ext>
              </a:extLst>
            </p:cNvPr>
            <p:cNvSpPr/>
            <p:nvPr/>
          </p:nvSpPr>
          <p:spPr>
            <a:xfrm>
              <a:off x="7129915" y="2682265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33" y="91"/>
                  </a:moveTo>
                  <a:cubicBezTo>
                    <a:pt x="46" y="91"/>
                    <a:pt x="58" y="97"/>
                    <a:pt x="66" y="107"/>
                  </a:cubicBezTo>
                  <a:cubicBezTo>
                    <a:pt x="78" y="121"/>
                    <a:pt x="85" y="142"/>
                    <a:pt x="84" y="164"/>
                  </a:cubicBezTo>
                  <a:cubicBezTo>
                    <a:pt x="85" y="187"/>
                    <a:pt x="78" y="208"/>
                    <a:pt x="66" y="222"/>
                  </a:cubicBezTo>
                  <a:cubicBezTo>
                    <a:pt x="58" y="232"/>
                    <a:pt x="46" y="238"/>
                    <a:pt x="33" y="238"/>
                  </a:cubicBezTo>
                  <a:cubicBezTo>
                    <a:pt x="21" y="238"/>
                    <a:pt x="8" y="232"/>
                    <a:pt x="0" y="222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136" y="315"/>
                    <a:pt x="247" y="420"/>
                    <a:pt x="257" y="553"/>
                  </a:cubicBezTo>
                  <a:cubicBezTo>
                    <a:pt x="379" y="553"/>
                    <a:pt x="379" y="553"/>
                    <a:pt x="379" y="553"/>
                  </a:cubicBezTo>
                  <a:cubicBezTo>
                    <a:pt x="383" y="554"/>
                    <a:pt x="386" y="557"/>
                    <a:pt x="386" y="561"/>
                  </a:cubicBezTo>
                  <a:cubicBezTo>
                    <a:pt x="387" y="570"/>
                    <a:pt x="387" y="577"/>
                    <a:pt x="379" y="582"/>
                  </a:cubicBezTo>
                  <a:cubicBezTo>
                    <a:pt x="375" y="585"/>
                    <a:pt x="370" y="587"/>
                    <a:pt x="366" y="590"/>
                  </a:cubicBezTo>
                  <a:cubicBezTo>
                    <a:pt x="353" y="598"/>
                    <a:pt x="351" y="615"/>
                    <a:pt x="363" y="625"/>
                  </a:cubicBezTo>
                  <a:cubicBezTo>
                    <a:pt x="375" y="635"/>
                    <a:pt x="392" y="638"/>
                    <a:pt x="408" y="638"/>
                  </a:cubicBezTo>
                  <a:cubicBezTo>
                    <a:pt x="423" y="638"/>
                    <a:pt x="440" y="635"/>
                    <a:pt x="452" y="625"/>
                  </a:cubicBezTo>
                  <a:cubicBezTo>
                    <a:pt x="464" y="615"/>
                    <a:pt x="463" y="598"/>
                    <a:pt x="449" y="590"/>
                  </a:cubicBezTo>
                  <a:cubicBezTo>
                    <a:pt x="445" y="587"/>
                    <a:pt x="440" y="585"/>
                    <a:pt x="436" y="582"/>
                  </a:cubicBezTo>
                  <a:cubicBezTo>
                    <a:pt x="429" y="577"/>
                    <a:pt x="429" y="570"/>
                    <a:pt x="429" y="561"/>
                  </a:cubicBezTo>
                  <a:cubicBezTo>
                    <a:pt x="429" y="557"/>
                    <a:pt x="433" y="554"/>
                    <a:pt x="436" y="553"/>
                  </a:cubicBezTo>
                  <a:cubicBezTo>
                    <a:pt x="572" y="553"/>
                    <a:pt x="572" y="553"/>
                    <a:pt x="572" y="553"/>
                  </a:cubicBezTo>
                  <a:cubicBezTo>
                    <a:pt x="560" y="246"/>
                    <a:pt x="309" y="1"/>
                    <a:pt x="0" y="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" y="97"/>
                    <a:pt x="21" y="91"/>
                    <a:pt x="33" y="9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" name="Google Shape;1261;p49">
              <a:extLst>
                <a:ext uri="{FF2B5EF4-FFF2-40B4-BE49-F238E27FC236}">
                  <a16:creationId xmlns:a16="http://schemas.microsoft.com/office/drawing/2014/main" id="{F5DB0D19-9E24-4E67-9ED0-EF8437717919}"/>
                </a:ext>
              </a:extLst>
            </p:cNvPr>
            <p:cNvSpPr/>
            <p:nvPr/>
          </p:nvSpPr>
          <p:spPr>
            <a:xfrm>
              <a:off x="7088567" y="3043581"/>
              <a:ext cx="400157" cy="358561"/>
            </a:xfrm>
            <a:custGeom>
              <a:avLst/>
              <a:gdLst/>
              <a:ahLst/>
              <a:cxnLst/>
              <a:rect l="l" t="t" r="r" b="b"/>
              <a:pathLst>
                <a:path w="638" h="572" extrusionOk="0">
                  <a:moveTo>
                    <a:pt x="547" y="34"/>
                  </a:moveTo>
                  <a:cubicBezTo>
                    <a:pt x="547" y="46"/>
                    <a:pt x="541" y="58"/>
                    <a:pt x="531" y="66"/>
                  </a:cubicBezTo>
                  <a:cubicBezTo>
                    <a:pt x="517" y="78"/>
                    <a:pt x="496" y="85"/>
                    <a:pt x="474" y="84"/>
                  </a:cubicBezTo>
                  <a:cubicBezTo>
                    <a:pt x="451" y="85"/>
                    <a:pt x="430" y="78"/>
                    <a:pt x="416" y="66"/>
                  </a:cubicBezTo>
                  <a:cubicBezTo>
                    <a:pt x="406" y="58"/>
                    <a:pt x="400" y="46"/>
                    <a:pt x="400" y="34"/>
                  </a:cubicBezTo>
                  <a:cubicBezTo>
                    <a:pt x="400" y="21"/>
                    <a:pt x="406" y="9"/>
                    <a:pt x="417" y="0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323" y="136"/>
                    <a:pt x="218" y="247"/>
                    <a:pt x="86" y="258"/>
                  </a:cubicBezTo>
                  <a:cubicBezTo>
                    <a:pt x="86" y="379"/>
                    <a:pt x="86" y="379"/>
                    <a:pt x="86" y="379"/>
                  </a:cubicBezTo>
                  <a:cubicBezTo>
                    <a:pt x="84" y="383"/>
                    <a:pt x="81" y="386"/>
                    <a:pt x="77" y="387"/>
                  </a:cubicBezTo>
                  <a:cubicBezTo>
                    <a:pt x="69" y="387"/>
                    <a:pt x="61" y="387"/>
                    <a:pt x="56" y="379"/>
                  </a:cubicBezTo>
                  <a:cubicBezTo>
                    <a:pt x="53" y="375"/>
                    <a:pt x="51" y="370"/>
                    <a:pt x="48" y="366"/>
                  </a:cubicBezTo>
                  <a:cubicBezTo>
                    <a:pt x="40" y="353"/>
                    <a:pt x="23" y="352"/>
                    <a:pt x="13" y="363"/>
                  </a:cubicBezTo>
                  <a:cubicBezTo>
                    <a:pt x="4" y="375"/>
                    <a:pt x="0" y="392"/>
                    <a:pt x="0" y="408"/>
                  </a:cubicBezTo>
                  <a:cubicBezTo>
                    <a:pt x="0" y="423"/>
                    <a:pt x="4" y="440"/>
                    <a:pt x="13" y="452"/>
                  </a:cubicBezTo>
                  <a:cubicBezTo>
                    <a:pt x="23" y="464"/>
                    <a:pt x="40" y="463"/>
                    <a:pt x="48" y="450"/>
                  </a:cubicBezTo>
                  <a:cubicBezTo>
                    <a:pt x="51" y="445"/>
                    <a:pt x="53" y="440"/>
                    <a:pt x="56" y="436"/>
                  </a:cubicBezTo>
                  <a:cubicBezTo>
                    <a:pt x="61" y="429"/>
                    <a:pt x="69" y="429"/>
                    <a:pt x="77" y="429"/>
                  </a:cubicBezTo>
                  <a:cubicBezTo>
                    <a:pt x="81" y="429"/>
                    <a:pt x="84" y="433"/>
                    <a:pt x="86" y="436"/>
                  </a:cubicBezTo>
                  <a:cubicBezTo>
                    <a:pt x="86" y="572"/>
                    <a:pt x="86" y="572"/>
                    <a:pt x="86" y="572"/>
                  </a:cubicBezTo>
                  <a:cubicBezTo>
                    <a:pt x="392" y="560"/>
                    <a:pt x="637" y="309"/>
                    <a:pt x="638" y="0"/>
                  </a:cubicBezTo>
                  <a:cubicBezTo>
                    <a:pt x="531" y="0"/>
                    <a:pt x="531" y="0"/>
                    <a:pt x="531" y="0"/>
                  </a:cubicBezTo>
                  <a:cubicBezTo>
                    <a:pt x="541" y="9"/>
                    <a:pt x="547" y="21"/>
                    <a:pt x="547" y="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17" name="Google Shape;1593;p49">
            <a:extLst>
              <a:ext uri="{FF2B5EF4-FFF2-40B4-BE49-F238E27FC236}">
                <a16:creationId xmlns:a16="http://schemas.microsoft.com/office/drawing/2014/main" id="{526EF6A2-B0D8-41B4-AD5F-033044D3901E}"/>
              </a:ext>
            </a:extLst>
          </p:cNvPr>
          <p:cNvGrpSpPr/>
          <p:nvPr/>
        </p:nvGrpSpPr>
        <p:grpSpPr>
          <a:xfrm>
            <a:off x="1293387" y="560141"/>
            <a:ext cx="1336824" cy="316035"/>
            <a:chOff x="3042485" y="5594633"/>
            <a:chExt cx="2159652" cy="510557"/>
          </a:xfrm>
        </p:grpSpPr>
        <p:sp>
          <p:nvSpPr>
            <p:cNvPr id="18" name="Google Shape;1594;p49">
              <a:extLst>
                <a:ext uri="{FF2B5EF4-FFF2-40B4-BE49-F238E27FC236}">
                  <a16:creationId xmlns:a16="http://schemas.microsoft.com/office/drawing/2014/main" id="{802A0A07-869F-4FF8-BC16-430901751A9A}"/>
                </a:ext>
              </a:extLst>
            </p:cNvPr>
            <p:cNvSpPr/>
            <p:nvPr/>
          </p:nvSpPr>
          <p:spPr>
            <a:xfrm>
              <a:off x="3042485" y="5869690"/>
              <a:ext cx="235200" cy="2355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9" name="Google Shape;1595;p49">
              <a:extLst>
                <a:ext uri="{FF2B5EF4-FFF2-40B4-BE49-F238E27FC236}">
                  <a16:creationId xmlns:a16="http://schemas.microsoft.com/office/drawing/2014/main" id="{78DE5573-4271-43CE-849A-812A47038FBF}"/>
                </a:ext>
              </a:extLst>
            </p:cNvPr>
            <p:cNvSpPr/>
            <p:nvPr/>
          </p:nvSpPr>
          <p:spPr>
            <a:xfrm>
              <a:off x="3317231" y="5594633"/>
              <a:ext cx="235200" cy="2355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0" name="Google Shape;1596;p49">
              <a:extLst>
                <a:ext uri="{FF2B5EF4-FFF2-40B4-BE49-F238E27FC236}">
                  <a16:creationId xmlns:a16="http://schemas.microsoft.com/office/drawing/2014/main" id="{43F67959-F851-45CE-AE3A-1CF6E06B8A97}"/>
                </a:ext>
              </a:extLst>
            </p:cNvPr>
            <p:cNvSpPr/>
            <p:nvPr/>
          </p:nvSpPr>
          <p:spPr>
            <a:xfrm>
              <a:off x="3591976" y="5869690"/>
              <a:ext cx="236100" cy="2355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1" name="Google Shape;1597;p49">
              <a:extLst>
                <a:ext uri="{FF2B5EF4-FFF2-40B4-BE49-F238E27FC236}">
                  <a16:creationId xmlns:a16="http://schemas.microsoft.com/office/drawing/2014/main" id="{74F1554C-CB81-4134-A69F-25EEB9A29574}"/>
                </a:ext>
              </a:extLst>
            </p:cNvPr>
            <p:cNvSpPr/>
            <p:nvPr/>
          </p:nvSpPr>
          <p:spPr>
            <a:xfrm>
              <a:off x="3866722" y="5594633"/>
              <a:ext cx="236100" cy="235500"/>
            </a:xfrm>
            <a:prstGeom prst="ellipse">
              <a:avLst/>
            </a:pr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2" name="Google Shape;1598;p49">
              <a:extLst>
                <a:ext uri="{FF2B5EF4-FFF2-40B4-BE49-F238E27FC236}">
                  <a16:creationId xmlns:a16="http://schemas.microsoft.com/office/drawing/2014/main" id="{E1B63DFE-6887-4BEC-AA85-1C0592F8A3DF}"/>
                </a:ext>
              </a:extLst>
            </p:cNvPr>
            <p:cNvSpPr/>
            <p:nvPr/>
          </p:nvSpPr>
          <p:spPr>
            <a:xfrm>
              <a:off x="4141467" y="5869690"/>
              <a:ext cx="236100" cy="235500"/>
            </a:xfrm>
            <a:prstGeom prst="ellipse">
              <a:avLst/>
            </a:pr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3" name="Google Shape;1599;p49">
              <a:extLst>
                <a:ext uri="{FF2B5EF4-FFF2-40B4-BE49-F238E27FC236}">
                  <a16:creationId xmlns:a16="http://schemas.microsoft.com/office/drawing/2014/main" id="{5215AF12-9360-48E4-8FA5-593302B06512}"/>
                </a:ext>
              </a:extLst>
            </p:cNvPr>
            <p:cNvSpPr/>
            <p:nvPr/>
          </p:nvSpPr>
          <p:spPr>
            <a:xfrm>
              <a:off x="4417146" y="5594633"/>
              <a:ext cx="235200" cy="2355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4" name="Google Shape;1600;p49">
              <a:extLst>
                <a:ext uri="{FF2B5EF4-FFF2-40B4-BE49-F238E27FC236}">
                  <a16:creationId xmlns:a16="http://schemas.microsoft.com/office/drawing/2014/main" id="{AA965311-E766-4665-AD3D-7C70F4E71299}"/>
                </a:ext>
              </a:extLst>
            </p:cNvPr>
            <p:cNvSpPr/>
            <p:nvPr/>
          </p:nvSpPr>
          <p:spPr>
            <a:xfrm>
              <a:off x="4691892" y="5869690"/>
              <a:ext cx="235500" cy="235500"/>
            </a:xfrm>
            <a:prstGeom prst="ellipse">
              <a:avLst/>
            </a:pr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5" name="Google Shape;1601;p49">
              <a:extLst>
                <a:ext uri="{FF2B5EF4-FFF2-40B4-BE49-F238E27FC236}">
                  <a16:creationId xmlns:a16="http://schemas.microsoft.com/office/drawing/2014/main" id="{81DC998E-ABBF-4692-B873-D2D73B7A46B7}"/>
                </a:ext>
              </a:extLst>
            </p:cNvPr>
            <p:cNvSpPr/>
            <p:nvPr/>
          </p:nvSpPr>
          <p:spPr>
            <a:xfrm>
              <a:off x="4966637" y="5594633"/>
              <a:ext cx="235500" cy="2355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6" name="Google Shape;1602;p49">
              <a:extLst>
                <a:ext uri="{FF2B5EF4-FFF2-40B4-BE49-F238E27FC236}">
                  <a16:creationId xmlns:a16="http://schemas.microsoft.com/office/drawing/2014/main" id="{77021708-3254-4F4B-830B-4C524BFB1BAC}"/>
                </a:ext>
              </a:extLst>
            </p:cNvPr>
            <p:cNvSpPr/>
            <p:nvPr/>
          </p:nvSpPr>
          <p:spPr>
            <a:xfrm>
              <a:off x="3210195" y="5762654"/>
              <a:ext cx="174555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5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7" name="Google Shape;1603;p49">
              <a:extLst>
                <a:ext uri="{FF2B5EF4-FFF2-40B4-BE49-F238E27FC236}">
                  <a16:creationId xmlns:a16="http://schemas.microsoft.com/office/drawing/2014/main" id="{624F7673-174C-441B-978D-98A74FCF8F7C}"/>
                </a:ext>
              </a:extLst>
            </p:cNvPr>
            <p:cNvSpPr/>
            <p:nvPr/>
          </p:nvSpPr>
          <p:spPr>
            <a:xfrm>
              <a:off x="3485252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5" y="143"/>
                    <a:pt x="128" y="217"/>
                  </a:cubicBezTo>
                  <a:cubicBezTo>
                    <a:pt x="145" y="176"/>
                    <a:pt x="177" y="144"/>
                    <a:pt x="217" y="128"/>
                  </a:cubicBezTo>
                  <a:cubicBezTo>
                    <a:pt x="143" y="114"/>
                    <a:pt x="103" y="74"/>
                    <a:pt x="90" y="0"/>
                  </a:cubicBezTo>
                  <a:cubicBezTo>
                    <a:pt x="73" y="40"/>
                    <a:pt x="41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8" name="Google Shape;1604;p49">
              <a:extLst>
                <a:ext uri="{FF2B5EF4-FFF2-40B4-BE49-F238E27FC236}">
                  <a16:creationId xmlns:a16="http://schemas.microsoft.com/office/drawing/2014/main" id="{3F2739F8-AEBC-41BE-A425-6F750A296667}"/>
                </a:ext>
              </a:extLst>
            </p:cNvPr>
            <p:cNvSpPr/>
            <p:nvPr/>
          </p:nvSpPr>
          <p:spPr>
            <a:xfrm>
              <a:off x="3760620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9" name="Google Shape;1605;p49">
              <a:extLst>
                <a:ext uri="{FF2B5EF4-FFF2-40B4-BE49-F238E27FC236}">
                  <a16:creationId xmlns:a16="http://schemas.microsoft.com/office/drawing/2014/main" id="{0AD9F244-8C57-4C74-BA36-2CF65A9B6FA6}"/>
                </a:ext>
              </a:extLst>
            </p:cNvPr>
            <p:cNvSpPr/>
            <p:nvPr/>
          </p:nvSpPr>
          <p:spPr>
            <a:xfrm>
              <a:off x="4035365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0" y="89"/>
                  </a:moveTo>
                  <a:cubicBezTo>
                    <a:pt x="74" y="102"/>
                    <a:pt x="114" y="143"/>
                    <a:pt x="127" y="217"/>
                  </a:cubicBezTo>
                  <a:cubicBezTo>
                    <a:pt x="144" y="176"/>
                    <a:pt x="176" y="144"/>
                    <a:pt x="216" y="128"/>
                  </a:cubicBezTo>
                  <a:cubicBezTo>
                    <a:pt x="142" y="114"/>
                    <a:pt x="102" y="74"/>
                    <a:pt x="89" y="0"/>
                  </a:cubicBezTo>
                  <a:cubicBezTo>
                    <a:pt x="72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0" name="Google Shape;1606;p49">
              <a:extLst>
                <a:ext uri="{FF2B5EF4-FFF2-40B4-BE49-F238E27FC236}">
                  <a16:creationId xmlns:a16="http://schemas.microsoft.com/office/drawing/2014/main" id="{C454D036-9C5B-44E4-A052-613774685627}"/>
                </a:ext>
              </a:extLst>
            </p:cNvPr>
            <p:cNvSpPr/>
            <p:nvPr/>
          </p:nvSpPr>
          <p:spPr>
            <a:xfrm>
              <a:off x="4310111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1" name="Google Shape;1607;p49">
              <a:extLst>
                <a:ext uri="{FF2B5EF4-FFF2-40B4-BE49-F238E27FC236}">
                  <a16:creationId xmlns:a16="http://schemas.microsoft.com/office/drawing/2014/main" id="{D92F9F78-A45B-431A-8156-7E30C7F77014}"/>
                </a:ext>
              </a:extLst>
            </p:cNvPr>
            <p:cNvSpPr/>
            <p:nvPr/>
          </p:nvSpPr>
          <p:spPr>
            <a:xfrm>
              <a:off x="4585167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4" y="143"/>
                    <a:pt x="128" y="217"/>
                  </a:cubicBezTo>
                  <a:cubicBezTo>
                    <a:pt x="144" y="176"/>
                    <a:pt x="176" y="144"/>
                    <a:pt x="217" y="128"/>
                  </a:cubicBezTo>
                  <a:cubicBezTo>
                    <a:pt x="143" y="114"/>
                    <a:pt x="102" y="74"/>
                    <a:pt x="89" y="0"/>
                  </a:cubicBezTo>
                  <a:cubicBezTo>
                    <a:pt x="73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2" name="Google Shape;1608;p49">
              <a:extLst>
                <a:ext uri="{FF2B5EF4-FFF2-40B4-BE49-F238E27FC236}">
                  <a16:creationId xmlns:a16="http://schemas.microsoft.com/office/drawing/2014/main" id="{DC9577FA-055B-406B-943A-04E038E2D598}"/>
                </a:ext>
              </a:extLst>
            </p:cNvPr>
            <p:cNvSpPr/>
            <p:nvPr/>
          </p:nvSpPr>
          <p:spPr>
            <a:xfrm>
              <a:off x="4859913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33" name="Google Shape;71;p12">
            <a:extLst>
              <a:ext uri="{FF2B5EF4-FFF2-40B4-BE49-F238E27FC236}">
                <a16:creationId xmlns:a16="http://schemas.microsoft.com/office/drawing/2014/main" id="{5828B378-EC0A-4A9A-84BC-1B5F01F4DF4B}"/>
              </a:ext>
            </a:extLst>
          </p:cNvPr>
          <p:cNvSpPr txBox="1">
            <a:spLocks/>
          </p:cNvSpPr>
          <p:nvPr/>
        </p:nvSpPr>
        <p:spPr>
          <a:xfrm>
            <a:off x="1737912" y="3190414"/>
            <a:ext cx="5295682" cy="1613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ora"/>
              <a:buNone/>
              <a:defRPr sz="36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ora"/>
              <a:buNone/>
              <a:defRPr sz="36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ora"/>
              <a:buNone/>
              <a:defRPr sz="36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ora"/>
              <a:buNone/>
              <a:defRPr sz="36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ora"/>
              <a:buNone/>
              <a:defRPr sz="36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ora"/>
              <a:buNone/>
              <a:defRPr sz="36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ora"/>
              <a:buNone/>
              <a:defRPr sz="36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ora"/>
              <a:buNone/>
              <a:defRPr sz="36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ora"/>
              <a:buNone/>
              <a:defRPr sz="36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 lang="en-GB" sz="1800" b="0" dirty="0">
              <a:solidFill>
                <a:srgbClr val="000000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" name="Google Shape;174;p20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75" name="Google Shape;175;p20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0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0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0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9" name="Google Shape;179;p20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D35D805A-E31F-42D3-8232-FC2763089E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825" y="781383"/>
            <a:ext cx="6310910" cy="3968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1058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F48F3-A3FC-4D84-86C3-1D40F09AD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1250" y="879608"/>
            <a:ext cx="3878400" cy="435600"/>
          </a:xfrm>
        </p:spPr>
        <p:txBody>
          <a:bodyPr/>
          <a:lstStyle/>
          <a:p>
            <a:r>
              <a:rPr lang="en-GB" sz="2800" dirty="0">
                <a:latin typeface="+mj-lt"/>
              </a:rPr>
              <a:t>The Models</a:t>
            </a:r>
            <a:endParaRPr lang="en-GB" sz="2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89396E8-7DA1-4303-AEDB-BA4FD26CE17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A17016B-D531-407A-8744-9636D2B36A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992" y="3000112"/>
            <a:ext cx="6904134" cy="2462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The Random Forest model accuracy score was </a:t>
            </a:r>
            <a:r>
              <a:rPr kumimoji="0" lang="en-US" altLang="en-US" sz="1600" b="1" i="0" u="sng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66%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on test dataset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7B3CB7C-63C2-44A2-BEA0-624A75EFC0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992" y="4058009"/>
            <a:ext cx="6904134" cy="2462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The Random Forest model accuracy score was </a:t>
            </a:r>
            <a:r>
              <a:rPr kumimoji="0" lang="en-US" altLang="en-US" sz="1600" b="1" i="0" u="sng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69%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on test dataset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902BD3-28FF-4126-B224-9FF1EC43C54B}"/>
              </a:ext>
            </a:extLst>
          </p:cNvPr>
          <p:cNvSpPr txBox="1"/>
          <p:nvPr/>
        </p:nvSpPr>
        <p:spPr>
          <a:xfrm>
            <a:off x="623820" y="1880661"/>
            <a:ext cx="68709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1600" b="1" i="0" dirty="0">
                <a:solidFill>
                  <a:srgbClr val="000000"/>
                </a:solidFill>
                <a:effectLst/>
                <a:latin typeface="+mj-lt"/>
              </a:rPr>
              <a:t>The Decision Tree model accuracy score was </a:t>
            </a:r>
            <a:r>
              <a:rPr lang="en-GB" sz="1600" b="1" i="0" u="sng" dirty="0">
                <a:solidFill>
                  <a:srgbClr val="000000"/>
                </a:solidFill>
                <a:effectLst/>
                <a:latin typeface="+mj-lt"/>
              </a:rPr>
              <a:t>65% </a:t>
            </a:r>
            <a:r>
              <a:rPr lang="en-GB" sz="1600" b="1" i="0" dirty="0">
                <a:solidFill>
                  <a:srgbClr val="000000"/>
                </a:solidFill>
                <a:effectLst/>
                <a:latin typeface="+mj-lt"/>
              </a:rPr>
              <a:t>on test dataset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360541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1A4D1CC-882C-4171-9835-04E3115D613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CDC5AA-9FDB-4DE7-8531-0B917AA7169A}"/>
              </a:ext>
            </a:extLst>
          </p:cNvPr>
          <p:cNvSpPr txBox="1"/>
          <p:nvPr/>
        </p:nvSpPr>
        <p:spPr>
          <a:xfrm>
            <a:off x="646010" y="529165"/>
            <a:ext cx="45556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b="1" dirty="0">
                <a:latin typeface="+mj-lt"/>
              </a:rPr>
              <a:t>Conclusion</a:t>
            </a:r>
            <a:r>
              <a:rPr lang="en-GB" sz="4400" dirty="0">
                <a:latin typeface="Bahnschrift Light Condensed" panose="020B0502040204020203" pitchFamily="34" charset="0"/>
              </a:rPr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3F5B7F-2D75-47D4-927B-918751F5BC0B}"/>
              </a:ext>
            </a:extLst>
          </p:cNvPr>
          <p:cNvSpPr txBox="1"/>
          <p:nvPr/>
        </p:nvSpPr>
        <p:spPr>
          <a:xfrm>
            <a:off x="688124" y="1491461"/>
            <a:ext cx="833416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b="1" dirty="0">
                <a:latin typeface="Arial Black" panose="020B0A04020102020204" pitchFamily="34" charset="0"/>
              </a:rPr>
              <a:t>From the dataset </a:t>
            </a:r>
          </a:p>
          <a:p>
            <a:endParaRPr lang="en-GB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b="0" i="0" dirty="0">
                <a:solidFill>
                  <a:srgbClr val="000000"/>
                </a:solidFill>
                <a:effectLst/>
                <a:latin typeface="+mj-lt"/>
              </a:rPr>
              <a:t>the most way used to transfer the shipment by </a:t>
            </a:r>
            <a:r>
              <a:rPr lang="en-GB" sz="1600" b="1" i="0" u="sng" dirty="0">
                <a:solidFill>
                  <a:srgbClr val="000000"/>
                </a:solidFill>
                <a:effectLst/>
                <a:latin typeface="+mj-lt"/>
              </a:rPr>
              <a:t>the shi</a:t>
            </a:r>
            <a:r>
              <a:rPr lang="en-GB" sz="1600" b="1" u="sng" dirty="0">
                <a:latin typeface="+mj-lt"/>
              </a:rPr>
              <a:t>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the product has NOT reached on time </a:t>
            </a:r>
            <a:r>
              <a:rPr lang="en-GB" sz="1600" b="1" u="sng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more than  </a:t>
            </a:r>
            <a:r>
              <a:rPr lang="en-GB" sz="16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the product it has reached on 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i="0" dirty="0">
                <a:solidFill>
                  <a:srgbClr val="000000"/>
                </a:solidFill>
                <a:effectLst/>
                <a:latin typeface="+mj-lt"/>
                <a:cs typeface="Calibri" panose="020F0502020204030204" pitchFamily="34" charset="0"/>
              </a:rPr>
              <a:t>The decision Tree model accuracy score was </a:t>
            </a:r>
            <a:r>
              <a:rPr lang="en-GB" sz="1600" b="1" i="0" u="sng" dirty="0">
                <a:solidFill>
                  <a:srgbClr val="000000"/>
                </a:solidFill>
                <a:effectLst/>
                <a:latin typeface="+mj-lt"/>
                <a:cs typeface="Calibri" panose="020F0502020204030204" pitchFamily="34" charset="0"/>
              </a:rPr>
              <a:t>65% </a:t>
            </a:r>
            <a:r>
              <a:rPr lang="en-GB" sz="1600" i="0" dirty="0">
                <a:solidFill>
                  <a:srgbClr val="000000"/>
                </a:solidFill>
                <a:effectLst/>
                <a:latin typeface="+mj-lt"/>
                <a:cs typeface="Calibri" panose="020F0502020204030204" pitchFamily="34" charset="0"/>
              </a:rPr>
              <a:t>on test dataset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alibri" panose="020F0502020204030204" pitchFamily="34" charset="0"/>
              </a:rPr>
              <a:t>The Random Forest model accuracy score was </a:t>
            </a:r>
            <a:r>
              <a:rPr kumimoji="0" lang="en-US" altLang="en-US" sz="1600" b="1" i="0" u="sng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alibri" panose="020F0502020204030204" pitchFamily="34" charset="0"/>
              </a:rPr>
              <a:t>69% 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alibri" panose="020F0502020204030204" pitchFamily="34" charset="0"/>
              </a:rPr>
              <a:t>on test dataset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Calibri" panose="020F0502020204030204" pitchFamily="34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dirty="0">
              <a:latin typeface="+mj-lt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i="0" dirty="0">
                <a:solidFill>
                  <a:srgbClr val="000000"/>
                </a:solidFill>
                <a:effectLst/>
                <a:latin typeface="+mj-lt"/>
                <a:cs typeface="Calibri" panose="020F0502020204030204" pitchFamily="34" charset="0"/>
              </a:rPr>
              <a:t>The advice from the dataset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latin typeface="+mj-lt"/>
                <a:cs typeface="Calibri" panose="020F0502020204030204" pitchFamily="34" charset="0"/>
              </a:rPr>
              <a:t>The customers not happy with all these delay shipment and the company should improve the distribution to be sure to arrive the shipment on the time </a:t>
            </a:r>
            <a:endParaRPr lang="en-GB" sz="1600" b="1" dirty="0">
              <a:latin typeface="+mj-lt"/>
            </a:endParaRPr>
          </a:p>
        </p:txBody>
      </p:sp>
      <p:grpSp>
        <p:nvGrpSpPr>
          <p:cNvPr id="5" name="Google Shape;1362;p49">
            <a:extLst>
              <a:ext uri="{FF2B5EF4-FFF2-40B4-BE49-F238E27FC236}">
                <a16:creationId xmlns:a16="http://schemas.microsoft.com/office/drawing/2014/main" id="{82DD247D-EA97-40E1-8D66-1E34AF0D7273}"/>
              </a:ext>
            </a:extLst>
          </p:cNvPr>
          <p:cNvGrpSpPr/>
          <p:nvPr/>
        </p:nvGrpSpPr>
        <p:grpSpPr>
          <a:xfrm>
            <a:off x="234278" y="1469362"/>
            <a:ext cx="460705" cy="353746"/>
            <a:chOff x="6506504" y="937343"/>
            <a:chExt cx="744273" cy="793950"/>
          </a:xfrm>
        </p:grpSpPr>
        <p:sp>
          <p:nvSpPr>
            <p:cNvPr id="6" name="Google Shape;1363;p49">
              <a:extLst>
                <a:ext uri="{FF2B5EF4-FFF2-40B4-BE49-F238E27FC236}">
                  <a16:creationId xmlns:a16="http://schemas.microsoft.com/office/drawing/2014/main" id="{1626A601-0590-45A6-87B2-129734224B04}"/>
                </a:ext>
              </a:extLst>
            </p:cNvPr>
            <p:cNvSpPr/>
            <p:nvPr/>
          </p:nvSpPr>
          <p:spPr>
            <a:xfrm>
              <a:off x="6666683" y="1079385"/>
              <a:ext cx="422268" cy="171940"/>
            </a:xfrm>
            <a:custGeom>
              <a:avLst/>
              <a:gdLst/>
              <a:ahLst/>
              <a:cxnLst/>
              <a:rect l="l" t="t" r="r" b="b"/>
              <a:pathLst>
                <a:path w="2085276" h="859701" extrusionOk="0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7" name="Google Shape;1364;p49">
              <a:extLst>
                <a:ext uri="{FF2B5EF4-FFF2-40B4-BE49-F238E27FC236}">
                  <a16:creationId xmlns:a16="http://schemas.microsoft.com/office/drawing/2014/main" id="{F9FF5787-AB15-4005-A8D9-11645A310D1F}"/>
                </a:ext>
              </a:extLst>
            </p:cNvPr>
            <p:cNvSpPr/>
            <p:nvPr/>
          </p:nvSpPr>
          <p:spPr>
            <a:xfrm>
              <a:off x="6664423" y="1259933"/>
              <a:ext cx="427985" cy="171450"/>
            </a:xfrm>
            <a:custGeom>
              <a:avLst/>
              <a:gdLst/>
              <a:ahLst/>
              <a:cxnLst/>
              <a:rect l="l" t="t" r="r" b="b"/>
              <a:pathLst>
                <a:path w="2113506" h="857250" extrusionOk="0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" name="Google Shape;1365;p49">
              <a:extLst>
                <a:ext uri="{FF2B5EF4-FFF2-40B4-BE49-F238E27FC236}">
                  <a16:creationId xmlns:a16="http://schemas.microsoft.com/office/drawing/2014/main" id="{29F45071-3DCC-4CF4-AF3E-703D21A0F05F}"/>
                </a:ext>
              </a:extLst>
            </p:cNvPr>
            <p:cNvSpPr/>
            <p:nvPr/>
          </p:nvSpPr>
          <p:spPr>
            <a:xfrm>
              <a:off x="6727642" y="1439988"/>
              <a:ext cx="303068" cy="171348"/>
            </a:xfrm>
            <a:custGeom>
              <a:avLst/>
              <a:gdLst/>
              <a:ahLst/>
              <a:cxnLst/>
              <a:rect l="l" t="t" r="r" b="b"/>
              <a:pathLst>
                <a:path w="1496631" h="856741" extrusionOk="0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grpSp>
          <p:nvGrpSpPr>
            <p:cNvPr id="9" name="Google Shape;1366;p49">
              <a:extLst>
                <a:ext uri="{FF2B5EF4-FFF2-40B4-BE49-F238E27FC236}">
                  <a16:creationId xmlns:a16="http://schemas.microsoft.com/office/drawing/2014/main" id="{9C2B8C47-7942-4B47-B7F3-70D065CF71FD}"/>
                </a:ext>
              </a:extLst>
            </p:cNvPr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10" name="Google Shape;1367;p49">
                <a:extLst>
                  <a:ext uri="{FF2B5EF4-FFF2-40B4-BE49-F238E27FC236}">
                    <a16:creationId xmlns:a16="http://schemas.microsoft.com/office/drawing/2014/main" id="{2FD69C91-4597-4621-A1FC-807A480A9CAA}"/>
                  </a:ext>
                </a:extLst>
              </p:cNvPr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1" name="Google Shape;1368;p49">
                <a:extLst>
                  <a:ext uri="{FF2B5EF4-FFF2-40B4-BE49-F238E27FC236}">
                    <a16:creationId xmlns:a16="http://schemas.microsoft.com/office/drawing/2014/main" id="{4EC0CA3A-FD19-4969-8E41-4D22868FDFF0}"/>
                  </a:ext>
                </a:extLst>
              </p:cNvPr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2" name="Google Shape;1369;p49">
                <a:extLst>
                  <a:ext uri="{FF2B5EF4-FFF2-40B4-BE49-F238E27FC236}">
                    <a16:creationId xmlns:a16="http://schemas.microsoft.com/office/drawing/2014/main" id="{D7DA35CA-830F-40AA-9930-31735C5548E6}"/>
                  </a:ext>
                </a:extLst>
              </p:cNvPr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3" name="Google Shape;1370;p49">
                <a:extLst>
                  <a:ext uri="{FF2B5EF4-FFF2-40B4-BE49-F238E27FC236}">
                    <a16:creationId xmlns:a16="http://schemas.microsoft.com/office/drawing/2014/main" id="{F954889F-9509-42E6-B6AB-47FC9F4448D7}"/>
                  </a:ext>
                </a:extLst>
              </p:cNvPr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4" name="Google Shape;1371;p49">
                <a:extLst>
                  <a:ext uri="{FF2B5EF4-FFF2-40B4-BE49-F238E27FC236}">
                    <a16:creationId xmlns:a16="http://schemas.microsoft.com/office/drawing/2014/main" id="{BDFD7AA5-FD7D-433F-B9E4-F7996C12BC3A}"/>
                  </a:ext>
                </a:extLst>
              </p:cNvPr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5" name="Google Shape;1372;p49">
                <a:extLst>
                  <a:ext uri="{FF2B5EF4-FFF2-40B4-BE49-F238E27FC236}">
                    <a16:creationId xmlns:a16="http://schemas.microsoft.com/office/drawing/2014/main" id="{9CD83D5F-F765-4356-A6F2-84DE19818D9B}"/>
                  </a:ext>
                </a:extLst>
              </p:cNvPr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6" name="Google Shape;1373;p49">
                <a:extLst>
                  <a:ext uri="{FF2B5EF4-FFF2-40B4-BE49-F238E27FC236}">
                    <a16:creationId xmlns:a16="http://schemas.microsoft.com/office/drawing/2014/main" id="{B54F5888-3B07-4816-9022-B480952A62A0}"/>
                  </a:ext>
                </a:extLst>
              </p:cNvPr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7" name="Google Shape;1374;p49">
                <a:extLst>
                  <a:ext uri="{FF2B5EF4-FFF2-40B4-BE49-F238E27FC236}">
                    <a16:creationId xmlns:a16="http://schemas.microsoft.com/office/drawing/2014/main" id="{3554F062-788C-405C-9D1B-857B6D0FB638}"/>
                  </a:ext>
                </a:extLst>
              </p:cNvPr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8" name="Google Shape;1375;p49">
                <a:extLst>
                  <a:ext uri="{FF2B5EF4-FFF2-40B4-BE49-F238E27FC236}">
                    <a16:creationId xmlns:a16="http://schemas.microsoft.com/office/drawing/2014/main" id="{3524784C-9435-4A1F-9316-79CFDC41990B}"/>
                  </a:ext>
                </a:extLst>
              </p:cNvPr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9" name="Google Shape;1376;p49">
                <a:extLst>
                  <a:ext uri="{FF2B5EF4-FFF2-40B4-BE49-F238E27FC236}">
                    <a16:creationId xmlns:a16="http://schemas.microsoft.com/office/drawing/2014/main" id="{6F14DEB0-3BE5-427F-BF18-6CB10D886926}"/>
                  </a:ext>
                </a:extLst>
              </p:cNvPr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p:grpSp>
      </p:grpSp>
      <p:grpSp>
        <p:nvGrpSpPr>
          <p:cNvPr id="20" name="Google Shape;1393;p49">
            <a:extLst>
              <a:ext uri="{FF2B5EF4-FFF2-40B4-BE49-F238E27FC236}">
                <a16:creationId xmlns:a16="http://schemas.microsoft.com/office/drawing/2014/main" id="{E172390F-0AAC-41DC-8CB7-EF1392E7744A}"/>
              </a:ext>
            </a:extLst>
          </p:cNvPr>
          <p:cNvGrpSpPr/>
          <p:nvPr/>
        </p:nvGrpSpPr>
        <p:grpSpPr>
          <a:xfrm>
            <a:off x="200887" y="699921"/>
            <a:ext cx="445779" cy="400764"/>
            <a:chOff x="3778727" y="4460423"/>
            <a:chExt cx="720160" cy="647438"/>
          </a:xfrm>
        </p:grpSpPr>
        <p:sp>
          <p:nvSpPr>
            <p:cNvPr id="21" name="Google Shape;1394;p49">
              <a:extLst>
                <a:ext uri="{FF2B5EF4-FFF2-40B4-BE49-F238E27FC236}">
                  <a16:creationId xmlns:a16="http://schemas.microsoft.com/office/drawing/2014/main" id="{CA65C6E4-5751-4279-A4C9-CD28FC0C0403}"/>
                </a:ext>
              </a:extLst>
            </p:cNvPr>
            <p:cNvSpPr/>
            <p:nvPr/>
          </p:nvSpPr>
          <p:spPr>
            <a:xfrm>
              <a:off x="3957011" y="4902228"/>
              <a:ext cx="364723" cy="110621"/>
            </a:xfrm>
            <a:custGeom>
              <a:avLst/>
              <a:gdLst/>
              <a:ahLst/>
              <a:cxnLst/>
              <a:rect l="l" t="t" r="r" b="b"/>
              <a:pathLst>
                <a:path w="640" h="194" extrusionOk="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2" name="Google Shape;1395;p49">
              <a:extLst>
                <a:ext uri="{FF2B5EF4-FFF2-40B4-BE49-F238E27FC236}">
                  <a16:creationId xmlns:a16="http://schemas.microsoft.com/office/drawing/2014/main" id="{1B82CF9A-DA63-4AEE-B16A-D1D3EA005EFC}"/>
                </a:ext>
              </a:extLst>
            </p:cNvPr>
            <p:cNvSpPr/>
            <p:nvPr/>
          </p:nvSpPr>
          <p:spPr>
            <a:xfrm>
              <a:off x="4002092" y="4999728"/>
              <a:ext cx="275015" cy="108132"/>
            </a:xfrm>
            <a:custGeom>
              <a:avLst/>
              <a:gdLst/>
              <a:ahLst/>
              <a:cxnLst/>
              <a:rect l="l" t="t" r="r" b="b"/>
              <a:pathLst>
                <a:path w="483" h="190" extrusionOk="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3" name="Google Shape;1396;p49">
              <a:extLst>
                <a:ext uri="{FF2B5EF4-FFF2-40B4-BE49-F238E27FC236}">
                  <a16:creationId xmlns:a16="http://schemas.microsoft.com/office/drawing/2014/main" id="{BE761193-989C-4C10-983B-8031C945E678}"/>
                </a:ext>
              </a:extLst>
            </p:cNvPr>
            <p:cNvSpPr/>
            <p:nvPr/>
          </p:nvSpPr>
          <p:spPr>
            <a:xfrm>
              <a:off x="3780312" y="4519014"/>
              <a:ext cx="718575" cy="115145"/>
            </a:xfrm>
            <a:custGeom>
              <a:avLst/>
              <a:gdLst/>
              <a:ahLst/>
              <a:cxnLst/>
              <a:rect l="l" t="t" r="r" b="b"/>
              <a:pathLst>
                <a:path w="1261" h="202" extrusionOk="0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4" name="Google Shape;1397;p49">
              <a:extLst>
                <a:ext uri="{FF2B5EF4-FFF2-40B4-BE49-F238E27FC236}">
                  <a16:creationId xmlns:a16="http://schemas.microsoft.com/office/drawing/2014/main" id="{D44FF0BD-1BA4-4631-BFB4-9C7CDE8C1746}"/>
                </a:ext>
              </a:extLst>
            </p:cNvPr>
            <p:cNvSpPr/>
            <p:nvPr/>
          </p:nvSpPr>
          <p:spPr>
            <a:xfrm>
              <a:off x="3868662" y="4710395"/>
              <a:ext cx="541875" cy="112657"/>
            </a:xfrm>
            <a:custGeom>
              <a:avLst/>
              <a:gdLst/>
              <a:ahLst/>
              <a:cxnLst/>
              <a:rect l="l" t="t" r="r" b="b"/>
              <a:pathLst>
                <a:path w="951" h="198" extrusionOk="0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5" name="Google Shape;1398;p49">
              <a:extLst>
                <a:ext uri="{FF2B5EF4-FFF2-40B4-BE49-F238E27FC236}">
                  <a16:creationId xmlns:a16="http://schemas.microsoft.com/office/drawing/2014/main" id="{99082B5A-0D03-423B-90B6-451874EA8824}"/>
                </a:ext>
              </a:extLst>
            </p:cNvPr>
            <p:cNvSpPr/>
            <p:nvPr/>
          </p:nvSpPr>
          <p:spPr>
            <a:xfrm>
              <a:off x="3824940" y="4614704"/>
              <a:ext cx="629543" cy="114014"/>
            </a:xfrm>
            <a:custGeom>
              <a:avLst/>
              <a:gdLst/>
              <a:ahLst/>
              <a:cxnLst/>
              <a:rect l="l" t="t" r="r" b="b"/>
              <a:pathLst>
                <a:path w="1105" h="200" extrusionOk="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6" name="Google Shape;1399;p49">
              <a:extLst>
                <a:ext uri="{FF2B5EF4-FFF2-40B4-BE49-F238E27FC236}">
                  <a16:creationId xmlns:a16="http://schemas.microsoft.com/office/drawing/2014/main" id="{C72A2363-F544-4254-B61B-AE87D8ECDFF8}"/>
                </a:ext>
              </a:extLst>
            </p:cNvPr>
            <p:cNvSpPr/>
            <p:nvPr/>
          </p:nvSpPr>
          <p:spPr>
            <a:xfrm>
              <a:off x="3912610" y="4806085"/>
              <a:ext cx="453525" cy="112204"/>
            </a:xfrm>
            <a:custGeom>
              <a:avLst/>
              <a:gdLst/>
              <a:ahLst/>
              <a:cxnLst/>
              <a:rect l="l" t="t" r="r" b="b"/>
              <a:pathLst>
                <a:path w="796" h="197" extrusionOk="0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7" name="Google Shape;1400;p49">
              <a:extLst>
                <a:ext uri="{FF2B5EF4-FFF2-40B4-BE49-F238E27FC236}">
                  <a16:creationId xmlns:a16="http://schemas.microsoft.com/office/drawing/2014/main" id="{A4E07679-42C6-498A-8DC7-C580F3F9C32F}"/>
                </a:ext>
              </a:extLst>
            </p:cNvPr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351388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0"/>
          <p:cNvSpPr txBox="1">
            <a:spLocks noGrp="1"/>
          </p:cNvSpPr>
          <p:nvPr>
            <p:ph type="subTitle" idx="4294967295"/>
          </p:nvPr>
        </p:nvSpPr>
        <p:spPr>
          <a:xfrm>
            <a:off x="2371500" y="2093775"/>
            <a:ext cx="5021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i="1" dirty="0">
                <a:latin typeface="Lora"/>
                <a:ea typeface="Lora"/>
                <a:cs typeface="Lora"/>
                <a:sym typeface="Lora"/>
              </a:rPr>
              <a:t>Any </a:t>
            </a:r>
            <a:r>
              <a:rPr lang="en" sz="3600" b="1" i="1" dirty="0">
                <a:highlight>
                  <a:schemeClr val="accent1"/>
                </a:highlight>
                <a:latin typeface="Lora"/>
                <a:ea typeface="Lora"/>
                <a:cs typeface="Lora"/>
                <a:sym typeface="Lora"/>
              </a:rPr>
              <a:t>questions</a:t>
            </a:r>
            <a:r>
              <a:rPr lang="en" sz="3600" b="1" i="1" dirty="0">
                <a:latin typeface="Lora"/>
                <a:ea typeface="Lora"/>
                <a:cs typeface="Lora"/>
                <a:sym typeface="Lora"/>
              </a:rPr>
              <a:t> ?</a:t>
            </a:r>
            <a:endParaRPr sz="3600" b="1" i="1" dirty="0">
              <a:latin typeface="Lora"/>
              <a:ea typeface="Lora"/>
              <a:cs typeface="Lora"/>
              <a:sym typeface="Lora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800" dirty="0">
                <a:latin typeface="+mj-lt"/>
              </a:rPr>
              <a:t>Prepared by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+mj-lt"/>
              </a:rPr>
              <a:t>Meshari alshahrani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</a:endParaRPr>
          </a:p>
        </p:txBody>
      </p:sp>
      <p:cxnSp>
        <p:nvCxnSpPr>
          <p:cNvPr id="323" name="Google Shape;323;p30"/>
          <p:cNvCxnSpPr/>
          <p:nvPr/>
        </p:nvCxnSpPr>
        <p:spPr>
          <a:xfrm>
            <a:off x="6450" y="1428750"/>
            <a:ext cx="23973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4" name="Google Shape;324;p30"/>
          <p:cNvSpPr txBox="1">
            <a:spLocks noGrp="1"/>
          </p:cNvSpPr>
          <p:nvPr>
            <p:ph type="ctrTitle" idx="4294967295"/>
          </p:nvPr>
        </p:nvSpPr>
        <p:spPr>
          <a:xfrm>
            <a:off x="2371625" y="816550"/>
            <a:ext cx="4908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Thanks!</a:t>
            </a:r>
            <a:endParaRPr sz="6000" dirty="0"/>
          </a:p>
        </p:txBody>
      </p:sp>
      <p:cxnSp>
        <p:nvCxnSpPr>
          <p:cNvPr id="325" name="Google Shape;325;p30"/>
          <p:cNvCxnSpPr/>
          <p:nvPr/>
        </p:nvCxnSpPr>
        <p:spPr>
          <a:xfrm>
            <a:off x="5589800" y="1428750"/>
            <a:ext cx="35541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6" name="Google Shape;326;p30"/>
          <p:cNvSpPr/>
          <p:nvPr/>
        </p:nvSpPr>
        <p:spPr>
          <a:xfrm>
            <a:off x="831925" y="859175"/>
            <a:ext cx="1139100" cy="11391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7" name="Google Shape;327;p30"/>
          <p:cNvGrpSpPr/>
          <p:nvPr/>
        </p:nvGrpSpPr>
        <p:grpSpPr>
          <a:xfrm>
            <a:off x="1148888" y="1190759"/>
            <a:ext cx="505722" cy="475767"/>
            <a:chOff x="5972700" y="2330200"/>
            <a:chExt cx="411625" cy="387275"/>
          </a:xfrm>
        </p:grpSpPr>
        <p:sp>
          <p:nvSpPr>
            <p:cNvPr id="328" name="Google Shape;328;p30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0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0" name="Google Shape;330;p30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0039F909-7F4A-4660-BF23-CE97B5D029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2374" y="2440605"/>
            <a:ext cx="7319553" cy="1050904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Into the online Data Science Bootcamps for SDAIA Academy, my project will review the dataset for E-Commerce Shipping Data .it will be cleaning and analysing with visualization data by python libraries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ED0600-BA69-4CCA-A48E-D4E6417B404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  <p:grpSp>
        <p:nvGrpSpPr>
          <p:cNvPr id="5" name="Google Shape;1586;p49">
            <a:extLst>
              <a:ext uri="{FF2B5EF4-FFF2-40B4-BE49-F238E27FC236}">
                <a16:creationId xmlns:a16="http://schemas.microsoft.com/office/drawing/2014/main" id="{78C54A3D-B8B7-4C2C-AECC-F9B143CFC718}"/>
              </a:ext>
            </a:extLst>
          </p:cNvPr>
          <p:cNvGrpSpPr/>
          <p:nvPr/>
        </p:nvGrpSpPr>
        <p:grpSpPr>
          <a:xfrm>
            <a:off x="1165660" y="2359127"/>
            <a:ext cx="445821" cy="425246"/>
            <a:chOff x="8338678" y="5506443"/>
            <a:chExt cx="720227" cy="686988"/>
          </a:xfrm>
        </p:grpSpPr>
        <p:sp>
          <p:nvSpPr>
            <p:cNvPr id="6" name="Google Shape;1587;p49">
              <a:extLst>
                <a:ext uri="{FF2B5EF4-FFF2-40B4-BE49-F238E27FC236}">
                  <a16:creationId xmlns:a16="http://schemas.microsoft.com/office/drawing/2014/main" id="{034F2826-61CF-4E06-AE6E-D2EBF82B8C83}"/>
                </a:ext>
              </a:extLst>
            </p:cNvPr>
            <p:cNvSpPr/>
            <p:nvPr/>
          </p:nvSpPr>
          <p:spPr>
            <a:xfrm>
              <a:off x="8706181" y="5506443"/>
              <a:ext cx="230803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5" y="432"/>
                    <a:pt x="193" y="432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7" name="Google Shape;1588;p49">
              <a:extLst>
                <a:ext uri="{FF2B5EF4-FFF2-40B4-BE49-F238E27FC236}">
                  <a16:creationId xmlns:a16="http://schemas.microsoft.com/office/drawing/2014/main" id="{7149E62E-BBCB-4525-ADF2-CF1C843B3F54}"/>
                </a:ext>
              </a:extLst>
            </p:cNvPr>
            <p:cNvSpPr/>
            <p:nvPr/>
          </p:nvSpPr>
          <p:spPr>
            <a:xfrm>
              <a:off x="8460817" y="5506443"/>
              <a:ext cx="230586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8" y="101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93" y="0"/>
                    <a:pt x="185" y="0"/>
                    <a:pt x="179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1" y="321"/>
                    <a:pt x="5" y="327"/>
                    <a:pt x="11" y="331"/>
                  </a:cubicBezTo>
                  <a:cubicBezTo>
                    <a:pt x="179" y="428"/>
                    <a:pt x="179" y="428"/>
                    <a:pt x="179" y="428"/>
                  </a:cubicBezTo>
                  <a:cubicBezTo>
                    <a:pt x="185" y="432"/>
                    <a:pt x="193" y="432"/>
                    <a:pt x="200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4" y="327"/>
                    <a:pt x="378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" name="Google Shape;1589;p49">
              <a:extLst>
                <a:ext uri="{FF2B5EF4-FFF2-40B4-BE49-F238E27FC236}">
                  <a16:creationId xmlns:a16="http://schemas.microsoft.com/office/drawing/2014/main" id="{94B81E4B-BA4F-4A45-8272-D9EFAC8CBE43}"/>
                </a:ext>
              </a:extLst>
            </p:cNvPr>
            <p:cNvSpPr/>
            <p:nvPr/>
          </p:nvSpPr>
          <p:spPr>
            <a:xfrm>
              <a:off x="8338678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" name="Google Shape;1590;p49">
              <a:extLst>
                <a:ext uri="{FF2B5EF4-FFF2-40B4-BE49-F238E27FC236}">
                  <a16:creationId xmlns:a16="http://schemas.microsoft.com/office/drawing/2014/main" id="{6C459D16-8749-4951-9815-93793A02D590}"/>
                </a:ext>
              </a:extLst>
            </p:cNvPr>
            <p:cNvSpPr/>
            <p:nvPr/>
          </p:nvSpPr>
          <p:spPr>
            <a:xfrm>
              <a:off x="8828754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" name="Google Shape;1591;p49">
              <a:extLst>
                <a:ext uri="{FF2B5EF4-FFF2-40B4-BE49-F238E27FC236}">
                  <a16:creationId xmlns:a16="http://schemas.microsoft.com/office/drawing/2014/main" id="{558A5A8C-CC88-4DCC-8D62-21E1A07E58A2}"/>
                </a:ext>
              </a:extLst>
            </p:cNvPr>
            <p:cNvSpPr/>
            <p:nvPr/>
          </p:nvSpPr>
          <p:spPr>
            <a:xfrm>
              <a:off x="8706181" y="5930607"/>
              <a:ext cx="230803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7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0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0" y="320"/>
                    <a:pt x="4" y="327"/>
                    <a:pt x="11" y="330"/>
                  </a:cubicBezTo>
                  <a:cubicBezTo>
                    <a:pt x="178" y="427"/>
                    <a:pt x="178" y="427"/>
                    <a:pt x="178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7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" name="Google Shape;1592;p49">
              <a:extLst>
                <a:ext uri="{FF2B5EF4-FFF2-40B4-BE49-F238E27FC236}">
                  <a16:creationId xmlns:a16="http://schemas.microsoft.com/office/drawing/2014/main" id="{420614DD-5DC1-42CD-B676-489D19A6DD73}"/>
                </a:ext>
              </a:extLst>
            </p:cNvPr>
            <p:cNvSpPr/>
            <p:nvPr/>
          </p:nvSpPr>
          <p:spPr>
            <a:xfrm>
              <a:off x="8460817" y="5930607"/>
              <a:ext cx="230586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8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1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1" y="320"/>
                    <a:pt x="4" y="327"/>
                    <a:pt x="11" y="330"/>
                  </a:cubicBezTo>
                  <a:cubicBezTo>
                    <a:pt x="179" y="427"/>
                    <a:pt x="179" y="427"/>
                    <a:pt x="179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8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42467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5259774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GB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data contains the following information:</a:t>
            </a:r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650929" y="1331712"/>
            <a:ext cx="7540021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GB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</a:t>
            </a:r>
            <a:r>
              <a:rPr lang="en-GB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ID Number of Customers.</a:t>
            </a:r>
          </a:p>
          <a:p>
            <a:pPr marL="342900" lvl="0" indent="-342900" algn="l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GB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Warehouse block</a:t>
            </a:r>
            <a:r>
              <a:rPr lang="en-GB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The Company have big Warehouse, which is divided in to block such as A, B, C, D, E.</a:t>
            </a:r>
          </a:p>
          <a:p>
            <a:pPr marL="342900" lvl="0" indent="-342900" algn="l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GB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Mode of shipment</a:t>
            </a:r>
            <a:r>
              <a:rPr lang="en-GB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The Company Ships the products in multiple way such as Ship, Flight and Road.</a:t>
            </a:r>
          </a:p>
          <a:p>
            <a:pPr marL="342900" lvl="0" indent="-342900" algn="l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GB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Customer care calls</a:t>
            </a:r>
            <a:r>
              <a:rPr lang="en-GB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The number of calls made from enquiry for enquiry of the shipment.</a:t>
            </a:r>
          </a:p>
          <a:p>
            <a:pPr marL="342900" lvl="0" indent="-342900" algn="l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GB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Customer rating</a:t>
            </a:r>
            <a:r>
              <a:rPr lang="en-GB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The company has rated from every customer. 1 is the lowest (Worst), 5 is the highest (Best).</a:t>
            </a:r>
          </a:p>
          <a:p>
            <a:pPr marL="342900" lvl="0" indent="-342900" algn="l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GB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Cost of the product</a:t>
            </a:r>
            <a:r>
              <a:rPr lang="en-GB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Cost of the Product in US Dollars.</a:t>
            </a:r>
          </a:p>
          <a:p>
            <a:pPr marL="342900" lvl="0" indent="-342900" algn="l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GB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Prior purchases</a:t>
            </a:r>
            <a:r>
              <a:rPr lang="en-GB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The Number of Prior Purchase.</a:t>
            </a:r>
          </a:p>
          <a:p>
            <a:pPr marL="342900" lvl="0" indent="-342900" algn="l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GB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Product importance</a:t>
            </a:r>
            <a:r>
              <a:rPr lang="en-GB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The company has categorized the product in the various parameter such as low, medium, high.</a:t>
            </a:r>
          </a:p>
          <a:p>
            <a:pPr marL="342900" lvl="0" indent="-342900" algn="l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GB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Gender</a:t>
            </a:r>
            <a:r>
              <a:rPr lang="en-GB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Male and Female.</a:t>
            </a:r>
          </a:p>
          <a:p>
            <a:pPr marL="342900" lvl="0" indent="-342900" algn="l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GB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Discount offered</a:t>
            </a:r>
            <a:r>
              <a:rPr lang="en-GB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Discount offered on that specific product.</a:t>
            </a:r>
          </a:p>
          <a:p>
            <a:pPr marL="342900" lvl="0" indent="-342900" algn="l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GB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Weight</a:t>
            </a:r>
            <a:r>
              <a:rPr lang="en-GB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It is the weight in grams.</a:t>
            </a:r>
          </a:p>
          <a:p>
            <a:pPr marL="342900" lvl="0" indent="-342900" algn="l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GB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Reached on time</a:t>
            </a:r>
            <a:r>
              <a:rPr lang="en-GB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It is the target variable, where 1 Indicates that the product has NOT reached on time and 0 indicates it has reached on time.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26" name="Google Shape;126;p17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27" name="Google Shape;127;p17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7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7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1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0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Work Flow </a:t>
            </a:r>
            <a:endParaRPr dirty="0"/>
          </a:p>
        </p:txBody>
      </p:sp>
      <p:sp>
        <p:nvSpPr>
          <p:cNvPr id="171" name="Google Shape;171;p20"/>
          <p:cNvSpPr txBox="1">
            <a:spLocks noGrp="1"/>
          </p:cNvSpPr>
          <p:nvPr>
            <p:ph type="body" idx="1"/>
          </p:nvPr>
        </p:nvSpPr>
        <p:spPr>
          <a:xfrm>
            <a:off x="373584" y="1651075"/>
            <a:ext cx="4818347" cy="3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000000"/>
                </a:solidFill>
                <a:latin typeface="+mj-lt"/>
              </a:rPr>
              <a:t>      </a:t>
            </a:r>
            <a:r>
              <a:rPr lang="en-GB" b="1" i="0" dirty="0">
                <a:solidFill>
                  <a:srgbClr val="000000"/>
                </a:solidFill>
                <a:effectLst/>
                <a:latin typeface="+mj-lt"/>
              </a:rPr>
              <a:t>Import libraries and Loading the data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GB" sz="1400" b="0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sp>
        <p:nvSpPr>
          <p:cNvPr id="172" name="Google Shape;172;p20"/>
          <p:cNvSpPr txBox="1">
            <a:spLocks noGrp="1"/>
          </p:cNvSpPr>
          <p:nvPr>
            <p:ph type="body" idx="2"/>
          </p:nvPr>
        </p:nvSpPr>
        <p:spPr>
          <a:xfrm>
            <a:off x="1024069" y="2793887"/>
            <a:ext cx="4694087" cy="3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GB" b="1" i="0" dirty="0">
                <a:solidFill>
                  <a:srgbClr val="000000"/>
                </a:solidFill>
                <a:effectLst/>
                <a:latin typeface="+mj-lt"/>
              </a:rPr>
              <a:t>    Cleaning and </a:t>
            </a:r>
            <a:r>
              <a:rPr lang="en-GB" b="1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visualization </a:t>
            </a:r>
            <a:r>
              <a:rPr lang="en-GB" b="1" i="0" dirty="0">
                <a:solidFill>
                  <a:srgbClr val="000000"/>
                </a:solidFill>
                <a:effectLst/>
                <a:latin typeface="+mj-lt"/>
              </a:rPr>
              <a:t>the data </a:t>
            </a:r>
            <a:endParaRPr b="1" dirty="0">
              <a:latin typeface="+mj-lt"/>
            </a:endParaRPr>
          </a:p>
        </p:txBody>
      </p:sp>
      <p:sp>
        <p:nvSpPr>
          <p:cNvPr id="173" name="Google Shape;173;p20"/>
          <p:cNvSpPr txBox="1">
            <a:spLocks noGrp="1"/>
          </p:cNvSpPr>
          <p:nvPr>
            <p:ph type="body" idx="3"/>
          </p:nvPr>
        </p:nvSpPr>
        <p:spPr>
          <a:xfrm>
            <a:off x="1651346" y="3936699"/>
            <a:ext cx="4006312" cy="3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b="1" i="0" dirty="0">
                <a:solidFill>
                  <a:srgbClr val="000000"/>
                </a:solidFill>
                <a:effectLst/>
                <a:latin typeface="+mj-lt"/>
              </a:rPr>
              <a:t>      EDA and Modelling of the date </a:t>
            </a:r>
            <a:endParaRPr b="1" dirty="0">
              <a:latin typeface="+mj-lt"/>
            </a:endParaRPr>
          </a:p>
        </p:txBody>
      </p:sp>
      <p:grpSp>
        <p:nvGrpSpPr>
          <p:cNvPr id="174" name="Google Shape;174;p20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75" name="Google Shape;175;p20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0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0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0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9" name="Google Shape;179;p20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12" name="Google Shape;1527;p49">
            <a:extLst>
              <a:ext uri="{FF2B5EF4-FFF2-40B4-BE49-F238E27FC236}">
                <a16:creationId xmlns:a16="http://schemas.microsoft.com/office/drawing/2014/main" id="{3748749F-A9FF-4087-8EBD-7F91DBC91091}"/>
              </a:ext>
            </a:extLst>
          </p:cNvPr>
          <p:cNvGrpSpPr/>
          <p:nvPr/>
        </p:nvGrpSpPr>
        <p:grpSpPr>
          <a:xfrm>
            <a:off x="291563" y="1733221"/>
            <a:ext cx="445905" cy="400522"/>
            <a:chOff x="1147762" y="1131887"/>
            <a:chExt cx="5137150" cy="4619626"/>
          </a:xfrm>
        </p:grpSpPr>
        <p:sp>
          <p:nvSpPr>
            <p:cNvPr id="13" name="Google Shape;1528;p49">
              <a:extLst>
                <a:ext uri="{FF2B5EF4-FFF2-40B4-BE49-F238E27FC236}">
                  <a16:creationId xmlns:a16="http://schemas.microsoft.com/office/drawing/2014/main" id="{893139B7-1010-4490-9213-DE8ED0EA6361}"/>
                </a:ext>
              </a:extLst>
            </p:cNvPr>
            <p:cNvSpPr/>
            <p:nvPr/>
          </p:nvSpPr>
          <p:spPr>
            <a:xfrm>
              <a:off x="1147762" y="2425700"/>
              <a:ext cx="2505075" cy="3325813"/>
            </a:xfrm>
            <a:custGeom>
              <a:avLst/>
              <a:gdLst/>
              <a:ahLst/>
              <a:cxnLst/>
              <a:rect l="l" t="t" r="r" b="b"/>
              <a:pathLst>
                <a:path w="566" h="751" extrusionOk="0">
                  <a:moveTo>
                    <a:pt x="62" y="403"/>
                  </a:moveTo>
                  <a:cubicBezTo>
                    <a:pt x="9" y="496"/>
                    <a:pt x="0" y="584"/>
                    <a:pt x="37" y="649"/>
                  </a:cubicBezTo>
                  <a:cubicBezTo>
                    <a:pt x="75" y="715"/>
                    <a:pt x="155" y="751"/>
                    <a:pt x="263" y="751"/>
                  </a:cubicBezTo>
                  <a:cubicBezTo>
                    <a:pt x="449" y="751"/>
                    <a:pt x="449" y="751"/>
                    <a:pt x="449" y="751"/>
                  </a:cubicBezTo>
                  <a:cubicBezTo>
                    <a:pt x="413" y="733"/>
                    <a:pt x="375" y="705"/>
                    <a:pt x="351" y="658"/>
                  </a:cubicBezTo>
                  <a:cubicBezTo>
                    <a:pt x="303" y="564"/>
                    <a:pt x="352" y="480"/>
                    <a:pt x="355" y="476"/>
                  </a:cubicBezTo>
                  <a:cubicBezTo>
                    <a:pt x="370" y="450"/>
                    <a:pt x="370" y="450"/>
                    <a:pt x="370" y="450"/>
                  </a:cubicBezTo>
                  <a:cubicBezTo>
                    <a:pt x="566" y="111"/>
                    <a:pt x="566" y="111"/>
                    <a:pt x="566" y="111"/>
                  </a:cubicBezTo>
                  <a:cubicBezTo>
                    <a:pt x="555" y="92"/>
                    <a:pt x="555" y="92"/>
                    <a:pt x="555" y="92"/>
                  </a:cubicBezTo>
                  <a:cubicBezTo>
                    <a:pt x="550" y="85"/>
                    <a:pt x="487" y="0"/>
                    <a:pt x="398" y="0"/>
                  </a:cubicBezTo>
                  <a:cubicBezTo>
                    <a:pt x="310" y="0"/>
                    <a:pt x="265" y="55"/>
                    <a:pt x="249" y="79"/>
                  </a:cubicBezTo>
                  <a:lnTo>
                    <a:pt x="62" y="4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" name="Google Shape;1529;p49">
              <a:extLst>
                <a:ext uri="{FF2B5EF4-FFF2-40B4-BE49-F238E27FC236}">
                  <a16:creationId xmlns:a16="http://schemas.microsoft.com/office/drawing/2014/main" id="{BE7C8A73-EC24-493C-8318-ABECE8CBF236}"/>
                </a:ext>
              </a:extLst>
            </p:cNvPr>
            <p:cNvSpPr/>
            <p:nvPr/>
          </p:nvSpPr>
          <p:spPr>
            <a:xfrm>
              <a:off x="2617787" y="3519487"/>
              <a:ext cx="3667125" cy="2232024"/>
            </a:xfrm>
            <a:custGeom>
              <a:avLst/>
              <a:gdLst/>
              <a:ahLst/>
              <a:cxnLst/>
              <a:rect l="l" t="t" r="r" b="b"/>
              <a:pathLst>
                <a:path w="829" h="504" extrusionOk="0">
                  <a:moveTo>
                    <a:pt x="766" y="156"/>
                  </a:moveTo>
                  <a:cubicBezTo>
                    <a:pt x="676" y="0"/>
                    <a:pt x="676" y="0"/>
                    <a:pt x="676" y="0"/>
                  </a:cubicBezTo>
                  <a:cubicBezTo>
                    <a:pt x="680" y="40"/>
                    <a:pt x="676" y="87"/>
                    <a:pt x="651" y="131"/>
                  </a:cubicBezTo>
                  <a:cubicBezTo>
                    <a:pt x="600" y="220"/>
                    <a:pt x="492" y="222"/>
                    <a:pt x="479" y="222"/>
                  </a:cubicBezTo>
                  <a:cubicBezTo>
                    <a:pt x="479" y="222"/>
                    <a:pt x="479" y="222"/>
                    <a:pt x="479" y="222"/>
                  </a:cubicBezTo>
                  <a:cubicBezTo>
                    <a:pt x="448" y="222"/>
                    <a:pt x="448" y="222"/>
                    <a:pt x="448" y="222"/>
                  </a:cubicBezTo>
                  <a:cubicBezTo>
                    <a:pt x="57" y="222"/>
                    <a:pt x="57" y="222"/>
                    <a:pt x="57" y="222"/>
                  </a:cubicBezTo>
                  <a:cubicBezTo>
                    <a:pt x="45" y="242"/>
                    <a:pt x="45" y="242"/>
                    <a:pt x="45" y="242"/>
                  </a:cubicBezTo>
                  <a:cubicBezTo>
                    <a:pt x="43" y="246"/>
                    <a:pt x="0" y="318"/>
                    <a:pt x="42" y="399"/>
                  </a:cubicBezTo>
                  <a:cubicBezTo>
                    <a:pt x="91" y="495"/>
                    <a:pt x="209" y="503"/>
                    <a:pt x="216" y="504"/>
                  </a:cubicBezTo>
                  <a:cubicBezTo>
                    <a:pt x="566" y="504"/>
                    <a:pt x="566" y="504"/>
                    <a:pt x="566" y="504"/>
                  </a:cubicBezTo>
                  <a:cubicBezTo>
                    <a:pt x="674" y="504"/>
                    <a:pt x="754" y="468"/>
                    <a:pt x="792" y="402"/>
                  </a:cubicBezTo>
                  <a:cubicBezTo>
                    <a:pt x="829" y="337"/>
                    <a:pt x="820" y="249"/>
                    <a:pt x="766" y="1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" name="Google Shape;1530;p49">
              <a:extLst>
                <a:ext uri="{FF2B5EF4-FFF2-40B4-BE49-F238E27FC236}">
                  <a16:creationId xmlns:a16="http://schemas.microsoft.com/office/drawing/2014/main" id="{21D08EEA-294D-47DC-9424-4B0F5B98A241}"/>
                </a:ext>
              </a:extLst>
            </p:cNvPr>
            <p:cNvSpPr/>
            <p:nvPr/>
          </p:nvSpPr>
          <p:spPr>
            <a:xfrm>
              <a:off x="2449512" y="1131887"/>
              <a:ext cx="3167061" cy="3259137"/>
            </a:xfrm>
            <a:custGeom>
              <a:avLst/>
              <a:gdLst/>
              <a:ahLst/>
              <a:cxnLst/>
              <a:rect l="l" t="t" r="r" b="b"/>
              <a:pathLst>
                <a:path w="716" h="736" extrusionOk="0">
                  <a:moveTo>
                    <a:pt x="487" y="145"/>
                  </a:moveTo>
                  <a:cubicBezTo>
                    <a:pt x="433" y="52"/>
                    <a:pt x="362" y="0"/>
                    <a:pt x="286" y="0"/>
                  </a:cubicBezTo>
                  <a:cubicBezTo>
                    <a:pt x="211" y="0"/>
                    <a:pt x="140" y="52"/>
                    <a:pt x="86" y="145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27" y="278"/>
                    <a:pt x="61" y="266"/>
                    <a:pt x="104" y="266"/>
                  </a:cubicBezTo>
                  <a:cubicBezTo>
                    <a:pt x="210" y="266"/>
                    <a:pt x="279" y="365"/>
                    <a:pt x="282" y="370"/>
                  </a:cubicBezTo>
                  <a:cubicBezTo>
                    <a:pt x="283" y="371"/>
                    <a:pt x="283" y="371"/>
                    <a:pt x="283" y="371"/>
                  </a:cubicBezTo>
                  <a:cubicBezTo>
                    <a:pt x="293" y="390"/>
                    <a:pt x="293" y="390"/>
                    <a:pt x="293" y="390"/>
                  </a:cubicBezTo>
                  <a:cubicBezTo>
                    <a:pt x="298" y="397"/>
                    <a:pt x="298" y="397"/>
                    <a:pt x="298" y="397"/>
                  </a:cubicBezTo>
                  <a:cubicBezTo>
                    <a:pt x="493" y="736"/>
                    <a:pt x="493" y="736"/>
                    <a:pt x="493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22" y="736"/>
                    <a:pt x="622" y="735"/>
                    <a:pt x="667" y="657"/>
                  </a:cubicBezTo>
                  <a:cubicBezTo>
                    <a:pt x="716" y="573"/>
                    <a:pt x="672" y="467"/>
                    <a:pt x="668" y="459"/>
                  </a:cubicBezTo>
                  <a:lnTo>
                    <a:pt x="487" y="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16" name="Google Shape;1527;p49">
            <a:extLst>
              <a:ext uri="{FF2B5EF4-FFF2-40B4-BE49-F238E27FC236}">
                <a16:creationId xmlns:a16="http://schemas.microsoft.com/office/drawing/2014/main" id="{158AC25A-CEB4-48B8-8AAA-9A717000F69B}"/>
              </a:ext>
            </a:extLst>
          </p:cNvPr>
          <p:cNvGrpSpPr/>
          <p:nvPr/>
        </p:nvGrpSpPr>
        <p:grpSpPr>
          <a:xfrm>
            <a:off x="875140" y="2892452"/>
            <a:ext cx="445905" cy="400522"/>
            <a:chOff x="1147762" y="1131887"/>
            <a:chExt cx="5137150" cy="4619626"/>
          </a:xfrm>
        </p:grpSpPr>
        <p:sp>
          <p:nvSpPr>
            <p:cNvPr id="17" name="Google Shape;1528;p49">
              <a:extLst>
                <a:ext uri="{FF2B5EF4-FFF2-40B4-BE49-F238E27FC236}">
                  <a16:creationId xmlns:a16="http://schemas.microsoft.com/office/drawing/2014/main" id="{2E632265-5359-43D6-94AA-9693CF09BAC1}"/>
                </a:ext>
              </a:extLst>
            </p:cNvPr>
            <p:cNvSpPr/>
            <p:nvPr/>
          </p:nvSpPr>
          <p:spPr>
            <a:xfrm>
              <a:off x="1147762" y="2425700"/>
              <a:ext cx="2505075" cy="3325813"/>
            </a:xfrm>
            <a:custGeom>
              <a:avLst/>
              <a:gdLst/>
              <a:ahLst/>
              <a:cxnLst/>
              <a:rect l="l" t="t" r="r" b="b"/>
              <a:pathLst>
                <a:path w="566" h="751" extrusionOk="0">
                  <a:moveTo>
                    <a:pt x="62" y="403"/>
                  </a:moveTo>
                  <a:cubicBezTo>
                    <a:pt x="9" y="496"/>
                    <a:pt x="0" y="584"/>
                    <a:pt x="37" y="649"/>
                  </a:cubicBezTo>
                  <a:cubicBezTo>
                    <a:pt x="75" y="715"/>
                    <a:pt x="155" y="751"/>
                    <a:pt x="263" y="751"/>
                  </a:cubicBezTo>
                  <a:cubicBezTo>
                    <a:pt x="449" y="751"/>
                    <a:pt x="449" y="751"/>
                    <a:pt x="449" y="751"/>
                  </a:cubicBezTo>
                  <a:cubicBezTo>
                    <a:pt x="413" y="733"/>
                    <a:pt x="375" y="705"/>
                    <a:pt x="351" y="658"/>
                  </a:cubicBezTo>
                  <a:cubicBezTo>
                    <a:pt x="303" y="564"/>
                    <a:pt x="352" y="480"/>
                    <a:pt x="355" y="476"/>
                  </a:cubicBezTo>
                  <a:cubicBezTo>
                    <a:pt x="370" y="450"/>
                    <a:pt x="370" y="450"/>
                    <a:pt x="370" y="450"/>
                  </a:cubicBezTo>
                  <a:cubicBezTo>
                    <a:pt x="566" y="111"/>
                    <a:pt x="566" y="111"/>
                    <a:pt x="566" y="111"/>
                  </a:cubicBezTo>
                  <a:cubicBezTo>
                    <a:pt x="555" y="92"/>
                    <a:pt x="555" y="92"/>
                    <a:pt x="555" y="92"/>
                  </a:cubicBezTo>
                  <a:cubicBezTo>
                    <a:pt x="550" y="85"/>
                    <a:pt x="487" y="0"/>
                    <a:pt x="398" y="0"/>
                  </a:cubicBezTo>
                  <a:cubicBezTo>
                    <a:pt x="310" y="0"/>
                    <a:pt x="265" y="55"/>
                    <a:pt x="249" y="79"/>
                  </a:cubicBezTo>
                  <a:lnTo>
                    <a:pt x="62" y="4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8" name="Google Shape;1529;p49">
              <a:extLst>
                <a:ext uri="{FF2B5EF4-FFF2-40B4-BE49-F238E27FC236}">
                  <a16:creationId xmlns:a16="http://schemas.microsoft.com/office/drawing/2014/main" id="{E7911227-63F0-4937-AA7E-69393E3AC3D2}"/>
                </a:ext>
              </a:extLst>
            </p:cNvPr>
            <p:cNvSpPr/>
            <p:nvPr/>
          </p:nvSpPr>
          <p:spPr>
            <a:xfrm>
              <a:off x="2617787" y="3519487"/>
              <a:ext cx="3667125" cy="2232024"/>
            </a:xfrm>
            <a:custGeom>
              <a:avLst/>
              <a:gdLst/>
              <a:ahLst/>
              <a:cxnLst/>
              <a:rect l="l" t="t" r="r" b="b"/>
              <a:pathLst>
                <a:path w="829" h="504" extrusionOk="0">
                  <a:moveTo>
                    <a:pt x="766" y="156"/>
                  </a:moveTo>
                  <a:cubicBezTo>
                    <a:pt x="676" y="0"/>
                    <a:pt x="676" y="0"/>
                    <a:pt x="676" y="0"/>
                  </a:cubicBezTo>
                  <a:cubicBezTo>
                    <a:pt x="680" y="40"/>
                    <a:pt x="676" y="87"/>
                    <a:pt x="651" y="131"/>
                  </a:cubicBezTo>
                  <a:cubicBezTo>
                    <a:pt x="600" y="220"/>
                    <a:pt x="492" y="222"/>
                    <a:pt x="479" y="222"/>
                  </a:cubicBezTo>
                  <a:cubicBezTo>
                    <a:pt x="479" y="222"/>
                    <a:pt x="479" y="222"/>
                    <a:pt x="479" y="222"/>
                  </a:cubicBezTo>
                  <a:cubicBezTo>
                    <a:pt x="448" y="222"/>
                    <a:pt x="448" y="222"/>
                    <a:pt x="448" y="222"/>
                  </a:cubicBezTo>
                  <a:cubicBezTo>
                    <a:pt x="57" y="222"/>
                    <a:pt x="57" y="222"/>
                    <a:pt x="57" y="222"/>
                  </a:cubicBezTo>
                  <a:cubicBezTo>
                    <a:pt x="45" y="242"/>
                    <a:pt x="45" y="242"/>
                    <a:pt x="45" y="242"/>
                  </a:cubicBezTo>
                  <a:cubicBezTo>
                    <a:pt x="43" y="246"/>
                    <a:pt x="0" y="318"/>
                    <a:pt x="42" y="399"/>
                  </a:cubicBezTo>
                  <a:cubicBezTo>
                    <a:pt x="91" y="495"/>
                    <a:pt x="209" y="503"/>
                    <a:pt x="216" y="504"/>
                  </a:cubicBezTo>
                  <a:cubicBezTo>
                    <a:pt x="566" y="504"/>
                    <a:pt x="566" y="504"/>
                    <a:pt x="566" y="504"/>
                  </a:cubicBezTo>
                  <a:cubicBezTo>
                    <a:pt x="674" y="504"/>
                    <a:pt x="754" y="468"/>
                    <a:pt x="792" y="402"/>
                  </a:cubicBezTo>
                  <a:cubicBezTo>
                    <a:pt x="829" y="337"/>
                    <a:pt x="820" y="249"/>
                    <a:pt x="766" y="1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9" name="Google Shape;1530;p49">
              <a:extLst>
                <a:ext uri="{FF2B5EF4-FFF2-40B4-BE49-F238E27FC236}">
                  <a16:creationId xmlns:a16="http://schemas.microsoft.com/office/drawing/2014/main" id="{F0C82E47-5B5D-4992-A859-2532FC7753C6}"/>
                </a:ext>
              </a:extLst>
            </p:cNvPr>
            <p:cNvSpPr/>
            <p:nvPr/>
          </p:nvSpPr>
          <p:spPr>
            <a:xfrm>
              <a:off x="2449512" y="1131887"/>
              <a:ext cx="3167061" cy="3259137"/>
            </a:xfrm>
            <a:custGeom>
              <a:avLst/>
              <a:gdLst/>
              <a:ahLst/>
              <a:cxnLst/>
              <a:rect l="l" t="t" r="r" b="b"/>
              <a:pathLst>
                <a:path w="716" h="736" extrusionOk="0">
                  <a:moveTo>
                    <a:pt x="487" y="145"/>
                  </a:moveTo>
                  <a:cubicBezTo>
                    <a:pt x="433" y="52"/>
                    <a:pt x="362" y="0"/>
                    <a:pt x="286" y="0"/>
                  </a:cubicBezTo>
                  <a:cubicBezTo>
                    <a:pt x="211" y="0"/>
                    <a:pt x="140" y="52"/>
                    <a:pt x="86" y="145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27" y="278"/>
                    <a:pt x="61" y="266"/>
                    <a:pt x="104" y="266"/>
                  </a:cubicBezTo>
                  <a:cubicBezTo>
                    <a:pt x="210" y="266"/>
                    <a:pt x="279" y="365"/>
                    <a:pt x="282" y="370"/>
                  </a:cubicBezTo>
                  <a:cubicBezTo>
                    <a:pt x="283" y="371"/>
                    <a:pt x="283" y="371"/>
                    <a:pt x="283" y="371"/>
                  </a:cubicBezTo>
                  <a:cubicBezTo>
                    <a:pt x="293" y="390"/>
                    <a:pt x="293" y="390"/>
                    <a:pt x="293" y="390"/>
                  </a:cubicBezTo>
                  <a:cubicBezTo>
                    <a:pt x="298" y="397"/>
                    <a:pt x="298" y="397"/>
                    <a:pt x="298" y="397"/>
                  </a:cubicBezTo>
                  <a:cubicBezTo>
                    <a:pt x="493" y="736"/>
                    <a:pt x="493" y="736"/>
                    <a:pt x="493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22" y="736"/>
                    <a:pt x="622" y="735"/>
                    <a:pt x="667" y="657"/>
                  </a:cubicBezTo>
                  <a:cubicBezTo>
                    <a:pt x="716" y="573"/>
                    <a:pt x="672" y="467"/>
                    <a:pt x="668" y="459"/>
                  </a:cubicBezTo>
                  <a:lnTo>
                    <a:pt x="487" y="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20" name="Google Shape;1527;p49">
            <a:extLst>
              <a:ext uri="{FF2B5EF4-FFF2-40B4-BE49-F238E27FC236}">
                <a16:creationId xmlns:a16="http://schemas.microsoft.com/office/drawing/2014/main" id="{0225C2A9-5979-4495-9938-95C59880B335}"/>
              </a:ext>
            </a:extLst>
          </p:cNvPr>
          <p:cNvGrpSpPr/>
          <p:nvPr/>
        </p:nvGrpSpPr>
        <p:grpSpPr>
          <a:xfrm>
            <a:off x="1590848" y="4047127"/>
            <a:ext cx="445905" cy="400522"/>
            <a:chOff x="1147762" y="1131887"/>
            <a:chExt cx="5137150" cy="4619626"/>
          </a:xfrm>
        </p:grpSpPr>
        <p:sp>
          <p:nvSpPr>
            <p:cNvPr id="21" name="Google Shape;1528;p49">
              <a:extLst>
                <a:ext uri="{FF2B5EF4-FFF2-40B4-BE49-F238E27FC236}">
                  <a16:creationId xmlns:a16="http://schemas.microsoft.com/office/drawing/2014/main" id="{6D192C2D-5D8A-4CA4-9458-E144B54C2F0C}"/>
                </a:ext>
              </a:extLst>
            </p:cNvPr>
            <p:cNvSpPr/>
            <p:nvPr/>
          </p:nvSpPr>
          <p:spPr>
            <a:xfrm>
              <a:off x="1147762" y="2425700"/>
              <a:ext cx="2505075" cy="3325813"/>
            </a:xfrm>
            <a:custGeom>
              <a:avLst/>
              <a:gdLst/>
              <a:ahLst/>
              <a:cxnLst/>
              <a:rect l="l" t="t" r="r" b="b"/>
              <a:pathLst>
                <a:path w="566" h="751" extrusionOk="0">
                  <a:moveTo>
                    <a:pt x="62" y="403"/>
                  </a:moveTo>
                  <a:cubicBezTo>
                    <a:pt x="9" y="496"/>
                    <a:pt x="0" y="584"/>
                    <a:pt x="37" y="649"/>
                  </a:cubicBezTo>
                  <a:cubicBezTo>
                    <a:pt x="75" y="715"/>
                    <a:pt x="155" y="751"/>
                    <a:pt x="263" y="751"/>
                  </a:cubicBezTo>
                  <a:cubicBezTo>
                    <a:pt x="449" y="751"/>
                    <a:pt x="449" y="751"/>
                    <a:pt x="449" y="751"/>
                  </a:cubicBezTo>
                  <a:cubicBezTo>
                    <a:pt x="413" y="733"/>
                    <a:pt x="375" y="705"/>
                    <a:pt x="351" y="658"/>
                  </a:cubicBezTo>
                  <a:cubicBezTo>
                    <a:pt x="303" y="564"/>
                    <a:pt x="352" y="480"/>
                    <a:pt x="355" y="476"/>
                  </a:cubicBezTo>
                  <a:cubicBezTo>
                    <a:pt x="370" y="450"/>
                    <a:pt x="370" y="450"/>
                    <a:pt x="370" y="450"/>
                  </a:cubicBezTo>
                  <a:cubicBezTo>
                    <a:pt x="566" y="111"/>
                    <a:pt x="566" y="111"/>
                    <a:pt x="566" y="111"/>
                  </a:cubicBezTo>
                  <a:cubicBezTo>
                    <a:pt x="555" y="92"/>
                    <a:pt x="555" y="92"/>
                    <a:pt x="555" y="92"/>
                  </a:cubicBezTo>
                  <a:cubicBezTo>
                    <a:pt x="550" y="85"/>
                    <a:pt x="487" y="0"/>
                    <a:pt x="398" y="0"/>
                  </a:cubicBezTo>
                  <a:cubicBezTo>
                    <a:pt x="310" y="0"/>
                    <a:pt x="265" y="55"/>
                    <a:pt x="249" y="79"/>
                  </a:cubicBezTo>
                  <a:lnTo>
                    <a:pt x="62" y="4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2" name="Google Shape;1529;p49">
              <a:extLst>
                <a:ext uri="{FF2B5EF4-FFF2-40B4-BE49-F238E27FC236}">
                  <a16:creationId xmlns:a16="http://schemas.microsoft.com/office/drawing/2014/main" id="{41096112-6F80-408E-8375-E54B118E809C}"/>
                </a:ext>
              </a:extLst>
            </p:cNvPr>
            <p:cNvSpPr/>
            <p:nvPr/>
          </p:nvSpPr>
          <p:spPr>
            <a:xfrm>
              <a:off x="2617787" y="3519487"/>
              <a:ext cx="3667125" cy="2232024"/>
            </a:xfrm>
            <a:custGeom>
              <a:avLst/>
              <a:gdLst/>
              <a:ahLst/>
              <a:cxnLst/>
              <a:rect l="l" t="t" r="r" b="b"/>
              <a:pathLst>
                <a:path w="829" h="504" extrusionOk="0">
                  <a:moveTo>
                    <a:pt x="766" y="156"/>
                  </a:moveTo>
                  <a:cubicBezTo>
                    <a:pt x="676" y="0"/>
                    <a:pt x="676" y="0"/>
                    <a:pt x="676" y="0"/>
                  </a:cubicBezTo>
                  <a:cubicBezTo>
                    <a:pt x="680" y="40"/>
                    <a:pt x="676" y="87"/>
                    <a:pt x="651" y="131"/>
                  </a:cubicBezTo>
                  <a:cubicBezTo>
                    <a:pt x="600" y="220"/>
                    <a:pt x="492" y="222"/>
                    <a:pt x="479" y="222"/>
                  </a:cubicBezTo>
                  <a:cubicBezTo>
                    <a:pt x="479" y="222"/>
                    <a:pt x="479" y="222"/>
                    <a:pt x="479" y="222"/>
                  </a:cubicBezTo>
                  <a:cubicBezTo>
                    <a:pt x="448" y="222"/>
                    <a:pt x="448" y="222"/>
                    <a:pt x="448" y="222"/>
                  </a:cubicBezTo>
                  <a:cubicBezTo>
                    <a:pt x="57" y="222"/>
                    <a:pt x="57" y="222"/>
                    <a:pt x="57" y="222"/>
                  </a:cubicBezTo>
                  <a:cubicBezTo>
                    <a:pt x="45" y="242"/>
                    <a:pt x="45" y="242"/>
                    <a:pt x="45" y="242"/>
                  </a:cubicBezTo>
                  <a:cubicBezTo>
                    <a:pt x="43" y="246"/>
                    <a:pt x="0" y="318"/>
                    <a:pt x="42" y="399"/>
                  </a:cubicBezTo>
                  <a:cubicBezTo>
                    <a:pt x="91" y="495"/>
                    <a:pt x="209" y="503"/>
                    <a:pt x="216" y="504"/>
                  </a:cubicBezTo>
                  <a:cubicBezTo>
                    <a:pt x="566" y="504"/>
                    <a:pt x="566" y="504"/>
                    <a:pt x="566" y="504"/>
                  </a:cubicBezTo>
                  <a:cubicBezTo>
                    <a:pt x="674" y="504"/>
                    <a:pt x="754" y="468"/>
                    <a:pt x="792" y="402"/>
                  </a:cubicBezTo>
                  <a:cubicBezTo>
                    <a:pt x="829" y="337"/>
                    <a:pt x="820" y="249"/>
                    <a:pt x="766" y="1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3" name="Google Shape;1530;p49">
              <a:extLst>
                <a:ext uri="{FF2B5EF4-FFF2-40B4-BE49-F238E27FC236}">
                  <a16:creationId xmlns:a16="http://schemas.microsoft.com/office/drawing/2014/main" id="{949EB1A0-35FB-4CE7-9FFF-D37F5BC79C59}"/>
                </a:ext>
              </a:extLst>
            </p:cNvPr>
            <p:cNvSpPr/>
            <p:nvPr/>
          </p:nvSpPr>
          <p:spPr>
            <a:xfrm>
              <a:off x="2449512" y="1131887"/>
              <a:ext cx="3167061" cy="3259137"/>
            </a:xfrm>
            <a:custGeom>
              <a:avLst/>
              <a:gdLst/>
              <a:ahLst/>
              <a:cxnLst/>
              <a:rect l="l" t="t" r="r" b="b"/>
              <a:pathLst>
                <a:path w="716" h="736" extrusionOk="0">
                  <a:moveTo>
                    <a:pt x="487" y="145"/>
                  </a:moveTo>
                  <a:cubicBezTo>
                    <a:pt x="433" y="52"/>
                    <a:pt x="362" y="0"/>
                    <a:pt x="286" y="0"/>
                  </a:cubicBezTo>
                  <a:cubicBezTo>
                    <a:pt x="211" y="0"/>
                    <a:pt x="140" y="52"/>
                    <a:pt x="86" y="145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27" y="278"/>
                    <a:pt x="61" y="266"/>
                    <a:pt x="104" y="266"/>
                  </a:cubicBezTo>
                  <a:cubicBezTo>
                    <a:pt x="210" y="266"/>
                    <a:pt x="279" y="365"/>
                    <a:pt x="282" y="370"/>
                  </a:cubicBezTo>
                  <a:cubicBezTo>
                    <a:pt x="283" y="371"/>
                    <a:pt x="283" y="371"/>
                    <a:pt x="283" y="371"/>
                  </a:cubicBezTo>
                  <a:cubicBezTo>
                    <a:pt x="293" y="390"/>
                    <a:pt x="293" y="390"/>
                    <a:pt x="293" y="390"/>
                  </a:cubicBezTo>
                  <a:cubicBezTo>
                    <a:pt x="298" y="397"/>
                    <a:pt x="298" y="397"/>
                    <a:pt x="298" y="397"/>
                  </a:cubicBezTo>
                  <a:cubicBezTo>
                    <a:pt x="493" y="736"/>
                    <a:pt x="493" y="736"/>
                    <a:pt x="493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22" y="736"/>
                    <a:pt x="622" y="735"/>
                    <a:pt x="667" y="657"/>
                  </a:cubicBezTo>
                  <a:cubicBezTo>
                    <a:pt x="716" y="573"/>
                    <a:pt x="672" y="467"/>
                    <a:pt x="668" y="459"/>
                  </a:cubicBezTo>
                  <a:lnTo>
                    <a:pt x="487" y="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FD9342A-3CE9-45E2-95D7-FED4ECA7646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863B8B-F72A-4D9E-B33C-568BC2B91938}"/>
              </a:ext>
            </a:extLst>
          </p:cNvPr>
          <p:cNvSpPr txBox="1"/>
          <p:nvPr/>
        </p:nvSpPr>
        <p:spPr>
          <a:xfrm>
            <a:off x="984142" y="947538"/>
            <a:ext cx="458749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i="0" dirty="0">
                <a:solidFill>
                  <a:srgbClr val="000000"/>
                </a:solidFill>
                <a:effectLst/>
                <a:latin typeface="+mj-lt"/>
              </a:rPr>
              <a:t>10999 rows × 12 columns</a:t>
            </a:r>
            <a:endParaRPr lang="en-GB" dirty="0"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DD4882E-08C4-4506-8CC2-6CE5257F89E8}"/>
              </a:ext>
            </a:extLst>
          </p:cNvPr>
          <p:cNvSpPr txBox="1"/>
          <p:nvPr/>
        </p:nvSpPr>
        <p:spPr>
          <a:xfrm>
            <a:off x="639482" y="458204"/>
            <a:ext cx="45874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1" i="0" dirty="0">
                <a:solidFill>
                  <a:srgbClr val="000000"/>
                </a:solidFill>
                <a:effectLst/>
                <a:latin typeface="+mj-lt"/>
              </a:rPr>
              <a:t>Cleaning and </a:t>
            </a:r>
            <a:r>
              <a:rPr lang="en-GB" sz="1800" b="1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visualization </a:t>
            </a:r>
            <a:r>
              <a:rPr lang="en-GB" sz="1800" b="1" i="0" dirty="0">
                <a:solidFill>
                  <a:srgbClr val="000000"/>
                </a:solidFill>
                <a:effectLst/>
                <a:latin typeface="+mj-lt"/>
              </a:rPr>
              <a:t>the data </a:t>
            </a:r>
            <a:endParaRPr lang="en-GB" sz="1800" dirty="0">
              <a:latin typeface="+mj-lt"/>
            </a:endParaRPr>
          </a:p>
        </p:txBody>
      </p:sp>
      <p:grpSp>
        <p:nvGrpSpPr>
          <p:cNvPr id="12" name="Google Shape;1362;p49">
            <a:extLst>
              <a:ext uri="{FF2B5EF4-FFF2-40B4-BE49-F238E27FC236}">
                <a16:creationId xmlns:a16="http://schemas.microsoft.com/office/drawing/2014/main" id="{227DFEB8-CC88-4A89-88ED-ED406BD73D28}"/>
              </a:ext>
            </a:extLst>
          </p:cNvPr>
          <p:cNvGrpSpPr/>
          <p:nvPr/>
        </p:nvGrpSpPr>
        <p:grpSpPr>
          <a:xfrm>
            <a:off x="178778" y="297863"/>
            <a:ext cx="460705" cy="491455"/>
            <a:chOff x="6506504" y="937343"/>
            <a:chExt cx="744273" cy="793950"/>
          </a:xfrm>
        </p:grpSpPr>
        <p:sp>
          <p:nvSpPr>
            <p:cNvPr id="13" name="Google Shape;1363;p49">
              <a:extLst>
                <a:ext uri="{FF2B5EF4-FFF2-40B4-BE49-F238E27FC236}">
                  <a16:creationId xmlns:a16="http://schemas.microsoft.com/office/drawing/2014/main" id="{2BB088CF-99B6-4E94-A16B-7ED6702267D2}"/>
                </a:ext>
              </a:extLst>
            </p:cNvPr>
            <p:cNvSpPr/>
            <p:nvPr/>
          </p:nvSpPr>
          <p:spPr>
            <a:xfrm>
              <a:off x="6666683" y="1079385"/>
              <a:ext cx="422268" cy="171940"/>
            </a:xfrm>
            <a:custGeom>
              <a:avLst/>
              <a:gdLst/>
              <a:ahLst/>
              <a:cxnLst/>
              <a:rect l="l" t="t" r="r" b="b"/>
              <a:pathLst>
                <a:path w="2085276" h="859701" extrusionOk="0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" name="Google Shape;1364;p49">
              <a:extLst>
                <a:ext uri="{FF2B5EF4-FFF2-40B4-BE49-F238E27FC236}">
                  <a16:creationId xmlns:a16="http://schemas.microsoft.com/office/drawing/2014/main" id="{E1D51EDD-A69F-4BB0-B3C2-8C6914D4F85D}"/>
                </a:ext>
              </a:extLst>
            </p:cNvPr>
            <p:cNvSpPr/>
            <p:nvPr/>
          </p:nvSpPr>
          <p:spPr>
            <a:xfrm>
              <a:off x="6664423" y="1259933"/>
              <a:ext cx="427985" cy="171450"/>
            </a:xfrm>
            <a:custGeom>
              <a:avLst/>
              <a:gdLst/>
              <a:ahLst/>
              <a:cxnLst/>
              <a:rect l="l" t="t" r="r" b="b"/>
              <a:pathLst>
                <a:path w="2113506" h="857250" extrusionOk="0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" name="Google Shape;1365;p49">
              <a:extLst>
                <a:ext uri="{FF2B5EF4-FFF2-40B4-BE49-F238E27FC236}">
                  <a16:creationId xmlns:a16="http://schemas.microsoft.com/office/drawing/2014/main" id="{A67FE1BE-C7FC-42CA-A2D1-95A82BA444BA}"/>
                </a:ext>
              </a:extLst>
            </p:cNvPr>
            <p:cNvSpPr/>
            <p:nvPr/>
          </p:nvSpPr>
          <p:spPr>
            <a:xfrm>
              <a:off x="6727642" y="1439988"/>
              <a:ext cx="303068" cy="171348"/>
            </a:xfrm>
            <a:custGeom>
              <a:avLst/>
              <a:gdLst/>
              <a:ahLst/>
              <a:cxnLst/>
              <a:rect l="l" t="t" r="r" b="b"/>
              <a:pathLst>
                <a:path w="1496631" h="856741" extrusionOk="0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grpSp>
          <p:nvGrpSpPr>
            <p:cNvPr id="16" name="Google Shape;1366;p49">
              <a:extLst>
                <a:ext uri="{FF2B5EF4-FFF2-40B4-BE49-F238E27FC236}">
                  <a16:creationId xmlns:a16="http://schemas.microsoft.com/office/drawing/2014/main" id="{4D07DEF7-E4DD-4E1C-B55B-1673833C64BA}"/>
                </a:ext>
              </a:extLst>
            </p:cNvPr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17" name="Google Shape;1367;p49">
                <a:extLst>
                  <a:ext uri="{FF2B5EF4-FFF2-40B4-BE49-F238E27FC236}">
                    <a16:creationId xmlns:a16="http://schemas.microsoft.com/office/drawing/2014/main" id="{3F1153E5-3DEA-46FB-9C1E-6C91D0DD209B}"/>
                  </a:ext>
                </a:extLst>
              </p:cNvPr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8" name="Google Shape;1368;p49">
                <a:extLst>
                  <a:ext uri="{FF2B5EF4-FFF2-40B4-BE49-F238E27FC236}">
                    <a16:creationId xmlns:a16="http://schemas.microsoft.com/office/drawing/2014/main" id="{F7FFD339-3332-43C5-B4A6-F571E2107D97}"/>
                  </a:ext>
                </a:extLst>
              </p:cNvPr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9" name="Google Shape;1369;p49">
                <a:extLst>
                  <a:ext uri="{FF2B5EF4-FFF2-40B4-BE49-F238E27FC236}">
                    <a16:creationId xmlns:a16="http://schemas.microsoft.com/office/drawing/2014/main" id="{E23D649A-0EAA-4A94-8A4A-D7844BD0C8D2}"/>
                  </a:ext>
                </a:extLst>
              </p:cNvPr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20" name="Google Shape;1370;p49">
                <a:extLst>
                  <a:ext uri="{FF2B5EF4-FFF2-40B4-BE49-F238E27FC236}">
                    <a16:creationId xmlns:a16="http://schemas.microsoft.com/office/drawing/2014/main" id="{28724D53-BCC6-4641-8064-0273A24A9D81}"/>
                  </a:ext>
                </a:extLst>
              </p:cNvPr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21" name="Google Shape;1371;p49">
                <a:extLst>
                  <a:ext uri="{FF2B5EF4-FFF2-40B4-BE49-F238E27FC236}">
                    <a16:creationId xmlns:a16="http://schemas.microsoft.com/office/drawing/2014/main" id="{CD5B3B4D-9C0F-4F01-B09E-0D916A5A36DC}"/>
                  </a:ext>
                </a:extLst>
              </p:cNvPr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22" name="Google Shape;1372;p49">
                <a:extLst>
                  <a:ext uri="{FF2B5EF4-FFF2-40B4-BE49-F238E27FC236}">
                    <a16:creationId xmlns:a16="http://schemas.microsoft.com/office/drawing/2014/main" id="{BF603D93-081B-4F9D-8365-F847ED8327D2}"/>
                  </a:ext>
                </a:extLst>
              </p:cNvPr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23" name="Google Shape;1373;p49">
                <a:extLst>
                  <a:ext uri="{FF2B5EF4-FFF2-40B4-BE49-F238E27FC236}">
                    <a16:creationId xmlns:a16="http://schemas.microsoft.com/office/drawing/2014/main" id="{E7FF86B8-9EB2-439B-853A-C568CCF7F829}"/>
                  </a:ext>
                </a:extLst>
              </p:cNvPr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24" name="Google Shape;1374;p49">
                <a:extLst>
                  <a:ext uri="{FF2B5EF4-FFF2-40B4-BE49-F238E27FC236}">
                    <a16:creationId xmlns:a16="http://schemas.microsoft.com/office/drawing/2014/main" id="{CEB0A3DB-CA35-4D84-9D7C-ABF504417176}"/>
                  </a:ext>
                </a:extLst>
              </p:cNvPr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25" name="Google Shape;1375;p49">
                <a:extLst>
                  <a:ext uri="{FF2B5EF4-FFF2-40B4-BE49-F238E27FC236}">
                    <a16:creationId xmlns:a16="http://schemas.microsoft.com/office/drawing/2014/main" id="{AFF9D8BF-85E2-48AF-917C-ECF521E824AC}"/>
                  </a:ext>
                </a:extLst>
              </p:cNvPr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26" name="Google Shape;1376;p49">
                <a:extLst>
                  <a:ext uri="{FF2B5EF4-FFF2-40B4-BE49-F238E27FC236}">
                    <a16:creationId xmlns:a16="http://schemas.microsoft.com/office/drawing/2014/main" id="{C6E93608-FF63-444A-9298-EB3172F912CF}"/>
                  </a:ext>
                </a:extLst>
              </p:cNvPr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p:grpSp>
      </p:grpSp>
      <p:grpSp>
        <p:nvGrpSpPr>
          <p:cNvPr id="27" name="Google Shape;1362;p49">
            <a:extLst>
              <a:ext uri="{FF2B5EF4-FFF2-40B4-BE49-F238E27FC236}">
                <a16:creationId xmlns:a16="http://schemas.microsoft.com/office/drawing/2014/main" id="{CBD69CC8-40F9-4E1D-80CF-6089B6B9A794}"/>
              </a:ext>
            </a:extLst>
          </p:cNvPr>
          <p:cNvGrpSpPr/>
          <p:nvPr/>
        </p:nvGrpSpPr>
        <p:grpSpPr>
          <a:xfrm>
            <a:off x="714095" y="874729"/>
            <a:ext cx="270047" cy="343630"/>
            <a:chOff x="6506504" y="937343"/>
            <a:chExt cx="744273" cy="793950"/>
          </a:xfrm>
        </p:grpSpPr>
        <p:sp>
          <p:nvSpPr>
            <p:cNvPr id="28" name="Google Shape;1363;p49">
              <a:extLst>
                <a:ext uri="{FF2B5EF4-FFF2-40B4-BE49-F238E27FC236}">
                  <a16:creationId xmlns:a16="http://schemas.microsoft.com/office/drawing/2014/main" id="{B75C91AA-A81F-4614-B15B-18F38D0BDD06}"/>
                </a:ext>
              </a:extLst>
            </p:cNvPr>
            <p:cNvSpPr/>
            <p:nvPr/>
          </p:nvSpPr>
          <p:spPr>
            <a:xfrm>
              <a:off x="6666683" y="1079385"/>
              <a:ext cx="422268" cy="171940"/>
            </a:xfrm>
            <a:custGeom>
              <a:avLst/>
              <a:gdLst/>
              <a:ahLst/>
              <a:cxnLst/>
              <a:rect l="l" t="t" r="r" b="b"/>
              <a:pathLst>
                <a:path w="2085276" h="859701" extrusionOk="0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9" name="Google Shape;1364;p49">
              <a:extLst>
                <a:ext uri="{FF2B5EF4-FFF2-40B4-BE49-F238E27FC236}">
                  <a16:creationId xmlns:a16="http://schemas.microsoft.com/office/drawing/2014/main" id="{C2BDBB95-5195-4664-947D-0E48F9DC06EE}"/>
                </a:ext>
              </a:extLst>
            </p:cNvPr>
            <p:cNvSpPr/>
            <p:nvPr/>
          </p:nvSpPr>
          <p:spPr>
            <a:xfrm>
              <a:off x="6664423" y="1259933"/>
              <a:ext cx="427985" cy="171450"/>
            </a:xfrm>
            <a:custGeom>
              <a:avLst/>
              <a:gdLst/>
              <a:ahLst/>
              <a:cxnLst/>
              <a:rect l="l" t="t" r="r" b="b"/>
              <a:pathLst>
                <a:path w="2113506" h="857250" extrusionOk="0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0" name="Google Shape;1365;p49">
              <a:extLst>
                <a:ext uri="{FF2B5EF4-FFF2-40B4-BE49-F238E27FC236}">
                  <a16:creationId xmlns:a16="http://schemas.microsoft.com/office/drawing/2014/main" id="{1FA7FF02-ED5E-46A4-808B-628D222A025E}"/>
                </a:ext>
              </a:extLst>
            </p:cNvPr>
            <p:cNvSpPr/>
            <p:nvPr/>
          </p:nvSpPr>
          <p:spPr>
            <a:xfrm>
              <a:off x="6727642" y="1439988"/>
              <a:ext cx="303068" cy="171348"/>
            </a:xfrm>
            <a:custGeom>
              <a:avLst/>
              <a:gdLst/>
              <a:ahLst/>
              <a:cxnLst/>
              <a:rect l="l" t="t" r="r" b="b"/>
              <a:pathLst>
                <a:path w="1496631" h="856741" extrusionOk="0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grpSp>
          <p:nvGrpSpPr>
            <p:cNvPr id="31" name="Google Shape;1366;p49">
              <a:extLst>
                <a:ext uri="{FF2B5EF4-FFF2-40B4-BE49-F238E27FC236}">
                  <a16:creationId xmlns:a16="http://schemas.microsoft.com/office/drawing/2014/main" id="{0FA35A90-3956-4D17-9F51-5F6299BB3257}"/>
                </a:ext>
              </a:extLst>
            </p:cNvPr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32" name="Google Shape;1367;p49">
                <a:extLst>
                  <a:ext uri="{FF2B5EF4-FFF2-40B4-BE49-F238E27FC236}">
                    <a16:creationId xmlns:a16="http://schemas.microsoft.com/office/drawing/2014/main" id="{77FD8D6F-D47F-49E8-AB2D-0B3C028B29E2}"/>
                  </a:ext>
                </a:extLst>
              </p:cNvPr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33" name="Google Shape;1368;p49">
                <a:extLst>
                  <a:ext uri="{FF2B5EF4-FFF2-40B4-BE49-F238E27FC236}">
                    <a16:creationId xmlns:a16="http://schemas.microsoft.com/office/drawing/2014/main" id="{69C95A53-EE36-4C0D-B4AF-1C4A8572E4B8}"/>
                  </a:ext>
                </a:extLst>
              </p:cNvPr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34" name="Google Shape;1369;p49">
                <a:extLst>
                  <a:ext uri="{FF2B5EF4-FFF2-40B4-BE49-F238E27FC236}">
                    <a16:creationId xmlns:a16="http://schemas.microsoft.com/office/drawing/2014/main" id="{E0628F7F-2E14-48BF-A507-EAE3150BFA8C}"/>
                  </a:ext>
                </a:extLst>
              </p:cNvPr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35" name="Google Shape;1370;p49">
                <a:extLst>
                  <a:ext uri="{FF2B5EF4-FFF2-40B4-BE49-F238E27FC236}">
                    <a16:creationId xmlns:a16="http://schemas.microsoft.com/office/drawing/2014/main" id="{98766A0B-34D1-4574-8AAD-3C9435AA5F60}"/>
                  </a:ext>
                </a:extLst>
              </p:cNvPr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36" name="Google Shape;1371;p49">
                <a:extLst>
                  <a:ext uri="{FF2B5EF4-FFF2-40B4-BE49-F238E27FC236}">
                    <a16:creationId xmlns:a16="http://schemas.microsoft.com/office/drawing/2014/main" id="{382B8468-756D-468C-90DF-1EC3B077617B}"/>
                  </a:ext>
                </a:extLst>
              </p:cNvPr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37" name="Google Shape;1372;p49">
                <a:extLst>
                  <a:ext uri="{FF2B5EF4-FFF2-40B4-BE49-F238E27FC236}">
                    <a16:creationId xmlns:a16="http://schemas.microsoft.com/office/drawing/2014/main" id="{B97E1674-F923-4A52-B3D7-D6646C3BC548}"/>
                  </a:ext>
                </a:extLst>
              </p:cNvPr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38" name="Google Shape;1373;p49">
                <a:extLst>
                  <a:ext uri="{FF2B5EF4-FFF2-40B4-BE49-F238E27FC236}">
                    <a16:creationId xmlns:a16="http://schemas.microsoft.com/office/drawing/2014/main" id="{B5AFD442-AA16-49BC-8C2C-70DB4782B641}"/>
                  </a:ext>
                </a:extLst>
              </p:cNvPr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39" name="Google Shape;1374;p49">
                <a:extLst>
                  <a:ext uri="{FF2B5EF4-FFF2-40B4-BE49-F238E27FC236}">
                    <a16:creationId xmlns:a16="http://schemas.microsoft.com/office/drawing/2014/main" id="{BCED6533-5EDB-448D-96EF-1650A20432DF}"/>
                  </a:ext>
                </a:extLst>
              </p:cNvPr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40" name="Google Shape;1375;p49">
                <a:extLst>
                  <a:ext uri="{FF2B5EF4-FFF2-40B4-BE49-F238E27FC236}">
                    <a16:creationId xmlns:a16="http://schemas.microsoft.com/office/drawing/2014/main" id="{F9D85DB7-34D7-47BB-BE5C-9B9B678A834D}"/>
                  </a:ext>
                </a:extLst>
              </p:cNvPr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41" name="Google Shape;1376;p49">
                <a:extLst>
                  <a:ext uri="{FF2B5EF4-FFF2-40B4-BE49-F238E27FC236}">
                    <a16:creationId xmlns:a16="http://schemas.microsoft.com/office/drawing/2014/main" id="{078CE144-92A9-4253-A545-910EF1C410AD}"/>
                  </a:ext>
                </a:extLst>
              </p:cNvPr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p:grp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8FD1F4D8-A079-4C77-A1BC-0CA0B38B6809}"/>
              </a:ext>
            </a:extLst>
          </p:cNvPr>
          <p:cNvSpPr txBox="1"/>
          <p:nvPr/>
        </p:nvSpPr>
        <p:spPr>
          <a:xfrm>
            <a:off x="826910" y="1583871"/>
            <a:ext cx="6749547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sz="1600" b="1" u="sng" dirty="0"/>
              <a:t>Libraries </a:t>
            </a:r>
          </a:p>
          <a:p>
            <a:r>
              <a:rPr lang="en-GB" dirty="0"/>
              <a:t>Pandas </a:t>
            </a:r>
          </a:p>
          <a:p>
            <a:r>
              <a:rPr lang="en-GB" dirty="0" err="1"/>
              <a:t>Numpy</a:t>
            </a:r>
            <a:endParaRPr lang="en-GB" dirty="0"/>
          </a:p>
          <a:p>
            <a:endParaRPr lang="en-GB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sz="1600" b="1" u="sng" dirty="0"/>
              <a:t>Visualization</a:t>
            </a:r>
            <a:r>
              <a:rPr lang="en-GB" dirty="0"/>
              <a:t> </a:t>
            </a:r>
          </a:p>
          <a:p>
            <a:r>
              <a:rPr lang="en-GB" dirty="0"/>
              <a:t>Matplotlib</a:t>
            </a:r>
          </a:p>
          <a:p>
            <a:r>
              <a:rPr lang="en-GB" dirty="0"/>
              <a:t>Seaborn</a:t>
            </a:r>
          </a:p>
          <a:p>
            <a:endParaRPr lang="en-GB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sz="1600" b="1" u="sng" dirty="0"/>
              <a:t>Modelling</a:t>
            </a:r>
            <a:r>
              <a:rPr lang="en-GB" dirty="0"/>
              <a:t>  </a:t>
            </a:r>
          </a:p>
          <a:p>
            <a:r>
              <a:rPr lang="en-GB" dirty="0" err="1"/>
              <a:t>Sklearn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41913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0"/>
          <p:cNvSpPr txBox="1">
            <a:spLocks noGrp="1"/>
          </p:cNvSpPr>
          <p:nvPr>
            <p:ph type="title"/>
          </p:nvPr>
        </p:nvSpPr>
        <p:spPr>
          <a:xfrm>
            <a:off x="1381250" y="896111"/>
            <a:ext cx="7491530" cy="72858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i="0" dirty="0">
                <a:solidFill>
                  <a:srgbClr val="000000"/>
                </a:solidFill>
                <a:effectLst/>
                <a:latin typeface="Lora" pitchFamily="2" charset="0"/>
              </a:rPr>
              <a:t>The chart review which way the most used to transfer the shipment</a:t>
            </a:r>
            <a:endParaRPr dirty="0">
              <a:latin typeface="Lora" pitchFamily="2" charset="0"/>
            </a:endParaRPr>
          </a:p>
        </p:txBody>
      </p:sp>
      <p:grpSp>
        <p:nvGrpSpPr>
          <p:cNvPr id="174" name="Google Shape;174;p20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75" name="Google Shape;175;p20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0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0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0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9" name="Google Shape;179;p20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12" name="Picture 11" descr="Chart, bar chart&#10;&#10;Description automatically generated">
            <a:extLst>
              <a:ext uri="{FF2B5EF4-FFF2-40B4-BE49-F238E27FC236}">
                <a16:creationId xmlns:a16="http://schemas.microsoft.com/office/drawing/2014/main" id="{FAB113D6-E7D2-486F-A83B-7069836D85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457" y="2108280"/>
            <a:ext cx="5288399" cy="2821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70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0DD70-297C-4EF4-9CCC-4C68E9C7A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1249" y="896112"/>
            <a:ext cx="7566807" cy="435600"/>
          </a:xfrm>
        </p:spPr>
        <p:txBody>
          <a:bodyPr/>
          <a:lstStyle/>
          <a:p>
            <a:r>
              <a:rPr lang="en-GB" sz="1600" dirty="0">
                <a:latin typeface="+mj-lt"/>
              </a:rPr>
              <a:t>The relation between the product important and the time of received the shipment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31C68-644C-4520-9BBC-7FB50EAE505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829DFF69-13CA-4865-9DA0-8B0B568D66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50" y="1620610"/>
            <a:ext cx="6343650" cy="3245304"/>
          </a:xfrm>
          <a:prstGeom prst="rect">
            <a:avLst/>
          </a:prstGeom>
        </p:spPr>
      </p:pic>
      <p:grpSp>
        <p:nvGrpSpPr>
          <p:cNvPr id="10" name="Google Shape;174;p20">
            <a:extLst>
              <a:ext uri="{FF2B5EF4-FFF2-40B4-BE49-F238E27FC236}">
                <a16:creationId xmlns:a16="http://schemas.microsoft.com/office/drawing/2014/main" id="{356CBB1A-CA6C-4D51-ACFB-C56299B039CE}"/>
              </a:ext>
            </a:extLst>
          </p:cNvPr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1" name="Google Shape;175;p20">
              <a:extLst>
                <a:ext uri="{FF2B5EF4-FFF2-40B4-BE49-F238E27FC236}">
                  <a16:creationId xmlns:a16="http://schemas.microsoft.com/office/drawing/2014/main" id="{DEF0AE6E-7470-4EE2-919D-190677B2FF4E}"/>
                </a:ext>
              </a:extLst>
            </p:cNvPr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76;p20">
              <a:extLst>
                <a:ext uri="{FF2B5EF4-FFF2-40B4-BE49-F238E27FC236}">
                  <a16:creationId xmlns:a16="http://schemas.microsoft.com/office/drawing/2014/main" id="{458FE1BF-5641-4F61-B1B2-6D5496BCF2DC}"/>
                </a:ext>
              </a:extLst>
            </p:cNvPr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77;p20">
              <a:extLst>
                <a:ext uri="{FF2B5EF4-FFF2-40B4-BE49-F238E27FC236}">
                  <a16:creationId xmlns:a16="http://schemas.microsoft.com/office/drawing/2014/main" id="{09ABE5B6-2EC1-407A-B4A5-8E9F44AAB237}"/>
                </a:ext>
              </a:extLst>
            </p:cNvPr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78;p20">
              <a:extLst>
                <a:ext uri="{FF2B5EF4-FFF2-40B4-BE49-F238E27FC236}">
                  <a16:creationId xmlns:a16="http://schemas.microsoft.com/office/drawing/2014/main" id="{72B16AD7-DDCD-4D00-884A-8EFA34AD8212}"/>
                </a:ext>
              </a:extLst>
            </p:cNvPr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065728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5DA4412-2A05-4EB4-8F50-BB3042772BF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D8371A1F-8795-4468-993D-56E6150BD5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151" y="1688646"/>
            <a:ext cx="5797097" cy="298132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84738EC8-5B34-4861-8181-C81F1D44E322}"/>
              </a:ext>
            </a:extLst>
          </p:cNvPr>
          <p:cNvSpPr txBox="1">
            <a:spLocks/>
          </p:cNvSpPr>
          <p:nvPr/>
        </p:nvSpPr>
        <p:spPr>
          <a:xfrm>
            <a:off x="1038348" y="669471"/>
            <a:ext cx="7566807" cy="4356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1600" b="1" dirty="0">
                <a:latin typeface="+mj-lt"/>
              </a:rPr>
              <a:t>The relation between the cost of the product and the time of received the shipment </a:t>
            </a:r>
          </a:p>
        </p:txBody>
      </p:sp>
      <p:grpSp>
        <p:nvGrpSpPr>
          <p:cNvPr id="6" name="Google Shape;1362;p49">
            <a:extLst>
              <a:ext uri="{FF2B5EF4-FFF2-40B4-BE49-F238E27FC236}">
                <a16:creationId xmlns:a16="http://schemas.microsoft.com/office/drawing/2014/main" id="{D6B0D055-6A72-4DDA-ABED-82F0FDB1F093}"/>
              </a:ext>
            </a:extLst>
          </p:cNvPr>
          <p:cNvGrpSpPr/>
          <p:nvPr/>
        </p:nvGrpSpPr>
        <p:grpSpPr>
          <a:xfrm>
            <a:off x="577643" y="641543"/>
            <a:ext cx="460705" cy="491455"/>
            <a:chOff x="6506504" y="937343"/>
            <a:chExt cx="744273" cy="793950"/>
          </a:xfrm>
        </p:grpSpPr>
        <p:sp>
          <p:nvSpPr>
            <p:cNvPr id="7" name="Google Shape;1363;p49">
              <a:extLst>
                <a:ext uri="{FF2B5EF4-FFF2-40B4-BE49-F238E27FC236}">
                  <a16:creationId xmlns:a16="http://schemas.microsoft.com/office/drawing/2014/main" id="{09D98FAB-0A67-49A1-8403-5E20ADC5FD5C}"/>
                </a:ext>
              </a:extLst>
            </p:cNvPr>
            <p:cNvSpPr/>
            <p:nvPr/>
          </p:nvSpPr>
          <p:spPr>
            <a:xfrm>
              <a:off x="6666683" y="1079385"/>
              <a:ext cx="422268" cy="171940"/>
            </a:xfrm>
            <a:custGeom>
              <a:avLst/>
              <a:gdLst/>
              <a:ahLst/>
              <a:cxnLst/>
              <a:rect l="l" t="t" r="r" b="b"/>
              <a:pathLst>
                <a:path w="2085276" h="859701" extrusionOk="0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" name="Google Shape;1364;p49">
              <a:extLst>
                <a:ext uri="{FF2B5EF4-FFF2-40B4-BE49-F238E27FC236}">
                  <a16:creationId xmlns:a16="http://schemas.microsoft.com/office/drawing/2014/main" id="{3D92A922-5FED-4586-A72A-F61F3B3626DA}"/>
                </a:ext>
              </a:extLst>
            </p:cNvPr>
            <p:cNvSpPr/>
            <p:nvPr/>
          </p:nvSpPr>
          <p:spPr>
            <a:xfrm>
              <a:off x="6664423" y="1259933"/>
              <a:ext cx="427985" cy="171450"/>
            </a:xfrm>
            <a:custGeom>
              <a:avLst/>
              <a:gdLst/>
              <a:ahLst/>
              <a:cxnLst/>
              <a:rect l="l" t="t" r="r" b="b"/>
              <a:pathLst>
                <a:path w="2113506" h="857250" extrusionOk="0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" name="Google Shape;1365;p49">
              <a:extLst>
                <a:ext uri="{FF2B5EF4-FFF2-40B4-BE49-F238E27FC236}">
                  <a16:creationId xmlns:a16="http://schemas.microsoft.com/office/drawing/2014/main" id="{DC085D73-FD3B-483F-BB1F-937D8FF886DB}"/>
                </a:ext>
              </a:extLst>
            </p:cNvPr>
            <p:cNvSpPr/>
            <p:nvPr/>
          </p:nvSpPr>
          <p:spPr>
            <a:xfrm>
              <a:off x="6727642" y="1439988"/>
              <a:ext cx="303068" cy="171348"/>
            </a:xfrm>
            <a:custGeom>
              <a:avLst/>
              <a:gdLst/>
              <a:ahLst/>
              <a:cxnLst/>
              <a:rect l="l" t="t" r="r" b="b"/>
              <a:pathLst>
                <a:path w="1496631" h="856741" extrusionOk="0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grpSp>
          <p:nvGrpSpPr>
            <p:cNvPr id="10" name="Google Shape;1366;p49">
              <a:extLst>
                <a:ext uri="{FF2B5EF4-FFF2-40B4-BE49-F238E27FC236}">
                  <a16:creationId xmlns:a16="http://schemas.microsoft.com/office/drawing/2014/main" id="{F84841B2-8AEB-497F-9F51-08537ACD2B5B}"/>
                </a:ext>
              </a:extLst>
            </p:cNvPr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11" name="Google Shape;1367;p49">
                <a:extLst>
                  <a:ext uri="{FF2B5EF4-FFF2-40B4-BE49-F238E27FC236}">
                    <a16:creationId xmlns:a16="http://schemas.microsoft.com/office/drawing/2014/main" id="{35660A8B-CBA4-4EBE-A589-39976C7EEC3C}"/>
                  </a:ext>
                </a:extLst>
              </p:cNvPr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2" name="Google Shape;1368;p49">
                <a:extLst>
                  <a:ext uri="{FF2B5EF4-FFF2-40B4-BE49-F238E27FC236}">
                    <a16:creationId xmlns:a16="http://schemas.microsoft.com/office/drawing/2014/main" id="{C75ECEB4-EDE3-4934-AF74-CC5FC33E82FC}"/>
                  </a:ext>
                </a:extLst>
              </p:cNvPr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3" name="Google Shape;1369;p49">
                <a:extLst>
                  <a:ext uri="{FF2B5EF4-FFF2-40B4-BE49-F238E27FC236}">
                    <a16:creationId xmlns:a16="http://schemas.microsoft.com/office/drawing/2014/main" id="{CB295990-A41C-4F5E-8761-A994CD2C211E}"/>
                  </a:ext>
                </a:extLst>
              </p:cNvPr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4" name="Google Shape;1370;p49">
                <a:extLst>
                  <a:ext uri="{FF2B5EF4-FFF2-40B4-BE49-F238E27FC236}">
                    <a16:creationId xmlns:a16="http://schemas.microsoft.com/office/drawing/2014/main" id="{B5CBE931-1055-468E-87EC-61725A89A029}"/>
                  </a:ext>
                </a:extLst>
              </p:cNvPr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5" name="Google Shape;1371;p49">
                <a:extLst>
                  <a:ext uri="{FF2B5EF4-FFF2-40B4-BE49-F238E27FC236}">
                    <a16:creationId xmlns:a16="http://schemas.microsoft.com/office/drawing/2014/main" id="{F3764980-3241-4479-96CE-F3C9565293B9}"/>
                  </a:ext>
                </a:extLst>
              </p:cNvPr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6" name="Google Shape;1372;p49">
                <a:extLst>
                  <a:ext uri="{FF2B5EF4-FFF2-40B4-BE49-F238E27FC236}">
                    <a16:creationId xmlns:a16="http://schemas.microsoft.com/office/drawing/2014/main" id="{07591B3F-2390-4070-AA5A-C2D4F026F065}"/>
                  </a:ext>
                </a:extLst>
              </p:cNvPr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7" name="Google Shape;1373;p49">
                <a:extLst>
                  <a:ext uri="{FF2B5EF4-FFF2-40B4-BE49-F238E27FC236}">
                    <a16:creationId xmlns:a16="http://schemas.microsoft.com/office/drawing/2014/main" id="{6D4459BA-326E-45B1-839C-21B075CE1C65}"/>
                  </a:ext>
                </a:extLst>
              </p:cNvPr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8" name="Google Shape;1374;p49">
                <a:extLst>
                  <a:ext uri="{FF2B5EF4-FFF2-40B4-BE49-F238E27FC236}">
                    <a16:creationId xmlns:a16="http://schemas.microsoft.com/office/drawing/2014/main" id="{ED9D6C94-1DA7-49F3-9B94-DAEC9CA4E57A}"/>
                  </a:ext>
                </a:extLst>
              </p:cNvPr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9" name="Google Shape;1375;p49">
                <a:extLst>
                  <a:ext uri="{FF2B5EF4-FFF2-40B4-BE49-F238E27FC236}">
                    <a16:creationId xmlns:a16="http://schemas.microsoft.com/office/drawing/2014/main" id="{429D8BB8-748A-4303-860C-56B8CBC74FAD}"/>
                  </a:ext>
                </a:extLst>
              </p:cNvPr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20" name="Google Shape;1376;p49">
                <a:extLst>
                  <a:ext uri="{FF2B5EF4-FFF2-40B4-BE49-F238E27FC236}">
                    <a16:creationId xmlns:a16="http://schemas.microsoft.com/office/drawing/2014/main" id="{9FB7217B-D1DF-45F1-938B-0C00088161EA}"/>
                  </a:ext>
                </a:extLst>
              </p:cNvPr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934749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5"/>
          <p:cNvSpPr txBox="1">
            <a:spLocks noGrp="1"/>
          </p:cNvSpPr>
          <p:nvPr>
            <p:ph type="title"/>
          </p:nvPr>
        </p:nvSpPr>
        <p:spPr>
          <a:xfrm>
            <a:off x="1381249" y="688894"/>
            <a:ext cx="3878400" cy="151108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GB" sz="900" dirty="0">
                <a:solidFill>
                  <a:srgbClr val="FF0000"/>
                </a:solidFill>
              </a:rPr>
              <a:t># EDA</a:t>
            </a:r>
            <a:br>
              <a:rPr lang="en-GB" sz="800" dirty="0"/>
            </a:br>
            <a:r>
              <a:rPr lang="en-GB" sz="800" b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Reached on time: It is the target variable, where 1 Indicates that the product has NOT reached on time and 0 indicates it has reached on time.</a:t>
            </a:r>
            <a:br>
              <a:rPr lang="en-GB" sz="800" b="0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br>
              <a:rPr lang="en-GB" sz="800" b="0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GB" sz="900" dirty="0">
                <a:solidFill>
                  <a:srgbClr val="FF0000"/>
                </a:solidFill>
              </a:rPr>
              <a:t># Target</a:t>
            </a:r>
            <a:br>
              <a:rPr lang="en-GB" sz="800" b="0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GB" sz="800" b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#where 1 Indicates that the product has NOT reached on time and 0 indicates it has reached on time.</a:t>
            </a:r>
            <a:endParaRPr sz="800" b="0" dirty="0">
              <a:solidFill>
                <a:schemeClr val="tx1">
                  <a:lumMod val="95000"/>
                  <a:lumOff val="5000"/>
                </a:schemeClr>
              </a:solidFill>
              <a:highlight>
                <a:schemeClr val="accent1"/>
              </a:highlight>
            </a:endParaRPr>
          </a:p>
        </p:txBody>
      </p:sp>
      <p:grpSp>
        <p:nvGrpSpPr>
          <p:cNvPr id="250" name="Google Shape;250;p25"/>
          <p:cNvGrpSpPr/>
          <p:nvPr/>
        </p:nvGrpSpPr>
        <p:grpSpPr>
          <a:xfrm>
            <a:off x="925224" y="1019450"/>
            <a:ext cx="214625" cy="214625"/>
            <a:chOff x="2594050" y="1631825"/>
            <a:chExt cx="439625" cy="439625"/>
          </a:xfrm>
        </p:grpSpPr>
        <p:sp>
          <p:nvSpPr>
            <p:cNvPr id="251" name="Google Shape;251;p25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5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5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5" name="Google Shape;255;p2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12" name="Picture 11" descr="Chart, bar chart&#10;&#10;Description automatically generated">
            <a:extLst>
              <a:ext uri="{FF2B5EF4-FFF2-40B4-BE49-F238E27FC236}">
                <a16:creationId xmlns:a16="http://schemas.microsoft.com/office/drawing/2014/main" id="{3891229B-84E0-48D9-9430-4BF21B79EC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157" y="2074133"/>
            <a:ext cx="4961828" cy="287251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Viola template">
  <a:themeElements>
    <a:clrScheme name="Custom 347">
      <a:dk1>
        <a:srgbClr val="000000"/>
      </a:dk1>
      <a:lt1>
        <a:srgbClr val="FFFFFF"/>
      </a:lt1>
      <a:dk2>
        <a:srgbClr val="8A8682"/>
      </a:dk2>
      <a:lt2>
        <a:srgbClr val="F0EEE9"/>
      </a:lt2>
      <a:accent1>
        <a:srgbClr val="FFCD00"/>
      </a:accent1>
      <a:accent2>
        <a:srgbClr val="F6921D"/>
      </a:accent2>
      <a:accent3>
        <a:srgbClr val="A7693A"/>
      </a:accent3>
      <a:accent4>
        <a:srgbClr val="D8D6D2"/>
      </a:accent4>
      <a:accent5>
        <a:srgbClr val="979593"/>
      </a:accent5>
      <a:accent6>
        <a:srgbClr val="6F6868"/>
      </a:accent6>
      <a:hlink>
        <a:srgbClr val="00000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21762</TotalTime>
  <Words>523</Words>
  <Application>Microsoft Office PowerPoint</Application>
  <PresentationFormat>On-screen Show (16:9)</PresentationFormat>
  <Paragraphs>66</Paragraphs>
  <Slides>13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Calibri</vt:lpstr>
      <vt:lpstr>Quattrocento Sans</vt:lpstr>
      <vt:lpstr>Lora</vt:lpstr>
      <vt:lpstr>Symbol</vt:lpstr>
      <vt:lpstr>Bahnschrift Light Condensed</vt:lpstr>
      <vt:lpstr>Wingdings</vt:lpstr>
      <vt:lpstr>Arial Black</vt:lpstr>
      <vt:lpstr>Arial</vt:lpstr>
      <vt:lpstr>Helvetica Neue</vt:lpstr>
      <vt:lpstr>Viola template</vt:lpstr>
      <vt:lpstr>E-Commerce Shipping Data  </vt:lpstr>
      <vt:lpstr>PowerPoint Presentation</vt:lpstr>
      <vt:lpstr>The data contains the following information:</vt:lpstr>
      <vt:lpstr>The Work Flow </vt:lpstr>
      <vt:lpstr>PowerPoint Presentation</vt:lpstr>
      <vt:lpstr>The chart review which way the most used to transfer the shipment</vt:lpstr>
      <vt:lpstr>The relation between the product important and the time of received the shipment </vt:lpstr>
      <vt:lpstr>PowerPoint Presentation</vt:lpstr>
      <vt:lpstr># EDA Reached on time: It is the target variable, where 1 Indicates that the product has NOT reached on time and 0 indicates it has reached on time.  # Target #where 1 Indicates that the product has NOT reached on time and 0 indicates it has reached on time.</vt:lpstr>
      <vt:lpstr>PowerPoint Presentation</vt:lpstr>
      <vt:lpstr>The Models</vt:lpstr>
      <vt:lpstr>PowerPoint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COVID-19 and its impact on education, social life and mental health of students</dc:title>
  <dc:creator>meshoo a</dc:creator>
  <cp:lastModifiedBy>meshoo a</cp:lastModifiedBy>
  <cp:revision>14</cp:revision>
  <dcterms:modified xsi:type="dcterms:W3CDTF">2022-01-11T05:06:03Z</dcterms:modified>
</cp:coreProperties>
</file>