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57" r:id="rId3"/>
    <p:sldId id="259" r:id="rId4"/>
    <p:sldId id="261" r:id="rId5"/>
    <p:sldId id="302" r:id="rId6"/>
    <p:sldId id="296" r:id="rId7"/>
    <p:sldId id="297" r:id="rId8"/>
    <p:sldId id="298" r:id="rId9"/>
    <p:sldId id="299" r:id="rId10"/>
    <p:sldId id="311" r:id="rId11"/>
    <p:sldId id="300" r:id="rId12"/>
    <p:sldId id="312" r:id="rId13"/>
    <p:sldId id="303" r:id="rId14"/>
    <p:sldId id="304" r:id="rId15"/>
    <p:sldId id="305" r:id="rId16"/>
    <p:sldId id="306" r:id="rId17"/>
    <p:sldId id="307" r:id="rId18"/>
    <p:sldId id="308" r:id="rId19"/>
    <p:sldId id="309" r:id="rId20"/>
    <p:sldId id="310" r:id="rId21"/>
    <p:sldId id="274" r:id="rId22"/>
  </p:sldIdLst>
  <p:sldSz cx="9144000" cy="5143500" type="screen16x9"/>
  <p:notesSz cx="6858000" cy="9144000"/>
  <p:embeddedFontLst>
    <p:embeddedFont>
      <p:font typeface="Lora" pitchFamily="2" charset="0"/>
      <p:regular r:id="rId24"/>
      <p:bold r:id="rId25"/>
      <p:italic r:id="rId26"/>
      <p:boldItalic r:id="rId27"/>
    </p:embeddedFont>
    <p:embeddedFont>
      <p:font typeface="Quattrocento Sans"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1A986B-93EA-4FCA-96EF-E81DF77FF40C}">
  <a:tblStyle styleId="{A11A986B-93EA-4FCA-96EF-E81DF77FF40C}"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6913237-BE8F-4871-8515-3B0AAAFA0AF9}"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114" d="100"/>
          <a:sy n="114"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684202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4701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79537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73576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559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26580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48239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82018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49915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7106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2125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9468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55668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69207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2713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0408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1868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0612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74349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3568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9010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261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sm" len="sm"/>
            <a:tailEnd type="none" w="sm" len="sm"/>
          </a:ln>
        </p:spPr>
      </p:cxnSp>
      <p:sp>
        <p:nvSpPr>
          <p:cNvPr id="12" name="Google Shape;12;p2"/>
          <p:cNvSpPr/>
          <p:nvPr/>
        </p:nvSpPr>
        <p:spPr>
          <a:xfrm>
            <a:off x="1117950" y="3393000"/>
            <a:ext cx="567000" cy="56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5" name="Google Shape;15;p3"/>
          <p:cNvSpPr txBox="1">
            <a:spLocks noGrp="1"/>
          </p:cNvSpPr>
          <p:nvPr>
            <p:ph type="body" idx="1"/>
          </p:nvPr>
        </p:nvSpPr>
        <p:spPr>
          <a:xfrm>
            <a:off x="1381250" y="1618700"/>
            <a:ext cx="3425400" cy="32310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Clr>
                <a:schemeClr val="dk2"/>
              </a:buClr>
              <a:buSzPts val="2000"/>
              <a:buChar char="◉"/>
              <a:defRPr sz="2000"/>
            </a:lvl1pPr>
            <a:lvl2pPr marL="914400" lvl="1" indent="-355600" algn="l">
              <a:lnSpc>
                <a:spcPct val="100000"/>
              </a:lnSpc>
              <a:spcBef>
                <a:spcPts val="0"/>
              </a:spcBef>
              <a:spcAft>
                <a:spcPts val="0"/>
              </a:spcAft>
              <a:buClr>
                <a:schemeClr val="dk2"/>
              </a:buClr>
              <a:buSzPts val="2000"/>
              <a:buChar char="○"/>
              <a:defRPr/>
            </a:lvl2pPr>
            <a:lvl3pPr marL="1371600" lvl="2" indent="-355600" algn="l">
              <a:lnSpc>
                <a:spcPct val="100000"/>
              </a:lnSpc>
              <a:spcBef>
                <a:spcPts val="0"/>
              </a:spcBef>
              <a:spcAft>
                <a:spcPts val="0"/>
              </a:spcAft>
              <a:buClr>
                <a:schemeClr val="dk2"/>
              </a:buClr>
              <a:buSzPts val="2000"/>
              <a:buChar char="■"/>
              <a:defRPr/>
            </a:lvl3pPr>
            <a:lvl4pPr marL="1828800" lvl="3" indent="-355600" algn="l">
              <a:lnSpc>
                <a:spcPct val="100000"/>
              </a:lnSpc>
              <a:spcBef>
                <a:spcPts val="0"/>
              </a:spcBef>
              <a:spcAft>
                <a:spcPts val="0"/>
              </a:spcAft>
              <a:buClr>
                <a:schemeClr val="dk2"/>
              </a:buClr>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6" name="Google Shape;16;p3"/>
          <p:cNvSpPr txBox="1">
            <a:spLocks noGrp="1"/>
          </p:cNvSpPr>
          <p:nvPr>
            <p:ph type="body" idx="2"/>
          </p:nvPr>
        </p:nvSpPr>
        <p:spPr>
          <a:xfrm>
            <a:off x="5012916" y="1618700"/>
            <a:ext cx="3425400" cy="32310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Clr>
                <a:schemeClr val="dk2"/>
              </a:buClr>
              <a:buSzPts val="2000"/>
              <a:buChar char="◉"/>
              <a:defRPr sz="2000"/>
            </a:lvl1pPr>
            <a:lvl2pPr marL="914400" lvl="1" indent="-355600" algn="l">
              <a:lnSpc>
                <a:spcPct val="100000"/>
              </a:lnSpc>
              <a:spcBef>
                <a:spcPts val="0"/>
              </a:spcBef>
              <a:spcAft>
                <a:spcPts val="0"/>
              </a:spcAft>
              <a:buClr>
                <a:schemeClr val="dk2"/>
              </a:buClr>
              <a:buSzPts val="2000"/>
              <a:buChar char="○"/>
              <a:defRPr/>
            </a:lvl2pPr>
            <a:lvl3pPr marL="1371600" lvl="2" indent="-355600" algn="l">
              <a:lnSpc>
                <a:spcPct val="100000"/>
              </a:lnSpc>
              <a:spcBef>
                <a:spcPts val="0"/>
              </a:spcBef>
              <a:spcAft>
                <a:spcPts val="0"/>
              </a:spcAft>
              <a:buClr>
                <a:schemeClr val="dk2"/>
              </a:buClr>
              <a:buSzPts val="2000"/>
              <a:buChar char="■"/>
              <a:defRPr/>
            </a:lvl3pPr>
            <a:lvl4pPr marL="1828800" lvl="3" indent="-355600" algn="l">
              <a:lnSpc>
                <a:spcPct val="100000"/>
              </a:lnSpc>
              <a:spcBef>
                <a:spcPts val="0"/>
              </a:spcBef>
              <a:spcAft>
                <a:spcPts val="0"/>
              </a:spcAft>
              <a:buClr>
                <a:schemeClr val="dk2"/>
              </a:buClr>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cxnSp>
        <p:nvCxnSpPr>
          <p:cNvPr id="17" name="Google Shape;17;p3"/>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18" name="Google Shape;18;p3"/>
          <p:cNvSpPr/>
          <p:nvPr/>
        </p:nvSpPr>
        <p:spPr>
          <a:xfrm>
            <a:off x="817475" y="928767"/>
            <a:ext cx="405900" cy="405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 name="Google Shape;19;p3"/>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
        <p:nvSpPr>
          <p:cNvPr id="20" name="Google Shape;20;p3"/>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21"/>
        <p:cNvGrpSpPr/>
        <p:nvPr/>
      </p:nvGrpSpPr>
      <p:grpSpPr>
        <a:xfrm>
          <a:off x="0" y="0"/>
          <a:ext cx="0" cy="0"/>
          <a:chOff x="0" y="0"/>
          <a:chExt cx="0" cy="0"/>
        </a:xfrm>
      </p:grpSpPr>
      <p:sp>
        <p:nvSpPr>
          <p:cNvPr id="22" name="Google Shape;22;p4"/>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5"/>
          <p:cNvSpPr txBox="1">
            <a:spLocks noGrp="1"/>
          </p:cNvSpPr>
          <p:nvPr>
            <p:ph type="subTitle" idx="1"/>
          </p:nvPr>
        </p:nvSpPr>
        <p:spPr>
          <a:xfrm>
            <a:off x="2022300" y="2815923"/>
            <a:ext cx="5591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sz="1400">
                <a:highlight>
                  <a:schemeClr val="dk2"/>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25" name="Google Shape;25;p5"/>
          <p:cNvCxnSpPr/>
          <p:nvPr/>
        </p:nvCxnSpPr>
        <p:spPr>
          <a:xfrm>
            <a:off x="-6025" y="2571762"/>
            <a:ext cx="1984500" cy="0"/>
          </a:xfrm>
          <a:prstGeom prst="straightConnector1">
            <a:avLst/>
          </a:prstGeom>
          <a:noFill/>
          <a:ln w="9525" cap="flat" cmpd="sng">
            <a:solidFill>
              <a:srgbClr val="CCCCCC"/>
            </a:solidFill>
            <a:prstDash val="solid"/>
            <a:round/>
            <a:headEnd type="none" w="sm" len="sm"/>
            <a:tailEnd type="none" w="sm" len="sm"/>
          </a:ln>
        </p:spPr>
      </p:cxnSp>
      <p:sp>
        <p:nvSpPr>
          <p:cNvPr id="26" name="Google Shape;26;p5"/>
          <p:cNvSpPr/>
          <p:nvPr/>
        </p:nvSpPr>
        <p:spPr>
          <a:xfrm>
            <a:off x="1117950" y="2288250"/>
            <a:ext cx="567000" cy="56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cxnSp>
        <p:nvCxnSpPr>
          <p:cNvPr id="28" name="Google Shape;28;p5"/>
          <p:cNvCxnSpPr/>
          <p:nvPr/>
        </p:nvCxnSpPr>
        <p:spPr>
          <a:xfrm>
            <a:off x="5898975" y="2571750"/>
            <a:ext cx="3251100" cy="0"/>
          </a:xfrm>
          <a:prstGeom prst="straightConnector1">
            <a:avLst/>
          </a:prstGeom>
          <a:noFill/>
          <a:ln w="9525" cap="flat" cmpd="sng">
            <a:solidFill>
              <a:srgbClr val="CCCCCC"/>
            </a:solidFill>
            <a:prstDash val="solid"/>
            <a:round/>
            <a:headEnd type="none" w="sm" len="sm"/>
            <a:tailEnd type="none" w="sm" len="sm"/>
          </a:ln>
        </p:spPr>
      </p:cxnSp>
      <p:sp>
        <p:nvSpPr>
          <p:cNvPr id="29" name="Google Shape;29;p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6"/>
        <p:cNvGrpSpPr/>
        <p:nvPr/>
      </p:nvGrpSpPr>
      <p:grpSpPr>
        <a:xfrm>
          <a:off x="0" y="0"/>
          <a:ext cx="0" cy="0"/>
          <a:chOff x="0" y="0"/>
          <a:chExt cx="0" cy="0"/>
        </a:xfrm>
      </p:grpSpPr>
      <p:cxnSp>
        <p:nvCxnSpPr>
          <p:cNvPr id="37" name="Google Shape;37;p7"/>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38" name="Google Shape;38;p7"/>
          <p:cNvSpPr/>
          <p:nvPr/>
        </p:nvSpPr>
        <p:spPr>
          <a:xfrm>
            <a:off x="817475" y="928767"/>
            <a:ext cx="405900" cy="405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Lora"/>
              <a:buNone/>
              <a:defRPr sz="2000" b="1">
                <a:latin typeface="Lora"/>
                <a:ea typeface="Lora"/>
                <a:cs typeface="Lora"/>
                <a:sym typeface="Lora"/>
              </a:defRPr>
            </a:lvl1pPr>
            <a:lvl2pPr lvl="1"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40" name="Google Shape;40;p7"/>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Clr>
                <a:schemeClr val="dk2"/>
              </a:buClr>
              <a:buSzPts val="2400"/>
              <a:buFont typeface="Quattrocento Sans"/>
              <a:buChar char="◉"/>
              <a:defRPr sz="2400">
                <a:latin typeface="Quattrocento Sans"/>
                <a:ea typeface="Quattrocento Sans"/>
                <a:cs typeface="Quattrocento Sans"/>
                <a:sym typeface="Quattrocento Sans"/>
              </a:defRPr>
            </a:lvl1pPr>
            <a:lvl2pPr marL="914400" lvl="1" indent="-355600" algn="l">
              <a:lnSpc>
                <a:spcPct val="100000"/>
              </a:lnSpc>
              <a:spcBef>
                <a:spcPts val="0"/>
              </a:spcBef>
              <a:spcAft>
                <a:spcPts val="0"/>
              </a:spcAft>
              <a:buClr>
                <a:schemeClr val="dk2"/>
              </a:buClr>
              <a:buSzPts val="2000"/>
              <a:buFont typeface="Quattrocento Sans"/>
              <a:buChar char="○"/>
              <a:defRPr sz="2000">
                <a:latin typeface="Quattrocento Sans"/>
                <a:ea typeface="Quattrocento Sans"/>
                <a:cs typeface="Quattrocento Sans"/>
                <a:sym typeface="Quattrocento Sans"/>
              </a:defRPr>
            </a:lvl2pPr>
            <a:lvl3pPr marL="1371600" lvl="2" indent="-355600" algn="l">
              <a:lnSpc>
                <a:spcPct val="100000"/>
              </a:lnSpc>
              <a:spcBef>
                <a:spcPts val="0"/>
              </a:spcBef>
              <a:spcAft>
                <a:spcPts val="0"/>
              </a:spcAft>
              <a:buClr>
                <a:schemeClr val="dk2"/>
              </a:buClr>
              <a:buSzPts val="2000"/>
              <a:buFont typeface="Quattrocento Sans"/>
              <a:buChar char="■"/>
              <a:defRPr sz="2000">
                <a:latin typeface="Quattrocento Sans"/>
                <a:ea typeface="Quattrocento Sans"/>
                <a:cs typeface="Quattrocento Sans"/>
                <a:sym typeface="Quattrocento Sans"/>
              </a:defRPr>
            </a:lvl3pPr>
            <a:lvl4pPr marL="1828800" lvl="3"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4pPr>
            <a:lvl5pPr marL="2286000" lvl="4"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5pPr>
            <a:lvl6pPr marL="2743200" lvl="5"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6pPr>
            <a:lvl7pPr marL="3200400" lvl="6"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7pPr>
            <a:lvl8pPr marL="3657600" lvl="7"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8pPr>
            <a:lvl9pPr marL="4114800" lvl="8"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41" name="Google Shape;41;p7"/>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
        <p:nvSpPr>
          <p:cNvPr id="42" name="Google Shape;42;p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dk2"/>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dk2"/>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dk2"/>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dk2"/>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Sentiment Analysis of Arabic Tweets</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7"/>
          <p:cNvSpPr txBox="1">
            <a:spLocks noGrp="1"/>
          </p:cNvSpPr>
          <p:nvPr>
            <p:ph type="body" idx="1"/>
          </p:nvPr>
        </p:nvSpPr>
        <p:spPr>
          <a:xfrm>
            <a:off x="150550" y="1752739"/>
            <a:ext cx="3557850" cy="3112200"/>
          </a:xfrm>
          <a:prstGeom prst="rect">
            <a:avLst/>
          </a:prstGeom>
          <a:noFill/>
          <a:ln>
            <a:noFill/>
          </a:ln>
        </p:spPr>
        <p:txBody>
          <a:bodyPr spcFirstLastPara="1" wrap="square" lIns="91425" tIns="91425" rIns="91425" bIns="91425" anchor="t" anchorCtr="0">
            <a:noAutofit/>
          </a:bodyPr>
          <a:lstStyle/>
          <a:p>
            <a:pPr marL="76200" indent="0">
              <a:buNone/>
            </a:pPr>
            <a:r>
              <a:rPr lang="en-US" sz="1800" dirty="0">
                <a:latin typeface="Lora" pitchFamily="2" charset="0"/>
              </a:rPr>
              <a:t>Representation Learning</a:t>
            </a:r>
            <a:endParaRPr lang="ar-SA" sz="1800" dirty="0">
              <a:latin typeface="Lora" pitchFamily="2" charset="0"/>
            </a:endParaRPr>
          </a:p>
          <a:p>
            <a:pPr marL="76200" indent="0">
              <a:buNone/>
            </a:pPr>
            <a:r>
              <a:rPr lang="en-US" sz="1400" dirty="0">
                <a:highlight>
                  <a:srgbClr val="C0C0C0"/>
                </a:highlight>
                <a:latin typeface="Lora" pitchFamily="2" charset="0"/>
              </a:rPr>
              <a:t>Word2Vec model using two different architectures:</a:t>
            </a:r>
            <a:endParaRPr lang="en-US" sz="1800" b="1" dirty="0">
              <a:highlight>
                <a:srgbClr val="C0C0C0"/>
              </a:highlight>
              <a:latin typeface="Lora" pitchFamily="2" charset="0"/>
            </a:endParaRPr>
          </a:p>
          <a:p>
            <a:r>
              <a:rPr lang="en-US" sz="1400" dirty="0">
                <a:latin typeface="Lora" pitchFamily="2" charset="0"/>
              </a:rPr>
              <a:t>Continuous Bag of Words (CBOW) </a:t>
            </a:r>
          </a:p>
          <a:p>
            <a:pPr marL="76200" indent="0">
              <a:buNone/>
            </a:pPr>
            <a:r>
              <a:rPr lang="en-US" sz="1100" dirty="0">
                <a:latin typeface="Lora" pitchFamily="2" charset="0"/>
              </a:rPr>
              <a:t>It is trained by trying to predict a target word giving a specific context</a:t>
            </a:r>
            <a:endParaRPr lang="en-US" sz="1400" dirty="0">
              <a:latin typeface="Lora" pitchFamily="2" charset="0"/>
            </a:endParaRPr>
          </a:p>
          <a:p>
            <a:r>
              <a:rPr lang="en-US" sz="1400" dirty="0">
                <a:latin typeface="Lora" pitchFamily="2" charset="0"/>
              </a:rPr>
              <a:t>Model Skip-gram (SG) Mode</a:t>
            </a:r>
          </a:p>
          <a:p>
            <a:pPr marL="76200" indent="0">
              <a:buNone/>
            </a:pPr>
            <a:r>
              <a:rPr lang="en-US" sz="1100" dirty="0">
                <a:latin typeface="Lora" pitchFamily="2" charset="0"/>
              </a:rPr>
              <a:t>is given a specific word and tries to predict its context</a:t>
            </a: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pic>
        <p:nvPicPr>
          <p:cNvPr id="3" name="Picture 2">
            <a:extLst>
              <a:ext uri="{FF2B5EF4-FFF2-40B4-BE49-F238E27FC236}">
                <a16:creationId xmlns:a16="http://schemas.microsoft.com/office/drawing/2014/main" id="{EB84E01D-F2C9-4CCD-8849-7AD1B28ECFA9}"/>
              </a:ext>
            </a:extLst>
          </p:cNvPr>
          <p:cNvPicPr>
            <a:picLocks noChangeAspect="1"/>
          </p:cNvPicPr>
          <p:nvPr/>
        </p:nvPicPr>
        <p:blipFill>
          <a:blip r:embed="rId3"/>
          <a:stretch>
            <a:fillRect/>
          </a:stretch>
        </p:blipFill>
        <p:spPr>
          <a:xfrm>
            <a:off x="3708400" y="1442020"/>
            <a:ext cx="4965700" cy="3312611"/>
          </a:xfrm>
          <a:prstGeom prst="rect">
            <a:avLst/>
          </a:prstGeom>
        </p:spPr>
      </p:pic>
      <p:sp>
        <p:nvSpPr>
          <p:cNvPr id="13" name="Google Shape;123;p17"/>
          <p:cNvSpPr txBox="1">
            <a:spLocks noGrp="1"/>
          </p:cNvSpPr>
          <p:nvPr>
            <p:ph type="title"/>
          </p:nvPr>
        </p:nvSpPr>
        <p:spPr>
          <a:xfrm>
            <a:off x="1327062" y="846685"/>
            <a:ext cx="4525098" cy="56015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Feature Extraction and Representaion (Cont.)</a:t>
            </a:r>
            <a:endParaRPr dirty="0"/>
          </a:p>
        </p:txBody>
      </p:sp>
    </p:spTree>
    <p:extLst>
      <p:ext uri="{BB962C8B-B14F-4D97-AF65-F5344CB8AC3E}">
        <p14:creationId xmlns:p14="http://schemas.microsoft.com/office/powerpoint/2010/main" val="153369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Machine Learning Training and Testing</a:t>
            </a:r>
            <a:endParaRPr dirty="0"/>
          </a:p>
        </p:txBody>
      </p:sp>
      <p:sp>
        <p:nvSpPr>
          <p:cNvPr id="124" name="Google Shape;124;p17"/>
          <p:cNvSpPr txBox="1">
            <a:spLocks noGrp="1"/>
          </p:cNvSpPr>
          <p:nvPr>
            <p:ph type="body" idx="1"/>
          </p:nvPr>
        </p:nvSpPr>
        <p:spPr>
          <a:xfrm>
            <a:off x="1253503" y="1475275"/>
            <a:ext cx="2994647" cy="3112200"/>
          </a:xfrm>
          <a:prstGeom prst="rect">
            <a:avLst/>
          </a:prstGeom>
          <a:noFill/>
          <a:ln>
            <a:noFill/>
          </a:ln>
        </p:spPr>
        <p:txBody>
          <a:bodyPr spcFirstLastPara="1" wrap="square" lIns="91425" tIns="91425" rIns="91425" bIns="91425" anchor="t" anchorCtr="0">
            <a:noAutofit/>
          </a:bodyPr>
          <a:lstStyle/>
          <a:p>
            <a:pPr marL="76200" indent="0">
              <a:buNone/>
            </a:pPr>
            <a:r>
              <a:rPr lang="en-US" sz="1400" dirty="0">
                <a:latin typeface="Lora" pitchFamily="2" charset="0"/>
              </a:rPr>
              <a:t>After applying the algorithms, we reach the stage of training and evaluating the model. This is done by dividing the data into 80% for training and 20%</a:t>
            </a:r>
            <a:r>
              <a:rPr lang="ar-SA" sz="1400" dirty="0">
                <a:latin typeface="Lora" pitchFamily="2" charset="0"/>
              </a:rPr>
              <a:t> </a:t>
            </a:r>
            <a:r>
              <a:rPr lang="en-US" sz="1400" dirty="0">
                <a:latin typeface="Lora" pitchFamily="2" charset="0"/>
              </a:rPr>
              <a:t>to ensure the quality of the model and its accuracy in prediction, and the next figure will explain that.</a:t>
            </a:r>
          </a:p>
          <a:p>
            <a:pPr marL="76200" lvl="0" indent="0">
              <a:lnSpc>
                <a:spcPct val="100000"/>
              </a:lnSpc>
              <a:spcBef>
                <a:spcPts val="600"/>
              </a:spcBef>
              <a:spcAft>
                <a:spcPts val="0"/>
              </a:spcAft>
              <a:buSzPts val="2400"/>
              <a:buNone/>
            </a:pPr>
            <a:endParaRPr lang="en-US" sz="1800" dirty="0">
              <a:latin typeface="Lora" pitchFamily="2" charset="0"/>
            </a:endParaRPr>
          </a:p>
          <a:p>
            <a:endParaRPr lang="en-US" sz="1800" dirty="0">
              <a:latin typeface="Lora" pitchFamily="2" charset="0"/>
            </a:endParaRP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10" name="Picture 9">
            <a:extLst>
              <a:ext uri="{FF2B5EF4-FFF2-40B4-BE49-F238E27FC236}">
                <a16:creationId xmlns:a16="http://schemas.microsoft.com/office/drawing/2014/main" id="{375307BE-22B8-4C38-BCA7-956DCF855025}"/>
              </a:ext>
            </a:extLst>
          </p:cNvPr>
          <p:cNvPicPr>
            <a:picLocks noChangeAspect="1"/>
          </p:cNvPicPr>
          <p:nvPr/>
        </p:nvPicPr>
        <p:blipFill>
          <a:blip r:embed="rId3"/>
          <a:stretch>
            <a:fillRect/>
          </a:stretch>
        </p:blipFill>
        <p:spPr>
          <a:xfrm>
            <a:off x="4319760" y="1281741"/>
            <a:ext cx="4497817" cy="3191434"/>
          </a:xfrm>
          <a:prstGeom prst="rect">
            <a:avLst/>
          </a:prstGeom>
        </p:spPr>
      </p:pic>
    </p:spTree>
    <p:extLst>
      <p:ext uri="{BB962C8B-B14F-4D97-AF65-F5344CB8AC3E}">
        <p14:creationId xmlns:p14="http://schemas.microsoft.com/office/powerpoint/2010/main" val="380139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Results Evaluation</a:t>
            </a:r>
            <a:endParaRPr dirty="0"/>
          </a:p>
        </p:txBody>
      </p:sp>
      <p:sp>
        <p:nvSpPr>
          <p:cNvPr id="124" name="Google Shape;124;p17"/>
          <p:cNvSpPr txBox="1">
            <a:spLocks noGrp="1"/>
          </p:cNvSpPr>
          <p:nvPr>
            <p:ph type="body" idx="1"/>
          </p:nvPr>
        </p:nvSpPr>
        <p:spPr>
          <a:xfrm>
            <a:off x="0" y="1472292"/>
            <a:ext cx="5477497" cy="3112200"/>
          </a:xfrm>
          <a:prstGeom prst="rect">
            <a:avLst/>
          </a:prstGeom>
          <a:noFill/>
          <a:ln>
            <a:noFill/>
          </a:ln>
        </p:spPr>
        <p:txBody>
          <a:bodyPr spcFirstLastPara="1" wrap="square" lIns="91425" tIns="91425" rIns="91425" bIns="91425" anchor="t" anchorCtr="0">
            <a:noAutofit/>
          </a:bodyPr>
          <a:lstStyle/>
          <a:p>
            <a:pPr marL="76200" indent="0">
              <a:buNone/>
            </a:pPr>
            <a:r>
              <a:rPr lang="en-US" sz="1400" dirty="0">
                <a:latin typeface="Lora" pitchFamily="2" charset="0"/>
              </a:rPr>
              <a:t>We evaluate every algorithm by</a:t>
            </a:r>
            <a:r>
              <a:rPr lang="ar-SA" sz="1400" dirty="0">
                <a:latin typeface="Lora" pitchFamily="2" charset="0"/>
              </a:rPr>
              <a:t> </a:t>
            </a:r>
            <a:r>
              <a:rPr lang="en-US" sz="1400" dirty="0">
                <a:latin typeface="Lora" pitchFamily="2" charset="0"/>
              </a:rPr>
              <a:t>Some measures</a:t>
            </a:r>
            <a:endParaRPr lang="ar-SA" sz="1400" dirty="0">
              <a:latin typeface="Lora" pitchFamily="2" charset="0"/>
            </a:endParaRPr>
          </a:p>
          <a:p>
            <a:endParaRPr lang="en-US" sz="1800" dirty="0">
              <a:latin typeface="Lora" pitchFamily="2" charset="0"/>
            </a:endParaRPr>
          </a:p>
          <a:p>
            <a:r>
              <a:rPr lang="en-US" sz="1400" dirty="0"/>
              <a:t>Precision = True Positives / (True Positives + False Positives) •</a:t>
            </a:r>
          </a:p>
          <a:p>
            <a:endParaRPr lang="en-US" sz="1400" dirty="0"/>
          </a:p>
          <a:p>
            <a:r>
              <a:rPr lang="en-US" sz="1400" dirty="0"/>
              <a:t> Recall = True Positives / (True Positives + False Negatives) •</a:t>
            </a:r>
          </a:p>
          <a:p>
            <a:endParaRPr lang="en-US" sz="1400" dirty="0"/>
          </a:p>
          <a:p>
            <a:r>
              <a:rPr lang="en-US" sz="1400" dirty="0"/>
              <a:t> F-Measure = (2 * Precision * Recall) / (Precision + Recall) •</a:t>
            </a:r>
          </a:p>
          <a:p>
            <a:endParaRPr lang="en-US" sz="1400" dirty="0"/>
          </a:p>
          <a:p>
            <a:r>
              <a:rPr lang="en-US" sz="1400" dirty="0"/>
              <a:t> Accuracy = (True positive + True negative) / Total .</a:t>
            </a:r>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pic>
        <p:nvPicPr>
          <p:cNvPr id="3" name="Picture 2">
            <a:extLst>
              <a:ext uri="{FF2B5EF4-FFF2-40B4-BE49-F238E27FC236}">
                <a16:creationId xmlns:a16="http://schemas.microsoft.com/office/drawing/2014/main" id="{75B1165C-479A-4F71-B6EC-BFE1E3C45EED}"/>
              </a:ext>
            </a:extLst>
          </p:cNvPr>
          <p:cNvPicPr>
            <a:picLocks noChangeAspect="1"/>
          </p:cNvPicPr>
          <p:nvPr/>
        </p:nvPicPr>
        <p:blipFill>
          <a:blip r:embed="rId3"/>
          <a:stretch>
            <a:fillRect/>
          </a:stretch>
        </p:blipFill>
        <p:spPr>
          <a:xfrm>
            <a:off x="5663767" y="1380584"/>
            <a:ext cx="3064564" cy="3112200"/>
          </a:xfrm>
          <a:prstGeom prst="rect">
            <a:avLst/>
          </a:prstGeom>
        </p:spPr>
      </p:pic>
    </p:spTree>
    <p:extLst>
      <p:ext uri="{BB962C8B-B14F-4D97-AF65-F5344CB8AC3E}">
        <p14:creationId xmlns:p14="http://schemas.microsoft.com/office/powerpoint/2010/main" val="138369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sz="3200" dirty="0">
                <a:latin typeface="Lora"/>
                <a:ea typeface="Lora"/>
                <a:cs typeface="Lora"/>
                <a:sym typeface="Lora"/>
              </a:rPr>
              <a:t>Literature Review</a:t>
            </a:r>
            <a:endParaRPr sz="32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dirty="0">
                <a:solidFill>
                  <a:schemeClr val="dk1"/>
                </a:solidFill>
                <a:latin typeface="Lora"/>
                <a:ea typeface="Lora"/>
                <a:cs typeface="Lora"/>
                <a:sym typeface="Lora"/>
              </a:rPr>
              <a:t>3</a:t>
            </a:r>
            <a:endParaRPr sz="2400" b="0" i="0" u="none" strike="noStrike" cap="none" dirty="0">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dirty="0"/>
          </a:p>
        </p:txBody>
      </p:sp>
    </p:spTree>
    <p:extLst>
      <p:ext uri="{BB962C8B-B14F-4D97-AF65-F5344CB8AC3E}">
        <p14:creationId xmlns:p14="http://schemas.microsoft.com/office/powerpoint/2010/main" val="3618863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Dataseats</a:t>
            </a:r>
            <a:endParaRPr dirty="0"/>
          </a:p>
        </p:txBody>
      </p:sp>
      <p:sp>
        <p:nvSpPr>
          <p:cNvPr id="124" name="Google Shape;124;p17"/>
          <p:cNvSpPr txBox="1">
            <a:spLocks noGrp="1"/>
          </p:cNvSpPr>
          <p:nvPr>
            <p:ph type="body" idx="1"/>
          </p:nvPr>
        </p:nvSpPr>
        <p:spPr>
          <a:xfrm>
            <a:off x="1253503" y="1475275"/>
            <a:ext cx="6809700" cy="3112200"/>
          </a:xfrm>
          <a:prstGeom prst="rect">
            <a:avLst/>
          </a:prstGeom>
          <a:noFill/>
          <a:ln>
            <a:noFill/>
          </a:ln>
        </p:spPr>
        <p:txBody>
          <a:bodyPr spcFirstLastPara="1" wrap="square" lIns="91425" tIns="91425" rIns="91425" bIns="91425" anchor="t" anchorCtr="0">
            <a:noAutofit/>
          </a:bodyPr>
          <a:lstStyle/>
          <a:p>
            <a:r>
              <a:rPr lang="en-US" sz="1800" dirty="0">
                <a:latin typeface="Lora" pitchFamily="2" charset="0"/>
              </a:rPr>
              <a:t>A number of datasets related to the same topic of our project was studied and information was known about it, such as its numbers, date and classifications, to get a comprehensive idea of ​​the topic.</a:t>
            </a:r>
          </a:p>
          <a:p>
            <a:pPr marL="76200" lvl="0" indent="0">
              <a:lnSpc>
                <a:spcPct val="100000"/>
              </a:lnSpc>
              <a:spcBef>
                <a:spcPts val="600"/>
              </a:spcBef>
              <a:spcAft>
                <a:spcPts val="0"/>
              </a:spcAft>
              <a:buSzPts val="2400"/>
              <a:buNone/>
            </a:pPr>
            <a:endParaRPr lang="en-US" sz="1800" dirty="0">
              <a:latin typeface="Lora" pitchFamily="2" charset="0"/>
            </a:endParaRPr>
          </a:p>
          <a:p>
            <a:endParaRPr lang="en-US" sz="1800" dirty="0">
              <a:latin typeface="Lora" pitchFamily="2" charset="0"/>
            </a:endParaRP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extLst>
      <p:ext uri="{BB962C8B-B14F-4D97-AF65-F5344CB8AC3E}">
        <p14:creationId xmlns:p14="http://schemas.microsoft.com/office/powerpoint/2010/main" val="294259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66850" y="33164"/>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sz="1800" dirty="0"/>
              <a:t>Dataseats (cont.)</a:t>
            </a:r>
            <a:endParaRPr sz="1800" dirty="0"/>
          </a:p>
        </p:txBody>
      </p:sp>
      <p:sp>
        <p:nvSpPr>
          <p:cNvPr id="124" name="Google Shape;124;p17"/>
          <p:cNvSpPr txBox="1">
            <a:spLocks noGrp="1"/>
          </p:cNvSpPr>
          <p:nvPr>
            <p:ph type="body" idx="1"/>
          </p:nvPr>
        </p:nvSpPr>
        <p:spPr>
          <a:xfrm>
            <a:off x="1253503" y="1475275"/>
            <a:ext cx="6809700" cy="3112200"/>
          </a:xfrm>
          <a:prstGeom prst="rect">
            <a:avLst/>
          </a:prstGeom>
          <a:noFill/>
          <a:ln>
            <a:noFill/>
          </a:ln>
        </p:spPr>
        <p:txBody>
          <a:bodyPr spcFirstLastPara="1" wrap="square" lIns="91425" tIns="91425" rIns="91425" bIns="91425" anchor="t" anchorCtr="0">
            <a:noAutofit/>
          </a:bodyPr>
          <a:lstStyle/>
          <a:p>
            <a:pPr marL="76200" lvl="0" indent="0">
              <a:lnSpc>
                <a:spcPct val="100000"/>
              </a:lnSpc>
              <a:spcBef>
                <a:spcPts val="600"/>
              </a:spcBef>
              <a:spcAft>
                <a:spcPts val="0"/>
              </a:spcAft>
              <a:buSzPts val="2400"/>
              <a:buNone/>
            </a:pPr>
            <a:endParaRPr lang="en-US" sz="1800" dirty="0">
              <a:latin typeface="Lora" pitchFamily="2" charset="0"/>
            </a:endParaRPr>
          </a:p>
          <a:p>
            <a:endParaRPr lang="en-US" sz="1800" dirty="0">
              <a:latin typeface="Lora" pitchFamily="2" charset="0"/>
            </a:endParaRP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3" name="صورة 2">
            <a:extLst>
              <a:ext uri="{FF2B5EF4-FFF2-40B4-BE49-F238E27FC236}">
                <a16:creationId xmlns:a16="http://schemas.microsoft.com/office/drawing/2014/main" id="{414E8407-9A63-460D-9857-B7E92AEDB4CC}"/>
              </a:ext>
            </a:extLst>
          </p:cNvPr>
          <p:cNvPicPr>
            <a:picLocks noChangeAspect="1"/>
          </p:cNvPicPr>
          <p:nvPr/>
        </p:nvPicPr>
        <p:blipFill>
          <a:blip r:embed="rId3"/>
          <a:stretch>
            <a:fillRect/>
          </a:stretch>
        </p:blipFill>
        <p:spPr>
          <a:xfrm>
            <a:off x="69466" y="494273"/>
            <a:ext cx="4623369" cy="4266559"/>
          </a:xfrm>
          <a:prstGeom prst="rect">
            <a:avLst/>
          </a:prstGeom>
        </p:spPr>
      </p:pic>
      <p:pic>
        <p:nvPicPr>
          <p:cNvPr id="11" name="صورة 3">
            <a:extLst>
              <a:ext uri="{FF2B5EF4-FFF2-40B4-BE49-F238E27FC236}">
                <a16:creationId xmlns:a16="http://schemas.microsoft.com/office/drawing/2014/main" id="{DE01D95F-0C31-46FD-A43F-2860C442D61D}"/>
              </a:ext>
            </a:extLst>
          </p:cNvPr>
          <p:cNvPicPr>
            <a:picLocks noChangeAspect="1"/>
          </p:cNvPicPr>
          <p:nvPr/>
        </p:nvPicPr>
        <p:blipFill>
          <a:blip r:embed="rId4"/>
          <a:stretch>
            <a:fillRect/>
          </a:stretch>
        </p:blipFill>
        <p:spPr>
          <a:xfrm>
            <a:off x="4669637" y="323439"/>
            <a:ext cx="4322961" cy="4325788"/>
          </a:xfrm>
          <a:prstGeom prst="rect">
            <a:avLst/>
          </a:prstGeom>
        </p:spPr>
      </p:pic>
      <p:pic>
        <p:nvPicPr>
          <p:cNvPr id="6" name="Picture 5">
            <a:extLst>
              <a:ext uri="{FF2B5EF4-FFF2-40B4-BE49-F238E27FC236}">
                <a16:creationId xmlns:a16="http://schemas.microsoft.com/office/drawing/2014/main" id="{2987F6AC-C268-4776-AFC4-B39D3483AFC9}"/>
              </a:ext>
            </a:extLst>
          </p:cNvPr>
          <p:cNvPicPr>
            <a:picLocks noChangeAspect="1"/>
          </p:cNvPicPr>
          <p:nvPr/>
        </p:nvPicPr>
        <p:blipFill>
          <a:blip r:embed="rId5"/>
          <a:stretch>
            <a:fillRect/>
          </a:stretch>
        </p:blipFill>
        <p:spPr>
          <a:xfrm rot="5400000">
            <a:off x="2212946" y="2584897"/>
            <a:ext cx="4753179" cy="85313"/>
          </a:xfrm>
          <a:prstGeom prst="rect">
            <a:avLst/>
          </a:prstGeom>
        </p:spPr>
      </p:pic>
    </p:spTree>
    <p:extLst>
      <p:ext uri="{BB962C8B-B14F-4D97-AF65-F5344CB8AC3E}">
        <p14:creationId xmlns:p14="http://schemas.microsoft.com/office/powerpoint/2010/main" val="2846172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sz="3600" dirty="0"/>
              <a:t>Proposed methodology</a:t>
            </a:r>
            <a:endParaRPr sz="36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dirty="0">
                <a:solidFill>
                  <a:schemeClr val="dk1"/>
                </a:solidFill>
                <a:latin typeface="Lora"/>
                <a:ea typeface="Lora"/>
                <a:cs typeface="Lora"/>
                <a:sym typeface="Lora"/>
              </a:rPr>
              <a:t>4</a:t>
            </a:r>
            <a:endParaRPr sz="2400" b="0" i="0" u="none" strike="noStrike" cap="none" dirty="0">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16</a:t>
            </a:fld>
            <a:endParaRPr dirty="0"/>
          </a:p>
        </p:txBody>
      </p:sp>
    </p:spTree>
    <p:extLst>
      <p:ext uri="{BB962C8B-B14F-4D97-AF65-F5344CB8AC3E}">
        <p14:creationId xmlns:p14="http://schemas.microsoft.com/office/powerpoint/2010/main" val="114591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Workflow</a:t>
            </a:r>
            <a:endParaRPr dirty="0"/>
          </a:p>
        </p:txBody>
      </p:sp>
      <p:sp>
        <p:nvSpPr>
          <p:cNvPr id="124" name="Google Shape;124;p17"/>
          <p:cNvSpPr txBox="1">
            <a:spLocks noGrp="1"/>
          </p:cNvSpPr>
          <p:nvPr>
            <p:ph type="body" idx="1"/>
          </p:nvPr>
        </p:nvSpPr>
        <p:spPr>
          <a:xfrm>
            <a:off x="1253503" y="1475275"/>
            <a:ext cx="6809700" cy="3112200"/>
          </a:xfrm>
          <a:prstGeom prst="rect">
            <a:avLst/>
          </a:prstGeom>
          <a:noFill/>
          <a:ln>
            <a:noFill/>
          </a:ln>
        </p:spPr>
        <p:txBody>
          <a:bodyPr spcFirstLastPara="1" wrap="square" lIns="91425" tIns="91425" rIns="91425" bIns="91425" anchor="t" anchorCtr="0">
            <a:noAutofit/>
          </a:bodyPr>
          <a:lstStyle/>
          <a:p>
            <a:r>
              <a:rPr lang="en-US" sz="1800" dirty="0">
                <a:latin typeface="Lora" pitchFamily="2" charset="0"/>
              </a:rPr>
              <a:t>Our methodology aims to classify tweets into negative and positive after they have been preprocessed, extract their features and use a number of machine learning methods and The idea will be illustrated by the following figure.</a:t>
            </a:r>
          </a:p>
          <a:p>
            <a:pPr marL="76200" lvl="0" indent="0">
              <a:lnSpc>
                <a:spcPct val="100000"/>
              </a:lnSpc>
              <a:spcBef>
                <a:spcPts val="600"/>
              </a:spcBef>
              <a:spcAft>
                <a:spcPts val="0"/>
              </a:spcAft>
              <a:buSzPts val="2400"/>
              <a:buNone/>
            </a:pPr>
            <a:endParaRPr lang="en-US" sz="1800" dirty="0">
              <a:latin typeface="Lora" pitchFamily="2" charset="0"/>
            </a:endParaRPr>
          </a:p>
          <a:p>
            <a:endParaRPr lang="en-US" sz="1800" dirty="0">
              <a:latin typeface="Lora" pitchFamily="2" charset="0"/>
            </a:endParaRP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spTree>
    <p:extLst>
      <p:ext uri="{BB962C8B-B14F-4D97-AF65-F5344CB8AC3E}">
        <p14:creationId xmlns:p14="http://schemas.microsoft.com/office/powerpoint/2010/main" val="2492597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253503" y="8860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Workflow (cont.)</a:t>
            </a:r>
            <a:endParaRPr dirty="0"/>
          </a:p>
        </p:txBody>
      </p:sp>
      <p:sp>
        <p:nvSpPr>
          <p:cNvPr id="124" name="Google Shape;124;p17"/>
          <p:cNvSpPr txBox="1">
            <a:spLocks noGrp="1"/>
          </p:cNvSpPr>
          <p:nvPr>
            <p:ph type="body" idx="1"/>
          </p:nvPr>
        </p:nvSpPr>
        <p:spPr>
          <a:xfrm>
            <a:off x="1253503" y="1475275"/>
            <a:ext cx="6809700" cy="3112200"/>
          </a:xfrm>
          <a:prstGeom prst="rect">
            <a:avLst/>
          </a:prstGeom>
          <a:noFill/>
          <a:ln>
            <a:noFill/>
          </a:ln>
        </p:spPr>
        <p:txBody>
          <a:bodyPr spcFirstLastPara="1" wrap="square" lIns="91425" tIns="91425" rIns="91425" bIns="91425" anchor="t" anchorCtr="0">
            <a:noAutofit/>
          </a:bodyPr>
          <a:lstStyle/>
          <a:p>
            <a:pPr marL="76200" lvl="0" indent="0">
              <a:lnSpc>
                <a:spcPct val="100000"/>
              </a:lnSpc>
              <a:spcBef>
                <a:spcPts val="600"/>
              </a:spcBef>
              <a:spcAft>
                <a:spcPts val="0"/>
              </a:spcAft>
              <a:buSzPts val="2400"/>
              <a:buNone/>
            </a:pPr>
            <a:endParaRPr lang="en-US" sz="1800" dirty="0">
              <a:latin typeface="Lora" pitchFamily="2" charset="0"/>
            </a:endParaRPr>
          </a:p>
          <a:p>
            <a:endParaRPr lang="en-US" sz="1800" dirty="0">
              <a:latin typeface="Lora" pitchFamily="2" charset="0"/>
            </a:endParaRP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30005"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pic>
        <p:nvPicPr>
          <p:cNvPr id="3" name="صورة 2">
            <a:extLst>
              <a:ext uri="{FF2B5EF4-FFF2-40B4-BE49-F238E27FC236}">
                <a16:creationId xmlns:a16="http://schemas.microsoft.com/office/drawing/2014/main" id="{2A89AAA7-3860-4664-A444-9D24CD6506CC}"/>
              </a:ext>
            </a:extLst>
          </p:cNvPr>
          <p:cNvPicPr>
            <a:picLocks noChangeAspect="1"/>
          </p:cNvPicPr>
          <p:nvPr/>
        </p:nvPicPr>
        <p:blipFill>
          <a:blip r:embed="rId3"/>
          <a:stretch>
            <a:fillRect/>
          </a:stretch>
        </p:blipFill>
        <p:spPr>
          <a:xfrm>
            <a:off x="1885526" y="1321611"/>
            <a:ext cx="5108089" cy="3623479"/>
          </a:xfrm>
          <a:prstGeom prst="rect">
            <a:avLst/>
          </a:prstGeom>
        </p:spPr>
      </p:pic>
    </p:spTree>
    <p:extLst>
      <p:ext uri="{BB962C8B-B14F-4D97-AF65-F5344CB8AC3E}">
        <p14:creationId xmlns:p14="http://schemas.microsoft.com/office/powerpoint/2010/main" val="2647453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sz="3600" dirty="0">
                <a:latin typeface="Lora"/>
                <a:ea typeface="Lora"/>
                <a:cs typeface="Lora"/>
                <a:sym typeface="Lora"/>
              </a:rPr>
              <a:t>Conclusion</a:t>
            </a:r>
            <a:endParaRPr sz="36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dirty="0">
                <a:solidFill>
                  <a:schemeClr val="dk1"/>
                </a:solidFill>
                <a:latin typeface="Lora"/>
                <a:ea typeface="Lora"/>
                <a:cs typeface="Lora"/>
                <a:sym typeface="Lora"/>
              </a:rPr>
              <a:t>5</a:t>
            </a:r>
            <a:endParaRPr sz="2400" b="0" i="0" u="none" strike="noStrike" cap="none" dirty="0">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19</a:t>
            </a:fld>
            <a:endParaRPr dirty="0"/>
          </a:p>
        </p:txBody>
      </p:sp>
    </p:spTree>
    <p:extLst>
      <p:ext uri="{BB962C8B-B14F-4D97-AF65-F5344CB8AC3E}">
        <p14:creationId xmlns:p14="http://schemas.microsoft.com/office/powerpoint/2010/main" val="113992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3"/>
          <p:cNvSpPr txBox="1">
            <a:spLocks noGrp="1"/>
          </p:cNvSpPr>
          <p:nvPr>
            <p:ph type="title"/>
          </p:nvPr>
        </p:nvSpPr>
        <p:spPr>
          <a:xfrm>
            <a:off x="1381249" y="896112"/>
            <a:ext cx="3863104"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The group of project </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13"/>
          <p:cNvSpPr txBox="1"/>
          <p:nvPr/>
        </p:nvSpPr>
        <p:spPr>
          <a:xfrm>
            <a:off x="782855" y="1594788"/>
            <a:ext cx="4212727" cy="22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2800"/>
              <a:buFont typeface="Arial"/>
              <a:buNone/>
            </a:pPr>
            <a:r>
              <a:rPr lang="en" sz="2800" b="1" i="0" u="none" strike="noStrike" cap="none" dirty="0">
                <a:solidFill>
                  <a:srgbClr val="000000"/>
                </a:solidFill>
                <a:latin typeface="Quattrocento Sans"/>
                <a:ea typeface="Quattrocento Sans"/>
                <a:cs typeface="Quattrocento Sans"/>
                <a:sym typeface="Quattrocento Sans"/>
              </a:rPr>
              <a:t>Students</a:t>
            </a:r>
            <a:r>
              <a:rPr lang="en" sz="1200" b="1" i="0" u="none" strike="noStrike" cap="none" dirty="0">
                <a:solidFill>
                  <a:srgbClr val="000000"/>
                </a:solidFill>
                <a:latin typeface="Quattrocento Sans"/>
                <a:ea typeface="Quattrocento Sans"/>
                <a:cs typeface="Quattrocento Sans"/>
                <a:sym typeface="Quattrocento Sans"/>
              </a:rPr>
              <a:t> </a:t>
            </a:r>
            <a:endParaRPr sz="1200" b="0" i="0" u="none" strike="noStrike" cap="none"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600"/>
              </a:spcBef>
              <a:spcAft>
                <a:spcPts val="0"/>
              </a:spcAft>
              <a:buClr>
                <a:schemeClr val="dk1"/>
              </a:buClr>
              <a:buSzPts val="1100"/>
              <a:buFont typeface="Arial"/>
              <a:buNone/>
            </a:pPr>
            <a:r>
              <a:rPr lang="en" sz="1200" b="0" i="0" u="none" strike="noStrike" cap="none" dirty="0">
                <a:solidFill>
                  <a:srgbClr val="000000"/>
                </a:solidFill>
                <a:latin typeface="Lora"/>
                <a:ea typeface="Lora"/>
                <a:cs typeface="Lora"/>
                <a:sym typeface="Lora"/>
              </a:rPr>
              <a:t>Abdullah Rashed Alqahtani </a:t>
            </a:r>
            <a:endParaRPr dirty="0"/>
          </a:p>
          <a:p>
            <a:pPr marL="0" marR="0" lvl="0" indent="0" algn="l" rtl="0">
              <a:lnSpc>
                <a:spcPct val="100000"/>
              </a:lnSpc>
              <a:spcBef>
                <a:spcPts val="600"/>
              </a:spcBef>
              <a:spcAft>
                <a:spcPts val="0"/>
              </a:spcAft>
              <a:buClr>
                <a:schemeClr val="dk1"/>
              </a:buClr>
              <a:buSzPts val="1100"/>
              <a:buFont typeface="Arial"/>
              <a:buNone/>
            </a:pPr>
            <a:r>
              <a:rPr lang="en" sz="1200" b="0" i="0" u="none" strike="noStrike" cap="none" dirty="0">
                <a:solidFill>
                  <a:srgbClr val="000000"/>
                </a:solidFill>
                <a:latin typeface="Lora"/>
                <a:ea typeface="Lora"/>
                <a:cs typeface="Lora"/>
                <a:sym typeface="Lora"/>
              </a:rPr>
              <a:t>Meshary Abdullah Alyami </a:t>
            </a:r>
            <a:endParaRPr dirty="0"/>
          </a:p>
          <a:p>
            <a:pPr marL="0" marR="0" lvl="0" indent="0" algn="l" rtl="0">
              <a:lnSpc>
                <a:spcPct val="100000"/>
              </a:lnSpc>
              <a:spcBef>
                <a:spcPts val="600"/>
              </a:spcBef>
              <a:spcAft>
                <a:spcPts val="0"/>
              </a:spcAft>
              <a:buClr>
                <a:schemeClr val="dk1"/>
              </a:buClr>
              <a:buSzPts val="1100"/>
              <a:buFont typeface="Arial"/>
              <a:buNone/>
            </a:pPr>
            <a:r>
              <a:rPr lang="en" sz="1200" b="0" i="0" u="none" strike="noStrike" cap="none" dirty="0">
                <a:solidFill>
                  <a:srgbClr val="000000"/>
                </a:solidFill>
                <a:latin typeface="Lora"/>
                <a:ea typeface="Lora"/>
                <a:cs typeface="Lora"/>
                <a:sym typeface="Lora"/>
              </a:rPr>
              <a:t>Youssef Mohamed Abdelhamid</a:t>
            </a:r>
            <a:endParaRPr sz="1200" b="0" i="0" u="none" strike="noStrike" cap="none" dirty="0">
              <a:solidFill>
                <a:srgbClr val="000000"/>
              </a:solidFill>
              <a:latin typeface="Lora"/>
              <a:ea typeface="Lora"/>
              <a:cs typeface="Lora"/>
              <a:sym typeface="Lora"/>
            </a:endParaRPr>
          </a:p>
        </p:txBody>
      </p:sp>
      <p:sp>
        <p:nvSpPr>
          <p:cNvPr id="93" name="Google Shape;93;p13"/>
          <p:cNvSpPr txBox="1"/>
          <p:nvPr/>
        </p:nvSpPr>
        <p:spPr>
          <a:xfrm>
            <a:off x="5450077" y="1594788"/>
            <a:ext cx="3367500" cy="22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2800"/>
              <a:buFont typeface="Arial"/>
              <a:buNone/>
            </a:pPr>
            <a:r>
              <a:rPr lang="en" sz="2800" b="1" i="0" u="none" strike="noStrike" cap="none" dirty="0">
                <a:solidFill>
                  <a:srgbClr val="000000"/>
                </a:solidFill>
                <a:latin typeface="Quattrocento Sans"/>
                <a:ea typeface="Quattrocento Sans"/>
                <a:cs typeface="Quattrocento Sans"/>
                <a:sym typeface="Quattrocento Sans"/>
              </a:rPr>
              <a:t>Supervisor</a:t>
            </a:r>
            <a:endParaRPr dirty="0"/>
          </a:p>
          <a:p>
            <a:pPr marL="0" marR="0" lvl="0" indent="0" algn="l" rtl="0">
              <a:lnSpc>
                <a:spcPct val="100000"/>
              </a:lnSpc>
              <a:spcBef>
                <a:spcPts val="600"/>
              </a:spcBef>
              <a:spcAft>
                <a:spcPts val="0"/>
              </a:spcAft>
              <a:buClr>
                <a:srgbClr val="000000"/>
              </a:buClr>
              <a:buSzPts val="1200"/>
              <a:buFont typeface="Arial"/>
              <a:buNone/>
            </a:pPr>
            <a:r>
              <a:rPr lang="en" sz="1200" b="0" i="0" u="none" strike="noStrike" cap="none" dirty="0">
                <a:solidFill>
                  <a:srgbClr val="000000"/>
                </a:solidFill>
                <a:latin typeface="Lora"/>
                <a:ea typeface="Lora"/>
                <a:cs typeface="Lora"/>
                <a:sym typeface="Lora"/>
              </a:rPr>
              <a:t>Dr. Bandar Almaslukh </a:t>
            </a:r>
            <a:endParaRPr sz="1200" b="0" i="0" u="none" strike="noStrike" cap="none" dirty="0">
              <a:solidFill>
                <a:srgbClr val="000000"/>
              </a:solidFill>
              <a:latin typeface="Lora"/>
              <a:ea typeface="Lora"/>
              <a:cs typeface="Lora"/>
              <a:sym typeface="Lora"/>
            </a:endParaRPr>
          </a:p>
        </p:txBody>
      </p:sp>
      <p:sp>
        <p:nvSpPr>
          <p:cNvPr id="94" name="Google Shape;94;p13"/>
          <p:cNvSpPr txBox="1"/>
          <p:nvPr/>
        </p:nvSpPr>
        <p:spPr>
          <a:xfrm>
            <a:off x="52073" y="4093172"/>
            <a:ext cx="7846200" cy="105012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r>
              <a:rPr lang="en" sz="1100" b="0" i="0" u="none" strike="noStrike" cap="none" dirty="0">
                <a:solidFill>
                  <a:srgbClr val="000000"/>
                </a:solidFill>
                <a:latin typeface="Lora"/>
                <a:ea typeface="Lora"/>
                <a:cs typeface="Lora"/>
                <a:sym typeface="Lora"/>
              </a:rPr>
              <a:t>Prince Sattam Bin Abdulaziz University</a:t>
            </a:r>
            <a:endParaRPr dirty="0"/>
          </a:p>
          <a:p>
            <a:pPr marL="0" marR="0" lvl="0" indent="0" algn="l" rtl="0">
              <a:lnSpc>
                <a:spcPct val="100000"/>
              </a:lnSpc>
              <a:spcBef>
                <a:spcPts val="1000"/>
              </a:spcBef>
              <a:spcAft>
                <a:spcPts val="0"/>
              </a:spcAft>
              <a:buClr>
                <a:srgbClr val="000000"/>
              </a:buClr>
              <a:buSzPts val="1100"/>
              <a:buFont typeface="Arial"/>
              <a:buNone/>
            </a:pPr>
            <a:r>
              <a:rPr lang="en" sz="1100" b="0" i="0" u="none" strike="noStrike" cap="none" dirty="0">
                <a:solidFill>
                  <a:srgbClr val="000000"/>
                </a:solidFill>
                <a:latin typeface="Lora"/>
                <a:ea typeface="Lora"/>
                <a:cs typeface="Lora"/>
                <a:sym typeface="Lora"/>
              </a:rPr>
              <a:t>College of Computer Engineering and sciences Dep Computer Sciences</a:t>
            </a:r>
            <a:endParaRPr dirty="0"/>
          </a:p>
          <a:p>
            <a:pPr marL="0" marR="0" lvl="0" indent="0" algn="l" rtl="0">
              <a:lnSpc>
                <a:spcPct val="100000"/>
              </a:lnSpc>
              <a:spcBef>
                <a:spcPts val="1000"/>
              </a:spcBef>
              <a:spcAft>
                <a:spcPts val="0"/>
              </a:spcAft>
              <a:buClr>
                <a:srgbClr val="000000"/>
              </a:buClr>
              <a:buSzPts val="1100"/>
              <a:buFont typeface="Arial"/>
              <a:buNone/>
            </a:pPr>
            <a:r>
              <a:rPr lang="en" sz="1100" b="0" i="1" u="none" strike="noStrike" cap="none" dirty="0">
                <a:solidFill>
                  <a:srgbClr val="000000"/>
                </a:solidFill>
                <a:latin typeface="Lora"/>
                <a:ea typeface="Lora"/>
                <a:cs typeface="Lora"/>
                <a:sym typeface="Lora"/>
              </a:rPr>
              <a:t>Dec 2021</a:t>
            </a:r>
            <a:endParaRPr sz="1100" b="0" i="1" u="none" strike="noStrike" cap="none" dirty="0">
              <a:solidFill>
                <a:srgbClr val="000000"/>
              </a:solidFill>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Conclusion</a:t>
            </a:r>
            <a:endParaRPr dirty="0"/>
          </a:p>
        </p:txBody>
      </p:sp>
      <p:sp>
        <p:nvSpPr>
          <p:cNvPr id="124" name="Google Shape;124;p17"/>
          <p:cNvSpPr txBox="1">
            <a:spLocks noGrp="1"/>
          </p:cNvSpPr>
          <p:nvPr>
            <p:ph type="body" idx="1"/>
          </p:nvPr>
        </p:nvSpPr>
        <p:spPr>
          <a:xfrm>
            <a:off x="1253503" y="1475275"/>
            <a:ext cx="6809700" cy="3112200"/>
          </a:xfrm>
          <a:prstGeom prst="rect">
            <a:avLst/>
          </a:prstGeom>
          <a:noFill/>
          <a:ln>
            <a:noFill/>
          </a:ln>
        </p:spPr>
        <p:txBody>
          <a:bodyPr spcFirstLastPara="1" wrap="square" lIns="91425" tIns="91425" rIns="91425" bIns="91425" anchor="t" anchorCtr="0">
            <a:noAutofit/>
          </a:bodyPr>
          <a:lstStyle/>
          <a:p>
            <a:r>
              <a:rPr lang="en-US" sz="1800" dirty="0">
                <a:latin typeface="Lora" pitchFamily="2" charset="0"/>
              </a:rPr>
              <a:t>Finally, we worked on using sentiment analysis on Twitter’s tweets due to the large number of users and the large number of tweets, and to enhance the correct understanding of the meanings in machines, and we faced a number of difficulties such as collecting data and understanding algorithms accurately.</a:t>
            </a:r>
          </a:p>
          <a:p>
            <a:pPr marL="76200" lvl="0" indent="0">
              <a:lnSpc>
                <a:spcPct val="100000"/>
              </a:lnSpc>
              <a:spcBef>
                <a:spcPts val="600"/>
              </a:spcBef>
              <a:spcAft>
                <a:spcPts val="0"/>
              </a:spcAft>
              <a:buSzPts val="2400"/>
              <a:buNone/>
            </a:pPr>
            <a:endParaRPr lang="en-US" sz="1800" dirty="0">
              <a:latin typeface="Lora" pitchFamily="2" charset="0"/>
            </a:endParaRPr>
          </a:p>
          <a:p>
            <a:endParaRPr lang="en-US" sz="1800" dirty="0">
              <a:latin typeface="Lora" pitchFamily="2" charset="0"/>
            </a:endParaRP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Tree>
    <p:extLst>
      <p:ext uri="{BB962C8B-B14F-4D97-AF65-F5344CB8AC3E}">
        <p14:creationId xmlns:p14="http://schemas.microsoft.com/office/powerpoint/2010/main" val="25162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0"/>
          <p:cNvSpPr txBox="1">
            <a:spLocks noGrp="1"/>
          </p:cNvSpPr>
          <p:nvPr>
            <p:ph type="subTitle" idx="4294967295"/>
          </p:nvPr>
        </p:nvSpPr>
        <p:spPr>
          <a:xfrm>
            <a:off x="2371500" y="2093775"/>
            <a:ext cx="50214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dk2"/>
              </a:buClr>
              <a:buSzPts val="2400"/>
              <a:buFont typeface="Quattrocento Sans"/>
              <a:buNone/>
            </a:pPr>
            <a:r>
              <a:rPr lang="en" sz="3600" b="1" i="1" u="none" strike="noStrike" cap="none" dirty="0">
                <a:solidFill>
                  <a:schemeClr val="dk1"/>
                </a:solidFill>
                <a:latin typeface="Lora"/>
                <a:ea typeface="Lora"/>
                <a:cs typeface="Lora"/>
                <a:sym typeface="Lora"/>
              </a:rPr>
              <a:t>Any questions ?</a:t>
            </a:r>
            <a:endParaRPr sz="3600" b="1" i="1" u="none" strike="noStrike" cap="none" dirty="0">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dk2"/>
              </a:buClr>
              <a:buSzPts val="2400"/>
              <a:buFont typeface="Quattrocento Sans"/>
              <a:buNone/>
            </a:pPr>
            <a:endParaRPr sz="1800" b="0"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600"/>
              </a:spcBef>
              <a:spcAft>
                <a:spcPts val="0"/>
              </a:spcAft>
              <a:buClr>
                <a:schemeClr val="dk2"/>
              </a:buClr>
              <a:buSzPts val="2400"/>
              <a:buFont typeface="Quattrocento Sans"/>
              <a:buNone/>
            </a:pPr>
            <a:endParaRPr sz="1800" b="0" i="0" u="none" strike="noStrike" cap="none" dirty="0">
              <a:solidFill>
                <a:schemeClr val="dk1"/>
              </a:solidFill>
              <a:latin typeface="Quattrocento Sans"/>
              <a:ea typeface="Quattrocento Sans"/>
              <a:cs typeface="Quattrocento Sans"/>
              <a:sym typeface="Quattrocento Sans"/>
            </a:endParaRPr>
          </a:p>
        </p:txBody>
      </p:sp>
      <p:cxnSp>
        <p:nvCxnSpPr>
          <p:cNvPr id="322" name="Google Shape;322;p30"/>
          <p:cNvCxnSpPr/>
          <p:nvPr/>
        </p:nvCxnSpPr>
        <p:spPr>
          <a:xfrm>
            <a:off x="6450" y="1428750"/>
            <a:ext cx="2397300" cy="0"/>
          </a:xfrm>
          <a:prstGeom prst="straightConnector1">
            <a:avLst/>
          </a:prstGeom>
          <a:noFill/>
          <a:ln w="9525" cap="flat" cmpd="sng">
            <a:solidFill>
              <a:srgbClr val="CCCCCC"/>
            </a:solidFill>
            <a:prstDash val="solid"/>
            <a:round/>
            <a:headEnd type="none" w="sm" len="sm"/>
            <a:tailEnd type="none" w="sm" len="sm"/>
          </a:ln>
        </p:spPr>
      </p:cxnSp>
      <p:sp>
        <p:nvSpPr>
          <p:cNvPr id="323" name="Google Shape;323;p30"/>
          <p:cNvSpPr txBox="1">
            <a:spLocks noGrp="1"/>
          </p:cNvSpPr>
          <p:nvPr>
            <p:ph type="ctrTitle" idx="4294967295"/>
          </p:nvPr>
        </p:nvSpPr>
        <p:spPr>
          <a:xfrm>
            <a:off x="2371625" y="816550"/>
            <a:ext cx="49080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000"/>
              <a:buFont typeface="Lora"/>
              <a:buNone/>
            </a:pPr>
            <a:r>
              <a:rPr lang="en" sz="6000" b="1" i="0" u="none" strike="noStrike" cap="none">
                <a:solidFill>
                  <a:schemeClr val="dk1"/>
                </a:solidFill>
                <a:latin typeface="Lora"/>
                <a:ea typeface="Lora"/>
                <a:cs typeface="Lora"/>
                <a:sym typeface="Lora"/>
              </a:rPr>
              <a:t>Thanks!</a:t>
            </a:r>
            <a:endParaRPr sz="6000" b="1" i="0" u="none" strike="noStrike" cap="none">
              <a:solidFill>
                <a:schemeClr val="dk1"/>
              </a:solidFill>
              <a:latin typeface="Lora"/>
              <a:ea typeface="Lora"/>
              <a:cs typeface="Lora"/>
              <a:sym typeface="Lora"/>
            </a:endParaRPr>
          </a:p>
        </p:txBody>
      </p:sp>
      <p:cxnSp>
        <p:nvCxnSpPr>
          <p:cNvPr id="324" name="Google Shape;324;p30"/>
          <p:cNvCxnSpPr/>
          <p:nvPr/>
        </p:nvCxnSpPr>
        <p:spPr>
          <a:xfrm>
            <a:off x="5589800" y="1428750"/>
            <a:ext cx="3554100" cy="0"/>
          </a:xfrm>
          <a:prstGeom prst="straightConnector1">
            <a:avLst/>
          </a:prstGeom>
          <a:noFill/>
          <a:ln w="9525" cap="flat" cmpd="sng">
            <a:solidFill>
              <a:srgbClr val="CCCCCC"/>
            </a:solidFill>
            <a:prstDash val="solid"/>
            <a:round/>
            <a:headEnd type="none" w="sm" len="sm"/>
            <a:tailEnd type="none" w="sm" len="sm"/>
          </a:ln>
        </p:spPr>
      </p:cxnSp>
      <p:sp>
        <p:nvSpPr>
          <p:cNvPr id="325" name="Google Shape;325;p30"/>
          <p:cNvSpPr/>
          <p:nvPr/>
        </p:nvSpPr>
        <p:spPr>
          <a:xfrm>
            <a:off x="831925" y="859175"/>
            <a:ext cx="1139100" cy="113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6" name="Google Shape;326;p30"/>
          <p:cNvGrpSpPr/>
          <p:nvPr/>
        </p:nvGrpSpPr>
        <p:grpSpPr>
          <a:xfrm>
            <a:off x="1148888" y="1190759"/>
            <a:ext cx="505722" cy="475767"/>
            <a:chOff x="5972700" y="2330200"/>
            <a:chExt cx="411625" cy="387275"/>
          </a:xfrm>
        </p:grpSpPr>
        <p:sp>
          <p:nvSpPr>
            <p:cNvPr id="327" name="Google Shape;327;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9" name="Google Shape;329;p30"/>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4000" i="0" dirty="0">
                <a:solidFill>
                  <a:srgbClr val="252525"/>
                </a:solidFill>
                <a:latin typeface="Lora"/>
                <a:ea typeface="Lora"/>
                <a:cs typeface="Lora"/>
                <a:sym typeface="Lora"/>
              </a:rPr>
              <a:t>Introduction</a:t>
            </a:r>
            <a:endParaRPr sz="40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Lora"/>
                <a:ea typeface="Lora"/>
                <a:cs typeface="Lora"/>
                <a:sym typeface="Lora"/>
              </a:rPr>
              <a:t>1</a:t>
            </a:r>
            <a:endParaRPr sz="2400" b="0" i="0" u="none" strike="noStrike" cap="none">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Sentiment Analysis</a:t>
            </a:r>
            <a:endParaRPr dirty="0"/>
          </a:p>
        </p:txBody>
      </p:sp>
      <p:sp>
        <p:nvSpPr>
          <p:cNvPr id="124" name="Google Shape;124;p17"/>
          <p:cNvSpPr txBox="1">
            <a:spLocks noGrp="1"/>
          </p:cNvSpPr>
          <p:nvPr>
            <p:ph type="body" idx="1"/>
          </p:nvPr>
        </p:nvSpPr>
        <p:spPr>
          <a:xfrm>
            <a:off x="1253503" y="1475274"/>
            <a:ext cx="7396044" cy="3442165"/>
          </a:xfrm>
          <a:prstGeom prst="rect">
            <a:avLst/>
          </a:prstGeom>
          <a:noFill/>
          <a:ln>
            <a:noFill/>
          </a:ln>
        </p:spPr>
        <p:txBody>
          <a:bodyPr spcFirstLastPara="1" wrap="square" lIns="91425" tIns="91425" rIns="91425" bIns="91425" anchor="t" anchorCtr="0">
            <a:noAutofit/>
          </a:bodyPr>
          <a:lstStyle/>
          <a:p>
            <a:pPr lvl="0" algn="just">
              <a:buFont typeface="Lora"/>
              <a:buChar char="◉"/>
            </a:pPr>
            <a:r>
              <a:rPr lang="en" sz="1800" dirty="0">
                <a:latin typeface="Lora"/>
                <a:ea typeface="Lora"/>
                <a:cs typeface="Lora"/>
              </a:rPr>
              <a:t>Sentiment Analysis </a:t>
            </a:r>
            <a:r>
              <a:rPr lang="en-US" sz="1800" dirty="0">
                <a:latin typeface="Lora"/>
                <a:ea typeface="Lora"/>
                <a:cs typeface="Lora"/>
                <a:sym typeface="Lora"/>
              </a:rPr>
              <a:t>is also known as opinion mining. It is a method for analyzing texts based on their context and meaning to identify the emotional tone behind a body of text or </a:t>
            </a:r>
            <a:r>
              <a:rPr lang="en-US" sz="1800" dirty="0">
                <a:latin typeface="Lora"/>
                <a:ea typeface="Lora"/>
                <a:cs typeface="Lora"/>
              </a:rPr>
              <a:t>categorize opinions about a product, service, or idea.</a:t>
            </a:r>
            <a:endParaRPr lang="en-US" sz="1800" b="0" u="none" strike="noStrike" cap="none" dirty="0">
              <a:solidFill>
                <a:schemeClr val="dk1"/>
              </a:solidFill>
              <a:latin typeface="Lora"/>
              <a:ea typeface="Lora"/>
              <a:cs typeface="Lora"/>
              <a:sym typeface="Lora"/>
            </a:endParaRPr>
          </a:p>
          <a:p>
            <a:pPr marL="457200" marR="0" lvl="0" indent="-381000" algn="l" rtl="0">
              <a:lnSpc>
                <a:spcPct val="100000"/>
              </a:lnSpc>
              <a:spcBef>
                <a:spcPts val="600"/>
              </a:spcBef>
              <a:spcAft>
                <a:spcPts val="0"/>
              </a:spcAft>
              <a:buClr>
                <a:schemeClr val="dk2"/>
              </a:buClr>
              <a:buSzPts val="2400"/>
              <a:buFont typeface="Lora"/>
              <a:buChar char="◉"/>
            </a:pPr>
            <a:endParaRPr lang="en-US" sz="1800" b="0" u="none" strike="noStrike" cap="none" dirty="0">
              <a:solidFill>
                <a:schemeClr val="dk1"/>
              </a:solidFill>
              <a:latin typeface="Lora"/>
              <a:ea typeface="Lora"/>
              <a:cs typeface="Lora"/>
              <a:sym typeface="Lora"/>
            </a:endParaRPr>
          </a:p>
          <a:p>
            <a:pPr marL="457200" marR="0" lvl="0" indent="-381000" algn="l" rtl="0">
              <a:lnSpc>
                <a:spcPct val="100000"/>
              </a:lnSpc>
              <a:spcBef>
                <a:spcPts val="600"/>
              </a:spcBef>
              <a:spcAft>
                <a:spcPts val="0"/>
              </a:spcAft>
              <a:buClr>
                <a:schemeClr val="dk2"/>
              </a:buClr>
              <a:buSzPts val="2400"/>
              <a:buFont typeface="Lora"/>
              <a:buChar char="◉"/>
            </a:pPr>
            <a:r>
              <a:rPr lang="en-US" sz="1800" b="0" u="none" strike="noStrike" cap="none" dirty="0">
                <a:solidFill>
                  <a:schemeClr val="dk1"/>
                </a:solidFill>
                <a:latin typeface="Lora"/>
                <a:ea typeface="Lora"/>
                <a:cs typeface="Lora"/>
                <a:sym typeface="Lora"/>
              </a:rPr>
              <a:t>Used in NLP (</a:t>
            </a:r>
            <a:r>
              <a:rPr lang="en-US" sz="1600" b="0" u="none" strike="noStrike" cap="none" dirty="0">
                <a:solidFill>
                  <a:schemeClr val="dk1"/>
                </a:solidFill>
                <a:latin typeface="Lora"/>
                <a:ea typeface="Lora"/>
                <a:cs typeface="Lora"/>
                <a:sym typeface="Lora"/>
              </a:rPr>
              <a:t>Natural Language Processing</a:t>
            </a:r>
            <a:r>
              <a:rPr lang="en-US" sz="1800" b="0" u="none" strike="noStrike" cap="none" dirty="0">
                <a:solidFill>
                  <a:schemeClr val="dk1"/>
                </a:solidFill>
                <a:latin typeface="Lora"/>
                <a:ea typeface="Lora"/>
                <a:cs typeface="Lora"/>
                <a:sym typeface="Lora"/>
              </a:rPr>
              <a:t>).</a:t>
            </a:r>
            <a:endParaRPr lang="en-US" sz="1100" dirty="0">
              <a:ea typeface="Lora"/>
              <a:cs typeface="Lora"/>
            </a:endParaRPr>
          </a:p>
          <a:p>
            <a:pPr marL="457200" marR="0" lvl="0" indent="-381000" algn="l" rtl="0">
              <a:lnSpc>
                <a:spcPct val="100000"/>
              </a:lnSpc>
              <a:spcBef>
                <a:spcPts val="600"/>
              </a:spcBef>
              <a:spcAft>
                <a:spcPts val="0"/>
              </a:spcAft>
              <a:buClr>
                <a:schemeClr val="dk2"/>
              </a:buClr>
              <a:buSzPts val="2400"/>
              <a:buFont typeface="Lora"/>
              <a:buChar char="◉"/>
            </a:pPr>
            <a:endParaRPr lang="en-US" sz="1800" b="0" u="none" strike="noStrike" cap="none" dirty="0">
              <a:solidFill>
                <a:schemeClr val="dk1"/>
              </a:solidFill>
              <a:latin typeface="Lora"/>
              <a:ea typeface="Lora"/>
              <a:cs typeface="Lora"/>
              <a:sym typeface="Lora"/>
            </a:endParaRPr>
          </a:p>
          <a:p>
            <a:pPr marL="457200" marR="0" lvl="0" indent="-381000" algn="l" rtl="0">
              <a:lnSpc>
                <a:spcPct val="100000"/>
              </a:lnSpc>
              <a:spcBef>
                <a:spcPts val="0"/>
              </a:spcBef>
              <a:spcAft>
                <a:spcPts val="0"/>
              </a:spcAft>
              <a:buClr>
                <a:schemeClr val="dk2"/>
              </a:buClr>
              <a:buSzPts val="2400"/>
              <a:buFont typeface="Lora"/>
              <a:buChar char="◉"/>
            </a:pPr>
            <a:r>
              <a:rPr lang="en-US" sz="1800" b="0" u="none" strike="noStrike" cap="none" dirty="0">
                <a:solidFill>
                  <a:schemeClr val="dk1"/>
                </a:solidFill>
                <a:latin typeface="Lora"/>
                <a:ea typeface="Lora"/>
                <a:cs typeface="Lora"/>
                <a:sym typeface="Lora"/>
              </a:rPr>
              <a:t>NLP is techniques that include calculating, analyzing and representing texts to understand the nuances of language.</a:t>
            </a:r>
            <a:endParaRPr lang="en-US" sz="1100" dirty="0"/>
          </a:p>
          <a:p>
            <a:pPr marL="76200" lvl="0" indent="0" algn="l" rtl="0">
              <a:lnSpc>
                <a:spcPct val="100000"/>
              </a:lnSpc>
              <a:spcBef>
                <a:spcPts val="600"/>
              </a:spcBef>
              <a:spcAft>
                <a:spcPts val="0"/>
              </a:spcAft>
              <a:buSzPts val="2400"/>
              <a:buNone/>
            </a:pPr>
            <a:endParaRPr lang="ar-SA" dirty="0"/>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Description of the problem</a:t>
            </a:r>
            <a:endParaRPr dirty="0"/>
          </a:p>
        </p:txBody>
      </p:sp>
      <p:sp>
        <p:nvSpPr>
          <p:cNvPr id="124" name="Google Shape;124;p17"/>
          <p:cNvSpPr txBox="1">
            <a:spLocks noGrp="1"/>
          </p:cNvSpPr>
          <p:nvPr>
            <p:ph type="body" idx="1"/>
          </p:nvPr>
        </p:nvSpPr>
        <p:spPr>
          <a:xfrm>
            <a:off x="1253503" y="1475275"/>
            <a:ext cx="6809700" cy="3112200"/>
          </a:xfrm>
          <a:prstGeom prst="rect">
            <a:avLst/>
          </a:prstGeom>
          <a:noFill/>
          <a:ln>
            <a:noFill/>
          </a:ln>
        </p:spPr>
        <p:txBody>
          <a:bodyPr spcFirstLastPara="1" wrap="square" lIns="91425" tIns="91425" rIns="91425" bIns="91425" anchor="t" anchorCtr="0">
            <a:noAutofit/>
          </a:bodyPr>
          <a:lstStyle/>
          <a:p>
            <a:pPr marL="76200" lvl="0" indent="0" algn="just">
              <a:buNone/>
            </a:pPr>
            <a:r>
              <a:rPr lang="en-US" sz="1800" dirty="0">
                <a:latin typeface="Lora" pitchFamily="2" charset="0"/>
              </a:rPr>
              <a:t>Given an Arabic tweet </a:t>
            </a:r>
            <a:r>
              <a:rPr lang="en-US" sz="1800" i="1" dirty="0">
                <a:latin typeface="Lora" pitchFamily="2" charset="0"/>
              </a:rPr>
              <a:t>T</a:t>
            </a:r>
            <a:r>
              <a:rPr lang="en-US" sz="1800" dirty="0">
                <a:latin typeface="Lora" pitchFamily="2" charset="0"/>
              </a:rPr>
              <a:t>, the problem statement can be formulated as developing an effective model </a:t>
            </a:r>
            <a:r>
              <a:rPr lang="en-US" sz="1800" i="1" dirty="0">
                <a:latin typeface="Lora" pitchFamily="2" charset="0"/>
              </a:rPr>
              <a:t>M</a:t>
            </a:r>
            <a:r>
              <a:rPr lang="en-US" sz="1800" dirty="0">
                <a:latin typeface="Lora" pitchFamily="2" charset="0"/>
              </a:rPr>
              <a:t> to classify this Arabic tweet into positive or negative using supervised machine learning methods </a:t>
            </a:r>
            <a:r>
              <a:rPr lang="en-US" sz="1800" i="1" dirty="0">
                <a:latin typeface="Lora" pitchFamily="2" charset="0"/>
              </a:rPr>
              <a:t>L</a:t>
            </a:r>
            <a:r>
              <a:rPr lang="en-US" sz="1800" dirty="0">
                <a:latin typeface="Lora" pitchFamily="2" charset="0"/>
              </a:rPr>
              <a:t>.</a:t>
            </a:r>
            <a:endParaRPr lang="ar-SA" dirty="0"/>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extLst>
      <p:ext uri="{BB962C8B-B14F-4D97-AF65-F5344CB8AC3E}">
        <p14:creationId xmlns:p14="http://schemas.microsoft.com/office/powerpoint/2010/main" val="331955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5446270" cy="435600"/>
          </a:xfrm>
          <a:prstGeom prst="rect">
            <a:avLst/>
          </a:prstGeom>
          <a:noFill/>
          <a:ln>
            <a:noFill/>
          </a:ln>
        </p:spPr>
        <p:txBody>
          <a:bodyPr spcFirstLastPara="1" wrap="square" lIns="91425" tIns="91425" rIns="91425" bIns="91425" anchor="ctr" anchorCtr="0">
            <a:noAutofit/>
          </a:bodyPr>
          <a:lstStyle/>
          <a:p>
            <a:pPr lvl="0"/>
            <a:r>
              <a:rPr lang="en" dirty="0"/>
              <a:t>Arabic Sentiment Analysis Challenges</a:t>
            </a:r>
            <a:endParaRPr dirty="0"/>
          </a:p>
        </p:txBody>
      </p:sp>
      <p:sp>
        <p:nvSpPr>
          <p:cNvPr id="124" name="Google Shape;124;p17"/>
          <p:cNvSpPr txBox="1">
            <a:spLocks noGrp="1"/>
          </p:cNvSpPr>
          <p:nvPr>
            <p:ph type="body" idx="1"/>
          </p:nvPr>
        </p:nvSpPr>
        <p:spPr>
          <a:xfrm>
            <a:off x="1253503" y="1475275"/>
            <a:ext cx="7457004" cy="3112200"/>
          </a:xfrm>
          <a:prstGeom prst="rect">
            <a:avLst/>
          </a:prstGeom>
          <a:noFill/>
          <a:ln>
            <a:noFill/>
          </a:ln>
        </p:spPr>
        <p:txBody>
          <a:bodyPr spcFirstLastPara="1" wrap="square" lIns="91425" tIns="91425" rIns="91425" bIns="91425" anchor="t" anchorCtr="0">
            <a:noAutofit/>
          </a:bodyPr>
          <a:lstStyle/>
          <a:p>
            <a:pPr marL="76200" lvl="0" indent="0">
              <a:buNone/>
            </a:pPr>
            <a:r>
              <a:rPr lang="en-US" sz="1800" dirty="0">
                <a:latin typeface="Lora" pitchFamily="2" charset="0"/>
              </a:rPr>
              <a:t>Even though there are some Arabic </a:t>
            </a:r>
            <a:r>
              <a:rPr lang="en" sz="1800" dirty="0">
                <a:latin typeface="Lora" pitchFamily="2" charset="0"/>
              </a:rPr>
              <a:t>sentiment analysis tools and methods, </a:t>
            </a:r>
            <a:r>
              <a:rPr lang="en-US" sz="1800" dirty="0">
                <a:latin typeface="Lora" pitchFamily="2" charset="0"/>
              </a:rPr>
              <a:t>but there is a set of challenges such as: </a:t>
            </a:r>
          </a:p>
          <a:p>
            <a:pPr lvl="0">
              <a:buFontTx/>
              <a:buChar char="-"/>
            </a:pPr>
            <a:r>
              <a:rPr lang="en-US" sz="1800" dirty="0">
                <a:latin typeface="Lora" pitchFamily="2" charset="0"/>
              </a:rPr>
              <a:t>The number of studies is still limited.</a:t>
            </a:r>
          </a:p>
          <a:p>
            <a:pPr lvl="0">
              <a:buFontTx/>
              <a:buChar char="-"/>
            </a:pPr>
            <a:r>
              <a:rPr lang="en-US" sz="1800" dirty="0">
                <a:latin typeface="Lora" pitchFamily="2" charset="0"/>
              </a:rPr>
              <a:t>The complexity of Arabic words such as: </a:t>
            </a:r>
          </a:p>
          <a:p>
            <a:pPr lvl="1"/>
            <a:r>
              <a:rPr lang="en-US" sz="1800" dirty="0">
                <a:latin typeface="Lora" pitchFamily="2" charset="0"/>
              </a:rPr>
              <a:t>Formatting.</a:t>
            </a:r>
          </a:p>
          <a:p>
            <a:pPr lvl="1"/>
            <a:r>
              <a:rPr lang="en-US" sz="1800" dirty="0">
                <a:latin typeface="Lora" pitchFamily="2" charset="0"/>
              </a:rPr>
              <a:t>Different meanings.</a:t>
            </a:r>
          </a:p>
          <a:p>
            <a:pPr lvl="1"/>
            <a:r>
              <a:rPr lang="en-US" sz="1800" dirty="0">
                <a:latin typeface="Lora" pitchFamily="2" charset="0"/>
              </a:rPr>
              <a:t>Many dialects.</a:t>
            </a: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extLst>
      <p:ext uri="{BB962C8B-B14F-4D97-AF65-F5344CB8AC3E}">
        <p14:creationId xmlns:p14="http://schemas.microsoft.com/office/powerpoint/2010/main" val="273961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lvl="0"/>
            <a:r>
              <a:rPr lang="en-US" sz="3600" dirty="0">
                <a:solidFill>
                  <a:srgbClr val="252525"/>
                </a:solidFill>
              </a:rPr>
              <a:t>Sentiment Analysis</a:t>
            </a:r>
            <a:r>
              <a:rPr lang="en" sz="3600" dirty="0">
                <a:solidFill>
                  <a:srgbClr val="252525"/>
                </a:solidFill>
              </a:rPr>
              <a:t> Steps</a:t>
            </a:r>
            <a:endParaRPr sz="36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dirty="0">
                <a:solidFill>
                  <a:schemeClr val="dk1"/>
                </a:solidFill>
                <a:latin typeface="Lora"/>
                <a:ea typeface="Lora"/>
                <a:cs typeface="Lora"/>
                <a:sym typeface="Lora"/>
              </a:rPr>
              <a:t>2</a:t>
            </a:r>
            <a:endParaRPr sz="2400" b="0" i="0" u="none" strike="noStrike" cap="none" dirty="0">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dirty="0"/>
          </a:p>
        </p:txBody>
      </p:sp>
    </p:spTree>
    <p:extLst>
      <p:ext uri="{BB962C8B-B14F-4D97-AF65-F5344CB8AC3E}">
        <p14:creationId xmlns:p14="http://schemas.microsoft.com/office/powerpoint/2010/main" val="149913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20"/>
            <a:ext cx="4619923" cy="435600"/>
          </a:xfrm>
          <a:prstGeom prst="rect">
            <a:avLst/>
          </a:prstGeom>
          <a:noFill/>
          <a:ln>
            <a:noFill/>
          </a:ln>
        </p:spPr>
        <p:txBody>
          <a:bodyPr spcFirstLastPara="1" wrap="square" lIns="91425" tIns="91425" rIns="91425" bIns="91425" anchor="ctr" anchorCtr="0">
            <a:noAutofit/>
          </a:bodyPr>
          <a:lstStyle/>
          <a:p>
            <a:pPr lvl="0"/>
            <a:r>
              <a:rPr lang="en-US" dirty="0">
                <a:latin typeface="Lora" pitchFamily="2" charset="0"/>
              </a:rPr>
              <a:t>Cleaning and Pre-processing</a:t>
            </a:r>
            <a:endParaRPr dirty="0"/>
          </a:p>
        </p:txBody>
      </p:sp>
      <p:sp>
        <p:nvSpPr>
          <p:cNvPr id="124" name="Google Shape;124;p17"/>
          <p:cNvSpPr txBox="1">
            <a:spLocks noGrp="1"/>
          </p:cNvSpPr>
          <p:nvPr>
            <p:ph type="body" idx="1"/>
          </p:nvPr>
        </p:nvSpPr>
        <p:spPr>
          <a:xfrm>
            <a:off x="1226209" y="1008110"/>
            <a:ext cx="6809700" cy="3243125"/>
          </a:xfrm>
          <a:prstGeom prst="rect">
            <a:avLst/>
          </a:prstGeom>
          <a:noFill/>
          <a:ln>
            <a:noFill/>
          </a:ln>
        </p:spPr>
        <p:txBody>
          <a:bodyPr spcFirstLastPara="1" wrap="square" lIns="91425" tIns="91425" rIns="91425" bIns="91425" anchor="t" anchorCtr="0">
            <a:noAutofit/>
          </a:bodyPr>
          <a:lstStyle/>
          <a:p>
            <a:pPr marL="76200" lvl="0" indent="0">
              <a:buNone/>
            </a:pPr>
            <a:r>
              <a:rPr lang="en-US" sz="1800" dirty="0">
                <a:latin typeface="Lora" pitchFamily="2" charset="0"/>
              </a:rPr>
              <a:t>Cleaning and pre-processing is the first step of sentiment analysis after collecting data text from the source. It contains a number of sub-steps shown in Fig. 2.3 below.</a:t>
            </a:r>
          </a:p>
          <a:p>
            <a:pPr marL="76200" lvl="0" indent="0" algn="l">
              <a:lnSpc>
                <a:spcPct val="100000"/>
              </a:lnSpc>
              <a:spcBef>
                <a:spcPts val="600"/>
              </a:spcBef>
              <a:spcAft>
                <a:spcPts val="0"/>
              </a:spcAft>
              <a:buSzPts val="2400"/>
              <a:buNone/>
            </a:pPr>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pic>
        <p:nvPicPr>
          <p:cNvPr id="3" name="Picture 2">
            <a:extLst>
              <a:ext uri="{FF2B5EF4-FFF2-40B4-BE49-F238E27FC236}">
                <a16:creationId xmlns:a16="http://schemas.microsoft.com/office/drawing/2014/main" id="{E9AFA67A-68F6-46EC-A1DE-BE7EA0DBA860}"/>
              </a:ext>
            </a:extLst>
          </p:cNvPr>
          <p:cNvPicPr>
            <a:picLocks noChangeAspect="1"/>
          </p:cNvPicPr>
          <p:nvPr/>
        </p:nvPicPr>
        <p:blipFill>
          <a:blip r:embed="rId3"/>
          <a:stretch>
            <a:fillRect/>
          </a:stretch>
        </p:blipFill>
        <p:spPr>
          <a:xfrm>
            <a:off x="1300481" y="2011680"/>
            <a:ext cx="6217920" cy="3075093"/>
          </a:xfrm>
          <a:prstGeom prst="rect">
            <a:avLst/>
          </a:prstGeom>
        </p:spPr>
      </p:pic>
    </p:spTree>
    <p:extLst>
      <p:ext uri="{BB962C8B-B14F-4D97-AF65-F5344CB8AC3E}">
        <p14:creationId xmlns:p14="http://schemas.microsoft.com/office/powerpoint/2010/main" val="54204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27062" y="846685"/>
            <a:ext cx="4525098" cy="56015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Feature Extraction and Representaion </a:t>
            </a:r>
            <a:endParaRPr dirty="0"/>
          </a:p>
        </p:txBody>
      </p:sp>
      <p:sp>
        <p:nvSpPr>
          <p:cNvPr id="124" name="Google Shape;124;p17"/>
          <p:cNvSpPr txBox="1">
            <a:spLocks noGrp="1"/>
          </p:cNvSpPr>
          <p:nvPr>
            <p:ph type="body" idx="1"/>
          </p:nvPr>
        </p:nvSpPr>
        <p:spPr>
          <a:xfrm>
            <a:off x="1267050" y="1529767"/>
            <a:ext cx="6809700" cy="3112200"/>
          </a:xfrm>
          <a:prstGeom prst="rect">
            <a:avLst/>
          </a:prstGeom>
          <a:noFill/>
          <a:ln>
            <a:noFill/>
          </a:ln>
        </p:spPr>
        <p:txBody>
          <a:bodyPr spcFirstLastPara="1" wrap="square" lIns="91425" tIns="91425" rIns="91425" bIns="91425" anchor="t" anchorCtr="0">
            <a:noAutofit/>
          </a:bodyPr>
          <a:lstStyle/>
          <a:p>
            <a:pPr marL="76200" lvl="0" indent="0">
              <a:buNone/>
            </a:pPr>
            <a:r>
              <a:rPr lang="en-US" sz="1800" dirty="0">
                <a:latin typeface="Lora" pitchFamily="2" charset="0"/>
              </a:rPr>
              <a:t>After the pre-processing process, a number of algorithms are applied to represent the words and extract features such as:</a:t>
            </a:r>
          </a:p>
          <a:p>
            <a:r>
              <a:rPr lang="en-US" sz="1800" dirty="0">
                <a:latin typeface="Lora" pitchFamily="2" charset="0"/>
              </a:rPr>
              <a:t>TF.IDF (</a:t>
            </a:r>
            <a:r>
              <a:rPr lang="en-US" sz="1400" dirty="0">
                <a:latin typeface="Lora" pitchFamily="2" charset="0"/>
              </a:rPr>
              <a:t>Classical Model</a:t>
            </a:r>
            <a:r>
              <a:rPr lang="en-US" sz="1800" dirty="0">
                <a:latin typeface="Lora" pitchFamily="2" charset="0"/>
              </a:rPr>
              <a:t>).</a:t>
            </a:r>
          </a:p>
          <a:p>
            <a:r>
              <a:rPr lang="en-US" sz="1800" dirty="0">
                <a:latin typeface="Lora" pitchFamily="2" charset="0"/>
              </a:rPr>
              <a:t>Bag of words (</a:t>
            </a:r>
            <a:r>
              <a:rPr lang="en-US" sz="1400" dirty="0">
                <a:latin typeface="Lora" pitchFamily="2" charset="0"/>
              </a:rPr>
              <a:t>Classical Model</a:t>
            </a:r>
            <a:r>
              <a:rPr lang="en-US" sz="1800" dirty="0">
                <a:latin typeface="Lora" pitchFamily="2" charset="0"/>
              </a:rPr>
              <a:t>).</a:t>
            </a:r>
          </a:p>
          <a:p>
            <a:r>
              <a:rPr lang="en-US" sz="1800" dirty="0">
                <a:latin typeface="Lora" pitchFamily="2" charset="0"/>
              </a:rPr>
              <a:t>Word2vec.</a:t>
            </a:r>
          </a:p>
          <a:p>
            <a:r>
              <a:rPr lang="en-US" sz="1800" dirty="0">
                <a:latin typeface="Lora" pitchFamily="2" charset="0"/>
              </a:rPr>
              <a:t>Glove.</a:t>
            </a:r>
          </a:p>
          <a:p>
            <a:endParaRPr lang="en-US" sz="1800" dirty="0">
              <a:latin typeface="Lora" pitchFamily="2" charset="0"/>
            </a:endParaRP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Tree>
    <p:extLst>
      <p:ext uri="{BB962C8B-B14F-4D97-AF65-F5344CB8AC3E}">
        <p14:creationId xmlns:p14="http://schemas.microsoft.com/office/powerpoint/2010/main" val="180224338"/>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TotalTime>
  <Words>635</Words>
  <Application>Microsoft Office PowerPoint</Application>
  <PresentationFormat>عرض على الشاشة (16:9)</PresentationFormat>
  <Paragraphs>126</Paragraphs>
  <Slides>21</Slides>
  <Notes>21</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21</vt:i4>
      </vt:variant>
    </vt:vector>
  </HeadingPairs>
  <TitlesOfParts>
    <vt:vector size="25" baseType="lpstr">
      <vt:lpstr>Lora</vt:lpstr>
      <vt:lpstr>Quattrocento Sans</vt:lpstr>
      <vt:lpstr>Arial</vt:lpstr>
      <vt:lpstr>Viola template</vt:lpstr>
      <vt:lpstr>Sentiment Analysis of Arabic Tweets</vt:lpstr>
      <vt:lpstr>The group of project </vt:lpstr>
      <vt:lpstr>Introduction</vt:lpstr>
      <vt:lpstr>Sentiment Analysis</vt:lpstr>
      <vt:lpstr>Description of the problem</vt:lpstr>
      <vt:lpstr>Arabic Sentiment Analysis Challenges</vt:lpstr>
      <vt:lpstr>Sentiment Analysis Steps</vt:lpstr>
      <vt:lpstr>Cleaning and Pre-processing</vt:lpstr>
      <vt:lpstr>Feature Extraction and Representaion </vt:lpstr>
      <vt:lpstr>Feature Extraction and Representaion (Cont.)</vt:lpstr>
      <vt:lpstr>Machine Learning Training and Testing</vt:lpstr>
      <vt:lpstr>Results Evaluation</vt:lpstr>
      <vt:lpstr>Literature Review</vt:lpstr>
      <vt:lpstr>Dataseats</vt:lpstr>
      <vt:lpstr>Dataseats (cont.)</vt:lpstr>
      <vt:lpstr>Proposed methodology</vt:lpstr>
      <vt:lpstr>Workflow</vt:lpstr>
      <vt:lpstr>Workflow (cont.)</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Arabic Tweets</dc:title>
  <dc:creator>Asus</dc:creator>
  <cp:lastModifiedBy>مشاري عبدالله</cp:lastModifiedBy>
  <cp:revision>17</cp:revision>
  <dcterms:modified xsi:type="dcterms:W3CDTF">2021-12-14T07:57:59Z</dcterms:modified>
</cp:coreProperties>
</file>