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57" r:id="rId3"/>
    <p:sldId id="259" r:id="rId4"/>
    <p:sldId id="261" r:id="rId5"/>
    <p:sldId id="327" r:id="rId6"/>
    <p:sldId id="297" r:id="rId7"/>
    <p:sldId id="296" r:id="rId8"/>
    <p:sldId id="298" r:id="rId9"/>
    <p:sldId id="299" r:id="rId10"/>
    <p:sldId id="313" r:id="rId11"/>
    <p:sldId id="314" r:id="rId12"/>
    <p:sldId id="303" r:id="rId13"/>
    <p:sldId id="305" r:id="rId14"/>
    <p:sldId id="315" r:id="rId15"/>
    <p:sldId id="318" r:id="rId16"/>
    <p:sldId id="306" r:id="rId17"/>
    <p:sldId id="325" r:id="rId18"/>
    <p:sldId id="326" r:id="rId19"/>
    <p:sldId id="319" r:id="rId20"/>
    <p:sldId id="320" r:id="rId21"/>
    <p:sldId id="321" r:id="rId22"/>
    <p:sldId id="323" r:id="rId23"/>
    <p:sldId id="322" r:id="rId24"/>
    <p:sldId id="324" r:id="rId25"/>
    <p:sldId id="328" r:id="rId26"/>
    <p:sldId id="309" r:id="rId27"/>
    <p:sldId id="310" r:id="rId28"/>
    <p:sldId id="274" r:id="rId29"/>
  </p:sldIdLst>
  <p:sldSz cx="9144000" cy="5143500" type="screen16x9"/>
  <p:notesSz cx="6858000" cy="9144000"/>
  <p:embeddedFontLst>
    <p:embeddedFont>
      <p:font typeface="Lora" pitchFamily="2"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مشاري عبدالله" initials="مشاري" lastIdx="1" clrIdx="0">
    <p:extLst>
      <p:ext uri="{19B8F6BF-5375-455C-9EA6-DF929625EA0E}">
        <p15:presenceInfo xmlns:p15="http://schemas.microsoft.com/office/powerpoint/2012/main" userId="bbbb0ce04476b3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1A986B-93EA-4FCA-96EF-E81DF77FF40C}">
  <a:tblStyle styleId="{A11A986B-93EA-4FCA-96EF-E81DF77FF40C}"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6913237-BE8F-4871-8515-3B0AAAFA0AF9}"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113" d="100"/>
          <a:sy n="113" d="100"/>
        </p:scale>
        <p:origin x="5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شاري عبدالله" userId="bbbb0ce04476b3cf" providerId="LiveId" clId="{F85BCBC4-9EAF-4DB5-BBA4-B12DF8EC3DA1}"/>
    <pc:docChg chg="undo redo custSel addSld delSld modSld">
      <pc:chgData name="مشاري عبدالله" userId="bbbb0ce04476b3cf" providerId="LiveId" clId="{F85BCBC4-9EAF-4DB5-BBA4-B12DF8EC3DA1}" dt="2022-05-22T05:08:02.446" v="1569" actId="14100"/>
      <pc:docMkLst>
        <pc:docMk/>
      </pc:docMkLst>
      <pc:sldChg chg="modSp mod">
        <pc:chgData name="مشاري عبدالله" userId="bbbb0ce04476b3cf" providerId="LiveId" clId="{F85BCBC4-9EAF-4DB5-BBA4-B12DF8EC3DA1}" dt="2022-05-20T22:39:42.537" v="1285" actId="20577"/>
        <pc:sldMkLst>
          <pc:docMk/>
          <pc:sldMk cId="0" sldId="257"/>
        </pc:sldMkLst>
        <pc:spChg chg="mod">
          <ac:chgData name="مشاري عبدالله" userId="bbbb0ce04476b3cf" providerId="LiveId" clId="{F85BCBC4-9EAF-4DB5-BBA4-B12DF8EC3DA1}" dt="2022-05-20T22:39:42.537" v="1285" actId="20577"/>
          <ac:spMkLst>
            <pc:docMk/>
            <pc:sldMk cId="0" sldId="257"/>
            <ac:spMk id="92" creationId="{00000000-0000-0000-0000-000000000000}"/>
          </ac:spMkLst>
        </pc:spChg>
      </pc:sldChg>
      <pc:sldChg chg="modSp mod">
        <pc:chgData name="مشاري عبدالله" userId="bbbb0ce04476b3cf" providerId="LiveId" clId="{F85BCBC4-9EAF-4DB5-BBA4-B12DF8EC3DA1}" dt="2022-05-21T15:23:26.268" v="1547" actId="255"/>
        <pc:sldMkLst>
          <pc:docMk/>
          <pc:sldMk cId="0" sldId="261"/>
        </pc:sldMkLst>
        <pc:spChg chg="mod">
          <ac:chgData name="مشاري عبدالله" userId="bbbb0ce04476b3cf" providerId="LiveId" clId="{F85BCBC4-9EAF-4DB5-BBA4-B12DF8EC3DA1}" dt="2022-05-21T15:23:26.268" v="1547" actId="255"/>
          <ac:spMkLst>
            <pc:docMk/>
            <pc:sldMk cId="0" sldId="261"/>
            <ac:spMk id="123" creationId="{00000000-0000-0000-0000-000000000000}"/>
          </ac:spMkLst>
        </pc:spChg>
        <pc:spChg chg="mod">
          <ac:chgData name="مشاري عبدالله" userId="bbbb0ce04476b3cf" providerId="LiveId" clId="{F85BCBC4-9EAF-4DB5-BBA4-B12DF8EC3DA1}" dt="2022-05-21T14:53:08.884" v="1459" actId="20577"/>
          <ac:spMkLst>
            <pc:docMk/>
            <pc:sldMk cId="0" sldId="261"/>
            <ac:spMk id="124" creationId="{00000000-0000-0000-0000-000000000000}"/>
          </ac:spMkLst>
        </pc:spChg>
      </pc:sldChg>
      <pc:sldChg chg="addSp delSp modSp mod">
        <pc:chgData name="مشاري عبدالله" userId="bbbb0ce04476b3cf" providerId="LiveId" clId="{F85BCBC4-9EAF-4DB5-BBA4-B12DF8EC3DA1}" dt="2022-05-22T05:08:02.446" v="1569" actId="14100"/>
        <pc:sldMkLst>
          <pc:docMk/>
          <pc:sldMk cId="2846172170" sldId="305"/>
        </pc:sldMkLst>
        <pc:spChg chg="mod">
          <ac:chgData name="مشاري عبدالله" userId="bbbb0ce04476b3cf" providerId="LiveId" clId="{F85BCBC4-9EAF-4DB5-BBA4-B12DF8EC3DA1}" dt="2022-05-20T17:10:39.958" v="143" actId="20577"/>
          <ac:spMkLst>
            <pc:docMk/>
            <pc:sldMk cId="2846172170" sldId="305"/>
            <ac:spMk id="123" creationId="{00000000-0000-0000-0000-000000000000}"/>
          </ac:spMkLst>
        </pc:spChg>
        <pc:spChg chg="mod">
          <ac:chgData name="مشاري عبدالله" userId="bbbb0ce04476b3cf" providerId="LiveId" clId="{F85BCBC4-9EAF-4DB5-BBA4-B12DF8EC3DA1}" dt="2022-05-20T16:41:33.696" v="3" actId="1076"/>
          <ac:spMkLst>
            <pc:docMk/>
            <pc:sldMk cId="2846172170" sldId="305"/>
            <ac:spMk id="124" creationId="{00000000-0000-0000-0000-000000000000}"/>
          </ac:spMkLst>
        </pc:spChg>
        <pc:graphicFrameChg chg="add mod modGraphic">
          <ac:chgData name="مشاري عبدالله" userId="bbbb0ce04476b3cf" providerId="LiveId" clId="{F85BCBC4-9EAF-4DB5-BBA4-B12DF8EC3DA1}" dt="2022-05-22T05:08:02.446" v="1569" actId="14100"/>
          <ac:graphicFrameMkLst>
            <pc:docMk/>
            <pc:sldMk cId="2846172170" sldId="305"/>
            <ac:graphicFrameMk id="2" creationId="{6934BE41-80E3-4E14-3AA3-C6E0DD33FEA1}"/>
          </ac:graphicFrameMkLst>
        </pc:graphicFrameChg>
        <pc:picChg chg="del mod">
          <ac:chgData name="مشاري عبدالله" userId="bbbb0ce04476b3cf" providerId="LiveId" clId="{F85BCBC4-9EAF-4DB5-BBA4-B12DF8EC3DA1}" dt="2022-05-20T16:42:12.880" v="7" actId="478"/>
          <ac:picMkLst>
            <pc:docMk/>
            <pc:sldMk cId="2846172170" sldId="305"/>
            <ac:picMk id="3" creationId="{414E8407-9A63-460D-9857-B7E92AEDB4CC}"/>
          </ac:picMkLst>
        </pc:picChg>
      </pc:sldChg>
      <pc:sldChg chg="modSp mod">
        <pc:chgData name="مشاري عبدالله" userId="bbbb0ce04476b3cf" providerId="LiveId" clId="{F85BCBC4-9EAF-4DB5-BBA4-B12DF8EC3DA1}" dt="2022-05-20T17:51:36.548" v="197" actId="20577"/>
        <pc:sldMkLst>
          <pc:docMk/>
          <pc:sldMk cId="251627140" sldId="310"/>
        </pc:sldMkLst>
        <pc:spChg chg="mod">
          <ac:chgData name="مشاري عبدالله" userId="bbbb0ce04476b3cf" providerId="LiveId" clId="{F85BCBC4-9EAF-4DB5-BBA4-B12DF8EC3DA1}" dt="2022-05-20T17:51:36.548" v="197" actId="20577"/>
          <ac:spMkLst>
            <pc:docMk/>
            <pc:sldMk cId="251627140" sldId="310"/>
            <ac:spMk id="124" creationId="{00000000-0000-0000-0000-000000000000}"/>
          </ac:spMkLst>
        </pc:spChg>
      </pc:sldChg>
      <pc:sldChg chg="modSp mod">
        <pc:chgData name="مشاري عبدالله" userId="bbbb0ce04476b3cf" providerId="LiveId" clId="{F85BCBC4-9EAF-4DB5-BBA4-B12DF8EC3DA1}" dt="2022-05-21T17:51:32.089" v="1563" actId="20577"/>
        <pc:sldMkLst>
          <pc:docMk/>
          <pc:sldMk cId="3170760080" sldId="314"/>
        </pc:sldMkLst>
        <pc:spChg chg="mod">
          <ac:chgData name="مشاري عبدالله" userId="bbbb0ce04476b3cf" providerId="LiveId" clId="{F85BCBC4-9EAF-4DB5-BBA4-B12DF8EC3DA1}" dt="2022-05-21T17:51:32.089" v="1563" actId="20577"/>
          <ac:spMkLst>
            <pc:docMk/>
            <pc:sldMk cId="3170760080" sldId="314"/>
            <ac:spMk id="124" creationId="{00000000-0000-0000-0000-000000000000}"/>
          </ac:spMkLst>
        </pc:spChg>
      </pc:sldChg>
      <pc:sldChg chg="modSp mod">
        <pc:chgData name="مشاري عبدالله" userId="bbbb0ce04476b3cf" providerId="LiveId" clId="{F85BCBC4-9EAF-4DB5-BBA4-B12DF8EC3DA1}" dt="2022-05-20T19:25:34.597" v="654" actId="20577"/>
        <pc:sldMkLst>
          <pc:docMk/>
          <pc:sldMk cId="384282378" sldId="315"/>
        </pc:sldMkLst>
        <pc:spChg chg="mod">
          <ac:chgData name="مشاري عبدالله" userId="bbbb0ce04476b3cf" providerId="LiveId" clId="{F85BCBC4-9EAF-4DB5-BBA4-B12DF8EC3DA1}" dt="2022-05-20T19:25:34.597" v="654" actId="20577"/>
          <ac:spMkLst>
            <pc:docMk/>
            <pc:sldMk cId="384282378" sldId="315"/>
            <ac:spMk id="124" creationId="{00000000-0000-0000-0000-000000000000}"/>
          </ac:spMkLst>
        </pc:spChg>
      </pc:sldChg>
      <pc:sldChg chg="del">
        <pc:chgData name="مشاري عبدالله" userId="bbbb0ce04476b3cf" providerId="LiveId" clId="{F85BCBC4-9EAF-4DB5-BBA4-B12DF8EC3DA1}" dt="2022-05-20T22:44:06.964" v="1296" actId="47"/>
        <pc:sldMkLst>
          <pc:docMk/>
          <pc:sldMk cId="1543747476" sldId="316"/>
        </pc:sldMkLst>
      </pc:sldChg>
      <pc:sldChg chg="modSp mod">
        <pc:chgData name="مشاري عبدالله" userId="bbbb0ce04476b3cf" providerId="LiveId" clId="{F85BCBC4-9EAF-4DB5-BBA4-B12DF8EC3DA1}" dt="2022-05-20T19:12:56.074" v="423" actId="20577"/>
        <pc:sldMkLst>
          <pc:docMk/>
          <pc:sldMk cId="3793654038" sldId="319"/>
        </pc:sldMkLst>
        <pc:spChg chg="mod">
          <ac:chgData name="مشاري عبدالله" userId="bbbb0ce04476b3cf" providerId="LiveId" clId="{F85BCBC4-9EAF-4DB5-BBA4-B12DF8EC3DA1}" dt="2022-05-20T19:12:56.074" v="423" actId="20577"/>
          <ac:spMkLst>
            <pc:docMk/>
            <pc:sldMk cId="3793654038" sldId="319"/>
            <ac:spMk id="7" creationId="{E01CF85A-73F8-A0EC-FD59-B2125C230850}"/>
          </ac:spMkLst>
        </pc:spChg>
        <pc:spChg chg="mod">
          <ac:chgData name="مشاري عبدالله" userId="bbbb0ce04476b3cf" providerId="LiveId" clId="{F85BCBC4-9EAF-4DB5-BBA4-B12DF8EC3DA1}" dt="2022-05-20T19:06:41.570" v="225" actId="20577"/>
          <ac:spMkLst>
            <pc:docMk/>
            <pc:sldMk cId="3793654038" sldId="319"/>
            <ac:spMk id="124" creationId="{00000000-0000-0000-0000-000000000000}"/>
          </ac:spMkLst>
        </pc:spChg>
        <pc:picChg chg="mod">
          <ac:chgData name="مشاري عبدالله" userId="bbbb0ce04476b3cf" providerId="LiveId" clId="{F85BCBC4-9EAF-4DB5-BBA4-B12DF8EC3DA1}" dt="2022-05-20T19:06:50.655" v="227" actId="14100"/>
          <ac:picMkLst>
            <pc:docMk/>
            <pc:sldMk cId="3793654038" sldId="319"/>
            <ac:picMk id="3" creationId="{84E00141-817A-21E5-265E-1E2352AC919D}"/>
          </ac:picMkLst>
        </pc:picChg>
        <pc:picChg chg="mod">
          <ac:chgData name="مشاري عبدالله" userId="bbbb0ce04476b3cf" providerId="LiveId" clId="{F85BCBC4-9EAF-4DB5-BBA4-B12DF8EC3DA1}" dt="2022-05-20T19:06:09.537" v="202" actId="14100"/>
          <ac:picMkLst>
            <pc:docMk/>
            <pc:sldMk cId="3793654038" sldId="319"/>
            <ac:picMk id="9" creationId="{DBA750F3-2340-4CA5-57F1-424D982919B5}"/>
          </ac:picMkLst>
        </pc:picChg>
      </pc:sldChg>
      <pc:sldChg chg="modSp mod">
        <pc:chgData name="مشاري عبدالله" userId="bbbb0ce04476b3cf" providerId="LiveId" clId="{F85BCBC4-9EAF-4DB5-BBA4-B12DF8EC3DA1}" dt="2022-05-20T19:18:09.242" v="485" actId="20577"/>
        <pc:sldMkLst>
          <pc:docMk/>
          <pc:sldMk cId="3088728836" sldId="320"/>
        </pc:sldMkLst>
        <pc:spChg chg="mod">
          <ac:chgData name="مشاري عبدالله" userId="bbbb0ce04476b3cf" providerId="LiveId" clId="{F85BCBC4-9EAF-4DB5-BBA4-B12DF8EC3DA1}" dt="2022-05-20T19:18:09.242" v="485" actId="20577"/>
          <ac:spMkLst>
            <pc:docMk/>
            <pc:sldMk cId="3088728836" sldId="320"/>
            <ac:spMk id="124" creationId="{00000000-0000-0000-0000-000000000000}"/>
          </ac:spMkLst>
        </pc:spChg>
        <pc:picChg chg="mod">
          <ac:chgData name="مشاري عبدالله" userId="bbbb0ce04476b3cf" providerId="LiveId" clId="{F85BCBC4-9EAF-4DB5-BBA4-B12DF8EC3DA1}" dt="2022-05-20T19:10:29.936" v="314" actId="14100"/>
          <ac:picMkLst>
            <pc:docMk/>
            <pc:sldMk cId="3088728836" sldId="320"/>
            <ac:picMk id="3" creationId="{84E00141-817A-21E5-265E-1E2352AC919D}"/>
          </ac:picMkLst>
        </pc:picChg>
      </pc:sldChg>
      <pc:sldChg chg="modSp mod">
        <pc:chgData name="مشاري عبدالله" userId="bbbb0ce04476b3cf" providerId="LiveId" clId="{F85BCBC4-9EAF-4DB5-BBA4-B12DF8EC3DA1}" dt="2022-05-20T19:13:27.135" v="428" actId="14100"/>
        <pc:sldMkLst>
          <pc:docMk/>
          <pc:sldMk cId="1083589389" sldId="321"/>
        </pc:sldMkLst>
        <pc:spChg chg="mod">
          <ac:chgData name="مشاري عبدالله" userId="bbbb0ce04476b3cf" providerId="LiveId" clId="{F85BCBC4-9EAF-4DB5-BBA4-B12DF8EC3DA1}" dt="2022-05-20T19:12:49.371" v="421" actId="20577"/>
          <ac:spMkLst>
            <pc:docMk/>
            <pc:sldMk cId="1083589389" sldId="321"/>
            <ac:spMk id="7" creationId="{E01CF85A-73F8-A0EC-FD59-B2125C230850}"/>
          </ac:spMkLst>
        </pc:spChg>
        <pc:spChg chg="mod">
          <ac:chgData name="مشاري عبدالله" userId="bbbb0ce04476b3cf" providerId="LiveId" clId="{F85BCBC4-9EAF-4DB5-BBA4-B12DF8EC3DA1}" dt="2022-05-20T19:11:09.671" v="337" actId="20577"/>
          <ac:spMkLst>
            <pc:docMk/>
            <pc:sldMk cId="1083589389" sldId="321"/>
            <ac:spMk id="124" creationId="{00000000-0000-0000-0000-000000000000}"/>
          </ac:spMkLst>
        </pc:spChg>
        <pc:picChg chg="mod">
          <ac:chgData name="مشاري عبدالله" userId="bbbb0ce04476b3cf" providerId="LiveId" clId="{F85BCBC4-9EAF-4DB5-BBA4-B12DF8EC3DA1}" dt="2022-05-20T19:13:27.135" v="428" actId="14100"/>
          <ac:picMkLst>
            <pc:docMk/>
            <pc:sldMk cId="1083589389" sldId="321"/>
            <ac:picMk id="3" creationId="{84E00141-817A-21E5-265E-1E2352AC919D}"/>
          </ac:picMkLst>
        </pc:picChg>
        <pc:picChg chg="mod">
          <ac:chgData name="مشاري عبدالله" userId="bbbb0ce04476b3cf" providerId="LiveId" clId="{F85BCBC4-9EAF-4DB5-BBA4-B12DF8EC3DA1}" dt="2022-05-20T19:13:19.905" v="426" actId="14100"/>
          <ac:picMkLst>
            <pc:docMk/>
            <pc:sldMk cId="1083589389" sldId="321"/>
            <ac:picMk id="9" creationId="{DBA750F3-2340-4CA5-57F1-424D982919B5}"/>
          </ac:picMkLst>
        </pc:picChg>
      </pc:sldChg>
      <pc:sldChg chg="modSp mod">
        <pc:chgData name="مشاري عبدالله" userId="bbbb0ce04476b3cf" providerId="LiveId" clId="{F85BCBC4-9EAF-4DB5-BBA4-B12DF8EC3DA1}" dt="2022-05-20T19:21:18.552" v="527" actId="14100"/>
        <pc:sldMkLst>
          <pc:docMk/>
          <pc:sldMk cId="3464525085" sldId="322"/>
        </pc:sldMkLst>
        <pc:spChg chg="mod">
          <ac:chgData name="مشاري عبدالله" userId="bbbb0ce04476b3cf" providerId="LiveId" clId="{F85BCBC4-9EAF-4DB5-BBA4-B12DF8EC3DA1}" dt="2022-05-20T19:20:46.782" v="524"/>
          <ac:spMkLst>
            <pc:docMk/>
            <pc:sldMk cId="3464525085" sldId="322"/>
            <ac:spMk id="7" creationId="{E01CF85A-73F8-A0EC-FD59-B2125C230850}"/>
          </ac:spMkLst>
        </pc:spChg>
        <pc:spChg chg="mod">
          <ac:chgData name="مشاري عبدالله" userId="bbbb0ce04476b3cf" providerId="LiveId" clId="{F85BCBC4-9EAF-4DB5-BBA4-B12DF8EC3DA1}" dt="2022-05-20T19:20:16.847" v="521" actId="20577"/>
          <ac:spMkLst>
            <pc:docMk/>
            <pc:sldMk cId="3464525085" sldId="322"/>
            <ac:spMk id="124" creationId="{00000000-0000-0000-0000-000000000000}"/>
          </ac:spMkLst>
        </pc:spChg>
        <pc:picChg chg="mod">
          <ac:chgData name="مشاري عبدالله" userId="bbbb0ce04476b3cf" providerId="LiveId" clId="{F85BCBC4-9EAF-4DB5-BBA4-B12DF8EC3DA1}" dt="2022-05-20T19:20:32.999" v="523" actId="14100"/>
          <ac:picMkLst>
            <pc:docMk/>
            <pc:sldMk cId="3464525085" sldId="322"/>
            <ac:picMk id="3" creationId="{84E00141-817A-21E5-265E-1E2352AC919D}"/>
          </ac:picMkLst>
        </pc:picChg>
        <pc:picChg chg="mod">
          <ac:chgData name="مشاري عبدالله" userId="bbbb0ce04476b3cf" providerId="LiveId" clId="{F85BCBC4-9EAF-4DB5-BBA4-B12DF8EC3DA1}" dt="2022-05-20T19:21:18.552" v="527" actId="14100"/>
          <ac:picMkLst>
            <pc:docMk/>
            <pc:sldMk cId="3464525085" sldId="322"/>
            <ac:picMk id="9" creationId="{DBA750F3-2340-4CA5-57F1-424D982919B5}"/>
          </ac:picMkLst>
        </pc:picChg>
      </pc:sldChg>
      <pc:sldChg chg="modSp mod">
        <pc:chgData name="مشاري عبدالله" userId="bbbb0ce04476b3cf" providerId="LiveId" clId="{F85BCBC4-9EAF-4DB5-BBA4-B12DF8EC3DA1}" dt="2022-05-20T19:19:21.142" v="508" actId="14100"/>
        <pc:sldMkLst>
          <pc:docMk/>
          <pc:sldMk cId="503118981" sldId="323"/>
        </pc:sldMkLst>
        <pc:spChg chg="mod">
          <ac:chgData name="مشاري عبدالله" userId="bbbb0ce04476b3cf" providerId="LiveId" clId="{F85BCBC4-9EAF-4DB5-BBA4-B12DF8EC3DA1}" dt="2022-05-20T19:18:56.328" v="504" actId="20577"/>
          <ac:spMkLst>
            <pc:docMk/>
            <pc:sldMk cId="503118981" sldId="323"/>
            <ac:spMk id="124" creationId="{00000000-0000-0000-0000-000000000000}"/>
          </ac:spMkLst>
        </pc:spChg>
        <pc:picChg chg="mod">
          <ac:chgData name="مشاري عبدالله" userId="bbbb0ce04476b3cf" providerId="LiveId" clId="{F85BCBC4-9EAF-4DB5-BBA4-B12DF8EC3DA1}" dt="2022-05-20T19:19:21.142" v="508" actId="14100"/>
          <ac:picMkLst>
            <pc:docMk/>
            <pc:sldMk cId="503118981" sldId="323"/>
            <ac:picMk id="3" creationId="{84E00141-817A-21E5-265E-1E2352AC919D}"/>
          </ac:picMkLst>
        </pc:picChg>
      </pc:sldChg>
      <pc:sldChg chg="modSp mod">
        <pc:chgData name="مشاري عبدالله" userId="bbbb0ce04476b3cf" providerId="LiveId" clId="{F85BCBC4-9EAF-4DB5-BBA4-B12DF8EC3DA1}" dt="2022-05-20T19:24:13.542" v="620" actId="1076"/>
        <pc:sldMkLst>
          <pc:docMk/>
          <pc:sldMk cId="2415170095" sldId="324"/>
        </pc:sldMkLst>
        <pc:spChg chg="mod">
          <ac:chgData name="مشاري عبدالله" userId="bbbb0ce04476b3cf" providerId="LiveId" clId="{F85BCBC4-9EAF-4DB5-BBA4-B12DF8EC3DA1}" dt="2022-05-20T19:22:21.888" v="611"/>
          <ac:spMkLst>
            <pc:docMk/>
            <pc:sldMk cId="2415170095" sldId="324"/>
            <ac:spMk id="124" creationId="{00000000-0000-0000-0000-000000000000}"/>
          </ac:spMkLst>
        </pc:spChg>
        <pc:picChg chg="mod">
          <ac:chgData name="مشاري عبدالله" userId="bbbb0ce04476b3cf" providerId="LiveId" clId="{F85BCBC4-9EAF-4DB5-BBA4-B12DF8EC3DA1}" dt="2022-05-20T19:24:13.542" v="620" actId="1076"/>
          <ac:picMkLst>
            <pc:docMk/>
            <pc:sldMk cId="2415170095" sldId="324"/>
            <ac:picMk id="3" creationId="{84E00141-817A-21E5-265E-1E2352AC919D}"/>
          </ac:picMkLst>
        </pc:picChg>
      </pc:sldChg>
      <pc:sldChg chg="modSp add mod">
        <pc:chgData name="مشاري عبدالله" userId="bbbb0ce04476b3cf" providerId="LiveId" clId="{F85BCBC4-9EAF-4DB5-BBA4-B12DF8EC3DA1}" dt="2022-05-20T22:28:29.039" v="665" actId="20577"/>
        <pc:sldMkLst>
          <pc:docMk/>
          <pc:sldMk cId="195664817" sldId="325"/>
        </pc:sldMkLst>
        <pc:spChg chg="mod">
          <ac:chgData name="مشاري عبدالله" userId="bbbb0ce04476b3cf" providerId="LiveId" clId="{F85BCBC4-9EAF-4DB5-BBA4-B12DF8EC3DA1}" dt="2022-05-20T22:28:29.039" v="665" actId="20577"/>
          <ac:spMkLst>
            <pc:docMk/>
            <pc:sldMk cId="195664817" sldId="325"/>
            <ac:spMk id="123" creationId="{00000000-0000-0000-0000-000000000000}"/>
          </ac:spMkLst>
        </pc:spChg>
      </pc:sldChg>
      <pc:sldChg chg="add del">
        <pc:chgData name="مشاري عبدالله" userId="bbbb0ce04476b3cf" providerId="LiveId" clId="{F85BCBC4-9EAF-4DB5-BBA4-B12DF8EC3DA1}" dt="2022-05-20T17:51:27.951" v="196" actId="47"/>
        <pc:sldMkLst>
          <pc:docMk/>
          <pc:sldMk cId="1883561557" sldId="325"/>
        </pc:sldMkLst>
      </pc:sldChg>
      <pc:sldChg chg="modSp add mod">
        <pc:chgData name="مشاري عبدالله" userId="bbbb0ce04476b3cf" providerId="LiveId" clId="{F85BCBC4-9EAF-4DB5-BBA4-B12DF8EC3DA1}" dt="2022-05-21T15:21:29.379" v="1546" actId="20577"/>
        <pc:sldMkLst>
          <pc:docMk/>
          <pc:sldMk cId="1724935061" sldId="326"/>
        </pc:sldMkLst>
        <pc:spChg chg="mod">
          <ac:chgData name="مشاري عبدالله" userId="bbbb0ce04476b3cf" providerId="LiveId" clId="{F85BCBC4-9EAF-4DB5-BBA4-B12DF8EC3DA1}" dt="2022-05-20T22:29:06.691" v="703" actId="20577"/>
          <ac:spMkLst>
            <pc:docMk/>
            <pc:sldMk cId="1724935061" sldId="326"/>
            <ac:spMk id="123" creationId="{00000000-0000-0000-0000-000000000000}"/>
          </ac:spMkLst>
        </pc:spChg>
        <pc:spChg chg="mod">
          <ac:chgData name="مشاري عبدالله" userId="bbbb0ce04476b3cf" providerId="LiveId" clId="{F85BCBC4-9EAF-4DB5-BBA4-B12DF8EC3DA1}" dt="2022-05-21T15:21:29.379" v="1546" actId="20577"/>
          <ac:spMkLst>
            <pc:docMk/>
            <pc:sldMk cId="1724935061" sldId="326"/>
            <ac:spMk id="124" creationId="{00000000-0000-0000-0000-000000000000}"/>
          </ac:spMkLst>
        </pc:spChg>
      </pc:sldChg>
      <pc:sldChg chg="addSp delSp modSp add mod">
        <pc:chgData name="مشاري عبدالله" userId="bbbb0ce04476b3cf" providerId="LiveId" clId="{F85BCBC4-9EAF-4DB5-BBA4-B12DF8EC3DA1}" dt="2022-05-21T14:44:17.138" v="1398" actId="20577"/>
        <pc:sldMkLst>
          <pc:docMk/>
          <pc:sldMk cId="759118454" sldId="327"/>
        </pc:sldMkLst>
        <pc:spChg chg="mod">
          <ac:chgData name="مشاري عبدالله" userId="bbbb0ce04476b3cf" providerId="LiveId" clId="{F85BCBC4-9EAF-4DB5-BBA4-B12DF8EC3DA1}" dt="2022-05-21T14:44:17.138" v="1398" actId="20577"/>
          <ac:spMkLst>
            <pc:docMk/>
            <pc:sldMk cId="759118454" sldId="327"/>
            <ac:spMk id="123" creationId="{00000000-0000-0000-0000-000000000000}"/>
          </ac:spMkLst>
        </pc:spChg>
        <pc:spChg chg="del mod">
          <ac:chgData name="مشاري عبدالله" userId="bbbb0ce04476b3cf" providerId="LiveId" clId="{F85BCBC4-9EAF-4DB5-BBA4-B12DF8EC3DA1}" dt="2022-05-21T14:31:35.853" v="1302" actId="478"/>
          <ac:spMkLst>
            <pc:docMk/>
            <pc:sldMk cId="759118454" sldId="327"/>
            <ac:spMk id="124" creationId="{00000000-0000-0000-0000-000000000000}"/>
          </ac:spMkLst>
        </pc:spChg>
        <pc:picChg chg="add del mod">
          <ac:chgData name="مشاري عبدالله" userId="bbbb0ce04476b3cf" providerId="LiveId" clId="{F85BCBC4-9EAF-4DB5-BBA4-B12DF8EC3DA1}" dt="2022-05-21T14:31:28.407" v="1301" actId="478"/>
          <ac:picMkLst>
            <pc:docMk/>
            <pc:sldMk cId="759118454" sldId="327"/>
            <ac:picMk id="3" creationId="{2D991D25-5F2A-E234-7670-D78639356658}"/>
          </ac:picMkLst>
        </pc:picChg>
        <pc:picChg chg="add mod">
          <ac:chgData name="مشاري عبدالله" userId="bbbb0ce04476b3cf" providerId="LiveId" clId="{F85BCBC4-9EAF-4DB5-BBA4-B12DF8EC3DA1}" dt="2022-05-21T14:36:15.886" v="1314" actId="1076"/>
          <ac:picMkLst>
            <pc:docMk/>
            <pc:sldMk cId="759118454" sldId="327"/>
            <ac:picMk id="5" creationId="{E189BF87-8142-FACB-84F1-57FE0CA5B4FE}"/>
          </ac:picMkLst>
        </pc:picChg>
      </pc:sldChg>
      <pc:sldChg chg="addSp delSp modSp add mod">
        <pc:chgData name="مشاري عبدالله" userId="bbbb0ce04476b3cf" providerId="LiveId" clId="{F85BCBC4-9EAF-4DB5-BBA4-B12DF8EC3DA1}" dt="2022-05-21T15:19:38.731" v="1545" actId="20577"/>
        <pc:sldMkLst>
          <pc:docMk/>
          <pc:sldMk cId="1331517027" sldId="328"/>
        </pc:sldMkLst>
        <pc:spChg chg="add del mod">
          <ac:chgData name="مشاري عبدالله" userId="bbbb0ce04476b3cf" providerId="LiveId" clId="{F85BCBC4-9EAF-4DB5-BBA4-B12DF8EC3DA1}" dt="2022-05-21T14:55:18.341" v="1465" actId="478"/>
          <ac:spMkLst>
            <pc:docMk/>
            <pc:sldMk cId="1331517027" sldId="328"/>
            <ac:spMk id="4" creationId="{4887BA41-4B8C-2DF5-A228-C7AEB53741F2}"/>
          </ac:spMkLst>
        </pc:spChg>
        <pc:spChg chg="add del mod">
          <ac:chgData name="مشاري عبدالله" userId="bbbb0ce04476b3cf" providerId="LiveId" clId="{F85BCBC4-9EAF-4DB5-BBA4-B12DF8EC3DA1}" dt="2022-05-21T15:03:31.394" v="1521" actId="478"/>
          <ac:spMkLst>
            <pc:docMk/>
            <pc:sldMk cId="1331517027" sldId="328"/>
            <ac:spMk id="6" creationId="{3C29F80D-FD09-7A93-59AD-601D22D82439}"/>
          </ac:spMkLst>
        </pc:spChg>
        <pc:spChg chg="mod">
          <ac:chgData name="مشاري عبدالله" userId="bbbb0ce04476b3cf" providerId="LiveId" clId="{F85BCBC4-9EAF-4DB5-BBA4-B12DF8EC3DA1}" dt="2022-05-21T15:19:38.731" v="1545" actId="20577"/>
          <ac:spMkLst>
            <pc:docMk/>
            <pc:sldMk cId="1331517027" sldId="328"/>
            <ac:spMk id="123" creationId="{00000000-0000-0000-0000-000000000000}"/>
          </ac:spMkLst>
        </pc:spChg>
        <pc:spChg chg="del mod">
          <ac:chgData name="مشاري عبدالله" userId="bbbb0ce04476b3cf" providerId="LiveId" clId="{F85BCBC4-9EAF-4DB5-BBA4-B12DF8EC3DA1}" dt="2022-05-21T15:03:27.619" v="1520" actId="478"/>
          <ac:spMkLst>
            <pc:docMk/>
            <pc:sldMk cId="1331517027" sldId="328"/>
            <ac:spMk id="124" creationId="{00000000-0000-0000-0000-000000000000}"/>
          </ac:spMkLst>
        </pc:spChg>
        <pc:graphicFrameChg chg="add del mod modGraphic">
          <ac:chgData name="مشاري عبدالله" userId="bbbb0ce04476b3cf" providerId="LiveId" clId="{F85BCBC4-9EAF-4DB5-BBA4-B12DF8EC3DA1}" dt="2022-05-21T15:00:35.482" v="1477" actId="478"/>
          <ac:graphicFrameMkLst>
            <pc:docMk/>
            <pc:sldMk cId="1331517027" sldId="328"/>
            <ac:graphicFrameMk id="2" creationId="{83DA4016-3BB0-0D7C-0C8B-17F5824EC01C}"/>
          </ac:graphicFrameMkLst>
        </pc:graphicFrameChg>
        <pc:picChg chg="del">
          <ac:chgData name="مشاري عبدالله" userId="bbbb0ce04476b3cf" providerId="LiveId" clId="{F85BCBC4-9EAF-4DB5-BBA4-B12DF8EC3DA1}" dt="2022-05-21T14:54:19.367" v="1461" actId="478"/>
          <ac:picMkLst>
            <pc:docMk/>
            <pc:sldMk cId="1331517027" sldId="328"/>
            <ac:picMk id="3" creationId="{84E00141-817A-21E5-265E-1E2352AC919D}"/>
          </ac:picMkLst>
        </pc:picChg>
        <pc:picChg chg="add mod">
          <ac:chgData name="مشاري عبدالله" userId="bbbb0ce04476b3cf" providerId="LiveId" clId="{F85BCBC4-9EAF-4DB5-BBA4-B12DF8EC3DA1}" dt="2022-05-21T15:03:46.292" v="1523" actId="1076"/>
          <ac:picMkLst>
            <pc:docMk/>
            <pc:sldMk cId="1331517027" sldId="328"/>
            <ac:picMk id="8" creationId="{7598DE26-AA76-5EE9-C8EC-5E8B95E94F12}"/>
          </ac:picMkLst>
        </pc:picChg>
        <pc:picChg chg="add mod">
          <ac:chgData name="مشاري عبدالله" userId="bbbb0ce04476b3cf" providerId="LiveId" clId="{F85BCBC4-9EAF-4DB5-BBA4-B12DF8EC3DA1}" dt="2022-05-21T15:04:42.184" v="1525" actId="1076"/>
          <ac:picMkLst>
            <pc:docMk/>
            <pc:sldMk cId="1331517027" sldId="328"/>
            <ac:picMk id="10" creationId="{62F88D58-F156-56C4-0A70-CEE20F491EE5}"/>
          </ac:picMkLst>
        </pc:picChg>
        <pc:picChg chg="add mod">
          <ac:chgData name="مشاري عبدالله" userId="bbbb0ce04476b3cf" providerId="LiveId" clId="{F85BCBC4-9EAF-4DB5-BBA4-B12DF8EC3DA1}" dt="2022-05-21T15:07:14.207" v="1528" actId="1076"/>
          <ac:picMkLst>
            <pc:docMk/>
            <pc:sldMk cId="1331517027" sldId="328"/>
            <ac:picMk id="12" creationId="{06961771-52E6-5A1E-0B0D-CAA1DB4ADFD6}"/>
          </ac:picMkLst>
        </pc:picChg>
        <pc:picChg chg="add mod">
          <ac:chgData name="مشاري عبدالله" userId="bbbb0ce04476b3cf" providerId="LiveId" clId="{F85BCBC4-9EAF-4DB5-BBA4-B12DF8EC3DA1}" dt="2022-05-21T15:17:03.013" v="1530" actId="1076"/>
          <ac:picMkLst>
            <pc:docMk/>
            <pc:sldMk cId="1331517027" sldId="328"/>
            <ac:picMk id="14" creationId="{F46055B9-80E0-E373-FB6B-0710983B00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684202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4701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07709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55262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26580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82018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5289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55629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49915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34870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50860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7778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55668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50405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0549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45110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6125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80140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82019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94680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69207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2713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0408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1868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9139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3568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74349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9010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261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sm" len="sm"/>
            <a:tailEnd type="none" w="sm" len="sm"/>
          </a:ln>
        </p:spPr>
      </p:cxnSp>
      <p:sp>
        <p:nvSpPr>
          <p:cNvPr id="12" name="Google Shape;12;p2"/>
          <p:cNvSpPr/>
          <p:nvPr/>
        </p:nvSpPr>
        <p:spPr>
          <a:xfrm>
            <a:off x="1117950" y="3393000"/>
            <a:ext cx="567000" cy="56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5" name="Google Shape;15;p3"/>
          <p:cNvSpPr txBox="1">
            <a:spLocks noGrp="1"/>
          </p:cNvSpPr>
          <p:nvPr>
            <p:ph type="body" idx="1"/>
          </p:nvPr>
        </p:nvSpPr>
        <p:spPr>
          <a:xfrm>
            <a:off x="1381250" y="1618700"/>
            <a:ext cx="3425400" cy="32310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Clr>
                <a:schemeClr val="dk2"/>
              </a:buClr>
              <a:buSzPts val="2000"/>
              <a:buChar char="◉"/>
              <a:defRPr sz="2000"/>
            </a:lvl1pPr>
            <a:lvl2pPr marL="914400" lvl="1" indent="-355600" algn="l">
              <a:lnSpc>
                <a:spcPct val="100000"/>
              </a:lnSpc>
              <a:spcBef>
                <a:spcPts val="0"/>
              </a:spcBef>
              <a:spcAft>
                <a:spcPts val="0"/>
              </a:spcAft>
              <a:buClr>
                <a:schemeClr val="dk2"/>
              </a:buClr>
              <a:buSzPts val="2000"/>
              <a:buChar char="○"/>
              <a:defRPr/>
            </a:lvl2pPr>
            <a:lvl3pPr marL="1371600" lvl="2" indent="-355600" algn="l">
              <a:lnSpc>
                <a:spcPct val="100000"/>
              </a:lnSpc>
              <a:spcBef>
                <a:spcPts val="0"/>
              </a:spcBef>
              <a:spcAft>
                <a:spcPts val="0"/>
              </a:spcAft>
              <a:buClr>
                <a:schemeClr val="dk2"/>
              </a:buClr>
              <a:buSzPts val="2000"/>
              <a:buChar char="■"/>
              <a:defRPr/>
            </a:lvl3pPr>
            <a:lvl4pPr marL="1828800" lvl="3" indent="-355600" algn="l">
              <a:lnSpc>
                <a:spcPct val="100000"/>
              </a:lnSpc>
              <a:spcBef>
                <a:spcPts val="0"/>
              </a:spcBef>
              <a:spcAft>
                <a:spcPts val="0"/>
              </a:spcAft>
              <a:buClr>
                <a:schemeClr val="dk2"/>
              </a:buClr>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6" name="Google Shape;16;p3"/>
          <p:cNvSpPr txBox="1">
            <a:spLocks noGrp="1"/>
          </p:cNvSpPr>
          <p:nvPr>
            <p:ph type="body" idx="2"/>
          </p:nvPr>
        </p:nvSpPr>
        <p:spPr>
          <a:xfrm>
            <a:off x="5012916" y="1618700"/>
            <a:ext cx="3425400" cy="32310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Clr>
                <a:schemeClr val="dk2"/>
              </a:buClr>
              <a:buSzPts val="2000"/>
              <a:buChar char="◉"/>
              <a:defRPr sz="2000"/>
            </a:lvl1pPr>
            <a:lvl2pPr marL="914400" lvl="1" indent="-355600" algn="l">
              <a:lnSpc>
                <a:spcPct val="100000"/>
              </a:lnSpc>
              <a:spcBef>
                <a:spcPts val="0"/>
              </a:spcBef>
              <a:spcAft>
                <a:spcPts val="0"/>
              </a:spcAft>
              <a:buClr>
                <a:schemeClr val="dk2"/>
              </a:buClr>
              <a:buSzPts val="2000"/>
              <a:buChar char="○"/>
              <a:defRPr/>
            </a:lvl2pPr>
            <a:lvl3pPr marL="1371600" lvl="2" indent="-355600" algn="l">
              <a:lnSpc>
                <a:spcPct val="100000"/>
              </a:lnSpc>
              <a:spcBef>
                <a:spcPts val="0"/>
              </a:spcBef>
              <a:spcAft>
                <a:spcPts val="0"/>
              </a:spcAft>
              <a:buClr>
                <a:schemeClr val="dk2"/>
              </a:buClr>
              <a:buSzPts val="2000"/>
              <a:buChar char="■"/>
              <a:defRPr/>
            </a:lvl3pPr>
            <a:lvl4pPr marL="1828800" lvl="3" indent="-355600" algn="l">
              <a:lnSpc>
                <a:spcPct val="100000"/>
              </a:lnSpc>
              <a:spcBef>
                <a:spcPts val="0"/>
              </a:spcBef>
              <a:spcAft>
                <a:spcPts val="0"/>
              </a:spcAft>
              <a:buClr>
                <a:schemeClr val="dk2"/>
              </a:buClr>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cxnSp>
        <p:nvCxnSpPr>
          <p:cNvPr id="17" name="Google Shape;17;p3"/>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18" name="Google Shape;18;p3"/>
          <p:cNvSpPr/>
          <p:nvPr/>
        </p:nvSpPr>
        <p:spPr>
          <a:xfrm>
            <a:off x="817475" y="928767"/>
            <a:ext cx="405900" cy="405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 name="Google Shape;19;p3"/>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
        <p:nvSpPr>
          <p:cNvPr id="20" name="Google Shape;20;p3"/>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21"/>
        <p:cNvGrpSpPr/>
        <p:nvPr/>
      </p:nvGrpSpPr>
      <p:grpSpPr>
        <a:xfrm>
          <a:off x="0" y="0"/>
          <a:ext cx="0" cy="0"/>
          <a:chOff x="0" y="0"/>
          <a:chExt cx="0" cy="0"/>
        </a:xfrm>
      </p:grpSpPr>
      <p:sp>
        <p:nvSpPr>
          <p:cNvPr id="22" name="Google Shape;22;p4"/>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5"/>
          <p:cNvSpPr txBox="1">
            <a:spLocks noGrp="1"/>
          </p:cNvSpPr>
          <p:nvPr>
            <p:ph type="subTitle" idx="1"/>
          </p:nvPr>
        </p:nvSpPr>
        <p:spPr>
          <a:xfrm>
            <a:off x="2022300" y="2815923"/>
            <a:ext cx="5591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400"/>
              <a:buNone/>
              <a:defRPr sz="1400">
                <a:highlight>
                  <a:schemeClr val="dk2"/>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25" name="Google Shape;25;p5"/>
          <p:cNvCxnSpPr/>
          <p:nvPr/>
        </p:nvCxnSpPr>
        <p:spPr>
          <a:xfrm>
            <a:off x="-6025" y="2571762"/>
            <a:ext cx="1984500" cy="0"/>
          </a:xfrm>
          <a:prstGeom prst="straightConnector1">
            <a:avLst/>
          </a:prstGeom>
          <a:noFill/>
          <a:ln w="9525" cap="flat" cmpd="sng">
            <a:solidFill>
              <a:srgbClr val="CCCCCC"/>
            </a:solidFill>
            <a:prstDash val="solid"/>
            <a:round/>
            <a:headEnd type="none" w="sm" len="sm"/>
            <a:tailEnd type="none" w="sm" len="sm"/>
          </a:ln>
        </p:spPr>
      </p:cxnSp>
      <p:sp>
        <p:nvSpPr>
          <p:cNvPr id="26" name="Google Shape;26;p5"/>
          <p:cNvSpPr/>
          <p:nvPr/>
        </p:nvSpPr>
        <p:spPr>
          <a:xfrm>
            <a:off x="1117950" y="2288250"/>
            <a:ext cx="567000" cy="56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cxnSp>
        <p:nvCxnSpPr>
          <p:cNvPr id="28" name="Google Shape;28;p5"/>
          <p:cNvCxnSpPr/>
          <p:nvPr/>
        </p:nvCxnSpPr>
        <p:spPr>
          <a:xfrm>
            <a:off x="5898975" y="2571750"/>
            <a:ext cx="3251100" cy="0"/>
          </a:xfrm>
          <a:prstGeom prst="straightConnector1">
            <a:avLst/>
          </a:prstGeom>
          <a:noFill/>
          <a:ln w="9525" cap="flat" cmpd="sng">
            <a:solidFill>
              <a:srgbClr val="CCCCCC"/>
            </a:solidFill>
            <a:prstDash val="solid"/>
            <a:round/>
            <a:headEnd type="none" w="sm" len="sm"/>
            <a:tailEnd type="none" w="sm" len="sm"/>
          </a:ln>
        </p:spPr>
      </p:cxnSp>
      <p:sp>
        <p:nvSpPr>
          <p:cNvPr id="29" name="Google Shape;29;p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6"/>
        <p:cNvGrpSpPr/>
        <p:nvPr/>
      </p:nvGrpSpPr>
      <p:grpSpPr>
        <a:xfrm>
          <a:off x="0" y="0"/>
          <a:ext cx="0" cy="0"/>
          <a:chOff x="0" y="0"/>
          <a:chExt cx="0" cy="0"/>
        </a:xfrm>
      </p:grpSpPr>
      <p:cxnSp>
        <p:nvCxnSpPr>
          <p:cNvPr id="37" name="Google Shape;37;p7"/>
          <p:cNvCxnSpPr/>
          <p:nvPr/>
        </p:nvCxnSpPr>
        <p:spPr>
          <a:xfrm>
            <a:off x="0" y="1131725"/>
            <a:ext cx="1375800" cy="0"/>
          </a:xfrm>
          <a:prstGeom prst="straightConnector1">
            <a:avLst/>
          </a:prstGeom>
          <a:noFill/>
          <a:ln w="9525" cap="flat" cmpd="sng">
            <a:solidFill>
              <a:srgbClr val="CCCCCC"/>
            </a:solidFill>
            <a:prstDash val="solid"/>
            <a:round/>
            <a:headEnd type="none" w="sm" len="sm"/>
            <a:tailEnd type="none" w="sm" len="sm"/>
          </a:ln>
        </p:spPr>
      </p:cxnSp>
      <p:sp>
        <p:nvSpPr>
          <p:cNvPr id="38" name="Google Shape;38;p7"/>
          <p:cNvSpPr/>
          <p:nvPr/>
        </p:nvSpPr>
        <p:spPr>
          <a:xfrm>
            <a:off x="817475" y="928767"/>
            <a:ext cx="405900" cy="405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Font typeface="Lora"/>
              <a:buNone/>
              <a:defRPr sz="2000" b="1">
                <a:latin typeface="Lora"/>
                <a:ea typeface="Lora"/>
                <a:cs typeface="Lora"/>
                <a:sym typeface="Lora"/>
              </a:defRPr>
            </a:lvl1pPr>
            <a:lvl2pPr lvl="1"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40" name="Google Shape;40;p7"/>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Clr>
                <a:schemeClr val="dk2"/>
              </a:buClr>
              <a:buSzPts val="2400"/>
              <a:buFont typeface="Quattrocento Sans"/>
              <a:buChar char="◉"/>
              <a:defRPr sz="2400">
                <a:latin typeface="Quattrocento Sans"/>
                <a:ea typeface="Quattrocento Sans"/>
                <a:cs typeface="Quattrocento Sans"/>
                <a:sym typeface="Quattrocento Sans"/>
              </a:defRPr>
            </a:lvl1pPr>
            <a:lvl2pPr marL="914400" lvl="1" indent="-355600" algn="l">
              <a:lnSpc>
                <a:spcPct val="100000"/>
              </a:lnSpc>
              <a:spcBef>
                <a:spcPts val="0"/>
              </a:spcBef>
              <a:spcAft>
                <a:spcPts val="0"/>
              </a:spcAft>
              <a:buClr>
                <a:schemeClr val="dk2"/>
              </a:buClr>
              <a:buSzPts val="2000"/>
              <a:buFont typeface="Quattrocento Sans"/>
              <a:buChar char="○"/>
              <a:defRPr sz="2000">
                <a:latin typeface="Quattrocento Sans"/>
                <a:ea typeface="Quattrocento Sans"/>
                <a:cs typeface="Quattrocento Sans"/>
                <a:sym typeface="Quattrocento Sans"/>
              </a:defRPr>
            </a:lvl2pPr>
            <a:lvl3pPr marL="1371600" lvl="2" indent="-355600" algn="l">
              <a:lnSpc>
                <a:spcPct val="100000"/>
              </a:lnSpc>
              <a:spcBef>
                <a:spcPts val="0"/>
              </a:spcBef>
              <a:spcAft>
                <a:spcPts val="0"/>
              </a:spcAft>
              <a:buClr>
                <a:schemeClr val="dk2"/>
              </a:buClr>
              <a:buSzPts val="2000"/>
              <a:buFont typeface="Quattrocento Sans"/>
              <a:buChar char="■"/>
              <a:defRPr sz="2000">
                <a:latin typeface="Quattrocento Sans"/>
                <a:ea typeface="Quattrocento Sans"/>
                <a:cs typeface="Quattrocento Sans"/>
                <a:sym typeface="Quattrocento Sans"/>
              </a:defRPr>
            </a:lvl3pPr>
            <a:lvl4pPr marL="1828800" lvl="3"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4pPr>
            <a:lvl5pPr marL="2286000" lvl="4"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5pPr>
            <a:lvl6pPr marL="2743200" lvl="5"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6pPr>
            <a:lvl7pPr marL="3200400" lvl="6"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7pPr>
            <a:lvl8pPr marL="3657600" lvl="7"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8pPr>
            <a:lvl9pPr marL="4114800" lvl="8" indent="-342900" algn="l">
              <a:lnSpc>
                <a:spcPct val="100000"/>
              </a:lnSpc>
              <a:spcBef>
                <a:spcPts val="0"/>
              </a:spcBef>
              <a:spcAft>
                <a:spcPts val="0"/>
              </a:spcAft>
              <a:buClr>
                <a:schemeClr val="dk2"/>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41" name="Google Shape;41;p7"/>
          <p:cNvCxnSpPr/>
          <p:nvPr/>
        </p:nvCxnSpPr>
        <p:spPr>
          <a:xfrm>
            <a:off x="5265650" y="1131725"/>
            <a:ext cx="3878400" cy="0"/>
          </a:xfrm>
          <a:prstGeom prst="straightConnector1">
            <a:avLst/>
          </a:prstGeom>
          <a:noFill/>
          <a:ln w="9525" cap="flat" cmpd="sng">
            <a:solidFill>
              <a:srgbClr val="CCCCCC"/>
            </a:solidFill>
            <a:prstDash val="solid"/>
            <a:round/>
            <a:headEnd type="none" w="sm" len="sm"/>
            <a:tailEnd type="none" w="sm" len="sm"/>
          </a:ln>
        </p:spPr>
      </p:cxnSp>
      <p:sp>
        <p:nvSpPr>
          <p:cNvPr id="42" name="Google Shape;42;p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dk2"/>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dk2"/>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dk2"/>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dk2"/>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Mohabyoussef09/Arabic-Sentiment-Analysis" TargetMode="External"/><Relationship Id="rId3" Type="http://schemas.openxmlformats.org/officeDocument/2006/relationships/hyperlink" Target="https://cutt.us/aahoC" TargetMode="External"/><Relationship Id="rId7" Type="http://schemas.openxmlformats.org/officeDocument/2006/relationships/hyperlink" Target="https://cutt.us/SXE2v"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thesai.org/Publications/ViewPaper?Volume=12&amp;Issue=3&amp;Code=IJACSA&amp;SerialNo=73" TargetMode="External"/><Relationship Id="rId5" Type="http://schemas.openxmlformats.org/officeDocument/2006/relationships/hyperlink" Target="https://www.sciencedirect.com/science/article/pii/S1877050917321518" TargetMode="External"/><Relationship Id="rId10" Type="http://schemas.openxmlformats.org/officeDocument/2006/relationships/hyperlink" Target="https://2u.pw/GDnoU" TargetMode="External"/><Relationship Id="rId4" Type="http://schemas.openxmlformats.org/officeDocument/2006/relationships/hyperlink" Target="https://2u.pw/i12G5" TargetMode="External"/><Relationship Id="rId9" Type="http://schemas.openxmlformats.org/officeDocument/2006/relationships/hyperlink" Target="https://2u.pw/Lm0n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Sentiment Analysis of Arabic Tweets</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Random Forest</a:t>
            </a:r>
            <a:endParaRPr dirty="0"/>
          </a:p>
        </p:txBody>
      </p:sp>
      <p:sp>
        <p:nvSpPr>
          <p:cNvPr id="124" name="Google Shape;124;p17"/>
          <p:cNvSpPr txBox="1">
            <a:spLocks noGrp="1"/>
          </p:cNvSpPr>
          <p:nvPr>
            <p:ph type="body" idx="1"/>
          </p:nvPr>
        </p:nvSpPr>
        <p:spPr>
          <a:xfrm>
            <a:off x="1226209" y="1079426"/>
            <a:ext cx="6809700" cy="3171809"/>
          </a:xfrm>
          <a:prstGeom prst="rect">
            <a:avLst/>
          </a:prstGeom>
          <a:noFill/>
          <a:ln>
            <a:noFill/>
          </a:ln>
        </p:spPr>
        <p:txBody>
          <a:bodyPr spcFirstLastPara="1" wrap="square" lIns="91425" tIns="91425" rIns="91425" bIns="91425" anchor="t" anchorCtr="0">
            <a:noAutofit/>
          </a:bodyPr>
          <a:lstStyle/>
          <a:p>
            <a:pPr marL="76200" lvl="0" indent="0">
              <a:buNone/>
            </a:pPr>
            <a:endParaRPr lang="en-US" sz="1800" dirty="0">
              <a:latin typeface="Lora" pitchFamily="2" charset="0"/>
            </a:endParaRPr>
          </a:p>
          <a:p>
            <a:r>
              <a:rPr lang="en-US" sz="1800" dirty="0">
                <a:latin typeface="Lora" pitchFamily="2" charset="0"/>
              </a:rPr>
              <a:t>It is an improvement over decision trees and as its name suggests, it consists of a large number of individual decision trees that work as a group to obtain more accurate and stable predictions.</a:t>
            </a: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extLst>
      <p:ext uri="{BB962C8B-B14F-4D97-AF65-F5344CB8AC3E}">
        <p14:creationId xmlns:p14="http://schemas.microsoft.com/office/powerpoint/2010/main" val="370168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27062" y="846685"/>
            <a:ext cx="4972138" cy="56015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Bidirectional Encoder Representations Transformers (BERT)</a:t>
            </a:r>
            <a:endParaRPr dirty="0"/>
          </a:p>
        </p:txBody>
      </p:sp>
      <p:sp>
        <p:nvSpPr>
          <p:cNvPr id="124" name="Google Shape;124;p17"/>
          <p:cNvSpPr txBox="1">
            <a:spLocks noGrp="1"/>
          </p:cNvSpPr>
          <p:nvPr>
            <p:ph type="body" idx="1"/>
          </p:nvPr>
        </p:nvSpPr>
        <p:spPr>
          <a:xfrm>
            <a:off x="420382" y="1583954"/>
            <a:ext cx="3237217" cy="3112200"/>
          </a:xfrm>
          <a:prstGeom prst="rect">
            <a:avLst/>
          </a:prstGeom>
          <a:noFill/>
          <a:ln>
            <a:noFill/>
          </a:ln>
        </p:spPr>
        <p:txBody>
          <a:bodyPr spcFirstLastPara="1" wrap="square" lIns="91425" tIns="91425" rIns="91425" bIns="91425" anchor="t" anchorCtr="0">
            <a:noAutofit/>
          </a:bodyPr>
          <a:lstStyle/>
          <a:p>
            <a:r>
              <a:rPr lang="en-US" sz="1400" dirty="0">
                <a:latin typeface="Lora" pitchFamily="2" charset="0"/>
              </a:rPr>
              <a:t>BERT is a transformer-based machine learning technique for natural language processing (NLP) pre-training developed by Google. BERT was created and published in 2018 by Jacob Devlin and his colleagues from Google in 2019, Google announced that it had begun leveraging BERT in its search engine</a:t>
            </a:r>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5" name="Picture 4">
            <a:extLst>
              <a:ext uri="{FF2B5EF4-FFF2-40B4-BE49-F238E27FC236}">
                <a16:creationId xmlns:a16="http://schemas.microsoft.com/office/drawing/2014/main" id="{DCDD6FC9-19F3-CFB5-D951-26D7F908A6E5}"/>
              </a:ext>
            </a:extLst>
          </p:cNvPr>
          <p:cNvPicPr>
            <a:picLocks noChangeAspect="1"/>
          </p:cNvPicPr>
          <p:nvPr/>
        </p:nvPicPr>
        <p:blipFill>
          <a:blip r:embed="rId3"/>
          <a:srcRect/>
          <a:stretch/>
        </p:blipFill>
        <p:spPr>
          <a:xfrm>
            <a:off x="4056717" y="1673013"/>
            <a:ext cx="4972138" cy="2533227"/>
          </a:xfrm>
          <a:prstGeom prst="rect">
            <a:avLst/>
          </a:prstGeom>
        </p:spPr>
      </p:pic>
    </p:spTree>
    <p:extLst>
      <p:ext uri="{BB962C8B-B14F-4D97-AF65-F5344CB8AC3E}">
        <p14:creationId xmlns:p14="http://schemas.microsoft.com/office/powerpoint/2010/main" val="317076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sz="3200" dirty="0"/>
              <a:t>Datasets</a:t>
            </a:r>
            <a:endParaRPr sz="32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dirty="0">
                <a:solidFill>
                  <a:schemeClr val="dk1"/>
                </a:solidFill>
                <a:latin typeface="Lora"/>
                <a:ea typeface="Lora"/>
                <a:cs typeface="Lora"/>
                <a:sym typeface="Lora"/>
              </a:rPr>
              <a:t>3</a:t>
            </a:r>
            <a:endParaRPr sz="2400" b="0" i="0" u="none" strike="noStrike" cap="none" dirty="0">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12</a:t>
            </a:fld>
            <a:endParaRPr dirty="0"/>
          </a:p>
        </p:txBody>
      </p:sp>
    </p:spTree>
    <p:extLst>
      <p:ext uri="{BB962C8B-B14F-4D97-AF65-F5344CB8AC3E}">
        <p14:creationId xmlns:p14="http://schemas.microsoft.com/office/powerpoint/2010/main" val="361886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66850" y="59260"/>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sz="1800" dirty="0"/>
              <a:t>Datasets: </a:t>
            </a:r>
          </a:p>
        </p:txBody>
      </p:sp>
      <p:sp>
        <p:nvSpPr>
          <p:cNvPr id="124" name="Google Shape;124;p17"/>
          <p:cNvSpPr txBox="1">
            <a:spLocks noGrp="1"/>
          </p:cNvSpPr>
          <p:nvPr>
            <p:ph type="body" idx="1"/>
          </p:nvPr>
        </p:nvSpPr>
        <p:spPr>
          <a:xfrm>
            <a:off x="1253503" y="1488821"/>
            <a:ext cx="6809700" cy="3112200"/>
          </a:xfrm>
          <a:prstGeom prst="rect">
            <a:avLst/>
          </a:prstGeom>
          <a:noFill/>
          <a:ln>
            <a:noFill/>
          </a:ln>
        </p:spPr>
        <p:txBody>
          <a:bodyPr spcFirstLastPara="1" wrap="square" lIns="91425" tIns="91425" rIns="91425" bIns="91425" anchor="t" anchorCtr="0">
            <a:noAutofit/>
          </a:bodyPr>
          <a:lstStyle/>
          <a:p>
            <a:pPr marL="76200" lvl="0" indent="0">
              <a:lnSpc>
                <a:spcPct val="100000"/>
              </a:lnSpc>
              <a:spcBef>
                <a:spcPts val="600"/>
              </a:spcBef>
              <a:spcAft>
                <a:spcPts val="0"/>
              </a:spcAft>
              <a:buSzPts val="2400"/>
              <a:buNone/>
            </a:pPr>
            <a:endParaRPr lang="en-US" sz="1800" dirty="0">
              <a:latin typeface="Lora" pitchFamily="2" charset="0"/>
            </a:endParaRPr>
          </a:p>
          <a:p>
            <a:endParaRPr lang="en-US" sz="1800" dirty="0">
              <a:latin typeface="Lora" pitchFamily="2" charset="0"/>
            </a:endParaRP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graphicFrame>
        <p:nvGraphicFramePr>
          <p:cNvPr id="2" name="Table 3">
            <a:extLst>
              <a:ext uri="{FF2B5EF4-FFF2-40B4-BE49-F238E27FC236}">
                <a16:creationId xmlns:a16="http://schemas.microsoft.com/office/drawing/2014/main" id="{6934BE41-80E3-4E14-3AA3-C6E0DD33FEA1}"/>
              </a:ext>
            </a:extLst>
          </p:cNvPr>
          <p:cNvGraphicFramePr>
            <a:graphicFrameLocks noGrp="1"/>
          </p:cNvGraphicFramePr>
          <p:nvPr>
            <p:extLst>
              <p:ext uri="{D42A27DB-BD31-4B8C-83A1-F6EECF244321}">
                <p14:modId xmlns:p14="http://schemas.microsoft.com/office/powerpoint/2010/main" val="1258776558"/>
              </p:ext>
            </p:extLst>
          </p:nvPr>
        </p:nvGraphicFramePr>
        <p:xfrm>
          <a:off x="1652693" y="115147"/>
          <a:ext cx="6574848" cy="5037210"/>
        </p:xfrm>
        <a:graphic>
          <a:graphicData uri="http://schemas.openxmlformats.org/drawingml/2006/table">
            <a:tbl>
              <a:tblPr rtl="1" firstRow="1" bandRow="1">
                <a:tableStyleId>{616DA210-FB5B-4158-B5E0-FEB733F419BA}</a:tableStyleId>
              </a:tblPr>
              <a:tblGrid>
                <a:gridCol w="1095808">
                  <a:extLst>
                    <a:ext uri="{9D8B030D-6E8A-4147-A177-3AD203B41FA5}">
                      <a16:colId xmlns:a16="http://schemas.microsoft.com/office/drawing/2014/main" val="3260949395"/>
                    </a:ext>
                  </a:extLst>
                </a:gridCol>
                <a:gridCol w="1177973">
                  <a:extLst>
                    <a:ext uri="{9D8B030D-6E8A-4147-A177-3AD203B41FA5}">
                      <a16:colId xmlns:a16="http://schemas.microsoft.com/office/drawing/2014/main" val="2713888323"/>
                    </a:ext>
                  </a:extLst>
                </a:gridCol>
                <a:gridCol w="1794933">
                  <a:extLst>
                    <a:ext uri="{9D8B030D-6E8A-4147-A177-3AD203B41FA5}">
                      <a16:colId xmlns:a16="http://schemas.microsoft.com/office/drawing/2014/main" val="2542965263"/>
                    </a:ext>
                  </a:extLst>
                </a:gridCol>
                <a:gridCol w="697654">
                  <a:extLst>
                    <a:ext uri="{9D8B030D-6E8A-4147-A177-3AD203B41FA5}">
                      <a16:colId xmlns:a16="http://schemas.microsoft.com/office/drawing/2014/main" val="588732291"/>
                    </a:ext>
                  </a:extLst>
                </a:gridCol>
                <a:gridCol w="751840">
                  <a:extLst>
                    <a:ext uri="{9D8B030D-6E8A-4147-A177-3AD203B41FA5}">
                      <a16:colId xmlns:a16="http://schemas.microsoft.com/office/drawing/2014/main" val="826929015"/>
                    </a:ext>
                  </a:extLst>
                </a:gridCol>
                <a:gridCol w="1056640">
                  <a:extLst>
                    <a:ext uri="{9D8B030D-6E8A-4147-A177-3AD203B41FA5}">
                      <a16:colId xmlns:a16="http://schemas.microsoft.com/office/drawing/2014/main" val="3166463960"/>
                    </a:ext>
                  </a:extLst>
                </a:gridCol>
              </a:tblGrid>
              <a:tr h="330105">
                <a:tc>
                  <a:txBody>
                    <a:bodyPr/>
                    <a:lstStyle/>
                    <a:p>
                      <a:pPr rtl="1"/>
                      <a:r>
                        <a:rPr lang="en-US" sz="900" b="1" u="none" strike="noStrike" cap="none" dirty="0">
                          <a:solidFill>
                            <a:srgbClr val="000000"/>
                          </a:solidFill>
                          <a:effectLst/>
                          <a:sym typeface="Arial"/>
                        </a:rPr>
                        <a:t>Availability</a:t>
                      </a:r>
                      <a:endParaRPr lang="ar-SA" sz="900" b="1" dirty="0"/>
                    </a:p>
                  </a:txBody>
                  <a:tcPr/>
                </a:tc>
                <a:tc>
                  <a:txBody>
                    <a:bodyPr/>
                    <a:lstStyle/>
                    <a:p>
                      <a:pPr rtl="1"/>
                      <a:r>
                        <a:rPr lang="en-US" sz="900" b="1" u="none" strike="noStrike" cap="none" dirty="0">
                          <a:solidFill>
                            <a:srgbClr val="000000"/>
                          </a:solidFill>
                          <a:effectLst/>
                          <a:sym typeface="Arial"/>
                        </a:rPr>
                        <a:t>References</a:t>
                      </a:r>
                      <a:endParaRPr lang="ar-SA" sz="900" b="1" dirty="0"/>
                    </a:p>
                  </a:txBody>
                  <a:tcPr/>
                </a:tc>
                <a:tc>
                  <a:txBody>
                    <a:bodyPr/>
                    <a:lstStyle/>
                    <a:p>
                      <a:pPr rtl="1"/>
                      <a:r>
                        <a:rPr lang="en-US" sz="900" b="1" u="none" strike="noStrike" cap="none" dirty="0">
                          <a:solidFill>
                            <a:srgbClr val="000000"/>
                          </a:solidFill>
                          <a:effectLst/>
                          <a:sym typeface="Arial"/>
                        </a:rPr>
                        <a:t>Collection date</a:t>
                      </a:r>
                      <a:endParaRPr lang="ar-SA" sz="900" b="1" dirty="0"/>
                    </a:p>
                  </a:txBody>
                  <a:tcPr/>
                </a:tc>
                <a:tc>
                  <a:txBody>
                    <a:bodyPr/>
                    <a:lstStyle/>
                    <a:p>
                      <a:pPr rtl="1"/>
                      <a:r>
                        <a:rPr lang="en-US" sz="900" b="1" u="none" strike="noStrike" cap="none" dirty="0">
                          <a:solidFill>
                            <a:srgbClr val="000000"/>
                          </a:solidFill>
                          <a:effectLst/>
                          <a:sym typeface="Arial"/>
                        </a:rPr>
                        <a:t># of tweets</a:t>
                      </a:r>
                      <a:endParaRPr lang="ar-SA" sz="900" b="1" dirty="0"/>
                    </a:p>
                  </a:txBody>
                  <a:tcPr/>
                </a:tc>
                <a:tc>
                  <a:txBody>
                    <a:bodyPr/>
                    <a:lstStyle/>
                    <a:p>
                      <a:pPr rtl="1"/>
                      <a:r>
                        <a:rPr lang="en-US" sz="900" b="1" u="none" strike="noStrike" cap="none" dirty="0">
                          <a:solidFill>
                            <a:srgbClr val="000000"/>
                          </a:solidFill>
                          <a:effectLst/>
                          <a:sym typeface="Arial"/>
                        </a:rPr>
                        <a:t>Class</a:t>
                      </a:r>
                      <a:endParaRPr lang="ar-SA" sz="900" b="1" dirty="0"/>
                    </a:p>
                  </a:txBody>
                  <a:tcPr/>
                </a:tc>
                <a:tc>
                  <a:txBody>
                    <a:bodyPr/>
                    <a:lstStyle/>
                    <a:p>
                      <a:pPr rtl="1"/>
                      <a:r>
                        <a:rPr lang="en-US" sz="900" b="1" u="none" strike="noStrike" cap="none" dirty="0">
                          <a:solidFill>
                            <a:srgbClr val="000000"/>
                          </a:solidFill>
                          <a:effectLst/>
                          <a:sym typeface="Arial"/>
                        </a:rPr>
                        <a:t>Data set name</a:t>
                      </a:r>
                      <a:endParaRPr lang="ar-SA" sz="900" b="1" dirty="0"/>
                    </a:p>
                  </a:txBody>
                  <a:tcPr/>
                </a:tc>
                <a:extLst>
                  <a:ext uri="{0D108BD9-81ED-4DB2-BD59-A6C34878D82A}">
                    <a16:rowId xmlns:a16="http://schemas.microsoft.com/office/drawing/2014/main" val="4027042446"/>
                  </a:ext>
                </a:extLst>
              </a:tr>
              <a:tr h="524647">
                <a:tc>
                  <a:txBody>
                    <a:bodyPr/>
                    <a:lstStyle/>
                    <a:p>
                      <a:pPr algn="l" rtl="0"/>
                      <a:r>
                        <a:rPr lang="en-US" sz="800" b="0" u="none" strike="noStrike" cap="none" dirty="0">
                          <a:solidFill>
                            <a:srgbClr val="000000"/>
                          </a:solidFill>
                          <a:effectLst/>
                          <a:sym typeface="Arial"/>
                        </a:rPr>
                        <a:t>Public under CC License</a:t>
                      </a:r>
                      <a:endParaRPr lang="ar-SA" sz="800" dirty="0"/>
                    </a:p>
                  </a:txBody>
                  <a:tcPr/>
                </a:tc>
                <a:tc>
                  <a:txBody>
                    <a:bodyPr/>
                    <a:lstStyle/>
                    <a:p>
                      <a:pPr rtl="1"/>
                      <a:r>
                        <a:rPr lang="en-US" sz="800" b="0" u="sng" strike="noStrike" cap="none" dirty="0">
                          <a:solidFill>
                            <a:srgbClr val="000000"/>
                          </a:solidFill>
                          <a:effectLst/>
                          <a:sym typeface="Arial"/>
                          <a:hlinkClick r:id="rId3"/>
                        </a:rPr>
                        <a:t>Kaggle</a:t>
                      </a:r>
                      <a:endParaRPr lang="ar-SA" sz="800" dirty="0"/>
                    </a:p>
                  </a:txBody>
                  <a:tcPr/>
                </a:tc>
                <a:tc>
                  <a:txBody>
                    <a:bodyPr/>
                    <a:lstStyle/>
                    <a:p>
                      <a:pPr rtl="1"/>
                      <a:r>
                        <a:rPr lang="en-US" sz="800" b="0" u="none" strike="noStrike" cap="none" dirty="0">
                          <a:solidFill>
                            <a:srgbClr val="000000"/>
                          </a:solidFill>
                          <a:effectLst/>
                          <a:sym typeface="Arial"/>
                        </a:rPr>
                        <a:t>Collect data from twitter API in 2021</a:t>
                      </a:r>
                      <a:endParaRPr lang="ar-SA" sz="800" dirty="0"/>
                    </a:p>
                  </a:txBody>
                  <a:tcPr/>
                </a:tc>
                <a:tc>
                  <a:txBody>
                    <a:bodyPr/>
                    <a:lstStyle/>
                    <a:p>
                      <a:pPr rtl="1"/>
                      <a:r>
                        <a:rPr lang="en-US" sz="800" b="0" u="none" strike="noStrike" cap="none" dirty="0">
                          <a:solidFill>
                            <a:srgbClr val="000000"/>
                          </a:solidFill>
                          <a:effectLst/>
                          <a:sym typeface="Arial"/>
                        </a:rPr>
                        <a:t>47,000</a:t>
                      </a:r>
                      <a:endParaRPr lang="ar-SA" sz="800" dirty="0"/>
                    </a:p>
                  </a:txBody>
                  <a:tcPr/>
                </a:tc>
                <a:tc>
                  <a:txBody>
                    <a:bodyPr/>
                    <a:lstStyle/>
                    <a:p>
                      <a:pPr rtl="1"/>
                      <a:r>
                        <a:rPr lang="en-US" sz="800" b="0" u="none" strike="noStrike" cap="none" dirty="0">
                          <a:solidFill>
                            <a:srgbClr val="000000"/>
                          </a:solidFill>
                          <a:effectLst/>
                          <a:sym typeface="Arial"/>
                        </a:rPr>
                        <a:t>-Positive </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-Negative</a:t>
                      </a:r>
                      <a:endParaRPr lang="ar-SA" sz="800" dirty="0"/>
                    </a:p>
                  </a:txBody>
                  <a:tcPr/>
                </a:tc>
                <a:tc>
                  <a:txBody>
                    <a:bodyPr/>
                    <a:lstStyle/>
                    <a:p>
                      <a:pPr algn="l" rtl="0"/>
                      <a:r>
                        <a:rPr lang="en-US" sz="800" b="0" u="none" strike="noStrike" cap="none" dirty="0">
                          <a:solidFill>
                            <a:srgbClr val="000000"/>
                          </a:solidFill>
                          <a:effectLst/>
                          <a:sym typeface="Arial"/>
                        </a:rPr>
                        <a:t>1- Arabic Sentiment Twitter Corpus</a:t>
                      </a:r>
                      <a:endParaRPr lang="ar-SA" sz="800" dirty="0"/>
                    </a:p>
                  </a:txBody>
                  <a:tcPr/>
                </a:tc>
                <a:extLst>
                  <a:ext uri="{0D108BD9-81ED-4DB2-BD59-A6C34878D82A}">
                    <a16:rowId xmlns:a16="http://schemas.microsoft.com/office/drawing/2014/main" val="206227498"/>
                  </a:ext>
                </a:extLst>
              </a:tr>
              <a:tr h="752755">
                <a:tc>
                  <a:txBody>
                    <a:bodyPr/>
                    <a:lstStyle/>
                    <a:p>
                      <a:pPr rtl="1"/>
                      <a:r>
                        <a:rPr lang="en-US" sz="800" b="0" u="none" strike="noStrike" cap="none" dirty="0">
                          <a:solidFill>
                            <a:srgbClr val="000000"/>
                          </a:solidFill>
                          <a:effectLst/>
                          <a:sym typeface="Arial"/>
                        </a:rPr>
                        <a:t>Data not available</a:t>
                      </a:r>
                      <a:endParaRPr lang="ar-SA" sz="800" dirty="0"/>
                    </a:p>
                  </a:txBody>
                  <a:tcPr/>
                </a:tc>
                <a:tc>
                  <a:txBody>
                    <a:bodyPr/>
                    <a:lstStyle/>
                    <a:p>
                      <a:pPr rtl="1"/>
                      <a:r>
                        <a:rPr lang="en-US" sz="800" b="0" u="sng" strike="noStrike" cap="none" dirty="0">
                          <a:solidFill>
                            <a:srgbClr val="000000"/>
                          </a:solidFill>
                          <a:effectLst/>
                          <a:sym typeface="Arial"/>
                          <a:hlinkClick r:id="rId4"/>
                        </a:rPr>
                        <a:t>https://2u.pw/i12G5</a:t>
                      </a:r>
                      <a:endParaRPr lang="ar-SA" sz="800" dirty="0"/>
                    </a:p>
                  </a:txBody>
                  <a:tcPr/>
                </a:tc>
                <a:tc>
                  <a:txBody>
                    <a:bodyPr/>
                    <a:lstStyle/>
                    <a:p>
                      <a:pPr rtl="1"/>
                      <a:r>
                        <a:rPr lang="en-US" sz="800" b="0" u="none" strike="noStrike" cap="none" dirty="0">
                          <a:solidFill>
                            <a:srgbClr val="000000"/>
                          </a:solidFill>
                          <a:effectLst/>
                          <a:sym typeface="Arial"/>
                        </a:rPr>
                        <a:t>Collect data from </a:t>
                      </a:r>
                      <a:r>
                        <a:rPr lang="en-US" sz="800" b="0" u="none" strike="noStrike" cap="none" dirty="0" err="1">
                          <a:solidFill>
                            <a:srgbClr val="000000"/>
                          </a:solidFill>
                          <a:effectLst/>
                          <a:sym typeface="Arial"/>
                        </a:rPr>
                        <a:t>tweepy</a:t>
                      </a:r>
                      <a:r>
                        <a:rPr lang="en-US" sz="800" b="0" u="none" strike="noStrike" cap="none" dirty="0">
                          <a:solidFill>
                            <a:srgbClr val="000000"/>
                          </a:solidFill>
                          <a:effectLst/>
                          <a:sym typeface="Arial"/>
                        </a:rPr>
                        <a:t> in 2018</a:t>
                      </a:r>
                      <a:endParaRPr lang="ar-SA" sz="800" dirty="0"/>
                    </a:p>
                  </a:txBody>
                  <a:tcPr/>
                </a:tc>
                <a:tc>
                  <a:txBody>
                    <a:bodyPr/>
                    <a:lstStyle/>
                    <a:p>
                      <a:pPr rtl="1"/>
                      <a:r>
                        <a:rPr lang="en-US" sz="800" b="0" u="none" strike="noStrike" cap="none" dirty="0">
                          <a:solidFill>
                            <a:srgbClr val="000000"/>
                          </a:solidFill>
                          <a:effectLst/>
                          <a:sym typeface="Arial"/>
                        </a:rPr>
                        <a:t>151,548</a:t>
                      </a:r>
                      <a:endParaRPr lang="ar-SA" sz="800" dirty="0"/>
                    </a:p>
                  </a:txBody>
                  <a:tcPr/>
                </a:tc>
                <a:tc>
                  <a:txBody>
                    <a:bodyPr/>
                    <a:lstStyle/>
                    <a:p>
                      <a:pPr rtl="1"/>
                      <a:r>
                        <a:rPr lang="en-US" sz="800" b="0" u="none" strike="noStrike" cap="none" dirty="0">
                          <a:solidFill>
                            <a:srgbClr val="000000"/>
                          </a:solidFill>
                          <a:effectLst/>
                          <a:sym typeface="Arial"/>
                        </a:rPr>
                        <a:t>-Positive </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-Negative</a:t>
                      </a:r>
                      <a:endParaRPr lang="ar-SA" sz="800" dirty="0"/>
                    </a:p>
                  </a:txBody>
                  <a:tcPr/>
                </a:tc>
                <a:tc>
                  <a:txBody>
                    <a:bodyPr/>
                    <a:lstStyle/>
                    <a:p>
                      <a:pPr rtl="1"/>
                      <a:r>
                        <a:rPr lang="en-US" sz="800" b="0" u="none" strike="noStrike" cap="none" dirty="0">
                          <a:solidFill>
                            <a:srgbClr val="000000"/>
                          </a:solidFill>
                          <a:effectLst/>
                          <a:sym typeface="Arial"/>
                        </a:rPr>
                        <a:t>2- Twitter Benchmark Dataset for Arabic Sentiment Analysis</a:t>
                      </a:r>
                      <a:endParaRPr lang="ar-SA" sz="800" dirty="0"/>
                    </a:p>
                  </a:txBody>
                  <a:tcPr/>
                </a:tc>
                <a:extLst>
                  <a:ext uri="{0D108BD9-81ED-4DB2-BD59-A6C34878D82A}">
                    <a16:rowId xmlns:a16="http://schemas.microsoft.com/office/drawing/2014/main" val="3243357100"/>
                  </a:ext>
                </a:extLst>
              </a:tr>
              <a:tr h="700955">
                <a:tc>
                  <a:txBody>
                    <a:bodyPr/>
                    <a:lstStyle/>
                    <a:p>
                      <a:pPr rtl="1"/>
                      <a:r>
                        <a:rPr lang="en-US" sz="800" b="0" u="none" strike="noStrike" cap="none" dirty="0">
                          <a:solidFill>
                            <a:srgbClr val="000000"/>
                          </a:solidFill>
                          <a:effectLst/>
                          <a:sym typeface="Arial"/>
                        </a:rPr>
                        <a:t>Data not available</a:t>
                      </a:r>
                      <a:endParaRPr lang="ar-SA" sz="800" dirty="0"/>
                    </a:p>
                  </a:txBody>
                  <a:tcPr/>
                </a:tc>
                <a:tc>
                  <a:txBody>
                    <a:bodyPr/>
                    <a:lstStyle/>
                    <a:p>
                      <a:pPr rtl="1"/>
                      <a:r>
                        <a:rPr lang="en-US" sz="800" b="0" u="sng" strike="noStrike" cap="none" dirty="0">
                          <a:solidFill>
                            <a:srgbClr val="000000"/>
                          </a:solidFill>
                          <a:effectLst/>
                          <a:sym typeface="Arial"/>
                          <a:hlinkClick r:id="rId5"/>
                        </a:rPr>
                        <a:t>https://cutt.us/SnLVJ</a:t>
                      </a:r>
                      <a:endParaRPr lang="ar-SA" sz="800" dirty="0"/>
                    </a:p>
                  </a:txBody>
                  <a:tcPr/>
                </a:tc>
                <a:tc>
                  <a:txBody>
                    <a:bodyPr/>
                    <a:lstStyle/>
                    <a:p>
                      <a:pPr rtl="1"/>
                      <a:r>
                        <a:rPr lang="en-US" sz="800" b="0" u="none" strike="noStrike" cap="none" dirty="0">
                          <a:solidFill>
                            <a:srgbClr val="000000"/>
                          </a:solidFill>
                          <a:effectLst/>
                          <a:sym typeface="Arial"/>
                        </a:rPr>
                        <a:t>Collect data from twitter API in January 2016</a:t>
                      </a:r>
                      <a:endParaRPr lang="ar-SA" sz="800" dirty="0"/>
                    </a:p>
                  </a:txBody>
                  <a:tcPr/>
                </a:tc>
                <a:tc>
                  <a:txBody>
                    <a:bodyPr/>
                    <a:lstStyle/>
                    <a:p>
                      <a:pPr rtl="1"/>
                      <a:r>
                        <a:rPr lang="en-US" sz="800" b="0" u="none" strike="noStrike" cap="none" dirty="0">
                          <a:solidFill>
                            <a:srgbClr val="000000"/>
                          </a:solidFill>
                          <a:effectLst/>
                          <a:sym typeface="Arial"/>
                        </a:rPr>
                        <a:t>6,341,135</a:t>
                      </a:r>
                      <a:endParaRPr lang="ar-SA" sz="800" dirty="0"/>
                    </a:p>
                  </a:txBody>
                  <a:tcPr/>
                </a:tc>
                <a:tc>
                  <a:txBody>
                    <a:bodyPr/>
                    <a:lstStyle/>
                    <a:p>
                      <a:pPr rtl="1"/>
                      <a:r>
                        <a:rPr lang="en-US" sz="800" b="0" u="none" strike="noStrike" cap="none" dirty="0">
                          <a:solidFill>
                            <a:srgbClr val="000000"/>
                          </a:solidFill>
                          <a:effectLst/>
                          <a:sym typeface="Arial"/>
                        </a:rPr>
                        <a:t>-positive</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 -negative</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 -neutral</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 -mixed</a:t>
                      </a:r>
                      <a:endParaRPr lang="ar-SA" sz="800" dirty="0"/>
                    </a:p>
                  </a:txBody>
                  <a:tcPr/>
                </a:tc>
                <a:tc>
                  <a:txBody>
                    <a:bodyPr/>
                    <a:lstStyle/>
                    <a:p>
                      <a:pPr rtl="1"/>
                      <a:r>
                        <a:rPr lang="en-US" sz="800" b="0" u="none" strike="noStrike" cap="none" dirty="0">
                          <a:solidFill>
                            <a:srgbClr val="000000"/>
                          </a:solidFill>
                          <a:effectLst/>
                          <a:sym typeface="Arial"/>
                        </a:rPr>
                        <a:t>3- </a:t>
                      </a:r>
                      <a:r>
                        <a:rPr lang="en-US" sz="800" b="0" u="none" strike="noStrike" cap="none" dirty="0" err="1">
                          <a:solidFill>
                            <a:srgbClr val="000000"/>
                          </a:solidFill>
                          <a:effectLst/>
                          <a:sym typeface="Arial"/>
                        </a:rPr>
                        <a:t>AraSenTi</a:t>
                      </a:r>
                      <a:r>
                        <a:rPr lang="en-US" sz="800" b="0" u="none" strike="noStrike" cap="none" dirty="0">
                          <a:solidFill>
                            <a:srgbClr val="000000"/>
                          </a:solidFill>
                          <a:effectLst/>
                          <a:sym typeface="Arial"/>
                        </a:rPr>
                        <a:t>-Tweet: A Corpus for Arabic </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Sentiment Analysis of Saudi Tweets</a:t>
                      </a:r>
                      <a:endParaRPr lang="ar-SA" sz="800" dirty="0"/>
                    </a:p>
                  </a:txBody>
                  <a:tcPr/>
                </a:tc>
                <a:extLst>
                  <a:ext uri="{0D108BD9-81ED-4DB2-BD59-A6C34878D82A}">
                    <a16:rowId xmlns:a16="http://schemas.microsoft.com/office/drawing/2014/main" val="1113001109"/>
                  </a:ext>
                </a:extLst>
              </a:tr>
              <a:tr h="720230">
                <a:tc>
                  <a:txBody>
                    <a:bodyPr/>
                    <a:lstStyle/>
                    <a:p>
                      <a:pPr rtl="1"/>
                      <a:r>
                        <a:rPr lang="en-US" sz="800" b="0" u="none" strike="noStrike" cap="none" dirty="0">
                          <a:solidFill>
                            <a:srgbClr val="000000"/>
                          </a:solidFill>
                          <a:effectLst/>
                          <a:sym typeface="Arial"/>
                        </a:rPr>
                        <a:t>Data not available</a:t>
                      </a:r>
                      <a:endParaRPr lang="ar-SA" sz="800" dirty="0"/>
                    </a:p>
                  </a:txBody>
                  <a:tcPr/>
                </a:tc>
                <a:tc>
                  <a:txBody>
                    <a:bodyPr/>
                    <a:lstStyle/>
                    <a:p>
                      <a:pPr rtl="1"/>
                      <a:r>
                        <a:rPr lang="en-US" sz="800" b="0" u="sng" strike="noStrike" cap="none" dirty="0">
                          <a:solidFill>
                            <a:srgbClr val="000000"/>
                          </a:solidFill>
                          <a:effectLst/>
                          <a:sym typeface="Arial"/>
                          <a:hlinkClick r:id="rId6"/>
                        </a:rPr>
                        <a:t>https://cutt.us/zWR0J</a:t>
                      </a:r>
                      <a:endParaRPr lang="ar-SA" sz="800" dirty="0"/>
                    </a:p>
                  </a:txBody>
                  <a:tcPr/>
                </a:tc>
                <a:tc>
                  <a:txBody>
                    <a:bodyPr/>
                    <a:lstStyle/>
                    <a:p>
                      <a:pPr rtl="1"/>
                      <a:r>
                        <a:rPr lang="en-US" sz="800" b="0" u="none" strike="noStrike" cap="none" dirty="0">
                          <a:solidFill>
                            <a:srgbClr val="000000"/>
                          </a:solidFill>
                          <a:effectLst/>
                          <a:sym typeface="Arial"/>
                        </a:rPr>
                        <a:t>Collect data from twitter API in March 2020</a:t>
                      </a:r>
                      <a:endParaRPr lang="ar-SA" sz="800" dirty="0"/>
                    </a:p>
                  </a:txBody>
                  <a:tcPr/>
                </a:tc>
                <a:tc>
                  <a:txBody>
                    <a:bodyPr/>
                    <a:lstStyle/>
                    <a:p>
                      <a:pPr rtl="1"/>
                      <a:r>
                        <a:rPr lang="en-US" sz="800" b="0" u="none" strike="noStrike" cap="none" dirty="0">
                          <a:solidFill>
                            <a:srgbClr val="000000"/>
                          </a:solidFill>
                          <a:effectLst/>
                          <a:sym typeface="Arial"/>
                        </a:rPr>
                        <a:t>10,000</a:t>
                      </a:r>
                      <a:endParaRPr lang="ar-SA" sz="800" dirty="0"/>
                    </a:p>
                  </a:txBody>
                  <a:tcPr/>
                </a:tc>
                <a:tc>
                  <a:txBody>
                    <a:bodyPr/>
                    <a:lstStyle/>
                    <a:p>
                      <a:pPr rtl="1"/>
                      <a:r>
                        <a:rPr lang="en-US" sz="800" b="0" u="none" strike="noStrike" cap="none" dirty="0">
                          <a:solidFill>
                            <a:srgbClr val="000000"/>
                          </a:solidFill>
                          <a:effectLst/>
                          <a:sym typeface="Arial"/>
                        </a:rPr>
                        <a:t>-positive</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 -negative</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 -neutral</a:t>
                      </a:r>
                      <a:endParaRPr lang="ar-SA" sz="800" dirty="0"/>
                    </a:p>
                  </a:txBody>
                  <a:tcPr/>
                </a:tc>
                <a:tc>
                  <a:txBody>
                    <a:bodyPr/>
                    <a:lstStyle/>
                    <a:p>
                      <a:pPr algn="l" rtl="0"/>
                      <a:r>
                        <a:rPr lang="en-US" sz="800" dirty="0">
                          <a:effectLst/>
                        </a:rPr>
                        <a:t>4- Arabic Tweets Sentiment Analysis about </a:t>
                      </a:r>
                      <a:br>
                        <a:rPr lang="en-US" sz="800" dirty="0">
                          <a:effectLst/>
                        </a:rPr>
                      </a:br>
                      <a:r>
                        <a:rPr lang="en-US" sz="800" dirty="0">
                          <a:effectLst/>
                        </a:rPr>
                        <a:t>Online Learning during COVID-19 in Saudi Arabia</a:t>
                      </a:r>
                      <a:endParaRPr lang="en-US" sz="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72764642"/>
                  </a:ext>
                </a:extLst>
              </a:tr>
              <a:tr h="570182">
                <a:tc>
                  <a:txBody>
                    <a:bodyPr/>
                    <a:lstStyle/>
                    <a:p>
                      <a:pPr rtl="1"/>
                      <a:r>
                        <a:rPr lang="en-US" sz="800" b="0" u="none" strike="noStrike" cap="none" dirty="0">
                          <a:solidFill>
                            <a:srgbClr val="000000"/>
                          </a:solidFill>
                          <a:effectLst/>
                          <a:sym typeface="Arial"/>
                        </a:rPr>
                        <a:t>Public under GPL 2.0 License</a:t>
                      </a:r>
                      <a:endParaRPr lang="ar-SA" sz="800" dirty="0"/>
                    </a:p>
                  </a:txBody>
                  <a:tcPr/>
                </a:tc>
                <a:tc>
                  <a:txBody>
                    <a:bodyPr/>
                    <a:lstStyle/>
                    <a:p>
                      <a:pPr rtl="1"/>
                      <a:r>
                        <a:rPr lang="en-US" sz="800" b="0" u="sng" strike="noStrike" cap="none" dirty="0">
                          <a:solidFill>
                            <a:srgbClr val="000000"/>
                          </a:solidFill>
                          <a:effectLst/>
                          <a:sym typeface="Arial"/>
                          <a:hlinkClick r:id="rId7"/>
                        </a:rPr>
                        <a:t>https://cutt.us/SXE2v</a:t>
                      </a:r>
                      <a:endParaRPr lang="ar-SA" sz="800" dirty="0"/>
                    </a:p>
                  </a:txBody>
                  <a:tcPr/>
                </a:tc>
                <a:tc>
                  <a:txBody>
                    <a:bodyPr/>
                    <a:lstStyle/>
                    <a:p>
                      <a:pPr rtl="1"/>
                      <a:r>
                        <a:rPr lang="en-US" sz="800" b="0" u="none" strike="noStrike" cap="none" dirty="0">
                          <a:solidFill>
                            <a:srgbClr val="000000"/>
                          </a:solidFill>
                          <a:effectLst/>
                          <a:sym typeface="Arial"/>
                        </a:rPr>
                        <a:t>Collect data from twitter API in Aug 7, 2015</a:t>
                      </a:r>
                      <a:endParaRPr lang="ar-SA" sz="800" dirty="0"/>
                    </a:p>
                  </a:txBody>
                  <a:tcPr/>
                </a:tc>
                <a:tc>
                  <a:txBody>
                    <a:bodyPr/>
                    <a:lstStyle/>
                    <a:p>
                      <a:pPr rtl="1"/>
                      <a:r>
                        <a:rPr lang="en-US" sz="800" b="0" u="none" strike="noStrike" cap="none" dirty="0">
                          <a:solidFill>
                            <a:srgbClr val="000000"/>
                          </a:solidFill>
                          <a:effectLst/>
                          <a:sym typeface="Arial"/>
                        </a:rPr>
                        <a:t>10,000</a:t>
                      </a:r>
                      <a:endParaRPr lang="ar-SA" sz="800" dirty="0"/>
                    </a:p>
                  </a:txBody>
                  <a:tcPr/>
                </a:tc>
                <a:tc>
                  <a:txBody>
                    <a:bodyPr/>
                    <a:lstStyle/>
                    <a:p>
                      <a:pPr rtl="1"/>
                      <a:r>
                        <a:rPr lang="en-US" sz="800" b="0" u="none" strike="noStrike" cap="none" dirty="0">
                          <a:solidFill>
                            <a:srgbClr val="000000"/>
                          </a:solidFill>
                          <a:effectLst/>
                          <a:sym typeface="Arial"/>
                        </a:rPr>
                        <a:t>-positive</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 -negative</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 -mixed</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-Objective</a:t>
                      </a:r>
                      <a:endParaRPr lang="ar-SA" sz="800" dirty="0"/>
                    </a:p>
                  </a:txBody>
                  <a:tcPr/>
                </a:tc>
                <a:tc>
                  <a:txBody>
                    <a:bodyPr/>
                    <a:lstStyle/>
                    <a:p>
                      <a:pPr rtl="1"/>
                      <a:r>
                        <a:rPr lang="en-US" sz="800" b="0" u="none" strike="noStrike" cap="none" dirty="0">
                          <a:solidFill>
                            <a:srgbClr val="000000"/>
                          </a:solidFill>
                          <a:effectLst/>
                          <a:sym typeface="Arial"/>
                        </a:rPr>
                        <a:t>5- ASTD: Arabic Sentiment Tweets Dataset</a:t>
                      </a:r>
                      <a:endParaRPr lang="ar-SA" sz="800" dirty="0"/>
                    </a:p>
                  </a:txBody>
                  <a:tcPr/>
                </a:tc>
                <a:extLst>
                  <a:ext uri="{0D108BD9-81ED-4DB2-BD59-A6C34878D82A}">
                    <a16:rowId xmlns:a16="http://schemas.microsoft.com/office/drawing/2014/main" val="1129836224"/>
                  </a:ext>
                </a:extLst>
              </a:tr>
              <a:tr h="452105">
                <a:tc>
                  <a:txBody>
                    <a:bodyPr/>
                    <a:lstStyle/>
                    <a:p>
                      <a:pPr rtl="1"/>
                      <a:r>
                        <a:rPr lang="en-US" sz="800" b="0" u="none" strike="noStrike" cap="none" dirty="0">
                          <a:solidFill>
                            <a:srgbClr val="000000"/>
                          </a:solidFill>
                          <a:effectLst/>
                          <a:sym typeface="Arial"/>
                        </a:rPr>
                        <a:t>Public ,the published didn't mention the license</a:t>
                      </a:r>
                      <a:endParaRPr lang="ar-SA" sz="800" dirty="0"/>
                    </a:p>
                  </a:txBody>
                  <a:tcPr/>
                </a:tc>
                <a:tc>
                  <a:txBody>
                    <a:bodyPr/>
                    <a:lstStyle/>
                    <a:p>
                      <a:pPr rtl="1"/>
                      <a:r>
                        <a:rPr lang="en-US" sz="800" b="0" u="sng" strike="noStrike" cap="none" dirty="0">
                          <a:solidFill>
                            <a:srgbClr val="000000"/>
                          </a:solidFill>
                          <a:effectLst/>
                          <a:sym typeface="Arial"/>
                          <a:hlinkClick r:id="rId8"/>
                        </a:rPr>
                        <a:t>GitHub</a:t>
                      </a:r>
                      <a:endParaRPr lang="ar-SA" sz="800" dirty="0"/>
                    </a:p>
                  </a:txBody>
                  <a:tcPr/>
                </a:tc>
                <a:tc>
                  <a:txBody>
                    <a:bodyPr/>
                    <a:lstStyle/>
                    <a:p>
                      <a:pPr rtl="1"/>
                      <a:r>
                        <a:rPr lang="en-US" sz="800" b="0" u="none" strike="noStrike" cap="none" dirty="0">
                          <a:solidFill>
                            <a:srgbClr val="000000"/>
                          </a:solidFill>
                          <a:effectLst/>
                          <a:sym typeface="Arial"/>
                        </a:rPr>
                        <a:t>Collect data from twitter API in Mar 17, 2018</a:t>
                      </a:r>
                      <a:endParaRPr lang="ar-SA" sz="800" dirty="0"/>
                    </a:p>
                  </a:txBody>
                  <a:tcPr/>
                </a:tc>
                <a:tc>
                  <a:txBody>
                    <a:bodyPr/>
                    <a:lstStyle/>
                    <a:p>
                      <a:pPr rtl="1"/>
                      <a:r>
                        <a:rPr lang="en-US" sz="800" b="0" u="none" strike="noStrike" cap="none" dirty="0">
                          <a:solidFill>
                            <a:srgbClr val="000000"/>
                          </a:solidFill>
                          <a:effectLst/>
                          <a:sym typeface="Arial"/>
                        </a:rPr>
                        <a:t>16,702</a:t>
                      </a:r>
                      <a:endParaRPr lang="ar-SA" sz="800" dirty="0"/>
                    </a:p>
                  </a:txBody>
                  <a:tcPr/>
                </a:tc>
                <a:tc>
                  <a:txBody>
                    <a:bodyPr/>
                    <a:lstStyle/>
                    <a:p>
                      <a:pPr rtl="0"/>
                      <a:r>
                        <a:rPr lang="en-US" sz="800" b="0" u="none" strike="noStrike" cap="none" dirty="0">
                          <a:solidFill>
                            <a:srgbClr val="000000"/>
                          </a:solidFill>
                          <a:effectLst/>
                          <a:sym typeface="Arial"/>
                        </a:rPr>
                        <a:t>-positive</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 -negative</a:t>
                      </a:r>
                    </a:p>
                    <a:p>
                      <a:r>
                        <a:rPr lang="en-US" sz="800" b="0" u="none" strike="noStrike" cap="none" dirty="0">
                          <a:solidFill>
                            <a:srgbClr val="000000"/>
                          </a:solidFill>
                          <a:effectLst/>
                          <a:sym typeface="Arial"/>
                        </a:rPr>
                        <a:t>-neural</a:t>
                      </a:r>
                      <a:endParaRPr lang="ar-SA" sz="800" dirty="0"/>
                    </a:p>
                  </a:txBody>
                  <a:tcPr/>
                </a:tc>
                <a:tc>
                  <a:txBody>
                    <a:bodyPr/>
                    <a:lstStyle/>
                    <a:p>
                      <a:pPr rtl="1"/>
                      <a:r>
                        <a:rPr lang="en-US" sz="800" b="0" u="none" strike="noStrike" cap="none" dirty="0">
                          <a:solidFill>
                            <a:srgbClr val="000000"/>
                          </a:solidFill>
                          <a:effectLst/>
                          <a:sym typeface="Arial"/>
                        </a:rPr>
                        <a:t>6- Arabic-Sentiment-Analysis</a:t>
                      </a:r>
                      <a:endParaRPr lang="ar-SA" sz="800" dirty="0"/>
                    </a:p>
                  </a:txBody>
                  <a:tcPr/>
                </a:tc>
                <a:extLst>
                  <a:ext uri="{0D108BD9-81ED-4DB2-BD59-A6C34878D82A}">
                    <a16:rowId xmlns:a16="http://schemas.microsoft.com/office/drawing/2014/main" val="1899476822"/>
                  </a:ext>
                </a:extLst>
              </a:tr>
              <a:tr h="467968">
                <a:tc>
                  <a:txBody>
                    <a:bodyPr/>
                    <a:lstStyle/>
                    <a:p>
                      <a:pPr rtl="1"/>
                      <a:r>
                        <a:rPr lang="en-US" sz="800" b="0" u="none" strike="noStrike" cap="none" dirty="0">
                          <a:solidFill>
                            <a:srgbClr val="000000"/>
                          </a:solidFill>
                          <a:effectLst/>
                          <a:sym typeface="Arial"/>
                        </a:rPr>
                        <a:t>Public, the published didn't mention the license</a:t>
                      </a:r>
                      <a:endParaRPr lang="ar-SA" sz="800" dirty="0"/>
                    </a:p>
                  </a:txBody>
                  <a:tcPr/>
                </a:tc>
                <a:tc>
                  <a:txBody>
                    <a:bodyPr/>
                    <a:lstStyle/>
                    <a:p>
                      <a:pPr rtl="1"/>
                      <a:r>
                        <a:rPr lang="en-US" sz="800" b="0" u="sng" strike="noStrike" cap="none" dirty="0">
                          <a:solidFill>
                            <a:srgbClr val="000000"/>
                          </a:solidFill>
                          <a:effectLst/>
                          <a:sym typeface="Arial"/>
                          <a:hlinkClick r:id="rId9"/>
                        </a:rPr>
                        <a:t>https://2u.pw/Lm0nA</a:t>
                      </a:r>
                      <a:endParaRPr lang="ar-SA" sz="800" dirty="0"/>
                    </a:p>
                  </a:txBody>
                  <a:tcPr/>
                </a:tc>
                <a:tc>
                  <a:txBody>
                    <a:bodyPr/>
                    <a:lstStyle/>
                    <a:p>
                      <a:pPr rtl="1"/>
                      <a:r>
                        <a:rPr lang="en-US" sz="800" b="0" u="none" strike="noStrike" cap="none" dirty="0">
                          <a:solidFill>
                            <a:srgbClr val="000000"/>
                          </a:solidFill>
                          <a:effectLst/>
                          <a:sym typeface="Arial"/>
                        </a:rPr>
                        <a:t>Collect data from twitter API in 2019</a:t>
                      </a:r>
                      <a:endParaRPr lang="ar-SA" sz="800" dirty="0"/>
                    </a:p>
                  </a:txBody>
                  <a:tcPr/>
                </a:tc>
                <a:tc>
                  <a:txBody>
                    <a:bodyPr/>
                    <a:lstStyle/>
                    <a:p>
                      <a:pPr rtl="1"/>
                      <a:r>
                        <a:rPr lang="en-US" sz="800" b="0" u="none" strike="noStrike" cap="none" dirty="0">
                          <a:solidFill>
                            <a:srgbClr val="000000"/>
                          </a:solidFill>
                          <a:effectLst/>
                          <a:sym typeface="Arial"/>
                        </a:rPr>
                        <a:t>148,328</a:t>
                      </a:r>
                      <a:endParaRPr lang="ar-SA" sz="800" dirty="0"/>
                    </a:p>
                  </a:txBody>
                  <a:tcPr/>
                </a:tc>
                <a:tc>
                  <a:txBody>
                    <a:bodyPr/>
                    <a:lstStyle/>
                    <a:p>
                      <a:pPr rtl="1"/>
                      <a:r>
                        <a:rPr lang="en-US" sz="800" b="0" u="none" strike="noStrike" cap="none" dirty="0">
                          <a:solidFill>
                            <a:srgbClr val="000000"/>
                          </a:solidFill>
                          <a:effectLst/>
                          <a:sym typeface="Arial"/>
                        </a:rPr>
                        <a:t>-positive</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-negative</a:t>
                      </a:r>
                      <a:endParaRPr lang="ar-SA" sz="800" dirty="0"/>
                    </a:p>
                  </a:txBody>
                  <a:tcPr/>
                </a:tc>
                <a:tc>
                  <a:txBody>
                    <a:bodyPr/>
                    <a:lstStyle/>
                    <a:p>
                      <a:pPr rtl="1"/>
                      <a:r>
                        <a:rPr lang="en-US" sz="800" b="0" u="none" strike="noStrike" cap="none" dirty="0">
                          <a:solidFill>
                            <a:srgbClr val="000000"/>
                          </a:solidFill>
                          <a:effectLst/>
                          <a:sym typeface="Arial"/>
                        </a:rPr>
                        <a:t>7- Arabic Language: Twitter Sentiment Analysis</a:t>
                      </a:r>
                      <a:endParaRPr lang="ar-SA" sz="800" dirty="0"/>
                    </a:p>
                  </a:txBody>
                  <a:tcPr/>
                </a:tc>
                <a:extLst>
                  <a:ext uri="{0D108BD9-81ED-4DB2-BD59-A6C34878D82A}">
                    <a16:rowId xmlns:a16="http://schemas.microsoft.com/office/drawing/2014/main" val="169068741"/>
                  </a:ext>
                </a:extLst>
              </a:tr>
              <a:tr h="450144">
                <a:tc>
                  <a:txBody>
                    <a:bodyPr/>
                    <a:lstStyle/>
                    <a:p>
                      <a:pPr rtl="1"/>
                      <a:r>
                        <a:rPr lang="en-US" sz="800" b="0" u="none" strike="noStrike" cap="none" dirty="0">
                          <a:solidFill>
                            <a:srgbClr val="000000"/>
                          </a:solidFill>
                          <a:effectLst/>
                          <a:sym typeface="Arial"/>
                        </a:rPr>
                        <a:t>Public, the published didn't mention the license</a:t>
                      </a:r>
                      <a:endParaRPr lang="ar-SA" sz="800" dirty="0"/>
                    </a:p>
                  </a:txBody>
                  <a:tcPr/>
                </a:tc>
                <a:tc>
                  <a:txBody>
                    <a:bodyPr/>
                    <a:lstStyle/>
                    <a:p>
                      <a:pPr rtl="1"/>
                      <a:r>
                        <a:rPr lang="en-US" sz="800" b="0" u="sng" strike="noStrike" cap="none" dirty="0">
                          <a:solidFill>
                            <a:srgbClr val="000000"/>
                          </a:solidFill>
                          <a:effectLst/>
                          <a:sym typeface="Arial"/>
                          <a:hlinkClick r:id="rId10"/>
                        </a:rPr>
                        <a:t>https://2u.pw/GDnoU</a:t>
                      </a:r>
                      <a:endParaRPr lang="ar-SA" sz="800" dirty="0"/>
                    </a:p>
                  </a:txBody>
                  <a:tcPr/>
                </a:tc>
                <a:tc>
                  <a:txBody>
                    <a:bodyPr/>
                    <a:lstStyle/>
                    <a:p>
                      <a:pPr rtl="1"/>
                      <a:r>
                        <a:rPr lang="en-US" sz="800" b="0" u="none" strike="noStrike" cap="none" dirty="0">
                          <a:solidFill>
                            <a:srgbClr val="000000"/>
                          </a:solidFill>
                          <a:effectLst/>
                          <a:sym typeface="Arial"/>
                        </a:rPr>
                        <a:t>Collect data from twitter API in Mar 17, 2019</a:t>
                      </a:r>
                      <a:endParaRPr lang="ar-SA" sz="800" dirty="0"/>
                    </a:p>
                  </a:txBody>
                  <a:tcPr/>
                </a:tc>
                <a:tc>
                  <a:txBody>
                    <a:bodyPr/>
                    <a:lstStyle/>
                    <a:p>
                      <a:pPr rtl="1"/>
                      <a:r>
                        <a:rPr lang="en-US" sz="800" b="0" u="none" strike="noStrike" cap="none" dirty="0">
                          <a:solidFill>
                            <a:srgbClr val="000000"/>
                          </a:solidFill>
                          <a:effectLst/>
                          <a:sym typeface="Arial"/>
                        </a:rPr>
                        <a:t>156,407</a:t>
                      </a:r>
                      <a:endParaRPr lang="ar-SA" sz="800" dirty="0"/>
                    </a:p>
                  </a:txBody>
                  <a:tcPr/>
                </a:tc>
                <a:tc>
                  <a:txBody>
                    <a:bodyPr/>
                    <a:lstStyle/>
                    <a:p>
                      <a:pPr rtl="1"/>
                      <a:r>
                        <a:rPr lang="en-US" sz="800" b="0" u="none" strike="noStrike" cap="none" dirty="0">
                          <a:solidFill>
                            <a:srgbClr val="000000"/>
                          </a:solidFill>
                          <a:effectLst/>
                          <a:sym typeface="Arial"/>
                        </a:rPr>
                        <a:t>-positive</a:t>
                      </a:r>
                      <a:br>
                        <a:rPr lang="en-US" sz="800" b="0" u="none" strike="noStrike" cap="none" dirty="0">
                          <a:solidFill>
                            <a:srgbClr val="000000"/>
                          </a:solidFill>
                          <a:effectLst/>
                          <a:sym typeface="Arial"/>
                        </a:rPr>
                      </a:br>
                      <a:r>
                        <a:rPr lang="en-US" sz="800" b="0" u="none" strike="noStrike" cap="none" dirty="0">
                          <a:solidFill>
                            <a:srgbClr val="000000"/>
                          </a:solidFill>
                          <a:effectLst/>
                          <a:sym typeface="Arial"/>
                        </a:rPr>
                        <a:t>-negative</a:t>
                      </a:r>
                      <a:endParaRPr lang="ar-SA" sz="800" dirty="0"/>
                    </a:p>
                  </a:txBody>
                  <a:tcPr/>
                </a:tc>
                <a:tc>
                  <a:txBody>
                    <a:bodyPr/>
                    <a:lstStyle/>
                    <a:p>
                      <a:pPr rtl="1"/>
                      <a:r>
                        <a:rPr lang="en-US" sz="800" b="0" u="none" strike="noStrike" cap="none" dirty="0">
                          <a:solidFill>
                            <a:srgbClr val="000000"/>
                          </a:solidFill>
                          <a:effectLst/>
                          <a:sym typeface="Arial"/>
                        </a:rPr>
                        <a:t>8- Arabic Twitter Data for sentiment </a:t>
                      </a:r>
                      <a:endParaRPr lang="ar-SA" sz="800" dirty="0"/>
                    </a:p>
                  </a:txBody>
                  <a:tcPr/>
                </a:tc>
                <a:extLst>
                  <a:ext uri="{0D108BD9-81ED-4DB2-BD59-A6C34878D82A}">
                    <a16:rowId xmlns:a16="http://schemas.microsoft.com/office/drawing/2014/main" val="50479861"/>
                  </a:ext>
                </a:extLst>
              </a:tr>
            </a:tbl>
          </a:graphicData>
        </a:graphic>
      </p:graphicFrame>
    </p:spTree>
    <p:extLst>
      <p:ext uri="{BB962C8B-B14F-4D97-AF65-F5344CB8AC3E}">
        <p14:creationId xmlns:p14="http://schemas.microsoft.com/office/powerpoint/2010/main" val="284617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Datasets (cont.)</a:t>
            </a:r>
            <a:endParaRPr dirty="0"/>
          </a:p>
        </p:txBody>
      </p:sp>
      <p:sp>
        <p:nvSpPr>
          <p:cNvPr id="124" name="Google Shape;124;p17"/>
          <p:cNvSpPr txBox="1">
            <a:spLocks noGrp="1"/>
          </p:cNvSpPr>
          <p:nvPr>
            <p:ph type="body" idx="1"/>
          </p:nvPr>
        </p:nvSpPr>
        <p:spPr>
          <a:xfrm>
            <a:off x="1226209" y="1079426"/>
            <a:ext cx="6809700" cy="3171809"/>
          </a:xfrm>
          <a:prstGeom prst="rect">
            <a:avLst/>
          </a:prstGeom>
          <a:noFill/>
          <a:ln>
            <a:noFill/>
          </a:ln>
        </p:spPr>
        <p:txBody>
          <a:bodyPr spcFirstLastPara="1" wrap="square" lIns="91425" tIns="91425" rIns="91425" bIns="91425" anchor="t" anchorCtr="0">
            <a:noAutofit/>
          </a:bodyPr>
          <a:lstStyle/>
          <a:p>
            <a:pPr marL="76200" lvl="0" indent="0">
              <a:buNone/>
            </a:pPr>
            <a:endParaRPr lang="en-US" sz="1800" dirty="0">
              <a:latin typeface="Lora" pitchFamily="2" charset="0"/>
            </a:endParaRPr>
          </a:p>
          <a:p>
            <a:pPr marL="76200" indent="0">
              <a:buNone/>
            </a:pPr>
            <a:r>
              <a:rPr lang="en-US" sz="1800" dirty="0">
                <a:latin typeface="Lora" pitchFamily="2" charset="0"/>
              </a:rPr>
              <a:t>We select two datasets number 7 and number 8 for the following reasons:</a:t>
            </a:r>
          </a:p>
          <a:p>
            <a:pPr>
              <a:buFont typeface="Courier New" panose="02070309020205020404" pitchFamily="49" charset="0"/>
              <a:buChar char="o"/>
            </a:pPr>
            <a:r>
              <a:rPr lang="en-US" sz="1800" dirty="0">
                <a:latin typeface="Lora" pitchFamily="2" charset="0"/>
              </a:rPr>
              <a:t>Publish datasets.</a:t>
            </a:r>
          </a:p>
          <a:p>
            <a:pPr>
              <a:buFont typeface="Courier New" panose="02070309020205020404" pitchFamily="49" charset="0"/>
              <a:buChar char="o"/>
            </a:pPr>
            <a:r>
              <a:rPr lang="en-US" sz="1800" dirty="0">
                <a:latin typeface="Lora" pitchFamily="2" charset="0"/>
              </a:rPr>
              <a:t>Modern datasets.</a:t>
            </a:r>
          </a:p>
          <a:p>
            <a:pPr>
              <a:buFont typeface="Courier New" panose="02070309020205020404" pitchFamily="49" charset="0"/>
              <a:buChar char="o"/>
            </a:pPr>
            <a:r>
              <a:rPr lang="en-US" sz="1800" dirty="0">
                <a:latin typeface="Lora" pitchFamily="2" charset="0"/>
              </a:rPr>
              <a:t>Containing Sufficient data for training.</a:t>
            </a:r>
          </a:p>
          <a:p>
            <a:pPr>
              <a:buFont typeface="Courier New" panose="02070309020205020404" pitchFamily="49" charset="0"/>
              <a:buChar char="o"/>
            </a:pPr>
            <a:endParaRPr lang="en-US" sz="1800" dirty="0">
              <a:latin typeface="Lora" pitchFamily="2" charset="0"/>
            </a:endParaRPr>
          </a:p>
          <a:p>
            <a:pPr>
              <a:buFont typeface="Courier New" panose="02070309020205020404" pitchFamily="49" charset="0"/>
              <a:buChar char="o"/>
            </a:pPr>
            <a:endParaRPr lang="en-US" sz="1800" dirty="0">
              <a:latin typeface="Lora" pitchFamily="2" charset="0"/>
            </a:endParaRPr>
          </a:p>
          <a:p>
            <a:pPr>
              <a:buFont typeface="Courier New" panose="02070309020205020404" pitchFamily="49" charset="0"/>
              <a:buChar char="o"/>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extLst>
      <p:ext uri="{BB962C8B-B14F-4D97-AF65-F5344CB8AC3E}">
        <p14:creationId xmlns:p14="http://schemas.microsoft.com/office/powerpoint/2010/main" val="38428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Datasets (cont.)</a:t>
            </a:r>
            <a:endParaRPr dirty="0"/>
          </a:p>
        </p:txBody>
      </p:sp>
      <p:sp>
        <p:nvSpPr>
          <p:cNvPr id="124" name="Google Shape;124;p17"/>
          <p:cNvSpPr txBox="1">
            <a:spLocks noGrp="1"/>
          </p:cNvSpPr>
          <p:nvPr>
            <p:ph type="body" idx="1"/>
          </p:nvPr>
        </p:nvSpPr>
        <p:spPr>
          <a:xfrm>
            <a:off x="1226209" y="1079426"/>
            <a:ext cx="6809700" cy="3171809"/>
          </a:xfrm>
          <a:prstGeom prst="rect">
            <a:avLst/>
          </a:prstGeom>
          <a:noFill/>
          <a:ln>
            <a:noFill/>
          </a:ln>
        </p:spPr>
        <p:txBody>
          <a:bodyPr spcFirstLastPara="1" wrap="square" lIns="91425" tIns="91425" rIns="91425" bIns="91425" anchor="t" anchorCtr="0">
            <a:noAutofit/>
          </a:bodyPr>
          <a:lstStyle/>
          <a:p>
            <a:pPr marL="76200" lvl="0" indent="0">
              <a:buNone/>
            </a:pPr>
            <a:endParaRPr lang="en-US" sz="1800" dirty="0">
              <a:latin typeface="Lora" pitchFamily="2" charset="0"/>
            </a:endParaRPr>
          </a:p>
          <a:p>
            <a:pPr marL="76200" indent="0">
              <a:buNone/>
            </a:pPr>
            <a:r>
              <a:rPr lang="en-US" sz="1800" dirty="0">
                <a:latin typeface="Lora" pitchFamily="2" charset="0"/>
              </a:rPr>
              <a:t>After we select dataset 7 and dataset 8, we choose to combine this two datasets to get third dataset containing data from both datasets to test quality from accuracy and other measured to data after combined.</a:t>
            </a:r>
          </a:p>
          <a:p>
            <a:pPr>
              <a:buFont typeface="Courier New" panose="02070309020205020404" pitchFamily="49" charset="0"/>
              <a:buChar char="o"/>
            </a:pPr>
            <a:endParaRPr lang="en-US" sz="1800" dirty="0">
              <a:latin typeface="Lora" pitchFamily="2" charset="0"/>
            </a:endParaRPr>
          </a:p>
          <a:p>
            <a:pPr>
              <a:buFont typeface="Courier New" panose="02070309020205020404" pitchFamily="49" charset="0"/>
              <a:buChar char="o"/>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spTree>
    <p:extLst>
      <p:ext uri="{BB962C8B-B14F-4D97-AF65-F5344CB8AC3E}">
        <p14:creationId xmlns:p14="http://schemas.microsoft.com/office/powerpoint/2010/main" val="308293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sz="3600" dirty="0"/>
              <a:t>Implementation and Result</a:t>
            </a:r>
            <a:endParaRPr sz="36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dirty="0">
                <a:solidFill>
                  <a:schemeClr val="dk1"/>
                </a:solidFill>
                <a:latin typeface="Lora"/>
                <a:ea typeface="Lora"/>
                <a:cs typeface="Lora"/>
                <a:sym typeface="Lora"/>
              </a:rPr>
              <a:t>4</a:t>
            </a:r>
            <a:endParaRPr sz="2400" b="0" i="0" u="none" strike="noStrike" cap="none" dirty="0">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16</a:t>
            </a:fld>
            <a:endParaRPr dirty="0"/>
          </a:p>
        </p:txBody>
      </p:sp>
    </p:spTree>
    <p:extLst>
      <p:ext uri="{BB962C8B-B14F-4D97-AF65-F5344CB8AC3E}">
        <p14:creationId xmlns:p14="http://schemas.microsoft.com/office/powerpoint/2010/main" val="1145919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Data Preprocessing </a:t>
            </a:r>
            <a:endParaRPr dirty="0"/>
          </a:p>
        </p:txBody>
      </p:sp>
      <p:sp>
        <p:nvSpPr>
          <p:cNvPr id="124" name="Google Shape;124;p17"/>
          <p:cNvSpPr txBox="1">
            <a:spLocks noGrp="1"/>
          </p:cNvSpPr>
          <p:nvPr>
            <p:ph type="body" idx="1"/>
          </p:nvPr>
        </p:nvSpPr>
        <p:spPr>
          <a:xfrm>
            <a:off x="1226209" y="1079426"/>
            <a:ext cx="6809700" cy="3171809"/>
          </a:xfrm>
          <a:prstGeom prst="rect">
            <a:avLst/>
          </a:prstGeom>
          <a:noFill/>
          <a:ln>
            <a:noFill/>
          </a:ln>
        </p:spPr>
        <p:txBody>
          <a:bodyPr spcFirstLastPara="1" wrap="square" lIns="91425" tIns="91425" rIns="91425" bIns="91425" anchor="t" anchorCtr="0">
            <a:noAutofit/>
          </a:bodyPr>
          <a:lstStyle/>
          <a:p>
            <a:pPr marL="76200" lvl="0" indent="0">
              <a:buNone/>
            </a:pPr>
            <a:endParaRPr lang="en-US" sz="1800" dirty="0">
              <a:latin typeface="Lora" pitchFamily="2" charset="0"/>
            </a:endParaRPr>
          </a:p>
          <a:p>
            <a:r>
              <a:rPr lang="en-US" sz="1600" dirty="0">
                <a:latin typeface="Lora" pitchFamily="2" charset="0"/>
              </a:rPr>
              <a:t>Remove punctuation signs (''`÷×؛&lt;&gt;_()*&amp;^%][ـ،/:"؟.,'{}~¦+|!”…“–ـ'‘’).</a:t>
            </a:r>
          </a:p>
          <a:p>
            <a:r>
              <a:rPr lang="en-US" sz="1600" dirty="0">
                <a:latin typeface="Lora" pitchFamily="2" charset="0"/>
              </a:rPr>
              <a:t>Remove emoji and special character.</a:t>
            </a:r>
          </a:p>
          <a:p>
            <a:r>
              <a:rPr lang="en-US" sz="1600" dirty="0">
                <a:latin typeface="Lora" pitchFamily="2" charset="0"/>
                <a:ea typeface="Times New Roman" panose="02020603050405020304" pitchFamily="18" charset="0"/>
              </a:rPr>
              <a:t>N</a:t>
            </a:r>
            <a:r>
              <a:rPr lang="en-US" sz="1600" dirty="0">
                <a:effectLst/>
                <a:latin typeface="Lora" pitchFamily="2" charset="0"/>
                <a:ea typeface="Times New Roman" panose="02020603050405020304" pitchFamily="18" charset="0"/>
              </a:rPr>
              <a:t>ormalize tweets ("[</a:t>
            </a:r>
            <a:r>
              <a:rPr lang="ar-SA" sz="1600" dirty="0" err="1">
                <a:effectLst/>
                <a:latin typeface="Lora" pitchFamily="2" charset="0"/>
                <a:ea typeface="Times New Roman" panose="02020603050405020304" pitchFamily="18" charset="0"/>
              </a:rPr>
              <a:t>إأآا</a:t>
            </a:r>
            <a:r>
              <a:rPr lang="en-US" sz="1600" dirty="0">
                <a:effectLst/>
                <a:latin typeface="Lora" pitchFamily="2" charset="0"/>
                <a:ea typeface="Times New Roman" panose="02020603050405020304" pitchFamily="18" charset="0"/>
              </a:rPr>
              <a:t> ]", "</a:t>
            </a:r>
            <a:r>
              <a:rPr lang="ar-SA" sz="1600" dirty="0">
                <a:effectLst/>
                <a:latin typeface="Lora" pitchFamily="2" charset="0"/>
                <a:ea typeface="Times New Roman" panose="02020603050405020304" pitchFamily="18" charset="0"/>
              </a:rPr>
              <a:t>ا</a:t>
            </a:r>
            <a:r>
              <a:rPr lang="en-US" sz="1600" dirty="0">
                <a:effectLst/>
                <a:latin typeface="Lora" pitchFamily="2" charset="0"/>
                <a:ea typeface="Times New Roman" panose="02020603050405020304" pitchFamily="18" charset="0"/>
              </a:rPr>
              <a:t>").</a:t>
            </a:r>
          </a:p>
          <a:p>
            <a:r>
              <a:rPr lang="en-US" sz="1600" dirty="0">
                <a:latin typeface="Lora" pitchFamily="2" charset="0"/>
                <a:ea typeface="Times New Roman" panose="02020603050405020304" pitchFamily="18" charset="0"/>
                <a:cs typeface="+mj-cs"/>
              </a:rPr>
              <a:t>R</a:t>
            </a:r>
            <a:r>
              <a:rPr lang="en-US" sz="1600" dirty="0">
                <a:effectLst/>
                <a:latin typeface="Lora" pitchFamily="2" charset="0"/>
                <a:ea typeface="Times New Roman" panose="02020603050405020304" pitchFamily="18" charset="0"/>
                <a:cs typeface="+mj-cs"/>
              </a:rPr>
              <a:t>emove consecutive characters from a string ('</a:t>
            </a:r>
            <a:r>
              <a:rPr lang="ar-SA" sz="1600" dirty="0">
                <a:effectLst/>
                <a:latin typeface="Lora" pitchFamily="2" charset="0"/>
                <a:ea typeface="Times New Roman" panose="02020603050405020304" pitchFamily="18" charset="0"/>
                <a:cs typeface="+mj-cs"/>
              </a:rPr>
              <a:t>شكرا','</a:t>
            </a:r>
            <a:r>
              <a:rPr lang="ar-SA" sz="1600" dirty="0" err="1">
                <a:effectLst/>
                <a:latin typeface="Lora" pitchFamily="2" charset="0"/>
                <a:ea typeface="Times New Roman" panose="02020603050405020304" pitchFamily="18" charset="0"/>
                <a:cs typeface="+mj-cs"/>
              </a:rPr>
              <a:t>شكراااااا</a:t>
            </a:r>
            <a:r>
              <a:rPr lang="en-US" sz="1600" dirty="0">
                <a:effectLst/>
                <a:latin typeface="Lora" pitchFamily="2" charset="0"/>
                <a:ea typeface="Times New Roman" panose="02020603050405020304" pitchFamily="18" charset="0"/>
                <a:cs typeface="+mj-cs"/>
              </a:rPr>
              <a:t>’).</a:t>
            </a:r>
          </a:p>
          <a:p>
            <a:r>
              <a:rPr lang="en-US" sz="1600" dirty="0">
                <a:latin typeface="Lora" pitchFamily="2" charset="0"/>
                <a:cs typeface="+mj-cs"/>
              </a:rPr>
              <a:t>Remove Arabic stop words.</a:t>
            </a:r>
          </a:p>
          <a:p>
            <a:r>
              <a:rPr lang="en-US" sz="1600" dirty="0">
                <a:latin typeface="Lora" pitchFamily="2" charset="0"/>
                <a:cs typeface="+mj-cs"/>
              </a:rPr>
              <a:t>Remove # character #meshary'--&gt;'meshary’.</a:t>
            </a:r>
          </a:p>
          <a:p>
            <a:r>
              <a:rPr lang="en-US" sz="1600" dirty="0">
                <a:latin typeface="Lora" pitchFamily="2" charset="0"/>
                <a:cs typeface="+mj-cs"/>
              </a:rPr>
              <a:t>Remove mentions (@meshary).</a:t>
            </a:r>
          </a:p>
          <a:p>
            <a:endParaRPr lang="en-US" sz="1600" dirty="0">
              <a:latin typeface="Lora" pitchFamily="2" charset="0"/>
              <a:cs typeface="+mj-cs"/>
            </a:endParaRPr>
          </a:p>
          <a:p>
            <a:endParaRPr lang="en-US" sz="1600" dirty="0">
              <a:latin typeface="Lora" pitchFamily="2" charset="0"/>
              <a:cs typeface="+mj-cs"/>
            </a:endParaRPr>
          </a:p>
          <a:p>
            <a:pPr>
              <a:buFont typeface="Courier New" panose="02070309020205020404" pitchFamily="49" charset="0"/>
              <a:buChar char="o"/>
            </a:pPr>
            <a:endParaRPr lang="en-US" sz="1800" dirty="0">
              <a:latin typeface="Lora" pitchFamily="2" charset="0"/>
            </a:endParaRPr>
          </a:p>
          <a:p>
            <a:pPr>
              <a:buFont typeface="Courier New" panose="02070309020205020404" pitchFamily="49" charset="0"/>
              <a:buChar char="o"/>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spTree>
    <p:extLst>
      <p:ext uri="{BB962C8B-B14F-4D97-AF65-F5344CB8AC3E}">
        <p14:creationId xmlns:p14="http://schemas.microsoft.com/office/powerpoint/2010/main" val="19566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Feature Extraction</a:t>
            </a:r>
            <a:endParaRPr dirty="0"/>
          </a:p>
        </p:txBody>
      </p:sp>
      <p:sp>
        <p:nvSpPr>
          <p:cNvPr id="124" name="Google Shape;124;p17"/>
          <p:cNvSpPr txBox="1">
            <a:spLocks noGrp="1"/>
          </p:cNvSpPr>
          <p:nvPr>
            <p:ph type="body" idx="1"/>
          </p:nvPr>
        </p:nvSpPr>
        <p:spPr>
          <a:xfrm>
            <a:off x="1226209" y="1079426"/>
            <a:ext cx="6809700" cy="3171809"/>
          </a:xfrm>
          <a:prstGeom prst="rect">
            <a:avLst/>
          </a:prstGeom>
          <a:noFill/>
          <a:ln>
            <a:noFill/>
          </a:ln>
        </p:spPr>
        <p:txBody>
          <a:bodyPr spcFirstLastPara="1" wrap="square" lIns="91425" tIns="91425" rIns="91425" bIns="91425" anchor="t" anchorCtr="0">
            <a:noAutofit/>
          </a:bodyPr>
          <a:lstStyle/>
          <a:p>
            <a:pPr marL="76200" lvl="0" indent="0">
              <a:buNone/>
            </a:pPr>
            <a:endParaRPr lang="en-US" sz="1800" dirty="0">
              <a:latin typeface="Lora" pitchFamily="2" charset="0"/>
            </a:endParaRPr>
          </a:p>
          <a:p>
            <a:pPr marL="76200" indent="0">
              <a:buNone/>
            </a:pPr>
            <a:r>
              <a:rPr lang="en-US" sz="1600" dirty="0">
                <a:latin typeface="Lora" pitchFamily="2" charset="0"/>
                <a:cs typeface="+mj-cs"/>
              </a:rPr>
              <a:t>We using two way for convert text to number one way for traditional machine learning algorithms and another for deep learning algorithm (BERT), the two way is :</a:t>
            </a:r>
          </a:p>
          <a:p>
            <a:r>
              <a:rPr lang="en-US" sz="1600" dirty="0">
                <a:latin typeface="Lora" pitchFamily="2" charset="0"/>
                <a:cs typeface="+mj-cs"/>
              </a:rPr>
              <a:t>TF-IDF.</a:t>
            </a:r>
          </a:p>
          <a:p>
            <a:r>
              <a:rPr lang="en-US" sz="1600" dirty="0">
                <a:latin typeface="Lora" pitchFamily="2" charset="0"/>
                <a:cs typeface="+mj-cs"/>
              </a:rPr>
              <a:t>Transformer.</a:t>
            </a:r>
          </a:p>
          <a:p>
            <a:endParaRPr lang="en-US" sz="1600" dirty="0">
              <a:latin typeface="Lora" pitchFamily="2" charset="0"/>
              <a:cs typeface="+mj-cs"/>
            </a:endParaRPr>
          </a:p>
          <a:p>
            <a:endParaRPr lang="en-US" sz="1600" dirty="0">
              <a:latin typeface="Lora" pitchFamily="2" charset="0"/>
              <a:cs typeface="+mj-cs"/>
            </a:endParaRPr>
          </a:p>
          <a:p>
            <a:pPr>
              <a:buFont typeface="Courier New" panose="02070309020205020404" pitchFamily="49" charset="0"/>
              <a:buChar char="o"/>
            </a:pPr>
            <a:endParaRPr lang="en-US" sz="1800" dirty="0">
              <a:latin typeface="Lora" pitchFamily="2" charset="0"/>
            </a:endParaRPr>
          </a:p>
          <a:p>
            <a:pPr>
              <a:buFont typeface="Courier New" panose="02070309020205020404" pitchFamily="49" charset="0"/>
              <a:buChar char="o"/>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Tree>
    <p:extLst>
      <p:ext uri="{BB962C8B-B14F-4D97-AF65-F5344CB8AC3E}">
        <p14:creationId xmlns:p14="http://schemas.microsoft.com/office/powerpoint/2010/main" val="1724935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Dataset 7</a:t>
            </a:r>
            <a:endParaRPr dirty="0"/>
          </a:p>
        </p:txBody>
      </p:sp>
      <p:sp>
        <p:nvSpPr>
          <p:cNvPr id="124" name="Google Shape;124;p17"/>
          <p:cNvSpPr txBox="1">
            <a:spLocks noGrp="1"/>
          </p:cNvSpPr>
          <p:nvPr>
            <p:ph type="body" idx="1"/>
          </p:nvPr>
        </p:nvSpPr>
        <p:spPr>
          <a:xfrm>
            <a:off x="264162" y="1329691"/>
            <a:ext cx="4081138" cy="3616960"/>
          </a:xfrm>
          <a:prstGeom prst="rect">
            <a:avLst/>
          </a:prstGeom>
          <a:noFill/>
          <a:ln>
            <a:noFill/>
          </a:ln>
        </p:spPr>
        <p:txBody>
          <a:bodyPr spcFirstLastPara="1" wrap="square" lIns="91425" tIns="91425" rIns="91425" bIns="91425" anchor="t" anchorCtr="0">
            <a:noAutofit/>
          </a:bodyPr>
          <a:lstStyle/>
          <a:p>
            <a:pPr marL="76200" lvl="0" indent="0">
              <a:buNone/>
            </a:pPr>
            <a:r>
              <a:rPr lang="en-US" sz="1400" dirty="0">
                <a:latin typeface="Lora" pitchFamily="2" charset="0"/>
              </a:rPr>
              <a:t>Dataset containing 76,094 positive and 72,234 negative, is balance dataset and the percentage distribution was as follows:</a:t>
            </a:r>
          </a:p>
          <a:p>
            <a:pPr marL="76200" indent="0">
              <a:buNone/>
            </a:pPr>
            <a:endParaRPr lang="en-US" sz="1800" dirty="0">
              <a:latin typeface="Lora" pitchFamily="2" charset="0"/>
            </a:endParaRPr>
          </a:p>
          <a:p>
            <a:pPr>
              <a:buFont typeface="Courier New" panose="02070309020205020404" pitchFamily="49" charset="0"/>
              <a:buChar char="o"/>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pic>
        <p:nvPicPr>
          <p:cNvPr id="3" name="Picture 2">
            <a:extLst>
              <a:ext uri="{FF2B5EF4-FFF2-40B4-BE49-F238E27FC236}">
                <a16:creationId xmlns:a16="http://schemas.microsoft.com/office/drawing/2014/main" id="{84E00141-817A-21E5-265E-1E2352AC919D}"/>
              </a:ext>
            </a:extLst>
          </p:cNvPr>
          <p:cNvPicPr>
            <a:picLocks noChangeAspect="1"/>
          </p:cNvPicPr>
          <p:nvPr/>
        </p:nvPicPr>
        <p:blipFill>
          <a:blip r:embed="rId3"/>
          <a:stretch>
            <a:fillRect/>
          </a:stretch>
        </p:blipFill>
        <p:spPr>
          <a:xfrm>
            <a:off x="353067" y="2262293"/>
            <a:ext cx="2965866" cy="2684358"/>
          </a:xfrm>
          <a:prstGeom prst="rect">
            <a:avLst/>
          </a:prstGeom>
        </p:spPr>
      </p:pic>
      <p:sp>
        <p:nvSpPr>
          <p:cNvPr id="7" name="TextBox 6">
            <a:extLst>
              <a:ext uri="{FF2B5EF4-FFF2-40B4-BE49-F238E27FC236}">
                <a16:creationId xmlns:a16="http://schemas.microsoft.com/office/drawing/2014/main" id="{E01CF85A-73F8-A0EC-FD59-B2125C230850}"/>
              </a:ext>
            </a:extLst>
          </p:cNvPr>
          <p:cNvSpPr txBox="1"/>
          <p:nvPr/>
        </p:nvSpPr>
        <p:spPr>
          <a:xfrm>
            <a:off x="4434205" y="1442719"/>
            <a:ext cx="3762794" cy="523220"/>
          </a:xfrm>
          <a:prstGeom prst="rect">
            <a:avLst/>
          </a:prstGeom>
          <a:noFill/>
        </p:spPr>
        <p:txBody>
          <a:bodyPr wrap="square" rtlCol="1">
            <a:spAutoFit/>
          </a:bodyPr>
          <a:lstStyle/>
          <a:p>
            <a:pPr algn="just" rtl="0">
              <a:tabLst>
                <a:tab pos="4229100" algn="l"/>
              </a:tabLst>
            </a:pPr>
            <a:r>
              <a:rPr lang="en-US" dirty="0">
                <a:latin typeface="Lora" pitchFamily="2" charset="0"/>
                <a:ea typeface="Times New Roman" panose="02020603050405020304" pitchFamily="18" charset="0"/>
              </a:rPr>
              <a:t>W</a:t>
            </a:r>
            <a:r>
              <a:rPr lang="en-US" dirty="0">
                <a:effectLst/>
                <a:latin typeface="Lora" pitchFamily="2" charset="0"/>
                <a:ea typeface="Times New Roman" panose="02020603050405020304" pitchFamily="18" charset="0"/>
              </a:rPr>
              <a:t>e </a:t>
            </a:r>
            <a:r>
              <a:rPr lang="en-US" dirty="0">
                <a:latin typeface="Lora" pitchFamily="2" charset="0"/>
                <a:ea typeface="Times New Roman" panose="02020603050405020304" pitchFamily="18" charset="0"/>
              </a:rPr>
              <a:t>display</a:t>
            </a:r>
            <a:r>
              <a:rPr lang="en-US" dirty="0">
                <a:effectLst/>
                <a:latin typeface="Lora" pitchFamily="2" charset="0"/>
                <a:ea typeface="Times New Roman" panose="02020603050405020304" pitchFamily="18" charset="0"/>
              </a:rPr>
              <a:t> the 150 most frequent words in tweets:</a:t>
            </a:r>
            <a:endParaRPr lang="en-US" sz="1600" dirty="0">
              <a:effectLst/>
              <a:latin typeface="Lora" pitchFamily="2" charset="0"/>
              <a:ea typeface="Times New Roman" panose="02020603050405020304" pitchFamily="18" charset="0"/>
            </a:endParaRPr>
          </a:p>
        </p:txBody>
      </p:sp>
      <p:pic>
        <p:nvPicPr>
          <p:cNvPr id="9" name="Picture 8">
            <a:extLst>
              <a:ext uri="{FF2B5EF4-FFF2-40B4-BE49-F238E27FC236}">
                <a16:creationId xmlns:a16="http://schemas.microsoft.com/office/drawing/2014/main" id="{DBA750F3-2340-4CA5-57F1-424D982919B5}"/>
              </a:ext>
            </a:extLst>
          </p:cNvPr>
          <p:cNvPicPr>
            <a:picLocks noChangeAspect="1"/>
          </p:cNvPicPr>
          <p:nvPr/>
        </p:nvPicPr>
        <p:blipFill>
          <a:blip r:embed="rId4"/>
          <a:stretch>
            <a:fillRect/>
          </a:stretch>
        </p:blipFill>
        <p:spPr>
          <a:xfrm>
            <a:off x="4434205" y="2207873"/>
            <a:ext cx="4356728" cy="2645888"/>
          </a:xfrm>
          <a:prstGeom prst="rect">
            <a:avLst/>
          </a:prstGeom>
        </p:spPr>
      </p:pic>
    </p:spTree>
    <p:extLst>
      <p:ext uri="{BB962C8B-B14F-4D97-AF65-F5344CB8AC3E}">
        <p14:creationId xmlns:p14="http://schemas.microsoft.com/office/powerpoint/2010/main" val="379365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3"/>
          <p:cNvSpPr txBox="1">
            <a:spLocks noGrp="1"/>
          </p:cNvSpPr>
          <p:nvPr>
            <p:ph type="title"/>
          </p:nvPr>
        </p:nvSpPr>
        <p:spPr>
          <a:xfrm>
            <a:off x="1381249" y="896112"/>
            <a:ext cx="3863104"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The group of project </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13"/>
          <p:cNvSpPr txBox="1"/>
          <p:nvPr/>
        </p:nvSpPr>
        <p:spPr>
          <a:xfrm>
            <a:off x="782855" y="1594788"/>
            <a:ext cx="4212727" cy="22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2800"/>
              <a:buFont typeface="Arial"/>
              <a:buNone/>
            </a:pPr>
            <a:r>
              <a:rPr lang="en" sz="2800" b="1" i="0" u="none" strike="noStrike" cap="none" dirty="0">
                <a:solidFill>
                  <a:srgbClr val="000000"/>
                </a:solidFill>
                <a:latin typeface="Quattrocento Sans"/>
                <a:ea typeface="Quattrocento Sans"/>
                <a:cs typeface="Quattrocento Sans"/>
                <a:sym typeface="Quattrocento Sans"/>
              </a:rPr>
              <a:t>Students</a:t>
            </a:r>
            <a:r>
              <a:rPr lang="en" sz="1200" b="1" i="0" u="none" strike="noStrike" cap="none" dirty="0">
                <a:solidFill>
                  <a:srgbClr val="000000"/>
                </a:solidFill>
                <a:latin typeface="Quattrocento Sans"/>
                <a:ea typeface="Quattrocento Sans"/>
                <a:cs typeface="Quattrocento Sans"/>
                <a:sym typeface="Quattrocento Sans"/>
              </a:rPr>
              <a:t> </a:t>
            </a:r>
            <a:endParaRPr sz="1200" b="0" i="0" u="none" strike="noStrike" cap="none"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600"/>
              </a:spcBef>
              <a:spcAft>
                <a:spcPts val="0"/>
              </a:spcAft>
              <a:buClr>
                <a:schemeClr val="dk1"/>
              </a:buClr>
              <a:buSzPts val="1100"/>
              <a:buFont typeface="Arial"/>
              <a:buNone/>
            </a:pPr>
            <a:r>
              <a:rPr lang="en-US" sz="1200" b="0" i="0" u="none" strike="noStrike" cap="none" dirty="0" err="1">
                <a:solidFill>
                  <a:srgbClr val="000000"/>
                </a:solidFill>
                <a:latin typeface="Lora"/>
                <a:ea typeface="Lora"/>
                <a:cs typeface="Lora"/>
                <a:sym typeface="Lora"/>
              </a:rPr>
              <a:t>Meshary</a:t>
            </a:r>
            <a:r>
              <a:rPr lang="en-US" sz="1200" b="0" i="0" u="none" strike="noStrike" cap="none" dirty="0">
                <a:solidFill>
                  <a:srgbClr val="000000"/>
                </a:solidFill>
                <a:latin typeface="Lora"/>
                <a:ea typeface="Lora"/>
                <a:cs typeface="Lora"/>
                <a:sym typeface="Lora"/>
              </a:rPr>
              <a:t> Abdullah </a:t>
            </a:r>
            <a:r>
              <a:rPr lang="en-US" sz="1200" b="0" i="0" u="none" strike="noStrike" cap="none" dirty="0" err="1">
                <a:solidFill>
                  <a:srgbClr val="000000"/>
                </a:solidFill>
                <a:latin typeface="Lora"/>
                <a:ea typeface="Lora"/>
                <a:cs typeface="Lora"/>
                <a:sym typeface="Lora"/>
              </a:rPr>
              <a:t>Alyami</a:t>
            </a:r>
            <a:r>
              <a:rPr lang="en-US" sz="1200" b="0" i="0" u="none" strike="noStrike" cap="none" dirty="0">
                <a:solidFill>
                  <a:srgbClr val="000000"/>
                </a:solidFill>
                <a:latin typeface="Lora"/>
                <a:ea typeface="Lora"/>
                <a:cs typeface="Lora"/>
                <a:sym typeface="Lora"/>
              </a:rPr>
              <a:t> </a:t>
            </a:r>
            <a:endParaRPr lang="en-US" sz="1200" dirty="0"/>
          </a:p>
          <a:p>
            <a:pPr marL="0" marR="0" lvl="0" indent="0" algn="l" rtl="0">
              <a:lnSpc>
                <a:spcPct val="100000"/>
              </a:lnSpc>
              <a:spcBef>
                <a:spcPts val="600"/>
              </a:spcBef>
              <a:spcAft>
                <a:spcPts val="0"/>
              </a:spcAft>
              <a:buClr>
                <a:schemeClr val="dk1"/>
              </a:buClr>
              <a:buSzPts val="1100"/>
              <a:buFont typeface="Arial"/>
              <a:buNone/>
            </a:pPr>
            <a:r>
              <a:rPr lang="en-US" sz="1200" b="0" i="0" u="none" strike="noStrike" cap="none" dirty="0">
                <a:solidFill>
                  <a:srgbClr val="000000"/>
                </a:solidFill>
                <a:latin typeface="Lora"/>
                <a:ea typeface="Lora"/>
                <a:cs typeface="Lora"/>
                <a:sym typeface="Lora"/>
              </a:rPr>
              <a:t>Abdullah Rashed </a:t>
            </a:r>
            <a:r>
              <a:rPr lang="en-US" sz="1200" b="0" i="0" u="none" strike="noStrike" cap="none" dirty="0" err="1">
                <a:solidFill>
                  <a:srgbClr val="000000"/>
                </a:solidFill>
                <a:latin typeface="Lora"/>
                <a:ea typeface="Lora"/>
                <a:cs typeface="Lora"/>
                <a:sym typeface="Lora"/>
              </a:rPr>
              <a:t>Alqahtani</a:t>
            </a:r>
            <a:endParaRPr lang="en-US" dirty="0"/>
          </a:p>
          <a:p>
            <a:pPr marL="0" marR="0" lvl="0" indent="0" algn="l" rtl="0">
              <a:lnSpc>
                <a:spcPct val="100000"/>
              </a:lnSpc>
              <a:spcBef>
                <a:spcPts val="600"/>
              </a:spcBef>
              <a:spcAft>
                <a:spcPts val="0"/>
              </a:spcAft>
              <a:buClr>
                <a:schemeClr val="dk1"/>
              </a:buClr>
              <a:buSzPts val="1100"/>
              <a:buFont typeface="Arial"/>
              <a:buNone/>
            </a:pPr>
            <a:r>
              <a:rPr lang="en" sz="1200" b="0" i="0" u="none" strike="noStrike" cap="none" dirty="0">
                <a:solidFill>
                  <a:srgbClr val="000000"/>
                </a:solidFill>
                <a:latin typeface="Lora"/>
                <a:ea typeface="Lora"/>
                <a:cs typeface="Lora"/>
                <a:sym typeface="Lora"/>
              </a:rPr>
              <a:t>Youssef Mohamed Abdelhamid</a:t>
            </a:r>
            <a:endParaRPr sz="1200" b="0" i="0" u="none" strike="noStrike" cap="none" dirty="0">
              <a:solidFill>
                <a:srgbClr val="000000"/>
              </a:solidFill>
              <a:latin typeface="Lora"/>
              <a:ea typeface="Lora"/>
              <a:cs typeface="Lora"/>
              <a:sym typeface="Lora"/>
            </a:endParaRPr>
          </a:p>
        </p:txBody>
      </p:sp>
      <p:sp>
        <p:nvSpPr>
          <p:cNvPr id="93" name="Google Shape;93;p13"/>
          <p:cNvSpPr txBox="1"/>
          <p:nvPr/>
        </p:nvSpPr>
        <p:spPr>
          <a:xfrm>
            <a:off x="5450077" y="1594788"/>
            <a:ext cx="3367500" cy="220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2800"/>
              <a:buFont typeface="Arial"/>
              <a:buNone/>
            </a:pPr>
            <a:r>
              <a:rPr lang="en" sz="2800" b="1" i="0" u="none" strike="noStrike" cap="none" dirty="0">
                <a:solidFill>
                  <a:srgbClr val="000000"/>
                </a:solidFill>
                <a:latin typeface="Quattrocento Sans"/>
                <a:ea typeface="Quattrocento Sans"/>
                <a:cs typeface="Quattrocento Sans"/>
                <a:sym typeface="Quattrocento Sans"/>
              </a:rPr>
              <a:t>Supervisor</a:t>
            </a:r>
            <a:endParaRPr dirty="0"/>
          </a:p>
          <a:p>
            <a:pPr marL="0" marR="0" lvl="0" indent="0" algn="l" rtl="0">
              <a:lnSpc>
                <a:spcPct val="100000"/>
              </a:lnSpc>
              <a:spcBef>
                <a:spcPts val="600"/>
              </a:spcBef>
              <a:spcAft>
                <a:spcPts val="0"/>
              </a:spcAft>
              <a:buClr>
                <a:srgbClr val="000000"/>
              </a:buClr>
              <a:buSzPts val="1200"/>
              <a:buFont typeface="Arial"/>
              <a:buNone/>
            </a:pPr>
            <a:r>
              <a:rPr lang="en" sz="1200" b="0" i="0" u="none" strike="noStrike" cap="none" dirty="0">
                <a:solidFill>
                  <a:srgbClr val="000000"/>
                </a:solidFill>
                <a:latin typeface="Lora"/>
                <a:ea typeface="Lora"/>
                <a:cs typeface="Lora"/>
                <a:sym typeface="Lora"/>
              </a:rPr>
              <a:t>Dr. Bandar Almaslukh </a:t>
            </a:r>
            <a:endParaRPr sz="1200" b="0" i="0" u="none" strike="noStrike" cap="none" dirty="0">
              <a:solidFill>
                <a:srgbClr val="000000"/>
              </a:solidFill>
              <a:latin typeface="Lora"/>
              <a:ea typeface="Lora"/>
              <a:cs typeface="Lora"/>
              <a:sym typeface="Lora"/>
            </a:endParaRPr>
          </a:p>
        </p:txBody>
      </p:sp>
      <p:sp>
        <p:nvSpPr>
          <p:cNvPr id="94" name="Google Shape;94;p13"/>
          <p:cNvSpPr txBox="1"/>
          <p:nvPr/>
        </p:nvSpPr>
        <p:spPr>
          <a:xfrm>
            <a:off x="52073" y="4093172"/>
            <a:ext cx="7846200" cy="105012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r>
              <a:rPr lang="en" sz="1100" b="0" i="0" u="none" strike="noStrike" cap="none" dirty="0">
                <a:solidFill>
                  <a:srgbClr val="000000"/>
                </a:solidFill>
                <a:latin typeface="Lora"/>
                <a:ea typeface="Lora"/>
                <a:cs typeface="Lora"/>
                <a:sym typeface="Lora"/>
              </a:rPr>
              <a:t>Prince Sattam Bin Abdulaziz University</a:t>
            </a:r>
            <a:endParaRPr dirty="0"/>
          </a:p>
          <a:p>
            <a:pPr marL="0" marR="0" lvl="0" indent="0" algn="l" rtl="0">
              <a:lnSpc>
                <a:spcPct val="100000"/>
              </a:lnSpc>
              <a:spcBef>
                <a:spcPts val="1000"/>
              </a:spcBef>
              <a:spcAft>
                <a:spcPts val="0"/>
              </a:spcAft>
              <a:buClr>
                <a:srgbClr val="000000"/>
              </a:buClr>
              <a:buSzPts val="1100"/>
              <a:buFont typeface="Arial"/>
              <a:buNone/>
            </a:pPr>
            <a:r>
              <a:rPr lang="en" sz="1100" b="0" i="0" u="none" strike="noStrike" cap="none" dirty="0">
                <a:solidFill>
                  <a:srgbClr val="000000"/>
                </a:solidFill>
                <a:latin typeface="Lora"/>
                <a:ea typeface="Lora"/>
                <a:cs typeface="Lora"/>
                <a:sym typeface="Lora"/>
              </a:rPr>
              <a:t>College of Computer Engineering and sciences Dep Computer Sciences</a:t>
            </a:r>
            <a:endParaRPr dirty="0"/>
          </a:p>
          <a:p>
            <a:pPr marL="0" marR="0" lvl="0" indent="0" algn="l" rtl="0">
              <a:lnSpc>
                <a:spcPct val="100000"/>
              </a:lnSpc>
              <a:spcBef>
                <a:spcPts val="1000"/>
              </a:spcBef>
              <a:spcAft>
                <a:spcPts val="0"/>
              </a:spcAft>
              <a:buClr>
                <a:srgbClr val="000000"/>
              </a:buClr>
              <a:buSzPts val="1100"/>
              <a:buFont typeface="Arial"/>
              <a:buNone/>
            </a:pPr>
            <a:r>
              <a:rPr lang="en" sz="1100" i="1" dirty="0">
                <a:latin typeface="Lora"/>
                <a:ea typeface="Lora"/>
                <a:cs typeface="Lora"/>
                <a:sym typeface="Lora"/>
              </a:rPr>
              <a:t>May</a:t>
            </a:r>
            <a:r>
              <a:rPr lang="en" sz="1100" b="0" i="1" u="none" strike="noStrike" cap="none" dirty="0">
                <a:solidFill>
                  <a:srgbClr val="000000"/>
                </a:solidFill>
                <a:latin typeface="Lora"/>
                <a:ea typeface="Lora"/>
                <a:cs typeface="Lora"/>
                <a:sym typeface="Lora"/>
              </a:rPr>
              <a:t> 2022</a:t>
            </a:r>
            <a:endParaRPr sz="1100" b="0" i="1" u="none" strike="noStrike" cap="none" dirty="0">
              <a:solidFill>
                <a:srgbClr val="000000"/>
              </a:solidFill>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Dataset 7 (cont.)</a:t>
            </a:r>
            <a:endParaRPr dirty="0"/>
          </a:p>
        </p:txBody>
      </p:sp>
      <p:sp>
        <p:nvSpPr>
          <p:cNvPr id="124" name="Google Shape;124;p17"/>
          <p:cNvSpPr txBox="1">
            <a:spLocks noGrp="1"/>
          </p:cNvSpPr>
          <p:nvPr>
            <p:ph type="body" idx="1"/>
          </p:nvPr>
        </p:nvSpPr>
        <p:spPr>
          <a:xfrm>
            <a:off x="325120" y="1329691"/>
            <a:ext cx="8218107" cy="3616960"/>
          </a:xfrm>
          <a:prstGeom prst="rect">
            <a:avLst/>
          </a:prstGeom>
          <a:noFill/>
          <a:ln>
            <a:noFill/>
          </a:ln>
        </p:spPr>
        <p:txBody>
          <a:bodyPr spcFirstLastPara="1" wrap="square" lIns="91425" tIns="91425" rIns="91425" bIns="91425" anchor="t" anchorCtr="0">
            <a:noAutofit/>
          </a:bodyPr>
          <a:lstStyle/>
          <a:p>
            <a:pPr marL="76200" lvl="0" indent="0">
              <a:buNone/>
            </a:pPr>
            <a:r>
              <a:rPr lang="en-US" sz="1600" dirty="0">
                <a:latin typeface="Lora" pitchFamily="2" charset="0"/>
              </a:rPr>
              <a:t>We start in training our model using tweets and split data to 80% training and 20% testing and the distribution became like this: 118,662 training tweets and 29,666 testing tweets and results as follow:</a:t>
            </a:r>
            <a:endParaRPr lang="ar-SA" sz="1600"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pic>
        <p:nvPicPr>
          <p:cNvPr id="3" name="Picture 2">
            <a:extLst>
              <a:ext uri="{FF2B5EF4-FFF2-40B4-BE49-F238E27FC236}">
                <a16:creationId xmlns:a16="http://schemas.microsoft.com/office/drawing/2014/main" id="{84E00141-817A-21E5-265E-1E2352AC919D}"/>
              </a:ext>
            </a:extLst>
          </p:cNvPr>
          <p:cNvPicPr>
            <a:picLocks noChangeAspect="1"/>
          </p:cNvPicPr>
          <p:nvPr/>
        </p:nvPicPr>
        <p:blipFill>
          <a:blip r:embed="rId3"/>
          <a:srcRect/>
          <a:stretch/>
        </p:blipFill>
        <p:spPr>
          <a:xfrm>
            <a:off x="1476586" y="2262293"/>
            <a:ext cx="5980854" cy="2580641"/>
          </a:xfrm>
          <a:prstGeom prst="rect">
            <a:avLst/>
          </a:prstGeom>
        </p:spPr>
      </p:pic>
    </p:spTree>
    <p:extLst>
      <p:ext uri="{BB962C8B-B14F-4D97-AF65-F5344CB8AC3E}">
        <p14:creationId xmlns:p14="http://schemas.microsoft.com/office/powerpoint/2010/main" val="3088728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Dataset 8</a:t>
            </a:r>
            <a:endParaRPr dirty="0"/>
          </a:p>
        </p:txBody>
      </p:sp>
      <p:sp>
        <p:nvSpPr>
          <p:cNvPr id="124" name="Google Shape;124;p17"/>
          <p:cNvSpPr txBox="1">
            <a:spLocks noGrp="1"/>
          </p:cNvSpPr>
          <p:nvPr>
            <p:ph type="body" idx="1"/>
          </p:nvPr>
        </p:nvSpPr>
        <p:spPr>
          <a:xfrm>
            <a:off x="264162" y="1329691"/>
            <a:ext cx="4081138" cy="3616960"/>
          </a:xfrm>
          <a:prstGeom prst="rect">
            <a:avLst/>
          </a:prstGeom>
          <a:noFill/>
          <a:ln>
            <a:noFill/>
          </a:ln>
        </p:spPr>
        <p:txBody>
          <a:bodyPr spcFirstLastPara="1" wrap="square" lIns="91425" tIns="91425" rIns="91425" bIns="91425" anchor="t" anchorCtr="0">
            <a:noAutofit/>
          </a:bodyPr>
          <a:lstStyle/>
          <a:p>
            <a:pPr marL="76200" lvl="0" indent="0">
              <a:buNone/>
            </a:pPr>
            <a:r>
              <a:rPr lang="en-US" sz="1400" dirty="0">
                <a:latin typeface="Lora" pitchFamily="2" charset="0"/>
              </a:rPr>
              <a:t>Dataset containing 93,141 positive and 63,263 negative, is unbalance dataset and the percentage distribution was as follows:</a:t>
            </a:r>
            <a:endParaRPr lang="en-US" sz="1800" dirty="0">
              <a:latin typeface="Lora" pitchFamily="2" charset="0"/>
            </a:endParaRPr>
          </a:p>
          <a:p>
            <a:pPr>
              <a:buFont typeface="Courier New" panose="02070309020205020404" pitchFamily="49" charset="0"/>
              <a:buChar char="o"/>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pic>
        <p:nvPicPr>
          <p:cNvPr id="3" name="Picture 2">
            <a:extLst>
              <a:ext uri="{FF2B5EF4-FFF2-40B4-BE49-F238E27FC236}">
                <a16:creationId xmlns:a16="http://schemas.microsoft.com/office/drawing/2014/main" id="{84E00141-817A-21E5-265E-1E2352AC919D}"/>
              </a:ext>
            </a:extLst>
          </p:cNvPr>
          <p:cNvPicPr>
            <a:picLocks noChangeAspect="1"/>
          </p:cNvPicPr>
          <p:nvPr/>
        </p:nvPicPr>
        <p:blipFill>
          <a:blip r:embed="rId3"/>
          <a:srcRect/>
          <a:stretch/>
        </p:blipFill>
        <p:spPr>
          <a:xfrm>
            <a:off x="506495" y="2316480"/>
            <a:ext cx="2792118" cy="2630171"/>
          </a:xfrm>
          <a:prstGeom prst="rect">
            <a:avLst/>
          </a:prstGeom>
        </p:spPr>
      </p:pic>
      <p:sp>
        <p:nvSpPr>
          <p:cNvPr id="7" name="TextBox 6">
            <a:extLst>
              <a:ext uri="{FF2B5EF4-FFF2-40B4-BE49-F238E27FC236}">
                <a16:creationId xmlns:a16="http://schemas.microsoft.com/office/drawing/2014/main" id="{E01CF85A-73F8-A0EC-FD59-B2125C230850}"/>
              </a:ext>
            </a:extLst>
          </p:cNvPr>
          <p:cNvSpPr txBox="1"/>
          <p:nvPr/>
        </p:nvSpPr>
        <p:spPr>
          <a:xfrm>
            <a:off x="4434205" y="1442719"/>
            <a:ext cx="3762794" cy="769441"/>
          </a:xfrm>
          <a:prstGeom prst="rect">
            <a:avLst/>
          </a:prstGeom>
          <a:noFill/>
        </p:spPr>
        <p:txBody>
          <a:bodyPr wrap="square" rtlCol="1">
            <a:spAutoFit/>
          </a:bodyPr>
          <a:lstStyle/>
          <a:p>
            <a:pPr algn="just" rtl="0">
              <a:tabLst>
                <a:tab pos="4229100" algn="l"/>
              </a:tabLst>
            </a:pPr>
            <a:r>
              <a:rPr lang="en-US" dirty="0">
                <a:latin typeface="Lora" pitchFamily="2" charset="0"/>
                <a:ea typeface="Times New Roman" panose="02020603050405020304" pitchFamily="18" charset="0"/>
              </a:rPr>
              <a:t>W</a:t>
            </a:r>
            <a:r>
              <a:rPr lang="en-US" dirty="0">
                <a:effectLst/>
                <a:latin typeface="Lora" pitchFamily="2" charset="0"/>
                <a:ea typeface="Times New Roman" panose="02020603050405020304" pitchFamily="18" charset="0"/>
              </a:rPr>
              <a:t>e </a:t>
            </a:r>
            <a:r>
              <a:rPr lang="en-US" dirty="0">
                <a:latin typeface="Lora" pitchFamily="2" charset="0"/>
                <a:ea typeface="Times New Roman" panose="02020603050405020304" pitchFamily="18" charset="0"/>
              </a:rPr>
              <a:t>display</a:t>
            </a:r>
            <a:r>
              <a:rPr lang="en-US" dirty="0">
                <a:effectLst/>
                <a:latin typeface="Lora" pitchFamily="2" charset="0"/>
                <a:ea typeface="Times New Roman" panose="02020603050405020304" pitchFamily="18" charset="0"/>
              </a:rPr>
              <a:t> the 150 most frequent words in tweets:</a:t>
            </a:r>
            <a:endParaRPr lang="en-US" sz="1600" dirty="0">
              <a:effectLst/>
              <a:latin typeface="Lora" pitchFamily="2" charset="0"/>
              <a:ea typeface="Times New Roman" panose="02020603050405020304" pitchFamily="18" charset="0"/>
            </a:endParaRPr>
          </a:p>
          <a:p>
            <a:pPr algn="just" rtl="0">
              <a:tabLst>
                <a:tab pos="4229100" algn="l"/>
              </a:tabLst>
            </a:pPr>
            <a:endParaRPr lang="en-US" sz="1600" dirty="0">
              <a:effectLst/>
              <a:latin typeface="Lora" pitchFamily="2" charset="0"/>
              <a:ea typeface="Times New Roman" panose="02020603050405020304" pitchFamily="18" charset="0"/>
            </a:endParaRPr>
          </a:p>
        </p:txBody>
      </p:sp>
      <p:pic>
        <p:nvPicPr>
          <p:cNvPr id="9" name="Picture 8">
            <a:extLst>
              <a:ext uri="{FF2B5EF4-FFF2-40B4-BE49-F238E27FC236}">
                <a16:creationId xmlns:a16="http://schemas.microsoft.com/office/drawing/2014/main" id="{DBA750F3-2340-4CA5-57F1-424D982919B5}"/>
              </a:ext>
            </a:extLst>
          </p:cNvPr>
          <p:cNvPicPr>
            <a:picLocks noChangeAspect="1"/>
          </p:cNvPicPr>
          <p:nvPr/>
        </p:nvPicPr>
        <p:blipFill>
          <a:blip r:embed="rId4"/>
          <a:srcRect/>
          <a:stretch/>
        </p:blipFill>
        <p:spPr>
          <a:xfrm>
            <a:off x="4434205" y="2212161"/>
            <a:ext cx="4377902" cy="2542610"/>
          </a:xfrm>
          <a:prstGeom prst="rect">
            <a:avLst/>
          </a:prstGeom>
        </p:spPr>
      </p:pic>
    </p:spTree>
    <p:extLst>
      <p:ext uri="{BB962C8B-B14F-4D97-AF65-F5344CB8AC3E}">
        <p14:creationId xmlns:p14="http://schemas.microsoft.com/office/powerpoint/2010/main" val="108358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Dataset 8 (cont.)</a:t>
            </a:r>
            <a:endParaRPr dirty="0"/>
          </a:p>
        </p:txBody>
      </p:sp>
      <p:sp>
        <p:nvSpPr>
          <p:cNvPr id="124" name="Google Shape;124;p17"/>
          <p:cNvSpPr txBox="1">
            <a:spLocks noGrp="1"/>
          </p:cNvSpPr>
          <p:nvPr>
            <p:ph type="body" idx="1"/>
          </p:nvPr>
        </p:nvSpPr>
        <p:spPr>
          <a:xfrm>
            <a:off x="325120" y="1329691"/>
            <a:ext cx="8218107" cy="3616960"/>
          </a:xfrm>
          <a:prstGeom prst="rect">
            <a:avLst/>
          </a:prstGeom>
          <a:noFill/>
          <a:ln>
            <a:noFill/>
          </a:ln>
        </p:spPr>
        <p:txBody>
          <a:bodyPr spcFirstLastPara="1" wrap="square" lIns="91425" tIns="91425" rIns="91425" bIns="91425" anchor="t" anchorCtr="0">
            <a:noAutofit/>
          </a:bodyPr>
          <a:lstStyle/>
          <a:p>
            <a:pPr marL="76200" lvl="0" indent="0">
              <a:buNone/>
            </a:pPr>
            <a:r>
              <a:rPr lang="en-US" sz="1600" dirty="0">
                <a:latin typeface="Lora" pitchFamily="2" charset="0"/>
                <a:ea typeface="Times New Roman" panose="02020603050405020304" pitchFamily="18" charset="0"/>
              </a:rPr>
              <a:t>W</a:t>
            </a:r>
            <a:r>
              <a:rPr lang="en-US" sz="1600" dirty="0">
                <a:effectLst/>
                <a:latin typeface="Lora" pitchFamily="2" charset="0"/>
                <a:ea typeface="Times New Roman" panose="02020603050405020304" pitchFamily="18" charset="0"/>
              </a:rPr>
              <a:t>e start in training our model using tweets and split data to 80% training and 20% testing and the distribution became like this: 125,125 training tweets and 31,282 testing tweets and </a:t>
            </a:r>
            <a:r>
              <a:rPr lang="en-US" sz="1600" dirty="0">
                <a:latin typeface="Lora" pitchFamily="2" charset="0"/>
              </a:rPr>
              <a:t>results as follow:</a:t>
            </a:r>
            <a:endParaRPr sz="1600" dirty="0">
              <a:latin typeface="Lora" pitchFamily="2" charset="0"/>
            </a:endParaRPr>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pic>
        <p:nvPicPr>
          <p:cNvPr id="3" name="Picture 2">
            <a:extLst>
              <a:ext uri="{FF2B5EF4-FFF2-40B4-BE49-F238E27FC236}">
                <a16:creationId xmlns:a16="http://schemas.microsoft.com/office/drawing/2014/main" id="{84E00141-817A-21E5-265E-1E2352AC919D}"/>
              </a:ext>
            </a:extLst>
          </p:cNvPr>
          <p:cNvPicPr>
            <a:picLocks noChangeAspect="1"/>
          </p:cNvPicPr>
          <p:nvPr/>
        </p:nvPicPr>
        <p:blipFill>
          <a:blip r:embed="rId3"/>
          <a:srcRect/>
          <a:stretch/>
        </p:blipFill>
        <p:spPr>
          <a:xfrm>
            <a:off x="1482645" y="2282613"/>
            <a:ext cx="6184767" cy="2560321"/>
          </a:xfrm>
          <a:prstGeom prst="rect">
            <a:avLst/>
          </a:prstGeom>
        </p:spPr>
      </p:pic>
    </p:spTree>
    <p:extLst>
      <p:ext uri="{BB962C8B-B14F-4D97-AF65-F5344CB8AC3E}">
        <p14:creationId xmlns:p14="http://schemas.microsoft.com/office/powerpoint/2010/main" val="503118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Combined Dataset</a:t>
            </a:r>
            <a:endParaRPr dirty="0"/>
          </a:p>
        </p:txBody>
      </p:sp>
      <p:sp>
        <p:nvSpPr>
          <p:cNvPr id="124" name="Google Shape;124;p17"/>
          <p:cNvSpPr txBox="1">
            <a:spLocks noGrp="1"/>
          </p:cNvSpPr>
          <p:nvPr>
            <p:ph type="body" idx="1"/>
          </p:nvPr>
        </p:nvSpPr>
        <p:spPr>
          <a:xfrm>
            <a:off x="264162" y="1329691"/>
            <a:ext cx="4081138" cy="3616960"/>
          </a:xfrm>
          <a:prstGeom prst="rect">
            <a:avLst/>
          </a:prstGeom>
          <a:noFill/>
          <a:ln>
            <a:noFill/>
          </a:ln>
        </p:spPr>
        <p:txBody>
          <a:bodyPr spcFirstLastPara="1" wrap="square" lIns="91425" tIns="91425" rIns="91425" bIns="91425" anchor="t" anchorCtr="0">
            <a:noAutofit/>
          </a:bodyPr>
          <a:lstStyle/>
          <a:p>
            <a:pPr marL="76200" lvl="0" indent="0">
              <a:buNone/>
            </a:pPr>
            <a:r>
              <a:rPr lang="en-US" sz="1400" dirty="0">
                <a:latin typeface="Lora" pitchFamily="2" charset="0"/>
              </a:rPr>
              <a:t>It is containing 304,735 Arabic tweets, but after remove duplicate it became 163,498 Arabic tweets, 83,523 positive and 79,975 negative and the distribution was as follows:</a:t>
            </a: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pic>
        <p:nvPicPr>
          <p:cNvPr id="3" name="Picture 2">
            <a:extLst>
              <a:ext uri="{FF2B5EF4-FFF2-40B4-BE49-F238E27FC236}">
                <a16:creationId xmlns:a16="http://schemas.microsoft.com/office/drawing/2014/main" id="{84E00141-817A-21E5-265E-1E2352AC919D}"/>
              </a:ext>
            </a:extLst>
          </p:cNvPr>
          <p:cNvPicPr>
            <a:picLocks noChangeAspect="1"/>
          </p:cNvPicPr>
          <p:nvPr/>
        </p:nvPicPr>
        <p:blipFill>
          <a:blip r:embed="rId3"/>
          <a:srcRect/>
          <a:stretch/>
        </p:blipFill>
        <p:spPr>
          <a:xfrm>
            <a:off x="490861" y="2438400"/>
            <a:ext cx="2767112" cy="2508250"/>
          </a:xfrm>
          <a:prstGeom prst="rect">
            <a:avLst/>
          </a:prstGeom>
        </p:spPr>
      </p:pic>
      <p:sp>
        <p:nvSpPr>
          <p:cNvPr id="7" name="TextBox 6">
            <a:extLst>
              <a:ext uri="{FF2B5EF4-FFF2-40B4-BE49-F238E27FC236}">
                <a16:creationId xmlns:a16="http://schemas.microsoft.com/office/drawing/2014/main" id="{E01CF85A-73F8-A0EC-FD59-B2125C230850}"/>
              </a:ext>
            </a:extLst>
          </p:cNvPr>
          <p:cNvSpPr txBox="1"/>
          <p:nvPr/>
        </p:nvSpPr>
        <p:spPr>
          <a:xfrm>
            <a:off x="4434205" y="1442719"/>
            <a:ext cx="3762794" cy="769441"/>
          </a:xfrm>
          <a:prstGeom prst="rect">
            <a:avLst/>
          </a:prstGeom>
          <a:noFill/>
        </p:spPr>
        <p:txBody>
          <a:bodyPr wrap="square" rtlCol="1">
            <a:spAutoFit/>
          </a:bodyPr>
          <a:lstStyle/>
          <a:p>
            <a:pPr algn="just" rtl="0">
              <a:tabLst>
                <a:tab pos="4229100" algn="l"/>
              </a:tabLst>
            </a:pPr>
            <a:r>
              <a:rPr lang="en-US" dirty="0">
                <a:latin typeface="Lora" pitchFamily="2" charset="0"/>
                <a:ea typeface="Times New Roman" panose="02020603050405020304" pitchFamily="18" charset="0"/>
              </a:rPr>
              <a:t>W</a:t>
            </a:r>
            <a:r>
              <a:rPr lang="en-US" dirty="0">
                <a:effectLst/>
                <a:latin typeface="Lora" pitchFamily="2" charset="0"/>
                <a:ea typeface="Times New Roman" panose="02020603050405020304" pitchFamily="18" charset="0"/>
              </a:rPr>
              <a:t>e </a:t>
            </a:r>
            <a:r>
              <a:rPr lang="en-US" dirty="0">
                <a:latin typeface="Lora" pitchFamily="2" charset="0"/>
                <a:ea typeface="Times New Roman" panose="02020603050405020304" pitchFamily="18" charset="0"/>
              </a:rPr>
              <a:t>display</a:t>
            </a:r>
            <a:r>
              <a:rPr lang="en-US" dirty="0">
                <a:effectLst/>
                <a:latin typeface="Lora" pitchFamily="2" charset="0"/>
                <a:ea typeface="Times New Roman" panose="02020603050405020304" pitchFamily="18" charset="0"/>
              </a:rPr>
              <a:t> the 150 most frequent words in tweets:</a:t>
            </a:r>
            <a:endParaRPr lang="en-US" sz="1600" dirty="0">
              <a:effectLst/>
              <a:latin typeface="Lora" pitchFamily="2" charset="0"/>
              <a:ea typeface="Times New Roman" panose="02020603050405020304" pitchFamily="18" charset="0"/>
            </a:endParaRPr>
          </a:p>
          <a:p>
            <a:pPr algn="just" rtl="0">
              <a:tabLst>
                <a:tab pos="4229100" algn="l"/>
              </a:tabLst>
            </a:pPr>
            <a:endParaRPr lang="en-US" sz="1600" dirty="0">
              <a:effectLst/>
              <a:latin typeface="Lora" pitchFamily="2" charset="0"/>
              <a:ea typeface="Times New Roman" panose="02020603050405020304" pitchFamily="18" charset="0"/>
            </a:endParaRPr>
          </a:p>
        </p:txBody>
      </p:sp>
      <p:pic>
        <p:nvPicPr>
          <p:cNvPr id="9" name="Picture 8">
            <a:extLst>
              <a:ext uri="{FF2B5EF4-FFF2-40B4-BE49-F238E27FC236}">
                <a16:creationId xmlns:a16="http://schemas.microsoft.com/office/drawing/2014/main" id="{DBA750F3-2340-4CA5-57F1-424D982919B5}"/>
              </a:ext>
            </a:extLst>
          </p:cNvPr>
          <p:cNvPicPr>
            <a:picLocks noChangeAspect="1"/>
          </p:cNvPicPr>
          <p:nvPr/>
        </p:nvPicPr>
        <p:blipFill>
          <a:blip r:embed="rId4"/>
          <a:srcRect/>
          <a:stretch/>
        </p:blipFill>
        <p:spPr>
          <a:xfrm>
            <a:off x="4434205" y="2262293"/>
            <a:ext cx="4391448" cy="2492477"/>
          </a:xfrm>
          <a:prstGeom prst="rect">
            <a:avLst/>
          </a:prstGeom>
        </p:spPr>
      </p:pic>
    </p:spTree>
    <p:extLst>
      <p:ext uri="{BB962C8B-B14F-4D97-AF65-F5344CB8AC3E}">
        <p14:creationId xmlns:p14="http://schemas.microsoft.com/office/powerpoint/2010/main" val="3464525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Combined Dataset (cont.)</a:t>
            </a:r>
            <a:endParaRPr dirty="0"/>
          </a:p>
        </p:txBody>
      </p:sp>
      <p:sp>
        <p:nvSpPr>
          <p:cNvPr id="124" name="Google Shape;124;p17"/>
          <p:cNvSpPr txBox="1">
            <a:spLocks noGrp="1"/>
          </p:cNvSpPr>
          <p:nvPr>
            <p:ph type="body" idx="1"/>
          </p:nvPr>
        </p:nvSpPr>
        <p:spPr>
          <a:xfrm>
            <a:off x="325120" y="1329691"/>
            <a:ext cx="8218107" cy="3616960"/>
          </a:xfrm>
          <a:prstGeom prst="rect">
            <a:avLst/>
          </a:prstGeom>
          <a:noFill/>
          <a:ln>
            <a:noFill/>
          </a:ln>
        </p:spPr>
        <p:txBody>
          <a:bodyPr spcFirstLastPara="1" wrap="square" lIns="91425" tIns="91425" rIns="91425" bIns="91425" anchor="t" anchorCtr="0">
            <a:noAutofit/>
          </a:bodyPr>
          <a:lstStyle/>
          <a:p>
            <a:pPr marL="76200" lvl="0" indent="0">
              <a:buNone/>
            </a:pPr>
            <a:r>
              <a:rPr lang="en-US" sz="1600" dirty="0">
                <a:latin typeface="Lora" pitchFamily="2" charset="0"/>
              </a:rPr>
              <a:t>We start in training our model using tweets and split data to 80% training and 20% testing and the distribution became like this: 144,961 training tweets and 36,241 testing tweets and results as follow:</a:t>
            </a:r>
            <a:endParaRPr lang="en-US"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pic>
        <p:nvPicPr>
          <p:cNvPr id="3" name="Picture 2">
            <a:extLst>
              <a:ext uri="{FF2B5EF4-FFF2-40B4-BE49-F238E27FC236}">
                <a16:creationId xmlns:a16="http://schemas.microsoft.com/office/drawing/2014/main" id="{84E00141-817A-21E5-265E-1E2352AC919D}"/>
              </a:ext>
            </a:extLst>
          </p:cNvPr>
          <p:cNvPicPr>
            <a:picLocks noChangeAspect="1"/>
          </p:cNvPicPr>
          <p:nvPr/>
        </p:nvPicPr>
        <p:blipFill>
          <a:blip r:embed="rId3"/>
          <a:srcRect/>
          <a:stretch/>
        </p:blipFill>
        <p:spPr>
          <a:xfrm>
            <a:off x="1428662" y="2296160"/>
            <a:ext cx="6164234" cy="2553547"/>
          </a:xfrm>
          <a:prstGeom prst="rect">
            <a:avLst/>
          </a:prstGeom>
        </p:spPr>
      </p:pic>
    </p:spTree>
    <p:extLst>
      <p:ext uri="{BB962C8B-B14F-4D97-AF65-F5344CB8AC3E}">
        <p14:creationId xmlns:p14="http://schemas.microsoft.com/office/powerpoint/2010/main" val="2415170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Model Classification Examples</a:t>
            </a: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pic>
        <p:nvPicPr>
          <p:cNvPr id="8" name="Picture 7">
            <a:extLst>
              <a:ext uri="{FF2B5EF4-FFF2-40B4-BE49-F238E27FC236}">
                <a16:creationId xmlns:a16="http://schemas.microsoft.com/office/drawing/2014/main" id="{7598DE26-AA76-5EE9-C8EC-5E8B95E94F12}"/>
              </a:ext>
            </a:extLst>
          </p:cNvPr>
          <p:cNvPicPr>
            <a:picLocks noChangeAspect="1"/>
          </p:cNvPicPr>
          <p:nvPr/>
        </p:nvPicPr>
        <p:blipFill>
          <a:blip r:embed="rId3"/>
          <a:stretch>
            <a:fillRect/>
          </a:stretch>
        </p:blipFill>
        <p:spPr>
          <a:xfrm>
            <a:off x="138958" y="1416473"/>
            <a:ext cx="4219575" cy="1104900"/>
          </a:xfrm>
          <a:prstGeom prst="rect">
            <a:avLst/>
          </a:prstGeom>
        </p:spPr>
      </p:pic>
      <p:pic>
        <p:nvPicPr>
          <p:cNvPr id="10" name="Picture 9">
            <a:extLst>
              <a:ext uri="{FF2B5EF4-FFF2-40B4-BE49-F238E27FC236}">
                <a16:creationId xmlns:a16="http://schemas.microsoft.com/office/drawing/2014/main" id="{62F88D58-F156-56C4-0A70-CEE20F491EE5}"/>
              </a:ext>
            </a:extLst>
          </p:cNvPr>
          <p:cNvPicPr>
            <a:picLocks noChangeAspect="1"/>
          </p:cNvPicPr>
          <p:nvPr/>
        </p:nvPicPr>
        <p:blipFill>
          <a:blip r:embed="rId4"/>
          <a:stretch>
            <a:fillRect/>
          </a:stretch>
        </p:blipFill>
        <p:spPr>
          <a:xfrm>
            <a:off x="138958" y="2978044"/>
            <a:ext cx="4105275" cy="962025"/>
          </a:xfrm>
          <a:prstGeom prst="rect">
            <a:avLst/>
          </a:prstGeom>
        </p:spPr>
      </p:pic>
      <p:pic>
        <p:nvPicPr>
          <p:cNvPr id="12" name="Picture 11">
            <a:extLst>
              <a:ext uri="{FF2B5EF4-FFF2-40B4-BE49-F238E27FC236}">
                <a16:creationId xmlns:a16="http://schemas.microsoft.com/office/drawing/2014/main" id="{06961771-52E6-5A1E-0B0D-CAA1DB4ADFD6}"/>
              </a:ext>
            </a:extLst>
          </p:cNvPr>
          <p:cNvPicPr>
            <a:picLocks noChangeAspect="1"/>
          </p:cNvPicPr>
          <p:nvPr/>
        </p:nvPicPr>
        <p:blipFill>
          <a:blip r:embed="rId5"/>
          <a:stretch>
            <a:fillRect/>
          </a:stretch>
        </p:blipFill>
        <p:spPr>
          <a:xfrm>
            <a:off x="4572000" y="1521248"/>
            <a:ext cx="4143375" cy="1000125"/>
          </a:xfrm>
          <a:prstGeom prst="rect">
            <a:avLst/>
          </a:prstGeom>
        </p:spPr>
      </p:pic>
      <p:pic>
        <p:nvPicPr>
          <p:cNvPr id="14" name="Picture 13">
            <a:extLst>
              <a:ext uri="{FF2B5EF4-FFF2-40B4-BE49-F238E27FC236}">
                <a16:creationId xmlns:a16="http://schemas.microsoft.com/office/drawing/2014/main" id="{F46055B9-80E0-E373-FB6B-0710983B003D}"/>
              </a:ext>
            </a:extLst>
          </p:cNvPr>
          <p:cNvPicPr>
            <a:picLocks noChangeAspect="1"/>
          </p:cNvPicPr>
          <p:nvPr/>
        </p:nvPicPr>
        <p:blipFill>
          <a:blip r:embed="rId6"/>
          <a:stretch>
            <a:fillRect/>
          </a:stretch>
        </p:blipFill>
        <p:spPr>
          <a:xfrm>
            <a:off x="4572000" y="2987569"/>
            <a:ext cx="3324225" cy="952500"/>
          </a:xfrm>
          <a:prstGeom prst="rect">
            <a:avLst/>
          </a:prstGeom>
        </p:spPr>
      </p:pic>
    </p:spTree>
    <p:extLst>
      <p:ext uri="{BB962C8B-B14F-4D97-AF65-F5344CB8AC3E}">
        <p14:creationId xmlns:p14="http://schemas.microsoft.com/office/powerpoint/2010/main" val="1331517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US" sz="3600" dirty="0">
                <a:latin typeface="Lora"/>
                <a:ea typeface="Lora"/>
                <a:cs typeface="Lora"/>
                <a:sym typeface="Lora"/>
              </a:rPr>
              <a:t>Conclusion</a:t>
            </a:r>
            <a:endParaRPr sz="36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dirty="0">
                <a:solidFill>
                  <a:schemeClr val="dk1"/>
                </a:solidFill>
                <a:latin typeface="Lora"/>
                <a:ea typeface="Lora"/>
                <a:cs typeface="Lora"/>
                <a:sym typeface="Lora"/>
              </a:rPr>
              <a:t>5</a:t>
            </a:r>
            <a:endParaRPr sz="2400" b="0" i="0" u="none" strike="noStrike" cap="none" dirty="0">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26</a:t>
            </a:fld>
            <a:endParaRPr dirty="0"/>
          </a:p>
        </p:txBody>
      </p:sp>
    </p:spTree>
    <p:extLst>
      <p:ext uri="{BB962C8B-B14F-4D97-AF65-F5344CB8AC3E}">
        <p14:creationId xmlns:p14="http://schemas.microsoft.com/office/powerpoint/2010/main" val="1139923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Conclusion</a:t>
            </a:r>
            <a:endParaRPr dirty="0"/>
          </a:p>
        </p:txBody>
      </p:sp>
      <p:sp>
        <p:nvSpPr>
          <p:cNvPr id="124" name="Google Shape;124;p17"/>
          <p:cNvSpPr txBox="1">
            <a:spLocks noGrp="1"/>
          </p:cNvSpPr>
          <p:nvPr>
            <p:ph type="body" idx="1"/>
          </p:nvPr>
        </p:nvSpPr>
        <p:spPr>
          <a:xfrm>
            <a:off x="1253503" y="1475275"/>
            <a:ext cx="6809700" cy="3112200"/>
          </a:xfrm>
          <a:prstGeom prst="rect">
            <a:avLst/>
          </a:prstGeom>
          <a:noFill/>
          <a:ln>
            <a:noFill/>
          </a:ln>
        </p:spPr>
        <p:txBody>
          <a:bodyPr spcFirstLastPara="1" wrap="square" lIns="91425" tIns="91425" rIns="91425" bIns="91425" anchor="t" anchorCtr="0">
            <a:noAutofit/>
          </a:bodyPr>
          <a:lstStyle/>
          <a:p>
            <a:r>
              <a:rPr lang="en-US" sz="1800" dirty="0">
                <a:latin typeface="Lora" pitchFamily="2" charset="0"/>
              </a:rPr>
              <a:t>Finally, After we worked on this project we discovered the big differences in accuracy other measures if the dataset is balance or unbalance or if a dataset is combined on another. We experienced a range of difficulties in this project, such as having some algorithms that needed a super computer because it took us days to work.</a:t>
            </a: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27</a:t>
            </a:fld>
            <a:endParaRPr/>
          </a:p>
        </p:txBody>
      </p:sp>
    </p:spTree>
    <p:extLst>
      <p:ext uri="{BB962C8B-B14F-4D97-AF65-F5344CB8AC3E}">
        <p14:creationId xmlns:p14="http://schemas.microsoft.com/office/powerpoint/2010/main" val="251627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0"/>
          <p:cNvSpPr txBox="1">
            <a:spLocks noGrp="1"/>
          </p:cNvSpPr>
          <p:nvPr>
            <p:ph type="subTitle" idx="4294967295"/>
          </p:nvPr>
        </p:nvSpPr>
        <p:spPr>
          <a:xfrm>
            <a:off x="2371500" y="2093775"/>
            <a:ext cx="50214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dk2"/>
              </a:buClr>
              <a:buSzPts val="2400"/>
              <a:buFont typeface="Quattrocento Sans"/>
              <a:buNone/>
            </a:pPr>
            <a:r>
              <a:rPr lang="en" sz="3600" b="1" i="1" u="none" strike="noStrike" cap="none" dirty="0">
                <a:solidFill>
                  <a:schemeClr val="dk1"/>
                </a:solidFill>
                <a:latin typeface="Lora"/>
                <a:ea typeface="Lora"/>
                <a:cs typeface="Lora"/>
                <a:sym typeface="Lora"/>
              </a:rPr>
              <a:t>Any questions ?</a:t>
            </a:r>
            <a:endParaRPr sz="3600" b="1" i="1" u="none" strike="noStrike" cap="none" dirty="0">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dk2"/>
              </a:buClr>
              <a:buSzPts val="2400"/>
              <a:buFont typeface="Quattrocento Sans"/>
              <a:buNone/>
            </a:pPr>
            <a:endParaRPr sz="1800" b="0"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600"/>
              </a:spcBef>
              <a:spcAft>
                <a:spcPts val="0"/>
              </a:spcAft>
              <a:buClr>
                <a:schemeClr val="dk2"/>
              </a:buClr>
              <a:buSzPts val="2400"/>
              <a:buFont typeface="Quattrocento Sans"/>
              <a:buNone/>
            </a:pPr>
            <a:endParaRPr sz="1800" b="0" i="0" u="none" strike="noStrike" cap="none" dirty="0">
              <a:solidFill>
                <a:schemeClr val="dk1"/>
              </a:solidFill>
              <a:latin typeface="Quattrocento Sans"/>
              <a:ea typeface="Quattrocento Sans"/>
              <a:cs typeface="Quattrocento Sans"/>
              <a:sym typeface="Quattrocento Sans"/>
            </a:endParaRPr>
          </a:p>
        </p:txBody>
      </p:sp>
      <p:cxnSp>
        <p:nvCxnSpPr>
          <p:cNvPr id="322" name="Google Shape;322;p30"/>
          <p:cNvCxnSpPr/>
          <p:nvPr/>
        </p:nvCxnSpPr>
        <p:spPr>
          <a:xfrm>
            <a:off x="6450" y="1428750"/>
            <a:ext cx="2397300" cy="0"/>
          </a:xfrm>
          <a:prstGeom prst="straightConnector1">
            <a:avLst/>
          </a:prstGeom>
          <a:noFill/>
          <a:ln w="9525" cap="flat" cmpd="sng">
            <a:solidFill>
              <a:srgbClr val="CCCCCC"/>
            </a:solidFill>
            <a:prstDash val="solid"/>
            <a:round/>
            <a:headEnd type="none" w="sm" len="sm"/>
            <a:tailEnd type="none" w="sm" len="sm"/>
          </a:ln>
        </p:spPr>
      </p:cxnSp>
      <p:sp>
        <p:nvSpPr>
          <p:cNvPr id="323" name="Google Shape;323;p30"/>
          <p:cNvSpPr txBox="1">
            <a:spLocks noGrp="1"/>
          </p:cNvSpPr>
          <p:nvPr>
            <p:ph type="ctrTitle" idx="4294967295"/>
          </p:nvPr>
        </p:nvSpPr>
        <p:spPr>
          <a:xfrm>
            <a:off x="2371625" y="816550"/>
            <a:ext cx="49080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000"/>
              <a:buFont typeface="Lora"/>
              <a:buNone/>
            </a:pPr>
            <a:r>
              <a:rPr lang="en" sz="6000" b="1" i="0" u="none" strike="noStrike" cap="none">
                <a:solidFill>
                  <a:schemeClr val="dk1"/>
                </a:solidFill>
                <a:latin typeface="Lora"/>
                <a:ea typeface="Lora"/>
                <a:cs typeface="Lora"/>
                <a:sym typeface="Lora"/>
              </a:rPr>
              <a:t>Thanks!</a:t>
            </a:r>
            <a:endParaRPr sz="6000" b="1" i="0" u="none" strike="noStrike" cap="none">
              <a:solidFill>
                <a:schemeClr val="dk1"/>
              </a:solidFill>
              <a:latin typeface="Lora"/>
              <a:ea typeface="Lora"/>
              <a:cs typeface="Lora"/>
              <a:sym typeface="Lora"/>
            </a:endParaRPr>
          </a:p>
        </p:txBody>
      </p:sp>
      <p:cxnSp>
        <p:nvCxnSpPr>
          <p:cNvPr id="324" name="Google Shape;324;p30"/>
          <p:cNvCxnSpPr/>
          <p:nvPr/>
        </p:nvCxnSpPr>
        <p:spPr>
          <a:xfrm>
            <a:off x="5589800" y="1428750"/>
            <a:ext cx="3554100" cy="0"/>
          </a:xfrm>
          <a:prstGeom prst="straightConnector1">
            <a:avLst/>
          </a:prstGeom>
          <a:noFill/>
          <a:ln w="9525" cap="flat" cmpd="sng">
            <a:solidFill>
              <a:srgbClr val="CCCCCC"/>
            </a:solidFill>
            <a:prstDash val="solid"/>
            <a:round/>
            <a:headEnd type="none" w="sm" len="sm"/>
            <a:tailEnd type="none" w="sm" len="sm"/>
          </a:ln>
        </p:spPr>
      </p:cxnSp>
      <p:sp>
        <p:nvSpPr>
          <p:cNvPr id="325" name="Google Shape;325;p30"/>
          <p:cNvSpPr/>
          <p:nvPr/>
        </p:nvSpPr>
        <p:spPr>
          <a:xfrm>
            <a:off x="831925" y="859175"/>
            <a:ext cx="1139100" cy="113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6" name="Google Shape;326;p30"/>
          <p:cNvGrpSpPr/>
          <p:nvPr/>
        </p:nvGrpSpPr>
        <p:grpSpPr>
          <a:xfrm>
            <a:off x="1148888" y="1190759"/>
            <a:ext cx="505722" cy="475767"/>
            <a:chOff x="5972700" y="2330200"/>
            <a:chExt cx="411625" cy="387275"/>
          </a:xfrm>
        </p:grpSpPr>
        <p:sp>
          <p:nvSpPr>
            <p:cNvPr id="327" name="Google Shape;327;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9" name="Google Shape;329;p30"/>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4000" i="0" dirty="0">
                <a:solidFill>
                  <a:srgbClr val="252525"/>
                </a:solidFill>
                <a:latin typeface="Lora"/>
                <a:ea typeface="Lora"/>
                <a:cs typeface="Lora"/>
                <a:sym typeface="Lora"/>
              </a:rPr>
              <a:t>Introduction</a:t>
            </a:r>
            <a:endParaRPr sz="40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Lora"/>
                <a:ea typeface="Lora"/>
                <a:cs typeface="Lora"/>
                <a:sym typeface="Lora"/>
              </a:rPr>
              <a:t>1</a:t>
            </a:r>
            <a:endParaRPr sz="2400" b="0" i="0" u="none" strike="noStrike" cap="none">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3878400" cy="43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b="1" i="0" u="none" strike="noStrike" dirty="0">
                <a:solidFill>
                  <a:srgbClr val="000000"/>
                </a:solidFill>
                <a:effectLst/>
                <a:latin typeface="Lora" pitchFamily="2" charset="0"/>
              </a:rPr>
              <a:t>Description of the problem</a:t>
            </a:r>
            <a:r>
              <a:rPr lang="en" dirty="0"/>
              <a:t> </a:t>
            </a:r>
            <a:endParaRPr dirty="0"/>
          </a:p>
        </p:txBody>
      </p:sp>
      <p:sp>
        <p:nvSpPr>
          <p:cNvPr id="124" name="Google Shape;124;p17"/>
          <p:cNvSpPr txBox="1">
            <a:spLocks noGrp="1"/>
          </p:cNvSpPr>
          <p:nvPr>
            <p:ph type="body" idx="1"/>
          </p:nvPr>
        </p:nvSpPr>
        <p:spPr>
          <a:xfrm>
            <a:off x="1253503" y="1475274"/>
            <a:ext cx="7396044" cy="3442165"/>
          </a:xfrm>
          <a:prstGeom prst="rect">
            <a:avLst/>
          </a:prstGeom>
          <a:noFill/>
          <a:ln>
            <a:noFill/>
          </a:ln>
        </p:spPr>
        <p:txBody>
          <a:bodyPr spcFirstLastPara="1" wrap="square" lIns="91425" tIns="91425" rIns="91425" bIns="91425" anchor="t" anchorCtr="0">
            <a:noAutofit/>
          </a:bodyPr>
          <a:lstStyle/>
          <a:p>
            <a:pPr lvl="0" algn="just">
              <a:buFont typeface="Lora"/>
              <a:buChar char="◉"/>
            </a:pPr>
            <a:r>
              <a:rPr lang="en-US" sz="1800" b="0" i="0" u="none" strike="noStrike" dirty="0">
                <a:solidFill>
                  <a:srgbClr val="000000"/>
                </a:solidFill>
                <a:effectLst/>
                <a:latin typeface="Lora" pitchFamily="2" charset="0"/>
              </a:rPr>
              <a:t>Given an Arabic tweet </a:t>
            </a:r>
            <a:r>
              <a:rPr lang="en-US" sz="1800" b="0" i="1" u="none" strike="noStrike" dirty="0">
                <a:solidFill>
                  <a:srgbClr val="000000"/>
                </a:solidFill>
                <a:effectLst/>
                <a:latin typeface="Lora" pitchFamily="2" charset="0"/>
              </a:rPr>
              <a:t>T</a:t>
            </a:r>
            <a:r>
              <a:rPr lang="en-US" sz="1800" b="0" i="0" u="none" strike="noStrike" dirty="0">
                <a:solidFill>
                  <a:srgbClr val="000000"/>
                </a:solidFill>
                <a:effectLst/>
                <a:latin typeface="Lora" pitchFamily="2" charset="0"/>
              </a:rPr>
              <a:t>, the problem statement can be formulated as developing an effective model </a:t>
            </a:r>
            <a:r>
              <a:rPr lang="en-US" sz="1800" b="0" i="1" u="none" strike="noStrike" dirty="0">
                <a:solidFill>
                  <a:srgbClr val="000000"/>
                </a:solidFill>
                <a:effectLst/>
                <a:latin typeface="Lora" pitchFamily="2" charset="0"/>
              </a:rPr>
              <a:t>M</a:t>
            </a:r>
            <a:r>
              <a:rPr lang="en-US" sz="1800" b="0" i="0" u="none" strike="noStrike" dirty="0">
                <a:solidFill>
                  <a:srgbClr val="000000"/>
                </a:solidFill>
                <a:effectLst/>
                <a:latin typeface="Lora" pitchFamily="2" charset="0"/>
              </a:rPr>
              <a:t> to classify this Arabic tweet into positive or negative using supervised machine learning methods </a:t>
            </a:r>
            <a:r>
              <a:rPr lang="en-US" sz="1800" b="0" i="1" u="none" strike="noStrike" dirty="0">
                <a:solidFill>
                  <a:srgbClr val="000000"/>
                </a:solidFill>
                <a:effectLst/>
                <a:latin typeface="Lora" pitchFamily="2" charset="0"/>
              </a:rPr>
              <a:t>L</a:t>
            </a:r>
            <a:r>
              <a:rPr lang="en-US" sz="1800" b="0" i="0" u="none" strike="noStrike" dirty="0">
                <a:solidFill>
                  <a:srgbClr val="000000"/>
                </a:solidFill>
                <a:effectLst/>
                <a:latin typeface="Lora" pitchFamily="2" charset="0"/>
              </a:rPr>
              <a:t>.</a:t>
            </a:r>
          </a:p>
          <a:p>
            <a:pPr lvl="0" algn="just">
              <a:buFont typeface="Lora"/>
              <a:buChar char="◉"/>
            </a:pPr>
            <a:endParaRPr lang="en-US" sz="1800" b="0" i="0" u="none" strike="noStrike" dirty="0">
              <a:solidFill>
                <a:srgbClr val="000000"/>
              </a:solidFill>
              <a:effectLst/>
              <a:latin typeface="Lora" pitchFamily="2" charset="0"/>
            </a:endParaRPr>
          </a:p>
          <a:p>
            <a:pPr fontAlgn="base"/>
            <a:r>
              <a:rPr lang="en-US" sz="1800" b="0" i="0" u="none" strike="noStrike" dirty="0">
                <a:solidFill>
                  <a:srgbClr val="000000"/>
                </a:solidFill>
                <a:effectLst/>
                <a:latin typeface="Lora" pitchFamily="2" charset="0"/>
              </a:rPr>
              <a:t>The challenges of sentiment analysis in Arabic words: </a:t>
            </a:r>
            <a:endParaRPr lang="en-US" sz="2400" b="0" i="0" u="none" strike="noStrike" dirty="0">
              <a:solidFill>
                <a:srgbClr val="8A8682"/>
              </a:solidFill>
              <a:effectLst/>
              <a:latin typeface="Lora" pitchFamily="2" charset="0"/>
            </a:endParaRPr>
          </a:p>
          <a:p>
            <a:pPr marL="742950" lvl="1" indent="-285750" rtl="0" fontAlgn="base">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Lora" pitchFamily="2" charset="0"/>
              </a:rPr>
              <a:t>Formatting.</a:t>
            </a:r>
            <a:endParaRPr lang="en-US" sz="2000" b="0" i="0" u="none" strike="noStrike" dirty="0">
              <a:solidFill>
                <a:srgbClr val="8A8682"/>
              </a:solidFill>
              <a:effectLst/>
              <a:latin typeface="Quattrocento Sans" panose="020B0502050000020003" pitchFamily="34" charset="0"/>
            </a:endParaRPr>
          </a:p>
          <a:p>
            <a:pPr marL="742950" lvl="1" indent="-285750" rtl="0" fontAlgn="base">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Lora" pitchFamily="2" charset="0"/>
              </a:rPr>
              <a:t>Different meanings.</a:t>
            </a:r>
            <a:endParaRPr lang="en-US" sz="2000" b="0" i="0" u="none" strike="noStrike" dirty="0">
              <a:solidFill>
                <a:srgbClr val="8A8682"/>
              </a:solidFill>
              <a:effectLst/>
              <a:latin typeface="Quattrocento Sans" panose="020B0502050000020003" pitchFamily="34" charset="0"/>
            </a:endParaRPr>
          </a:p>
          <a:p>
            <a:pPr marL="742950" lvl="1" indent="-285750" rtl="0" fontAlgn="base">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Lora" pitchFamily="2" charset="0"/>
              </a:rPr>
              <a:t>Many dialects.</a:t>
            </a:r>
            <a:endParaRPr lang="en-US" sz="2000" b="0" i="0" u="none" strike="noStrike" dirty="0">
              <a:solidFill>
                <a:srgbClr val="8A8682"/>
              </a:solidFill>
              <a:effectLst/>
              <a:latin typeface="Quattrocento Sans" panose="020B0502050000020003" pitchFamily="34" charset="0"/>
            </a:endParaRPr>
          </a:p>
          <a:p>
            <a:pPr marL="76200" lvl="0" indent="0" algn="just">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799253"/>
            <a:ext cx="3878400" cy="43512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Workflow </a:t>
            </a: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pic>
        <p:nvPicPr>
          <p:cNvPr id="5" name="Picture 4">
            <a:extLst>
              <a:ext uri="{FF2B5EF4-FFF2-40B4-BE49-F238E27FC236}">
                <a16:creationId xmlns:a16="http://schemas.microsoft.com/office/drawing/2014/main" id="{E189BF87-8142-FACB-84F1-57FE0CA5B4FE}"/>
              </a:ext>
            </a:extLst>
          </p:cNvPr>
          <p:cNvPicPr>
            <a:picLocks noChangeAspect="1"/>
          </p:cNvPicPr>
          <p:nvPr/>
        </p:nvPicPr>
        <p:blipFill>
          <a:blip r:embed="rId3"/>
          <a:stretch>
            <a:fillRect/>
          </a:stretch>
        </p:blipFill>
        <p:spPr>
          <a:xfrm>
            <a:off x="1618827" y="1234375"/>
            <a:ext cx="5615094" cy="3821071"/>
          </a:xfrm>
          <a:prstGeom prst="rect">
            <a:avLst/>
          </a:prstGeom>
        </p:spPr>
      </p:pic>
    </p:spTree>
    <p:extLst>
      <p:ext uri="{BB962C8B-B14F-4D97-AF65-F5344CB8AC3E}">
        <p14:creationId xmlns:p14="http://schemas.microsoft.com/office/powerpoint/2010/main" val="75911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2022225" y="1693523"/>
            <a:ext cx="3787800" cy="1159800"/>
          </a:xfrm>
          <a:prstGeom prst="rect">
            <a:avLst/>
          </a:prstGeom>
          <a:noFill/>
          <a:ln>
            <a:noFill/>
          </a:ln>
        </p:spPr>
        <p:txBody>
          <a:bodyPr spcFirstLastPara="1" wrap="square" lIns="91425" tIns="91425" rIns="91425" bIns="91425" anchor="b" anchorCtr="0">
            <a:noAutofit/>
          </a:bodyPr>
          <a:lstStyle/>
          <a:p>
            <a:pPr lvl="0"/>
            <a:r>
              <a:rPr lang="en-US" sz="3600" dirty="0">
                <a:solidFill>
                  <a:srgbClr val="252525"/>
                </a:solidFill>
              </a:rPr>
              <a:t>Algorithms</a:t>
            </a:r>
            <a:endParaRPr sz="3600" dirty="0">
              <a:latin typeface="Lora"/>
              <a:ea typeface="Lora"/>
              <a:cs typeface="Lora"/>
              <a:sym typeface="Lora"/>
            </a:endParaRPr>
          </a:p>
        </p:txBody>
      </p:sp>
      <p:sp>
        <p:nvSpPr>
          <p:cNvPr id="110" name="Google Shape;110;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dirty="0">
                <a:solidFill>
                  <a:schemeClr val="dk1"/>
                </a:solidFill>
                <a:latin typeface="Lora"/>
                <a:ea typeface="Lora"/>
                <a:cs typeface="Lora"/>
                <a:sym typeface="Lora"/>
              </a:rPr>
              <a:t>2</a:t>
            </a:r>
            <a:endParaRPr sz="2400" b="0" i="0" u="none" strike="noStrike" cap="none" dirty="0">
              <a:solidFill>
                <a:srgbClr val="000000"/>
              </a:solidFill>
              <a:latin typeface="Lora"/>
              <a:ea typeface="Lora"/>
              <a:cs typeface="Lora"/>
              <a:sym typeface="Lora"/>
            </a:endParaRPr>
          </a:p>
        </p:txBody>
      </p:sp>
      <p:sp>
        <p:nvSpPr>
          <p:cNvPr id="111" name="Google Shape;111;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dirty="0"/>
          </a:p>
        </p:txBody>
      </p:sp>
    </p:spTree>
    <p:extLst>
      <p:ext uri="{BB962C8B-B14F-4D97-AF65-F5344CB8AC3E}">
        <p14:creationId xmlns:p14="http://schemas.microsoft.com/office/powerpoint/2010/main" val="149913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81250" y="896112"/>
            <a:ext cx="5446270" cy="435600"/>
          </a:xfrm>
          <a:prstGeom prst="rect">
            <a:avLst/>
          </a:prstGeom>
          <a:noFill/>
          <a:ln>
            <a:noFill/>
          </a:ln>
        </p:spPr>
        <p:txBody>
          <a:bodyPr spcFirstLastPara="1" wrap="square" lIns="91425" tIns="91425" rIns="91425" bIns="91425" anchor="ctr" anchorCtr="0">
            <a:noAutofit/>
          </a:bodyPr>
          <a:lstStyle/>
          <a:p>
            <a:pPr lvl="0"/>
            <a:r>
              <a:rPr lang="en" dirty="0"/>
              <a:t>Na</a:t>
            </a:r>
            <a:r>
              <a:rPr lang="en-US" dirty="0"/>
              <a:t>ï</a:t>
            </a:r>
            <a:r>
              <a:rPr lang="en" dirty="0"/>
              <a:t>ve Bayse</a:t>
            </a:r>
            <a:endParaRPr dirty="0"/>
          </a:p>
        </p:txBody>
      </p:sp>
      <p:sp>
        <p:nvSpPr>
          <p:cNvPr id="124" name="Google Shape;124;p17"/>
          <p:cNvSpPr txBox="1">
            <a:spLocks noGrp="1"/>
          </p:cNvSpPr>
          <p:nvPr>
            <p:ph type="body" idx="1"/>
          </p:nvPr>
        </p:nvSpPr>
        <p:spPr>
          <a:xfrm>
            <a:off x="1253503" y="1475275"/>
            <a:ext cx="7457004" cy="3112200"/>
          </a:xfrm>
          <a:prstGeom prst="rect">
            <a:avLst/>
          </a:prstGeom>
          <a:noFill/>
          <a:ln>
            <a:noFill/>
          </a:ln>
        </p:spPr>
        <p:txBody>
          <a:bodyPr spcFirstLastPara="1" wrap="square" lIns="91425" tIns="91425" rIns="91425" bIns="91425" anchor="t" anchorCtr="0">
            <a:noAutofit/>
          </a:bodyPr>
          <a:lstStyle/>
          <a:p>
            <a:pPr marL="76200" lvl="0" indent="0">
              <a:buNone/>
            </a:pPr>
            <a:r>
              <a:rPr lang="en-US" sz="1800" dirty="0">
                <a:effectLst/>
                <a:latin typeface="Lora" pitchFamily="2" charset="0"/>
                <a:ea typeface="Times New Roman" panose="02020603050405020304" pitchFamily="18" charset="0"/>
              </a:rPr>
              <a:t>Naive bayes classifier is a text classification algorithm that is based on bayes probability theorem that is widely used for seminal analysis and filtering spam mail Most popular types of naive bayes algorithm: </a:t>
            </a:r>
          </a:p>
          <a:p>
            <a:pPr algn="just">
              <a:lnSpc>
                <a:spcPct val="150000"/>
              </a:lnSpc>
              <a:buFont typeface="Courier New" panose="02070309020205020404" pitchFamily="49" charset="0"/>
              <a:buChar char="o"/>
              <a:tabLst>
                <a:tab pos="4229100" algn="l"/>
              </a:tabLst>
            </a:pPr>
            <a:r>
              <a:rPr lang="en-US" sz="1800" dirty="0">
                <a:effectLst/>
                <a:latin typeface="Lora" pitchFamily="2" charset="0"/>
                <a:ea typeface="Times New Roman" panose="02020603050405020304" pitchFamily="18" charset="0"/>
              </a:rPr>
              <a:t>Gaussian Naive Bayes.</a:t>
            </a:r>
          </a:p>
          <a:p>
            <a:pPr algn="just">
              <a:lnSpc>
                <a:spcPct val="150000"/>
              </a:lnSpc>
              <a:buFont typeface="Courier New" panose="02070309020205020404" pitchFamily="49" charset="0"/>
              <a:buChar char="o"/>
              <a:tabLst>
                <a:tab pos="4229100" algn="l"/>
              </a:tabLst>
            </a:pPr>
            <a:r>
              <a:rPr lang="en-US" sz="1800" dirty="0">
                <a:effectLst/>
                <a:latin typeface="Lora" pitchFamily="2" charset="0"/>
                <a:ea typeface="Times New Roman" panose="02020603050405020304" pitchFamily="18" charset="0"/>
              </a:rPr>
              <a:t>Multinomial Naive Bayes. </a:t>
            </a:r>
          </a:p>
          <a:p>
            <a:pPr algn="just" rtl="0">
              <a:lnSpc>
                <a:spcPct val="150000"/>
              </a:lnSpc>
              <a:buFont typeface="Courier New" panose="02070309020205020404" pitchFamily="49" charset="0"/>
              <a:buChar char="o"/>
              <a:tabLst>
                <a:tab pos="4229100" algn="l"/>
              </a:tabLst>
            </a:pPr>
            <a:r>
              <a:rPr lang="en-US" sz="1800" dirty="0">
                <a:effectLst/>
                <a:latin typeface="Lora" pitchFamily="2" charset="0"/>
                <a:ea typeface="Times New Roman" panose="02020603050405020304" pitchFamily="18" charset="0"/>
              </a:rPr>
              <a:t>Bernoulli Naive Bayes.</a:t>
            </a: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extLst>
      <p:ext uri="{BB962C8B-B14F-4D97-AF65-F5344CB8AC3E}">
        <p14:creationId xmlns:p14="http://schemas.microsoft.com/office/powerpoint/2010/main" val="273961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67702" y="706919"/>
            <a:ext cx="4619923" cy="493867"/>
          </a:xfrm>
          <a:prstGeom prst="rect">
            <a:avLst/>
          </a:prstGeom>
          <a:noFill/>
          <a:ln>
            <a:noFill/>
          </a:ln>
        </p:spPr>
        <p:txBody>
          <a:bodyPr spcFirstLastPara="1" wrap="square" lIns="91425" tIns="91425" rIns="91425" bIns="91425" anchor="ctr" anchorCtr="0">
            <a:noAutofit/>
          </a:bodyPr>
          <a:lstStyle/>
          <a:p>
            <a:pPr lvl="0"/>
            <a:br>
              <a:rPr lang="en-US" dirty="0">
                <a:latin typeface="Lora" pitchFamily="2" charset="0"/>
              </a:rPr>
            </a:br>
            <a:r>
              <a:rPr lang="en-US" dirty="0">
                <a:latin typeface="Lora" pitchFamily="2" charset="0"/>
              </a:rPr>
              <a:t>Ridge Classifier</a:t>
            </a:r>
            <a:endParaRPr dirty="0"/>
          </a:p>
        </p:txBody>
      </p:sp>
      <p:sp>
        <p:nvSpPr>
          <p:cNvPr id="124" name="Google Shape;124;p17"/>
          <p:cNvSpPr txBox="1">
            <a:spLocks noGrp="1"/>
          </p:cNvSpPr>
          <p:nvPr>
            <p:ph type="body" idx="1"/>
          </p:nvPr>
        </p:nvSpPr>
        <p:spPr>
          <a:xfrm>
            <a:off x="1226209" y="1079426"/>
            <a:ext cx="6809700" cy="3171809"/>
          </a:xfrm>
          <a:prstGeom prst="rect">
            <a:avLst/>
          </a:prstGeom>
          <a:noFill/>
          <a:ln>
            <a:noFill/>
          </a:ln>
        </p:spPr>
        <p:txBody>
          <a:bodyPr spcFirstLastPara="1" wrap="square" lIns="91425" tIns="91425" rIns="91425" bIns="91425" anchor="t" anchorCtr="0">
            <a:noAutofit/>
          </a:bodyPr>
          <a:lstStyle/>
          <a:p>
            <a:pPr marL="76200" lvl="0" indent="0">
              <a:buNone/>
            </a:pPr>
            <a:endParaRPr lang="en-US" sz="1800" dirty="0">
              <a:latin typeface="Lora" pitchFamily="2" charset="0"/>
            </a:endParaRPr>
          </a:p>
          <a:p>
            <a:pPr marL="76200" lvl="0" indent="0">
              <a:buNone/>
            </a:pPr>
            <a:r>
              <a:rPr lang="en-US" sz="1800" dirty="0">
                <a:latin typeface="Lora" pitchFamily="2" charset="0"/>
              </a:rPr>
              <a:t>The Ridge Classifier, based on Ridge regression method, converts the label data into [-1,1] and solves the problem with regression method. The highest value in prediction is accepted as a target class and for multiclass data multi output regression is applied.</a:t>
            </a: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extLst>
      <p:ext uri="{BB962C8B-B14F-4D97-AF65-F5344CB8AC3E}">
        <p14:creationId xmlns:p14="http://schemas.microsoft.com/office/powerpoint/2010/main" val="54204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327062" y="846685"/>
            <a:ext cx="4525098" cy="56015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dirty="0"/>
              <a:t>Logistic Regression</a:t>
            </a:r>
            <a:endParaRPr dirty="0"/>
          </a:p>
        </p:txBody>
      </p:sp>
      <p:sp>
        <p:nvSpPr>
          <p:cNvPr id="124" name="Google Shape;124;p17"/>
          <p:cNvSpPr txBox="1">
            <a:spLocks noGrp="1"/>
          </p:cNvSpPr>
          <p:nvPr>
            <p:ph type="body" idx="1"/>
          </p:nvPr>
        </p:nvSpPr>
        <p:spPr>
          <a:xfrm>
            <a:off x="420381" y="1583954"/>
            <a:ext cx="3514925" cy="3112200"/>
          </a:xfrm>
          <a:prstGeom prst="rect">
            <a:avLst/>
          </a:prstGeom>
          <a:noFill/>
          <a:ln>
            <a:noFill/>
          </a:ln>
        </p:spPr>
        <p:txBody>
          <a:bodyPr spcFirstLastPara="1" wrap="square" lIns="91425" tIns="91425" rIns="91425" bIns="91425" anchor="t" anchorCtr="0">
            <a:noAutofit/>
          </a:bodyPr>
          <a:lstStyle/>
          <a:p>
            <a:r>
              <a:rPr lang="en-US" sz="1400" dirty="0">
                <a:latin typeface="Lora" pitchFamily="2" charset="0"/>
              </a:rPr>
              <a:t>Logistic regression AKA Generalized Linear Model is another method to find relations in data based on logistic functions. used usually with binary classifications like true, false or positive, negative by a given set of independent variables to consider it binary class.</a:t>
            </a:r>
          </a:p>
          <a:p>
            <a:pPr marL="76200" lvl="0" indent="0">
              <a:buNone/>
            </a:pPr>
            <a:endParaRPr lang="en-US" sz="1800" dirty="0">
              <a:latin typeface="Lora" pitchFamily="2" charset="0"/>
            </a:endParaRPr>
          </a:p>
          <a:p>
            <a:endParaRPr lang="en-US" sz="1800" dirty="0">
              <a:latin typeface="Lora" pitchFamily="2" charset="0"/>
            </a:endParaRPr>
          </a:p>
          <a:p>
            <a:pPr marL="76200" lvl="0" indent="0" algn="l">
              <a:lnSpc>
                <a:spcPct val="100000"/>
              </a:lnSpc>
              <a:spcBef>
                <a:spcPts val="600"/>
              </a:spcBef>
              <a:spcAft>
                <a:spcPts val="0"/>
              </a:spcAft>
              <a:buSzPts val="2400"/>
              <a:buNone/>
            </a:pPr>
            <a:endParaRPr lang="ar-SA" sz="1800" dirty="0">
              <a:latin typeface="Lora" pitchFamily="2" charset="0"/>
            </a:endParaRPr>
          </a:p>
          <a:p>
            <a:pPr marL="76200" lvl="0" indent="0" algn="l" rtl="0">
              <a:lnSpc>
                <a:spcPct val="100000"/>
              </a:lnSpc>
              <a:spcBef>
                <a:spcPts val="600"/>
              </a:spcBef>
              <a:spcAft>
                <a:spcPts val="0"/>
              </a:spcAft>
              <a:buSzPts val="2400"/>
              <a:buNone/>
            </a:pPr>
            <a:endParaRPr lang="ar-SA" dirty="0"/>
          </a:p>
          <a:p>
            <a:pPr marL="0" lvl="0" indent="0" algn="l" rtl="0">
              <a:lnSpc>
                <a:spcPct val="100000"/>
              </a:lnSpc>
              <a:spcBef>
                <a:spcPts val="600"/>
              </a:spcBef>
              <a:spcAft>
                <a:spcPts val="0"/>
              </a:spcAft>
              <a:buSzPts val="2400"/>
              <a:buNone/>
            </a:pPr>
            <a:endParaRPr dirty="0"/>
          </a:p>
        </p:txBody>
      </p:sp>
      <p:grpSp>
        <p:nvGrpSpPr>
          <p:cNvPr id="125" name="Google Shape;125;p17"/>
          <p:cNvGrpSpPr/>
          <p:nvPr/>
        </p:nvGrpSpPr>
        <p:grpSpPr>
          <a:xfrm>
            <a:off x="916458" y="1019750"/>
            <a:ext cx="214625" cy="214625"/>
            <a:chOff x="2594050" y="1631825"/>
            <a:chExt cx="439625" cy="439625"/>
          </a:xfrm>
        </p:grpSpPr>
        <p:sp>
          <p:nvSpPr>
            <p:cNvPr id="126" name="Google Shape;126;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0" name="Google Shape;130;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5" name="Picture 4">
            <a:extLst>
              <a:ext uri="{FF2B5EF4-FFF2-40B4-BE49-F238E27FC236}">
                <a16:creationId xmlns:a16="http://schemas.microsoft.com/office/drawing/2014/main" id="{DCDD6FC9-19F3-CFB5-D951-26D7F908A6E5}"/>
              </a:ext>
            </a:extLst>
          </p:cNvPr>
          <p:cNvPicPr>
            <a:picLocks noChangeAspect="1"/>
          </p:cNvPicPr>
          <p:nvPr/>
        </p:nvPicPr>
        <p:blipFill>
          <a:blip r:embed="rId3"/>
          <a:stretch>
            <a:fillRect/>
          </a:stretch>
        </p:blipFill>
        <p:spPr>
          <a:xfrm>
            <a:off x="4619413" y="1334347"/>
            <a:ext cx="4030134" cy="3508586"/>
          </a:xfrm>
          <a:prstGeom prst="rect">
            <a:avLst/>
          </a:prstGeom>
        </p:spPr>
      </p:pic>
    </p:spTree>
    <p:extLst>
      <p:ext uri="{BB962C8B-B14F-4D97-AF65-F5344CB8AC3E}">
        <p14:creationId xmlns:p14="http://schemas.microsoft.com/office/powerpoint/2010/main" val="180224338"/>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1976</TotalTime>
  <Words>1152</Words>
  <Application>Microsoft Office PowerPoint</Application>
  <PresentationFormat>On-screen Show (16:9)</PresentationFormat>
  <Paragraphs>191</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Times New Roman</vt:lpstr>
      <vt:lpstr>Lora</vt:lpstr>
      <vt:lpstr>Arial</vt:lpstr>
      <vt:lpstr>Quattrocento Sans</vt:lpstr>
      <vt:lpstr>Courier New</vt:lpstr>
      <vt:lpstr>Viola template</vt:lpstr>
      <vt:lpstr>Sentiment Analysis of Arabic Tweets</vt:lpstr>
      <vt:lpstr>The group of project </vt:lpstr>
      <vt:lpstr>Introduction</vt:lpstr>
      <vt:lpstr>Description of the problem </vt:lpstr>
      <vt:lpstr>Workflow </vt:lpstr>
      <vt:lpstr>Algorithms</vt:lpstr>
      <vt:lpstr>Naïve Bayse</vt:lpstr>
      <vt:lpstr> Ridge Classifier</vt:lpstr>
      <vt:lpstr>Logistic Regression</vt:lpstr>
      <vt:lpstr> Random Forest</vt:lpstr>
      <vt:lpstr>Bidirectional Encoder Representations Transformers (BERT)</vt:lpstr>
      <vt:lpstr>Datasets</vt:lpstr>
      <vt:lpstr>Datasets: </vt:lpstr>
      <vt:lpstr> Datasets (cont.)</vt:lpstr>
      <vt:lpstr> Datasets (cont.)</vt:lpstr>
      <vt:lpstr>Implementation and Result</vt:lpstr>
      <vt:lpstr> Data Preprocessing </vt:lpstr>
      <vt:lpstr> Feature Extraction</vt:lpstr>
      <vt:lpstr> Dataset 7</vt:lpstr>
      <vt:lpstr> Dataset 7 (cont.)</vt:lpstr>
      <vt:lpstr> Dataset 8</vt:lpstr>
      <vt:lpstr> Dataset 8 (cont.)</vt:lpstr>
      <vt:lpstr> Combined Dataset</vt:lpstr>
      <vt:lpstr> Combined Dataset (cont.)</vt:lpstr>
      <vt:lpstr> Model Classification Examples</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Arabic Tweets</dc:title>
  <dc:creator>Asus</dc:creator>
  <cp:lastModifiedBy>مشاري عبدالله</cp:lastModifiedBy>
  <cp:revision>35</cp:revision>
  <dcterms:modified xsi:type="dcterms:W3CDTF">2022-05-22T05:08:21Z</dcterms:modified>
</cp:coreProperties>
</file>