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FA38"/>
    <a:srgbClr val="FFFF66"/>
    <a:srgbClr val="FE99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2930C6-BFC5-4347-9CD2-A3953FF6BF4B}" type="datetimeFigureOut">
              <a:rPr lang="fr-CA" smtClean="0"/>
              <a:t>2023-10-12</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8422F-6FE5-432A-BBF8-D5ACA7854B0B}" type="slidenum">
              <a:rPr lang="fr-CA" smtClean="0"/>
              <a:t>‹N°›</a:t>
            </a:fld>
            <a:endParaRPr lang="fr-CA"/>
          </a:p>
        </p:txBody>
      </p:sp>
    </p:spTree>
    <p:extLst>
      <p:ext uri="{BB962C8B-B14F-4D97-AF65-F5344CB8AC3E}">
        <p14:creationId xmlns:p14="http://schemas.microsoft.com/office/powerpoint/2010/main" val="191014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10"/>
          </p:nvPr>
        </p:nvSpPr>
        <p:spPr/>
        <p:txBody>
          <a:bodyPr/>
          <a:lstStyle/>
          <a:p>
            <a:fld id="{4E3A72AD-0C7F-44E9-8256-EDA8537D5C40}" type="slidenum">
              <a:rPr lang="fr-CA" smtClean="0"/>
              <a:t>3</a:t>
            </a:fld>
            <a:endParaRPr lang="fr-CA"/>
          </a:p>
        </p:txBody>
      </p:sp>
    </p:spTree>
    <p:extLst>
      <p:ext uri="{BB962C8B-B14F-4D97-AF65-F5344CB8AC3E}">
        <p14:creationId xmlns:p14="http://schemas.microsoft.com/office/powerpoint/2010/main" val="135098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A"/>
          </a:p>
        </p:txBody>
      </p:sp>
      <p:sp>
        <p:nvSpPr>
          <p:cNvPr id="4" name="Espace réservé de la date 3"/>
          <p:cNvSpPr>
            <a:spLocks noGrp="1"/>
          </p:cNvSpPr>
          <p:nvPr>
            <p:ph type="dt" sz="half" idx="10"/>
          </p:nvPr>
        </p:nvSpPr>
        <p:spPr/>
        <p:txBody>
          <a:bodyPr/>
          <a:lstStyle/>
          <a:p>
            <a:fld id="{9A770A58-0FCB-4F3C-8AF6-D0D79E1323E4}" type="datetimeFigureOut">
              <a:rPr lang="fr-CA" smtClean="0"/>
              <a:t>2023-10-12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74922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9A770A58-0FCB-4F3C-8AF6-D0D79E1323E4}" type="datetimeFigureOut">
              <a:rPr lang="fr-CA" smtClean="0"/>
              <a:t>2023-10-12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95860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9A770A58-0FCB-4F3C-8AF6-D0D79E1323E4}" type="datetimeFigureOut">
              <a:rPr lang="fr-CA" smtClean="0"/>
              <a:t>2023-10-12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168703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9A770A58-0FCB-4F3C-8AF6-D0D79E1323E4}" type="datetimeFigureOut">
              <a:rPr lang="fr-CA" smtClean="0"/>
              <a:t>2023-10-12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327433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9A770A58-0FCB-4F3C-8AF6-D0D79E1323E4}" type="datetimeFigureOut">
              <a:rPr lang="fr-CA" smtClean="0"/>
              <a:t>2023-10-12</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350969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9A770A58-0FCB-4F3C-8AF6-D0D79E1323E4}" type="datetimeFigureOut">
              <a:rPr lang="fr-CA" smtClean="0"/>
              <a:t>2023-10-12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335435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9A770A58-0FCB-4F3C-8AF6-D0D79E1323E4}" type="datetimeFigureOut">
              <a:rPr lang="fr-CA" smtClean="0"/>
              <a:t>2023-10-12</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16265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9A770A58-0FCB-4F3C-8AF6-D0D79E1323E4}" type="datetimeFigureOut">
              <a:rPr lang="fr-CA" smtClean="0"/>
              <a:t>2023-10-12</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205349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770A58-0FCB-4F3C-8AF6-D0D79E1323E4}" type="datetimeFigureOut">
              <a:rPr lang="fr-CA" smtClean="0"/>
              <a:t>2023-10-12</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397026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A770A58-0FCB-4F3C-8AF6-D0D79E1323E4}" type="datetimeFigureOut">
              <a:rPr lang="fr-CA" smtClean="0"/>
              <a:t>2023-10-12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24897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9A770A58-0FCB-4F3C-8AF6-D0D79E1323E4}" type="datetimeFigureOut">
              <a:rPr lang="fr-CA" smtClean="0"/>
              <a:t>2023-10-12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3E1A306C-7B0A-465E-BD6B-D0B445D0E06D}" type="slidenum">
              <a:rPr lang="fr-CA" smtClean="0"/>
              <a:t>‹N°›</a:t>
            </a:fld>
            <a:endParaRPr lang="fr-CA"/>
          </a:p>
        </p:txBody>
      </p:sp>
    </p:spTree>
    <p:extLst>
      <p:ext uri="{BB962C8B-B14F-4D97-AF65-F5344CB8AC3E}">
        <p14:creationId xmlns:p14="http://schemas.microsoft.com/office/powerpoint/2010/main" val="149655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70A58-0FCB-4F3C-8AF6-D0D79E1323E4}" type="datetimeFigureOut">
              <a:rPr lang="fr-CA" smtClean="0"/>
              <a:t>2023-10-12</a:t>
            </a:fld>
            <a:endParaRPr lang="fr-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A306C-7B0A-465E-BD6B-D0B445D0E06D}" type="slidenum">
              <a:rPr lang="fr-CA" smtClean="0"/>
              <a:t>‹N°›</a:t>
            </a:fld>
            <a:endParaRPr lang="fr-CA"/>
          </a:p>
        </p:txBody>
      </p:sp>
    </p:spTree>
    <p:extLst>
      <p:ext uri="{BB962C8B-B14F-4D97-AF65-F5344CB8AC3E}">
        <p14:creationId xmlns:p14="http://schemas.microsoft.com/office/powerpoint/2010/main" val="42717020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jpeg"/><Relationship Id="rId12" Type="http://schemas.openxmlformats.org/officeDocument/2006/relationships/image" Target="../media/image42.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jpe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ontact@iaicameroun.com"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www.iaicameroun.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4.jfif"/><Relationship Id="rId4" Type="http://schemas.openxmlformats.org/officeDocument/2006/relationships/image" Target="../media/image13.jfif"/></Relationships>
</file>

<file path=ppt/slides/_rels/slide6.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jfif"/><Relationship Id="rId5" Type="http://schemas.openxmlformats.org/officeDocument/2006/relationships/image" Target="../media/image21.png"/><Relationship Id="rId4" Type="http://schemas.openxmlformats.org/officeDocument/2006/relationships/image" Target="../media/image20.jfi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1000">
              <a:srgbClr val="00B0F0"/>
            </a:gs>
            <a:gs pos="53000">
              <a:schemeClr val="bg2">
                <a:lumMod val="90000"/>
              </a:schemeClr>
            </a:gs>
            <a:gs pos="81000">
              <a:schemeClr val="bg2"/>
            </a:gs>
            <a:gs pos="23000">
              <a:schemeClr val="bg2"/>
            </a:gs>
            <a:gs pos="93000">
              <a:srgbClr val="00B0F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Image 22">
            <a:extLst>
              <a:ext uri="{FF2B5EF4-FFF2-40B4-BE49-F238E27FC236}">
                <a16:creationId xmlns:a16="http://schemas.microsoft.com/office/drawing/2014/main" id="{7843347A-E58A-4CCD-B700-2F06D652F165}"/>
              </a:ext>
            </a:extLst>
          </p:cNvPr>
          <p:cNvPicPr/>
          <p:nvPr/>
        </p:nvPicPr>
        <p:blipFill>
          <a:blip r:embed="rId2" cstate="hqprint">
            <a:extLst>
              <a:ext uri="{28A0092B-C50C-407E-A947-70E740481C1C}">
                <a14:useLocalDpi xmlns:a14="http://schemas.microsoft.com/office/drawing/2010/main" val="0"/>
              </a:ext>
            </a:extLst>
          </a:blip>
          <a:stretch>
            <a:fillRect/>
          </a:stretch>
        </p:blipFill>
        <p:spPr>
          <a:xfrm>
            <a:off x="5245596" y="295619"/>
            <a:ext cx="1955222" cy="1669373"/>
          </a:xfrm>
          <a:prstGeom prst="rect">
            <a:avLst/>
          </a:prstGeom>
          <a:effectLst/>
        </p:spPr>
      </p:pic>
      <p:sp>
        <p:nvSpPr>
          <p:cNvPr id="2" name="Étiquette 1"/>
          <p:cNvSpPr/>
          <p:nvPr/>
        </p:nvSpPr>
        <p:spPr>
          <a:xfrm>
            <a:off x="425355" y="2180033"/>
            <a:ext cx="11341290" cy="3930555"/>
          </a:xfrm>
          <a:prstGeom prst="plaqu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3600" b="1" dirty="0">
                <a:solidFill>
                  <a:schemeClr val="tx1"/>
                </a:solidFill>
                <a:latin typeface="Rockwell" panose="02060603020205020403" pitchFamily="18" charset="0"/>
                <a:ea typeface="+mj-ea"/>
                <a:cs typeface="+mj-cs"/>
              </a:rPr>
              <a:t>BIENVENUE A l’</a:t>
            </a:r>
            <a:r>
              <a:rPr lang="fr-FR" sz="3600" b="1" dirty="0">
                <a:solidFill>
                  <a:schemeClr val="tx1"/>
                </a:solidFill>
                <a:latin typeface="Rockwell" panose="02060603020205020403" pitchFamily="18" charset="0"/>
                <a:ea typeface="Calibri" panose="020F0502020204030204" pitchFamily="34" charset="0"/>
                <a:cs typeface="Times New Roman" panose="02020603050405020304" pitchFamily="18" charset="0"/>
              </a:rPr>
              <a:t>INSTITUT AFRICAIN D’INFORMATIQUE </a:t>
            </a:r>
            <a:br>
              <a:rPr lang="en-US" sz="3600" b="1" dirty="0">
                <a:solidFill>
                  <a:schemeClr val="tx1"/>
                </a:solidFill>
                <a:latin typeface="Rockwell" panose="02060603020205020403" pitchFamily="18" charset="0"/>
                <a:ea typeface="Calibri" panose="020F0502020204030204" pitchFamily="34" charset="0"/>
                <a:cs typeface="Times New Roman" panose="02020603050405020304" pitchFamily="18" charset="0"/>
              </a:rPr>
            </a:br>
            <a:r>
              <a:rPr lang="fr-FR" sz="3600" b="1" dirty="0">
                <a:solidFill>
                  <a:schemeClr val="tx1"/>
                </a:solidFill>
                <a:latin typeface="Rockwell" panose="02060603020205020403" pitchFamily="18" charset="0"/>
                <a:ea typeface="+mj-ea"/>
                <a:cs typeface="+mj-cs"/>
              </a:rPr>
              <a:t> DANS LE CADRE DE LA SOUTENANCE DE FIN DE FORMATION CYCLE </a:t>
            </a:r>
            <a:r>
              <a:rPr lang="fr-FR" sz="3600" b="1" dirty="0">
                <a:solidFill>
                  <a:schemeClr val="tx1"/>
                </a:solidFill>
                <a:latin typeface="Rockwell" panose="02060603020205020403" pitchFamily="18" charset="0"/>
                <a:ea typeface="+mj-ea"/>
                <a:cs typeface="Times New Roman" panose="02020603050405020304" pitchFamily="18" charset="0"/>
              </a:rPr>
              <a:t>(DTS) </a:t>
            </a:r>
            <a:r>
              <a:rPr lang="fr-FR" sz="3600" b="1" dirty="0">
                <a:solidFill>
                  <a:schemeClr val="tx1"/>
                </a:solidFill>
                <a:latin typeface="Rockwell" panose="02060603020205020403" pitchFamily="18" charset="0"/>
                <a:ea typeface="+mj-ea"/>
                <a:cs typeface="+mj-cs"/>
              </a:rPr>
              <a:t>2022-2023</a:t>
            </a:r>
            <a:br>
              <a:rPr lang="en-US" b="1" dirty="0">
                <a:latin typeface="Rockwell" panose="02060603020205020403" pitchFamily="18" charset="0"/>
                <a:ea typeface="Calibri" panose="020F0502020204030204" pitchFamily="34" charset="0"/>
                <a:cs typeface="Times New Roman" panose="02020603050405020304" pitchFamily="18" charset="0"/>
              </a:rPr>
            </a:br>
            <a:r>
              <a:rPr lang="fr-FR" b="1" dirty="0">
                <a:latin typeface="Rockwell" panose="02060603020205020403" pitchFamily="18" charset="0"/>
              </a:rPr>
              <a:t> </a:t>
            </a:r>
            <a:endParaRPr lang="fr-CA" dirty="0"/>
          </a:p>
        </p:txBody>
      </p:sp>
    </p:spTree>
    <p:extLst>
      <p:ext uri="{BB962C8B-B14F-4D97-AF65-F5344CB8AC3E}">
        <p14:creationId xmlns:p14="http://schemas.microsoft.com/office/powerpoint/2010/main" val="406178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734558" y="62048"/>
            <a:ext cx="4850642" cy="817373"/>
          </a:xfrm>
          <a:prstGeom prst="roundRect">
            <a:avLst/>
          </a:prstGeom>
          <a:solidFill>
            <a:srgbClr val="FFFA38"/>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Méthodologie 2/5</a:t>
            </a:r>
            <a:endParaRPr lang="fr-CA" sz="2400"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rgbClr val="FFFA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7</a:t>
            </a:r>
          </a:p>
        </p:txBody>
      </p:sp>
      <p:pic>
        <p:nvPicPr>
          <p:cNvPr id="14" name="Picture 44"/>
          <p:cNvPicPr>
            <a:picLocks noChangeAspect="1"/>
          </p:cNvPicPr>
          <p:nvPr/>
        </p:nvPicPr>
        <p:blipFill>
          <a:blip r:embed="rId2">
            <a:duotone>
              <a:prstClr val="black"/>
              <a:schemeClr val="accent4">
                <a:tint val="45000"/>
                <a:satMod val="400000"/>
              </a:schemeClr>
            </a:duotone>
          </a:blip>
          <a:stretch>
            <a:fillRect/>
          </a:stretch>
        </p:blipFill>
        <p:spPr>
          <a:xfrm>
            <a:off x="25398" y="0"/>
            <a:ext cx="841321" cy="841321"/>
          </a:xfrm>
          <a:prstGeom prst="rect">
            <a:avLst/>
          </a:prstGeom>
        </p:spPr>
      </p:pic>
      <p:pic>
        <p:nvPicPr>
          <p:cNvPr id="15" name="Picture 44"/>
          <p:cNvPicPr>
            <a:picLocks noChangeAspect="1"/>
          </p:cNvPicPr>
          <p:nvPr/>
        </p:nvPicPr>
        <p:blipFill>
          <a:blip r:embed="rId2">
            <a:duotone>
              <a:prstClr val="black"/>
              <a:schemeClr val="accent4">
                <a:tint val="45000"/>
                <a:satMod val="400000"/>
              </a:schemeClr>
            </a:duotone>
          </a:blip>
          <a:stretch>
            <a:fillRect/>
          </a:stretch>
        </p:blipFill>
        <p:spPr>
          <a:xfrm>
            <a:off x="11339538" y="0"/>
            <a:ext cx="841321" cy="841321"/>
          </a:xfrm>
          <a:prstGeom prst="rect">
            <a:avLst/>
          </a:prstGeom>
        </p:spPr>
      </p:pic>
      <p:pic>
        <p:nvPicPr>
          <p:cNvPr id="10" name="Image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19" y="1108740"/>
            <a:ext cx="5661025" cy="5184140"/>
          </a:xfrm>
          <a:prstGeom prst="rect">
            <a:avLst/>
          </a:prstGeom>
          <a:noFill/>
          <a:ln>
            <a:noFill/>
          </a:ln>
        </p:spPr>
      </p:pic>
      <p:pic>
        <p:nvPicPr>
          <p:cNvPr id="11" name="Image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7140" y="1108740"/>
            <a:ext cx="5659120" cy="2372360"/>
          </a:xfrm>
          <a:prstGeom prst="rect">
            <a:avLst/>
          </a:prstGeom>
          <a:noFill/>
          <a:ln>
            <a:noFill/>
          </a:ln>
        </p:spPr>
      </p:pic>
      <p:pic>
        <p:nvPicPr>
          <p:cNvPr id="12" name="Image 1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27140" y="3696201"/>
            <a:ext cx="5667375" cy="2803525"/>
          </a:xfrm>
          <a:prstGeom prst="rect">
            <a:avLst/>
          </a:prstGeom>
          <a:noFill/>
          <a:ln>
            <a:noFill/>
          </a:ln>
        </p:spPr>
      </p:pic>
      <p:sp>
        <p:nvSpPr>
          <p:cNvPr id="2" name="Flèche droite 1"/>
          <p:cNvSpPr/>
          <p:nvPr/>
        </p:nvSpPr>
        <p:spPr>
          <a:xfrm rot="20689648">
            <a:off x="5430700" y="2218152"/>
            <a:ext cx="584579" cy="364520"/>
          </a:xfrm>
          <a:prstGeom prst="rightArrow">
            <a:avLst/>
          </a:prstGeom>
          <a:solidFill>
            <a:srgbClr val="FFFA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droite 16"/>
          <p:cNvSpPr/>
          <p:nvPr/>
        </p:nvSpPr>
        <p:spPr>
          <a:xfrm rot="1707030">
            <a:off x="5523772" y="3818046"/>
            <a:ext cx="584579" cy="364520"/>
          </a:xfrm>
          <a:prstGeom prst="rightArrow">
            <a:avLst/>
          </a:prstGeom>
          <a:solidFill>
            <a:srgbClr val="FFFA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8648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66719" y="134184"/>
            <a:ext cx="3641781" cy="572952"/>
          </a:xfrm>
          <a:prstGeom prst="roundRect">
            <a:avLst/>
          </a:prstGeom>
          <a:solidFill>
            <a:srgbClr val="FFFA38"/>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Méthodologie 3/5</a:t>
            </a:r>
            <a:endParaRPr lang="fr-CA" sz="2400"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rgbClr val="FFFA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8</a:t>
            </a:r>
          </a:p>
        </p:txBody>
      </p:sp>
      <p:pic>
        <p:nvPicPr>
          <p:cNvPr id="14" name="Picture 44"/>
          <p:cNvPicPr>
            <a:picLocks noChangeAspect="1"/>
          </p:cNvPicPr>
          <p:nvPr/>
        </p:nvPicPr>
        <p:blipFill>
          <a:blip r:embed="rId2">
            <a:duotone>
              <a:prstClr val="black"/>
              <a:schemeClr val="accent4">
                <a:tint val="45000"/>
                <a:satMod val="400000"/>
              </a:schemeClr>
            </a:duotone>
          </a:blip>
          <a:stretch>
            <a:fillRect/>
          </a:stretch>
        </p:blipFill>
        <p:spPr>
          <a:xfrm>
            <a:off x="25398" y="0"/>
            <a:ext cx="841321" cy="841321"/>
          </a:xfrm>
          <a:prstGeom prst="rect">
            <a:avLst/>
          </a:prstGeom>
        </p:spPr>
      </p:pic>
      <p:pic>
        <p:nvPicPr>
          <p:cNvPr id="15" name="Picture 44"/>
          <p:cNvPicPr>
            <a:picLocks noChangeAspect="1"/>
          </p:cNvPicPr>
          <p:nvPr/>
        </p:nvPicPr>
        <p:blipFill>
          <a:blip r:embed="rId2">
            <a:duotone>
              <a:prstClr val="black"/>
              <a:schemeClr val="accent4">
                <a:tint val="45000"/>
                <a:satMod val="400000"/>
              </a:schemeClr>
            </a:duotone>
          </a:blip>
          <a:stretch>
            <a:fillRect/>
          </a:stretch>
        </p:blipFill>
        <p:spPr>
          <a:xfrm>
            <a:off x="11339538" y="0"/>
            <a:ext cx="841321" cy="841321"/>
          </a:xfrm>
          <a:prstGeom prst="rect">
            <a:avLst/>
          </a:prstGeom>
        </p:spPr>
      </p:pic>
      <p:pic>
        <p:nvPicPr>
          <p:cNvPr id="16" name="Imag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5778" y="3095734"/>
            <a:ext cx="3568700" cy="3746500"/>
          </a:xfrm>
          <a:prstGeom prst="rect">
            <a:avLst/>
          </a:prstGeom>
          <a:noFill/>
          <a:ln>
            <a:noFill/>
          </a:ln>
        </p:spPr>
      </p:pic>
      <p:pic>
        <p:nvPicPr>
          <p:cNvPr id="18" name="Image 1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216" y="2105690"/>
            <a:ext cx="3752524" cy="3856990"/>
          </a:xfrm>
          <a:prstGeom prst="rect">
            <a:avLst/>
          </a:prstGeom>
          <a:noFill/>
          <a:ln>
            <a:noFill/>
          </a:ln>
        </p:spPr>
      </p:pic>
      <p:pic>
        <p:nvPicPr>
          <p:cNvPr id="20" name="Image 1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7516" y="2231947"/>
            <a:ext cx="3378200" cy="4321253"/>
          </a:xfrm>
          <a:prstGeom prst="rect">
            <a:avLst/>
          </a:prstGeom>
          <a:noFill/>
          <a:ln>
            <a:noFill/>
          </a:ln>
        </p:spPr>
      </p:pic>
    </p:spTree>
    <p:extLst>
      <p:ext uri="{BB962C8B-B14F-4D97-AF65-F5344CB8AC3E}">
        <p14:creationId xmlns:p14="http://schemas.microsoft.com/office/powerpoint/2010/main" val="115385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66719" y="134184"/>
            <a:ext cx="3641781" cy="572952"/>
          </a:xfrm>
          <a:prstGeom prst="roundRect">
            <a:avLst/>
          </a:prstGeom>
          <a:solidFill>
            <a:srgbClr val="FFFA38"/>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Méthodologie 4/5</a:t>
            </a:r>
            <a:endParaRPr lang="fr-CA" sz="2400"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rgbClr val="FFFA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9</a:t>
            </a:r>
          </a:p>
        </p:txBody>
      </p:sp>
      <p:pic>
        <p:nvPicPr>
          <p:cNvPr id="14" name="Picture 44"/>
          <p:cNvPicPr>
            <a:picLocks noChangeAspect="1"/>
          </p:cNvPicPr>
          <p:nvPr/>
        </p:nvPicPr>
        <p:blipFill>
          <a:blip r:embed="rId2">
            <a:duotone>
              <a:prstClr val="black"/>
              <a:schemeClr val="accent4">
                <a:tint val="45000"/>
                <a:satMod val="400000"/>
              </a:schemeClr>
            </a:duotone>
          </a:blip>
          <a:stretch>
            <a:fillRect/>
          </a:stretch>
        </p:blipFill>
        <p:spPr>
          <a:xfrm>
            <a:off x="25398" y="0"/>
            <a:ext cx="841321" cy="841321"/>
          </a:xfrm>
          <a:prstGeom prst="rect">
            <a:avLst/>
          </a:prstGeom>
        </p:spPr>
      </p:pic>
      <p:pic>
        <p:nvPicPr>
          <p:cNvPr id="15" name="Picture 44"/>
          <p:cNvPicPr>
            <a:picLocks noChangeAspect="1"/>
          </p:cNvPicPr>
          <p:nvPr/>
        </p:nvPicPr>
        <p:blipFill>
          <a:blip r:embed="rId2">
            <a:duotone>
              <a:prstClr val="black"/>
              <a:schemeClr val="accent4">
                <a:tint val="45000"/>
                <a:satMod val="400000"/>
              </a:schemeClr>
            </a:duotone>
          </a:blip>
          <a:stretch>
            <a:fillRect/>
          </a:stretch>
        </p:blipFill>
        <p:spPr>
          <a:xfrm>
            <a:off x="11339538" y="0"/>
            <a:ext cx="841321" cy="841321"/>
          </a:xfrm>
          <a:prstGeom prst="rect">
            <a:avLst/>
          </a:prstGeom>
        </p:spPr>
      </p:pic>
      <p:pic>
        <p:nvPicPr>
          <p:cNvPr id="11" name="Image 10"/>
          <p:cNvPicPr/>
          <p:nvPr/>
        </p:nvPicPr>
        <p:blipFill rotWithShape="1">
          <a:blip r:embed="rId3" cstate="print">
            <a:extLst>
              <a:ext uri="{28A0092B-C50C-407E-A947-70E740481C1C}">
                <a14:useLocalDpi xmlns:a14="http://schemas.microsoft.com/office/drawing/2010/main" val="0"/>
              </a:ext>
            </a:extLst>
          </a:blip>
          <a:srcRect b="3226"/>
          <a:stretch/>
        </p:blipFill>
        <p:spPr bwMode="auto">
          <a:xfrm>
            <a:off x="551792" y="2024965"/>
            <a:ext cx="4461735" cy="3944330"/>
          </a:xfrm>
          <a:prstGeom prst="rect">
            <a:avLst/>
          </a:prstGeom>
          <a:noFill/>
          <a:ln>
            <a:noFill/>
          </a:ln>
        </p:spPr>
      </p:pic>
      <p:pic>
        <p:nvPicPr>
          <p:cNvPr id="12" name="Imag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7161" y="1884922"/>
            <a:ext cx="4213047" cy="3951586"/>
          </a:xfrm>
          <a:prstGeom prst="rect">
            <a:avLst/>
          </a:prstGeom>
          <a:noFill/>
          <a:ln>
            <a:noFill/>
          </a:ln>
        </p:spPr>
      </p:pic>
    </p:spTree>
    <p:extLst>
      <p:ext uri="{BB962C8B-B14F-4D97-AF65-F5344CB8AC3E}">
        <p14:creationId xmlns:p14="http://schemas.microsoft.com/office/powerpoint/2010/main" val="35620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66719" y="134184"/>
            <a:ext cx="3641781" cy="572952"/>
          </a:xfrm>
          <a:prstGeom prst="roundRect">
            <a:avLst/>
          </a:prstGeom>
          <a:solidFill>
            <a:srgbClr val="FFFA38"/>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Méthodologie 5/5</a:t>
            </a:r>
            <a:endParaRPr lang="fr-CA" sz="2400" dirty="0">
              <a:solidFill>
                <a:schemeClr val="tx1"/>
              </a:solidFill>
              <a:latin typeface="Algerian" panose="04020705040A02060702" pitchFamily="82" charset="0"/>
            </a:endParaRPr>
          </a:p>
        </p:txBody>
      </p:sp>
      <p:sp>
        <p:nvSpPr>
          <p:cNvPr id="19" name="Ellipse 18"/>
          <p:cNvSpPr/>
          <p:nvPr/>
        </p:nvSpPr>
        <p:spPr>
          <a:xfrm>
            <a:off x="-18833" y="6254780"/>
            <a:ext cx="657461" cy="587454"/>
          </a:xfrm>
          <a:prstGeom prst="ellipse">
            <a:avLst/>
          </a:prstGeom>
          <a:solidFill>
            <a:srgbClr val="FFFA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10</a:t>
            </a:r>
          </a:p>
        </p:txBody>
      </p:sp>
      <p:pic>
        <p:nvPicPr>
          <p:cNvPr id="14" name="Picture 44"/>
          <p:cNvPicPr>
            <a:picLocks noChangeAspect="1"/>
          </p:cNvPicPr>
          <p:nvPr/>
        </p:nvPicPr>
        <p:blipFill>
          <a:blip r:embed="rId2">
            <a:duotone>
              <a:prstClr val="black"/>
              <a:schemeClr val="accent4">
                <a:tint val="45000"/>
                <a:satMod val="400000"/>
              </a:schemeClr>
            </a:duotone>
          </a:blip>
          <a:stretch>
            <a:fillRect/>
          </a:stretch>
        </p:blipFill>
        <p:spPr>
          <a:xfrm>
            <a:off x="25398" y="0"/>
            <a:ext cx="841321" cy="841321"/>
          </a:xfrm>
          <a:prstGeom prst="rect">
            <a:avLst/>
          </a:prstGeom>
        </p:spPr>
      </p:pic>
      <p:pic>
        <p:nvPicPr>
          <p:cNvPr id="15" name="Picture 44"/>
          <p:cNvPicPr>
            <a:picLocks noChangeAspect="1"/>
          </p:cNvPicPr>
          <p:nvPr/>
        </p:nvPicPr>
        <p:blipFill>
          <a:blip r:embed="rId2">
            <a:duotone>
              <a:prstClr val="black"/>
              <a:schemeClr val="accent4">
                <a:tint val="45000"/>
                <a:satMod val="400000"/>
              </a:schemeClr>
            </a:duotone>
          </a:blip>
          <a:stretch>
            <a:fillRect/>
          </a:stretch>
        </p:blipFill>
        <p:spPr>
          <a:xfrm>
            <a:off x="11339538" y="0"/>
            <a:ext cx="841321" cy="841321"/>
          </a:xfrm>
          <a:prstGeom prst="rect">
            <a:avLst/>
          </a:prstGeom>
        </p:spPr>
      </p:pic>
      <p:pic>
        <p:nvPicPr>
          <p:cNvPr id="9" name="Image 50" descr="F:\UB\Rapport\CSS3.PNG">
            <a:extLst>
              <a:ext uri="{FF2B5EF4-FFF2-40B4-BE49-F238E27FC236}">
                <a16:creationId xmlns:a16="http://schemas.microsoft.com/office/drawing/2014/main" id="{B11EEA47-9DE1-43C0-91A2-38AD00CDD19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2522" y="1329614"/>
            <a:ext cx="1062502" cy="1046936"/>
          </a:xfrm>
          <a:prstGeom prst="rect">
            <a:avLst/>
          </a:prstGeom>
          <a:noFill/>
          <a:ln>
            <a:noFill/>
          </a:ln>
        </p:spPr>
      </p:pic>
      <p:pic>
        <p:nvPicPr>
          <p:cNvPr id="13" name="Picture 18" descr="https://d1yjjnpx0p53s8.cloudfront.net/styles/logo-thumbnail/s3/082014/js1_0.png?itok=9fCD5b30">
            <a:extLst>
              <a:ext uri="{FF2B5EF4-FFF2-40B4-BE49-F238E27FC236}">
                <a16:creationId xmlns:a16="http://schemas.microsoft.com/office/drawing/2014/main" id="{21EC9944-6F2A-4562-B145-8FC5C9EA3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6724" y="1278450"/>
            <a:ext cx="1149263" cy="1149264"/>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 15"/>
          <p:cNvPicPr/>
          <p:nvPr/>
        </p:nvPicPr>
        <p:blipFill>
          <a:blip r:embed="rId5" cstate="print">
            <a:extLst>
              <a:ext uri="{28A0092B-C50C-407E-A947-70E740481C1C}">
                <a14:useLocalDpi xmlns:a14="http://schemas.microsoft.com/office/drawing/2010/main" val="0"/>
              </a:ext>
            </a:extLst>
          </a:blip>
          <a:stretch>
            <a:fillRect/>
          </a:stretch>
        </p:blipFill>
        <p:spPr>
          <a:xfrm>
            <a:off x="2522894" y="5215522"/>
            <a:ext cx="1155855" cy="1173555"/>
          </a:xfrm>
          <a:prstGeom prst="rect">
            <a:avLst/>
          </a:prstGeom>
        </p:spPr>
      </p:pic>
      <p:pic>
        <p:nvPicPr>
          <p:cNvPr id="18" name="Image 17"/>
          <p:cNvPicPr/>
          <p:nvPr/>
        </p:nvPicPr>
        <p:blipFill>
          <a:blip r:embed="rId6" cstate="print">
            <a:extLst>
              <a:ext uri="{28A0092B-C50C-407E-A947-70E740481C1C}">
                <a14:useLocalDpi xmlns:a14="http://schemas.microsoft.com/office/drawing/2010/main" val="0"/>
              </a:ext>
            </a:extLst>
          </a:blip>
          <a:stretch>
            <a:fillRect/>
          </a:stretch>
        </p:blipFill>
        <p:spPr>
          <a:xfrm>
            <a:off x="6329985" y="3575238"/>
            <a:ext cx="976630" cy="1007110"/>
          </a:xfrm>
          <a:prstGeom prst="rect">
            <a:avLst/>
          </a:prstGeom>
        </p:spPr>
      </p:pic>
      <p:pic>
        <p:nvPicPr>
          <p:cNvPr id="21" name="Image 20"/>
          <p:cNvPicPr/>
          <p:nvPr/>
        </p:nvPicPr>
        <p:blipFill>
          <a:blip r:embed="rId7" cstate="print">
            <a:extLst>
              <a:ext uri="{28A0092B-C50C-407E-A947-70E740481C1C}">
                <a14:useLocalDpi xmlns:a14="http://schemas.microsoft.com/office/drawing/2010/main" val="0"/>
              </a:ext>
            </a:extLst>
          </a:blip>
          <a:stretch>
            <a:fillRect/>
          </a:stretch>
        </p:blipFill>
        <p:spPr>
          <a:xfrm>
            <a:off x="8491576" y="3302597"/>
            <a:ext cx="819785" cy="1097280"/>
          </a:xfrm>
          <a:prstGeom prst="rect">
            <a:avLst/>
          </a:prstGeom>
        </p:spPr>
      </p:pic>
      <p:pic>
        <p:nvPicPr>
          <p:cNvPr id="22" name="Image 21"/>
          <p:cNvPicPr/>
          <p:nvPr/>
        </p:nvPicPr>
        <p:blipFill>
          <a:blip r:embed="rId8" cstate="print">
            <a:extLst>
              <a:ext uri="{28A0092B-C50C-407E-A947-70E740481C1C}">
                <a14:useLocalDpi xmlns:a14="http://schemas.microsoft.com/office/drawing/2010/main" val="0"/>
              </a:ext>
            </a:extLst>
          </a:blip>
          <a:stretch>
            <a:fillRect/>
          </a:stretch>
        </p:blipFill>
        <p:spPr>
          <a:xfrm>
            <a:off x="7760374" y="1700275"/>
            <a:ext cx="2282190" cy="676275"/>
          </a:xfrm>
          <a:prstGeom prst="rect">
            <a:avLst/>
          </a:prstGeom>
        </p:spPr>
      </p:pic>
      <p:pic>
        <p:nvPicPr>
          <p:cNvPr id="24" name="Image 23"/>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3802" y="1419706"/>
            <a:ext cx="967020" cy="956844"/>
          </a:xfrm>
          <a:prstGeom prst="rect">
            <a:avLst/>
          </a:prstGeom>
          <a:noFill/>
          <a:ln>
            <a:noFill/>
          </a:ln>
        </p:spPr>
      </p:pic>
      <p:pic>
        <p:nvPicPr>
          <p:cNvPr id="25" name="Image 24"/>
          <p:cNvPicPr/>
          <p:nvPr/>
        </p:nvPicPr>
        <p:blipFill>
          <a:blip r:embed="rId10">
            <a:extLst>
              <a:ext uri="{28A0092B-C50C-407E-A947-70E740481C1C}">
                <a14:useLocalDpi xmlns:a14="http://schemas.microsoft.com/office/drawing/2010/main" val="0"/>
              </a:ext>
            </a:extLst>
          </a:blip>
          <a:srcRect/>
          <a:stretch>
            <a:fillRect/>
          </a:stretch>
        </p:blipFill>
        <p:spPr bwMode="auto">
          <a:xfrm>
            <a:off x="1989719" y="3282060"/>
            <a:ext cx="1395780" cy="1389716"/>
          </a:xfrm>
          <a:prstGeom prst="rect">
            <a:avLst/>
          </a:prstGeom>
          <a:noFill/>
          <a:ln>
            <a:noFill/>
          </a:ln>
        </p:spPr>
      </p:pic>
      <p:pic>
        <p:nvPicPr>
          <p:cNvPr id="26" name="Image 25"/>
          <p:cNvPicPr/>
          <p:nvPr/>
        </p:nvPicPr>
        <p:blipFill rotWithShape="1">
          <a:blip r:embed="rId11" cstate="print">
            <a:extLst>
              <a:ext uri="{28A0092B-C50C-407E-A947-70E740481C1C}">
                <a14:useLocalDpi xmlns:a14="http://schemas.microsoft.com/office/drawing/2010/main" val="0"/>
              </a:ext>
            </a:extLst>
          </a:blip>
          <a:srcRect t="26834" r="66082" b="27101"/>
          <a:stretch/>
        </p:blipFill>
        <p:spPr bwMode="auto">
          <a:xfrm>
            <a:off x="3879619" y="3302597"/>
            <a:ext cx="1369203" cy="1303306"/>
          </a:xfrm>
          <a:prstGeom prst="rect">
            <a:avLst/>
          </a:prstGeom>
          <a:noFill/>
          <a:ln>
            <a:noFill/>
          </a:ln>
          <a:extLst>
            <a:ext uri="{53640926-AAD7-44D8-BBD7-CCE9431645EC}">
              <a14:shadowObscured xmlns:a14="http://schemas.microsoft.com/office/drawing/2010/main"/>
            </a:ext>
          </a:extLst>
        </p:spPr>
      </p:pic>
      <p:pic>
        <p:nvPicPr>
          <p:cNvPr id="27" name="Image 26"/>
          <p:cNvPicPr/>
          <p:nvPr/>
        </p:nvPicPr>
        <p:blipFill rotWithShape="1">
          <a:blip r:embed="rId12">
            <a:extLst>
              <a:ext uri="{28A0092B-C50C-407E-A947-70E740481C1C}">
                <a14:useLocalDpi xmlns:a14="http://schemas.microsoft.com/office/drawing/2010/main" val="0"/>
              </a:ext>
            </a:extLst>
          </a:blip>
          <a:srcRect t="27330" b="24283"/>
          <a:stretch/>
        </p:blipFill>
        <p:spPr bwMode="auto">
          <a:xfrm>
            <a:off x="4236148" y="5215522"/>
            <a:ext cx="5671820" cy="1028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26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16" presetClass="entr" presetSubtype="2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465352" y="163211"/>
            <a:ext cx="5290324" cy="867302"/>
          </a:xfrm>
          <a:prstGeom prst="round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BE" sz="2400" dirty="0">
              <a:solidFill>
                <a:schemeClr val="tx1"/>
              </a:solidFill>
              <a:latin typeface="Algerian" panose="04020705040A02060702" pitchFamily="82" charset="0"/>
            </a:endParaRPr>
          </a:p>
          <a:p>
            <a:pPr algn="ctr"/>
            <a:r>
              <a:rPr lang="fr-BE" sz="2400" dirty="0">
                <a:solidFill>
                  <a:schemeClr val="tx1"/>
                </a:solidFill>
                <a:latin typeface="Algerian" panose="04020705040A02060702" pitchFamily="82" charset="0"/>
              </a:rPr>
              <a:t>RESULTATS ET DISCUSSIONS 1/3</a:t>
            </a:r>
            <a:endParaRPr lang="fr-CA" sz="2400" dirty="0">
              <a:solidFill>
                <a:schemeClr val="tx1"/>
              </a:solidFill>
              <a:latin typeface="Algerian" panose="04020705040A02060702" pitchFamily="82" charset="0"/>
            </a:endParaRPr>
          </a:p>
          <a:p>
            <a:pPr algn="ctr"/>
            <a:endParaRPr lang="fr-CA" sz="2400" dirty="0">
              <a:solidFill>
                <a:schemeClr val="tx1"/>
              </a:solidFill>
              <a:latin typeface="Algerian" panose="04020705040A02060702" pitchFamily="82" charset="0"/>
            </a:endParaRPr>
          </a:p>
        </p:txBody>
      </p:sp>
      <p:sp>
        <p:nvSpPr>
          <p:cNvPr id="19" name="Ellipse 18"/>
          <p:cNvSpPr/>
          <p:nvPr/>
        </p:nvSpPr>
        <p:spPr>
          <a:xfrm>
            <a:off x="-18833" y="6254780"/>
            <a:ext cx="657461" cy="587454"/>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10</a:t>
            </a:r>
          </a:p>
        </p:txBody>
      </p:sp>
      <p:pic>
        <p:nvPicPr>
          <p:cNvPr id="17" name="Picture 45"/>
          <p:cNvPicPr>
            <a:picLocks noChangeAspect="1"/>
          </p:cNvPicPr>
          <p:nvPr/>
        </p:nvPicPr>
        <p:blipFill>
          <a:blip r:embed="rId2">
            <a:duotone>
              <a:prstClr val="black"/>
              <a:schemeClr val="accent2">
                <a:tint val="45000"/>
                <a:satMod val="400000"/>
              </a:schemeClr>
            </a:duotone>
          </a:blip>
          <a:stretch>
            <a:fillRect/>
          </a:stretch>
        </p:blipFill>
        <p:spPr>
          <a:xfrm>
            <a:off x="0" y="0"/>
            <a:ext cx="841321" cy="841321"/>
          </a:xfrm>
          <a:prstGeom prst="rect">
            <a:avLst/>
          </a:prstGeom>
        </p:spPr>
      </p:pic>
      <p:pic>
        <p:nvPicPr>
          <p:cNvPr id="20" name="Picture 45"/>
          <p:cNvPicPr>
            <a:picLocks noChangeAspect="1"/>
          </p:cNvPicPr>
          <p:nvPr/>
        </p:nvPicPr>
        <p:blipFill>
          <a:blip r:embed="rId2">
            <a:duotone>
              <a:prstClr val="black"/>
              <a:schemeClr val="accent2">
                <a:tint val="45000"/>
                <a:satMod val="400000"/>
              </a:schemeClr>
            </a:duotone>
          </a:blip>
          <a:stretch>
            <a:fillRect/>
          </a:stretch>
        </p:blipFill>
        <p:spPr>
          <a:xfrm>
            <a:off x="11350679" y="-1"/>
            <a:ext cx="841321" cy="841321"/>
          </a:xfrm>
          <a:prstGeom prst="rect">
            <a:avLst/>
          </a:prstGeom>
        </p:spPr>
      </p:pic>
      <p:pic>
        <p:nvPicPr>
          <p:cNvPr id="23" name="Image 22"/>
          <p:cNvPicPr/>
          <p:nvPr/>
        </p:nvPicPr>
        <p:blipFill rotWithShape="1">
          <a:blip r:embed="rId3" cstate="print">
            <a:extLst>
              <a:ext uri="{28A0092B-C50C-407E-A947-70E740481C1C}">
                <a14:useLocalDpi xmlns:a14="http://schemas.microsoft.com/office/drawing/2010/main" val="0"/>
              </a:ext>
            </a:extLst>
          </a:blip>
          <a:srcRect b="1443"/>
          <a:stretch/>
        </p:blipFill>
        <p:spPr bwMode="auto">
          <a:xfrm>
            <a:off x="208297" y="1641202"/>
            <a:ext cx="5902217" cy="3438797"/>
          </a:xfrm>
          <a:prstGeom prst="rect">
            <a:avLst/>
          </a:prstGeom>
          <a:noFill/>
          <a:ln>
            <a:noFill/>
          </a:ln>
          <a:extLst>
            <a:ext uri="{53640926-AAD7-44D8-BBD7-CCE9431645EC}">
              <a14:shadowObscured xmlns:a14="http://schemas.microsoft.com/office/drawing/2010/main"/>
            </a:ext>
          </a:extLst>
        </p:spPr>
      </p:pic>
      <p:pic>
        <p:nvPicPr>
          <p:cNvPr id="28" name="Image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8038" y="1641202"/>
            <a:ext cx="5670550" cy="3641997"/>
          </a:xfrm>
          <a:prstGeom prst="rect">
            <a:avLst/>
          </a:prstGeom>
          <a:noFill/>
          <a:ln>
            <a:noFill/>
          </a:ln>
        </p:spPr>
      </p:pic>
    </p:spTree>
    <p:extLst>
      <p:ext uri="{BB962C8B-B14F-4D97-AF65-F5344CB8AC3E}">
        <p14:creationId xmlns:p14="http://schemas.microsoft.com/office/powerpoint/2010/main" val="248918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465352" y="163211"/>
            <a:ext cx="5290324" cy="867302"/>
          </a:xfrm>
          <a:prstGeom prst="round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BE" sz="2400" dirty="0">
              <a:solidFill>
                <a:schemeClr val="tx1"/>
              </a:solidFill>
              <a:latin typeface="Algerian" panose="04020705040A02060702" pitchFamily="82" charset="0"/>
            </a:endParaRPr>
          </a:p>
          <a:p>
            <a:pPr algn="ctr"/>
            <a:r>
              <a:rPr lang="fr-BE" sz="2400" dirty="0">
                <a:solidFill>
                  <a:schemeClr val="tx1"/>
                </a:solidFill>
                <a:latin typeface="Algerian" panose="04020705040A02060702" pitchFamily="82" charset="0"/>
              </a:rPr>
              <a:t>RESULTATS ET DISCUSSIONS 2/3</a:t>
            </a:r>
            <a:endParaRPr lang="fr-CA" sz="2400" dirty="0">
              <a:solidFill>
                <a:schemeClr val="tx1"/>
              </a:solidFill>
              <a:latin typeface="Algerian" panose="04020705040A02060702" pitchFamily="82" charset="0"/>
            </a:endParaRPr>
          </a:p>
          <a:p>
            <a:pPr algn="ctr"/>
            <a:endParaRPr lang="fr-CA" sz="2400" dirty="0">
              <a:solidFill>
                <a:schemeClr val="tx1"/>
              </a:solidFill>
              <a:latin typeface="Algerian" panose="04020705040A02060702" pitchFamily="82" charset="0"/>
            </a:endParaRPr>
          </a:p>
        </p:txBody>
      </p:sp>
      <p:sp>
        <p:nvSpPr>
          <p:cNvPr id="19" name="Ellipse 18"/>
          <p:cNvSpPr/>
          <p:nvPr/>
        </p:nvSpPr>
        <p:spPr>
          <a:xfrm>
            <a:off x="-18833" y="6254780"/>
            <a:ext cx="657461" cy="587454"/>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11</a:t>
            </a:r>
          </a:p>
        </p:txBody>
      </p:sp>
      <p:pic>
        <p:nvPicPr>
          <p:cNvPr id="17" name="Picture 45"/>
          <p:cNvPicPr>
            <a:picLocks noChangeAspect="1"/>
          </p:cNvPicPr>
          <p:nvPr/>
        </p:nvPicPr>
        <p:blipFill>
          <a:blip r:embed="rId2">
            <a:duotone>
              <a:prstClr val="black"/>
              <a:schemeClr val="accent2">
                <a:tint val="45000"/>
                <a:satMod val="400000"/>
              </a:schemeClr>
            </a:duotone>
          </a:blip>
          <a:stretch>
            <a:fillRect/>
          </a:stretch>
        </p:blipFill>
        <p:spPr>
          <a:xfrm>
            <a:off x="0" y="0"/>
            <a:ext cx="841321" cy="841321"/>
          </a:xfrm>
          <a:prstGeom prst="rect">
            <a:avLst/>
          </a:prstGeom>
        </p:spPr>
      </p:pic>
      <p:pic>
        <p:nvPicPr>
          <p:cNvPr id="20" name="Picture 45"/>
          <p:cNvPicPr>
            <a:picLocks noChangeAspect="1"/>
          </p:cNvPicPr>
          <p:nvPr/>
        </p:nvPicPr>
        <p:blipFill>
          <a:blip r:embed="rId2">
            <a:duotone>
              <a:prstClr val="black"/>
              <a:schemeClr val="accent2">
                <a:tint val="45000"/>
                <a:satMod val="400000"/>
              </a:schemeClr>
            </a:duotone>
          </a:blip>
          <a:stretch>
            <a:fillRect/>
          </a:stretch>
        </p:blipFill>
        <p:spPr>
          <a:xfrm>
            <a:off x="11350679" y="-1"/>
            <a:ext cx="841321" cy="841321"/>
          </a:xfrm>
          <a:prstGeom prst="rect">
            <a:avLst/>
          </a:prstGeom>
        </p:spPr>
      </p:pic>
      <p:pic>
        <p:nvPicPr>
          <p:cNvPr id="8" name="Imag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001190"/>
            <a:ext cx="5670550" cy="3093720"/>
          </a:xfrm>
          <a:prstGeom prst="rect">
            <a:avLst/>
          </a:prstGeom>
          <a:noFill/>
          <a:ln>
            <a:noFill/>
          </a:ln>
        </p:spPr>
      </p:pic>
      <p:pic>
        <p:nvPicPr>
          <p:cNvPr id="9" name="Imag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0871" y="1030513"/>
            <a:ext cx="5658485" cy="2286000"/>
          </a:xfrm>
          <a:prstGeom prst="rect">
            <a:avLst/>
          </a:prstGeom>
          <a:noFill/>
          <a:ln>
            <a:noFill/>
          </a:ln>
        </p:spPr>
      </p:pic>
      <p:pic>
        <p:nvPicPr>
          <p:cNvPr id="10" name="Image 9"/>
          <p:cNvPicPr/>
          <p:nvPr/>
        </p:nvPicPr>
        <p:blipFill rotWithShape="1">
          <a:blip r:embed="rId5" cstate="print">
            <a:extLst>
              <a:ext uri="{28A0092B-C50C-407E-A947-70E740481C1C}">
                <a14:useLocalDpi xmlns:a14="http://schemas.microsoft.com/office/drawing/2010/main" val="0"/>
              </a:ext>
            </a:extLst>
          </a:blip>
          <a:srcRect b="12252"/>
          <a:stretch/>
        </p:blipFill>
        <p:spPr bwMode="auto">
          <a:xfrm>
            <a:off x="6430871" y="3727223"/>
            <a:ext cx="5551805" cy="2219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27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275239" y="52580"/>
            <a:ext cx="5290324" cy="590049"/>
          </a:xfrm>
          <a:prstGeom prst="roundRect">
            <a:avLst/>
          </a:prstGeom>
          <a:solidFill>
            <a:schemeClr val="accent2">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BE" sz="2400" dirty="0">
              <a:solidFill>
                <a:schemeClr val="tx1"/>
              </a:solidFill>
              <a:latin typeface="Algerian" panose="04020705040A02060702" pitchFamily="82" charset="0"/>
            </a:endParaRPr>
          </a:p>
          <a:p>
            <a:pPr algn="ctr"/>
            <a:r>
              <a:rPr lang="fr-BE" sz="2400" dirty="0">
                <a:solidFill>
                  <a:schemeClr val="tx1"/>
                </a:solidFill>
                <a:latin typeface="Algerian" panose="04020705040A02060702" pitchFamily="82" charset="0"/>
              </a:rPr>
              <a:t>RESULTATS ET DISCUSSIONS 3/3</a:t>
            </a:r>
            <a:endParaRPr lang="fr-CA" sz="2400" dirty="0">
              <a:solidFill>
                <a:schemeClr val="tx1"/>
              </a:solidFill>
              <a:latin typeface="Algerian" panose="04020705040A02060702" pitchFamily="82" charset="0"/>
            </a:endParaRPr>
          </a:p>
          <a:p>
            <a:pPr algn="ctr"/>
            <a:endParaRPr lang="fr-CA" sz="2400" dirty="0">
              <a:solidFill>
                <a:schemeClr val="tx1"/>
              </a:solidFill>
              <a:latin typeface="Algerian" panose="04020705040A02060702" pitchFamily="82" charset="0"/>
            </a:endParaRPr>
          </a:p>
        </p:txBody>
      </p:sp>
      <p:sp>
        <p:nvSpPr>
          <p:cNvPr id="19" name="Ellipse 18"/>
          <p:cNvSpPr/>
          <p:nvPr/>
        </p:nvSpPr>
        <p:spPr>
          <a:xfrm>
            <a:off x="-18833" y="6254780"/>
            <a:ext cx="657461" cy="587454"/>
          </a:xfrm>
          <a:prstGeom prst="ellipse">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12</a:t>
            </a:r>
          </a:p>
        </p:txBody>
      </p:sp>
      <p:pic>
        <p:nvPicPr>
          <p:cNvPr id="17" name="Picture 45"/>
          <p:cNvPicPr>
            <a:picLocks noChangeAspect="1"/>
          </p:cNvPicPr>
          <p:nvPr/>
        </p:nvPicPr>
        <p:blipFill>
          <a:blip r:embed="rId2">
            <a:duotone>
              <a:prstClr val="black"/>
              <a:schemeClr val="accent2">
                <a:tint val="45000"/>
                <a:satMod val="400000"/>
              </a:schemeClr>
            </a:duotone>
          </a:blip>
          <a:stretch>
            <a:fillRect/>
          </a:stretch>
        </p:blipFill>
        <p:spPr>
          <a:xfrm>
            <a:off x="0" y="0"/>
            <a:ext cx="841321" cy="841321"/>
          </a:xfrm>
          <a:prstGeom prst="rect">
            <a:avLst/>
          </a:prstGeom>
        </p:spPr>
      </p:pic>
      <p:pic>
        <p:nvPicPr>
          <p:cNvPr id="20" name="Picture 45"/>
          <p:cNvPicPr>
            <a:picLocks noChangeAspect="1"/>
          </p:cNvPicPr>
          <p:nvPr/>
        </p:nvPicPr>
        <p:blipFill>
          <a:blip r:embed="rId2">
            <a:duotone>
              <a:prstClr val="black"/>
              <a:schemeClr val="accent2">
                <a:tint val="45000"/>
                <a:satMod val="400000"/>
              </a:schemeClr>
            </a:duotone>
          </a:blip>
          <a:stretch>
            <a:fillRect/>
          </a:stretch>
        </p:blipFill>
        <p:spPr>
          <a:xfrm>
            <a:off x="11350679" y="-1"/>
            <a:ext cx="841321" cy="841321"/>
          </a:xfrm>
          <a:prstGeom prst="rect">
            <a:avLst/>
          </a:prstGeom>
        </p:spPr>
      </p:pic>
      <p:pic>
        <p:nvPicPr>
          <p:cNvPr id="11" name="Image 10"/>
          <p:cNvPicPr/>
          <p:nvPr/>
        </p:nvPicPr>
        <p:blipFill rotWithShape="1">
          <a:blip r:embed="rId3" cstate="print">
            <a:extLst>
              <a:ext uri="{28A0092B-C50C-407E-A947-70E740481C1C}">
                <a14:useLocalDpi xmlns:a14="http://schemas.microsoft.com/office/drawing/2010/main" val="0"/>
              </a:ext>
            </a:extLst>
          </a:blip>
          <a:srcRect b="21817"/>
          <a:stretch/>
        </p:blipFill>
        <p:spPr bwMode="auto">
          <a:xfrm>
            <a:off x="3085126" y="752199"/>
            <a:ext cx="5670550" cy="2154147"/>
          </a:xfrm>
          <a:prstGeom prst="rect">
            <a:avLst/>
          </a:prstGeom>
          <a:noFill/>
          <a:ln>
            <a:noFill/>
          </a:ln>
        </p:spPr>
      </p:pic>
      <p:pic>
        <p:nvPicPr>
          <p:cNvPr id="12" name="Image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493800"/>
            <a:ext cx="5664835" cy="2760980"/>
          </a:xfrm>
          <a:prstGeom prst="rect">
            <a:avLst/>
          </a:prstGeom>
          <a:noFill/>
          <a:ln>
            <a:noFill/>
          </a:ln>
        </p:spPr>
      </p:pic>
      <p:pic>
        <p:nvPicPr>
          <p:cNvPr id="13" name="Image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2057" y="3499515"/>
            <a:ext cx="5658485" cy="2755265"/>
          </a:xfrm>
          <a:prstGeom prst="rect">
            <a:avLst/>
          </a:prstGeom>
          <a:noFill/>
          <a:ln>
            <a:noFill/>
          </a:ln>
        </p:spPr>
      </p:pic>
    </p:spTree>
    <p:extLst>
      <p:ext uri="{BB962C8B-B14F-4D97-AF65-F5344CB8AC3E}">
        <p14:creationId xmlns:p14="http://schemas.microsoft.com/office/powerpoint/2010/main" val="378227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81539" y="122492"/>
            <a:ext cx="6046561" cy="731529"/>
          </a:xfrm>
          <a:prstGeom prst="roundRect">
            <a:avLst/>
          </a:prstGeom>
          <a:solidFill>
            <a:srgbClr val="CC99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fr-BE" sz="2400" dirty="0">
              <a:solidFill>
                <a:schemeClr val="tx1"/>
              </a:solidFill>
              <a:latin typeface="Algerian" panose="04020705040A02060702" pitchFamily="82" charset="0"/>
            </a:endParaRPr>
          </a:p>
          <a:p>
            <a:pPr algn="ctr"/>
            <a:r>
              <a:rPr lang="fr-FR" sz="2400" b="1" dirty="0">
                <a:solidFill>
                  <a:schemeClr val="tx1"/>
                </a:solidFill>
                <a:latin typeface="Algerian" panose="04020705040A02060702" pitchFamily="82" charset="0"/>
              </a:rPr>
              <a:t>CONCLUSION: </a:t>
            </a:r>
            <a:r>
              <a:rPr lang="fr-FR" sz="2400" b="1" dirty="0">
                <a:solidFill>
                  <a:schemeClr val="tx1"/>
                </a:solidFill>
                <a:latin typeface="Rockwell" panose="02060603020205020403" pitchFamily="18" charset="0"/>
              </a:rPr>
              <a:t>Perspective, Pourcentage</a:t>
            </a:r>
            <a:endParaRPr lang="fr-CA" sz="2400" dirty="0">
              <a:solidFill>
                <a:schemeClr val="tx1"/>
              </a:solidFill>
              <a:latin typeface="Algerian" panose="04020705040A02060702" pitchFamily="82" charset="0"/>
            </a:endParaRPr>
          </a:p>
          <a:p>
            <a:pPr algn="ctr"/>
            <a:endParaRPr lang="fr-CA" sz="2400" dirty="0">
              <a:solidFill>
                <a:schemeClr val="tx1"/>
              </a:solidFill>
              <a:latin typeface="Algerian" panose="04020705040A02060702" pitchFamily="82" charset="0"/>
            </a:endParaRPr>
          </a:p>
        </p:txBody>
      </p:sp>
      <p:sp>
        <p:nvSpPr>
          <p:cNvPr id="19" name="Ellipse 18"/>
          <p:cNvSpPr/>
          <p:nvPr/>
        </p:nvSpPr>
        <p:spPr>
          <a:xfrm>
            <a:off x="-18833" y="6254780"/>
            <a:ext cx="657461" cy="587454"/>
          </a:xfrm>
          <a:prstGeom prst="ellipse">
            <a:avLst/>
          </a:prstGeom>
          <a:solidFill>
            <a:srgbClr val="CC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13</a:t>
            </a:r>
          </a:p>
        </p:txBody>
      </p:sp>
      <p:pic>
        <p:nvPicPr>
          <p:cNvPr id="9" name="Picture 46"/>
          <p:cNvPicPr>
            <a:picLocks noChangeAspect="1"/>
          </p:cNvPicPr>
          <p:nvPr/>
        </p:nvPicPr>
        <p:blipFill>
          <a:blip r:embed="rId2">
            <a:duotone>
              <a:prstClr val="black"/>
              <a:srgbClr val="7030A0">
                <a:tint val="45000"/>
                <a:satMod val="400000"/>
              </a:srgbClr>
            </a:duotone>
          </a:blip>
          <a:stretch>
            <a:fillRect/>
          </a:stretch>
        </p:blipFill>
        <p:spPr>
          <a:xfrm>
            <a:off x="0" y="0"/>
            <a:ext cx="835224" cy="841321"/>
          </a:xfrm>
          <a:prstGeom prst="rect">
            <a:avLst/>
          </a:prstGeom>
        </p:spPr>
      </p:pic>
      <p:pic>
        <p:nvPicPr>
          <p:cNvPr id="10" name="Picture 46"/>
          <p:cNvPicPr>
            <a:picLocks noChangeAspect="1"/>
          </p:cNvPicPr>
          <p:nvPr/>
        </p:nvPicPr>
        <p:blipFill>
          <a:blip r:embed="rId2">
            <a:duotone>
              <a:prstClr val="black"/>
              <a:srgbClr val="7030A0">
                <a:tint val="45000"/>
                <a:satMod val="400000"/>
              </a:srgbClr>
            </a:duotone>
          </a:blip>
          <a:stretch>
            <a:fillRect/>
          </a:stretch>
        </p:blipFill>
        <p:spPr>
          <a:xfrm>
            <a:off x="11344076" y="12700"/>
            <a:ext cx="835224" cy="841321"/>
          </a:xfrm>
          <a:prstGeom prst="rect">
            <a:avLst/>
          </a:prstGeom>
        </p:spPr>
      </p:pic>
      <p:sp>
        <p:nvSpPr>
          <p:cNvPr id="14" name="Rectangle 13">
            <a:extLst>
              <a:ext uri="{FF2B5EF4-FFF2-40B4-BE49-F238E27FC236}">
                <a16:creationId xmlns:a16="http://schemas.microsoft.com/office/drawing/2014/main" id="{90B4F671-8273-4248-BFC5-AFD1D8AC5A22}"/>
              </a:ext>
            </a:extLst>
          </p:cNvPr>
          <p:cNvSpPr/>
          <p:nvPr/>
        </p:nvSpPr>
        <p:spPr>
          <a:xfrm>
            <a:off x="835224" y="1224910"/>
            <a:ext cx="3852673" cy="568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7030A0"/>
                </a:solidFill>
                <a:latin typeface="Amasis MT Pro Medium" panose="02040604050005020304" pitchFamily="18" charset="0"/>
              </a:rPr>
              <a:t>Nous avons pour perspectives:</a:t>
            </a:r>
            <a:endParaRPr lang="en-US" sz="2000" b="1" dirty="0">
              <a:solidFill>
                <a:srgbClr val="7030A0"/>
              </a:solidFill>
              <a:latin typeface="Amasis MT Pro Medium" panose="02040604050005020304" pitchFamily="18" charset="0"/>
            </a:endParaRPr>
          </a:p>
        </p:txBody>
      </p:sp>
      <p:sp>
        <p:nvSpPr>
          <p:cNvPr id="2" name="Étiquette 1"/>
          <p:cNvSpPr/>
          <p:nvPr/>
        </p:nvSpPr>
        <p:spPr>
          <a:xfrm>
            <a:off x="150912" y="1905000"/>
            <a:ext cx="6160988" cy="4064000"/>
          </a:xfrm>
          <a:prstGeom prst="plaque">
            <a:avLst/>
          </a:prstGeom>
          <a:no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18E6DF07-04B5-49BA-8944-42ACF9B4DFE8}"/>
              </a:ext>
            </a:extLst>
          </p:cNvPr>
          <p:cNvSpPr/>
          <p:nvPr/>
        </p:nvSpPr>
        <p:spPr>
          <a:xfrm>
            <a:off x="7384724" y="1139286"/>
            <a:ext cx="3959352" cy="8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7030A0"/>
                </a:solidFill>
                <a:latin typeface="Amasis MT Pro Medium" panose="02040604050005020304" pitchFamily="18" charset="0"/>
              </a:rPr>
              <a:t>Nous estimons notre travail à: %</a:t>
            </a:r>
            <a:endParaRPr lang="en-US" b="1" dirty="0">
              <a:solidFill>
                <a:srgbClr val="7030A0"/>
              </a:solidFill>
              <a:latin typeface="Amasis MT Pro Medium" panose="02040604050005020304" pitchFamily="18" charset="0"/>
            </a:endParaRPr>
          </a:p>
        </p:txBody>
      </p:sp>
      <p:sp>
        <p:nvSpPr>
          <p:cNvPr id="16" name="Rectangle à coins arrondis 15"/>
          <p:cNvSpPr/>
          <p:nvPr/>
        </p:nvSpPr>
        <p:spPr>
          <a:xfrm>
            <a:off x="7125921" y="1905000"/>
            <a:ext cx="4353942" cy="4522613"/>
          </a:xfrm>
          <a:prstGeom prst="roundRect">
            <a:avLst/>
          </a:prstGeom>
          <a:noFill/>
          <a:ln w="38100">
            <a:solidFill>
              <a:srgbClr val="CC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18" name="Group 17">
            <a:extLst>
              <a:ext uri="{FF2B5EF4-FFF2-40B4-BE49-F238E27FC236}">
                <a16:creationId xmlns:a16="http://schemas.microsoft.com/office/drawing/2014/main" id="{6A27CAC7-AB02-48CE-8195-836CC64A0975}"/>
              </a:ext>
            </a:extLst>
          </p:cNvPr>
          <p:cNvGrpSpPr/>
          <p:nvPr/>
        </p:nvGrpSpPr>
        <p:grpSpPr>
          <a:xfrm>
            <a:off x="7407746" y="4697404"/>
            <a:ext cx="2082981" cy="1493520"/>
            <a:chOff x="7664740" y="3919728"/>
            <a:chExt cx="1856885" cy="1493520"/>
          </a:xfrm>
          <a:solidFill>
            <a:schemeClr val="accent2">
              <a:lumMod val="50000"/>
            </a:schemeClr>
          </a:solidFill>
        </p:grpSpPr>
        <p:sp>
          <p:nvSpPr>
            <p:cNvPr id="21" name="Oval 9">
              <a:extLst>
                <a:ext uri="{FF2B5EF4-FFF2-40B4-BE49-F238E27FC236}">
                  <a16:creationId xmlns:a16="http://schemas.microsoft.com/office/drawing/2014/main" id="{0FD8B1C9-AE8C-4257-BB35-CCADDD014B18}"/>
                </a:ext>
              </a:extLst>
            </p:cNvPr>
            <p:cNvSpPr/>
            <p:nvPr/>
          </p:nvSpPr>
          <p:spPr>
            <a:xfrm>
              <a:off x="8083513" y="3919728"/>
              <a:ext cx="895264" cy="969264"/>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Rockwell" panose="02060603020205020403" pitchFamily="18" charset="0"/>
                </a:rPr>
                <a:t>55%</a:t>
              </a:r>
              <a:endParaRPr lang="en-US" sz="2000" b="1" dirty="0">
                <a:latin typeface="Rockwell" panose="02060603020205020403" pitchFamily="18" charset="0"/>
              </a:endParaRPr>
            </a:p>
          </p:txBody>
        </p:sp>
        <p:sp>
          <p:nvSpPr>
            <p:cNvPr id="22" name="Rectangle 21">
              <a:extLst>
                <a:ext uri="{FF2B5EF4-FFF2-40B4-BE49-F238E27FC236}">
                  <a16:creationId xmlns:a16="http://schemas.microsoft.com/office/drawing/2014/main" id="{8CE58B89-42EF-4D09-842B-9C5EFD5C90B2}"/>
                </a:ext>
              </a:extLst>
            </p:cNvPr>
            <p:cNvSpPr/>
            <p:nvPr/>
          </p:nvSpPr>
          <p:spPr>
            <a:xfrm>
              <a:off x="7664740" y="5028764"/>
              <a:ext cx="1856885" cy="3844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Rockwell" panose="02060603020205020403" pitchFamily="18" charset="0"/>
                </a:rPr>
                <a:t>implémentation</a:t>
              </a:r>
              <a:endParaRPr lang="en-US" dirty="0">
                <a:solidFill>
                  <a:schemeClr val="tx1"/>
                </a:solidFill>
                <a:latin typeface="Rockwell" panose="02060603020205020403" pitchFamily="18" charset="0"/>
              </a:endParaRPr>
            </a:p>
          </p:txBody>
        </p:sp>
      </p:grpSp>
      <p:grpSp>
        <p:nvGrpSpPr>
          <p:cNvPr id="23" name="Group 16">
            <a:extLst>
              <a:ext uri="{FF2B5EF4-FFF2-40B4-BE49-F238E27FC236}">
                <a16:creationId xmlns:a16="http://schemas.microsoft.com/office/drawing/2014/main" id="{35390162-9A60-47DA-8ED4-8A66888FAF81}"/>
              </a:ext>
            </a:extLst>
          </p:cNvPr>
          <p:cNvGrpSpPr/>
          <p:nvPr/>
        </p:nvGrpSpPr>
        <p:grpSpPr>
          <a:xfrm>
            <a:off x="10149209" y="4697404"/>
            <a:ext cx="1133856" cy="1447364"/>
            <a:chOff x="10253690" y="3919728"/>
            <a:chExt cx="1133856" cy="1447364"/>
          </a:xfrm>
          <a:solidFill>
            <a:schemeClr val="accent2">
              <a:lumMod val="50000"/>
            </a:schemeClr>
          </a:solidFill>
        </p:grpSpPr>
        <p:sp>
          <p:nvSpPr>
            <p:cNvPr id="24" name="Oval 8">
              <a:extLst>
                <a:ext uri="{FF2B5EF4-FFF2-40B4-BE49-F238E27FC236}">
                  <a16:creationId xmlns:a16="http://schemas.microsoft.com/office/drawing/2014/main" id="{BD94819A-560F-45EC-A3F4-6E1069D41DD3}"/>
                </a:ext>
              </a:extLst>
            </p:cNvPr>
            <p:cNvSpPr/>
            <p:nvPr/>
          </p:nvSpPr>
          <p:spPr>
            <a:xfrm>
              <a:off x="10253690" y="3919728"/>
              <a:ext cx="1019338" cy="969264"/>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Rockwell" panose="02060603020205020403" pitchFamily="18" charset="0"/>
                </a:rPr>
                <a:t>80%</a:t>
              </a:r>
              <a:endParaRPr lang="en-US" sz="2000" b="1" dirty="0">
                <a:latin typeface="Rockwell" panose="02060603020205020403" pitchFamily="18" charset="0"/>
              </a:endParaRPr>
            </a:p>
          </p:txBody>
        </p:sp>
        <p:sp>
          <p:nvSpPr>
            <p:cNvPr id="25" name="Rectangle 24">
              <a:extLst>
                <a:ext uri="{FF2B5EF4-FFF2-40B4-BE49-F238E27FC236}">
                  <a16:creationId xmlns:a16="http://schemas.microsoft.com/office/drawing/2014/main" id="{7B6970FC-995A-47CF-8238-503555BF4A69}"/>
                </a:ext>
              </a:extLst>
            </p:cNvPr>
            <p:cNvSpPr/>
            <p:nvPr/>
          </p:nvSpPr>
          <p:spPr>
            <a:xfrm>
              <a:off x="10253690" y="5028764"/>
              <a:ext cx="1133856" cy="338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Rockwell" panose="02060603020205020403" pitchFamily="18" charset="0"/>
                </a:rPr>
                <a:t>rapport</a:t>
              </a:r>
              <a:endParaRPr lang="en-US" dirty="0">
                <a:solidFill>
                  <a:schemeClr val="tx1"/>
                </a:solidFill>
                <a:latin typeface="Rockwell" panose="02060603020205020403" pitchFamily="18" charset="0"/>
              </a:endParaRPr>
            </a:p>
          </p:txBody>
        </p:sp>
      </p:grpSp>
      <p:grpSp>
        <p:nvGrpSpPr>
          <p:cNvPr id="26" name="Group 32">
            <a:extLst>
              <a:ext uri="{FF2B5EF4-FFF2-40B4-BE49-F238E27FC236}">
                <a16:creationId xmlns:a16="http://schemas.microsoft.com/office/drawing/2014/main" id="{7A10E1BA-EDCE-421C-955F-F961B7068983}"/>
              </a:ext>
            </a:extLst>
          </p:cNvPr>
          <p:cNvGrpSpPr/>
          <p:nvPr/>
        </p:nvGrpSpPr>
        <p:grpSpPr>
          <a:xfrm>
            <a:off x="7649586" y="2226176"/>
            <a:ext cx="1133856" cy="1447364"/>
            <a:chOff x="7851648" y="1490908"/>
            <a:chExt cx="1133856" cy="1447364"/>
          </a:xfrm>
          <a:solidFill>
            <a:schemeClr val="accent2">
              <a:lumMod val="50000"/>
            </a:schemeClr>
          </a:solidFill>
        </p:grpSpPr>
        <p:sp>
          <p:nvSpPr>
            <p:cNvPr id="27" name="Oval 33">
              <a:extLst>
                <a:ext uri="{FF2B5EF4-FFF2-40B4-BE49-F238E27FC236}">
                  <a16:creationId xmlns:a16="http://schemas.microsoft.com/office/drawing/2014/main" id="{FD611D57-AECF-45E7-8331-2ADFDB5EB72F}"/>
                </a:ext>
              </a:extLst>
            </p:cNvPr>
            <p:cNvSpPr/>
            <p:nvPr/>
          </p:nvSpPr>
          <p:spPr>
            <a:xfrm>
              <a:off x="7908907" y="1490908"/>
              <a:ext cx="1019338" cy="969264"/>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Rockwell" panose="02060603020205020403" pitchFamily="18" charset="0"/>
                </a:rPr>
                <a:t>90%</a:t>
              </a:r>
              <a:endParaRPr lang="en-US" sz="2000" b="1" dirty="0">
                <a:latin typeface="Rockwell" panose="02060603020205020403" pitchFamily="18" charset="0"/>
              </a:endParaRPr>
            </a:p>
          </p:txBody>
        </p:sp>
        <p:sp>
          <p:nvSpPr>
            <p:cNvPr id="28" name="Rectangle 27">
              <a:extLst>
                <a:ext uri="{FF2B5EF4-FFF2-40B4-BE49-F238E27FC236}">
                  <a16:creationId xmlns:a16="http://schemas.microsoft.com/office/drawing/2014/main" id="{2998A424-1C7A-4114-881B-D37762C34062}"/>
                </a:ext>
              </a:extLst>
            </p:cNvPr>
            <p:cNvSpPr/>
            <p:nvPr/>
          </p:nvSpPr>
          <p:spPr>
            <a:xfrm>
              <a:off x="7851648" y="2599944"/>
              <a:ext cx="1133856" cy="338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Rockwell" panose="02060603020205020403" pitchFamily="18" charset="0"/>
                </a:rPr>
                <a:t>analyse</a:t>
              </a:r>
              <a:endParaRPr lang="en-US" dirty="0">
                <a:solidFill>
                  <a:schemeClr val="tx1"/>
                </a:solidFill>
                <a:latin typeface="Rockwell" panose="02060603020205020403" pitchFamily="18" charset="0"/>
              </a:endParaRPr>
            </a:p>
          </p:txBody>
        </p:sp>
      </p:grpSp>
      <p:grpSp>
        <p:nvGrpSpPr>
          <p:cNvPr id="29" name="Group 35">
            <a:extLst>
              <a:ext uri="{FF2B5EF4-FFF2-40B4-BE49-F238E27FC236}">
                <a16:creationId xmlns:a16="http://schemas.microsoft.com/office/drawing/2014/main" id="{B72C3B45-19FE-4585-9842-6E3B8A9AF641}"/>
              </a:ext>
            </a:extLst>
          </p:cNvPr>
          <p:cNvGrpSpPr/>
          <p:nvPr/>
        </p:nvGrpSpPr>
        <p:grpSpPr>
          <a:xfrm>
            <a:off x="9960696" y="2406371"/>
            <a:ext cx="1606295" cy="1578137"/>
            <a:chOff x="10097371" y="1444752"/>
            <a:chExt cx="1331976" cy="1493520"/>
          </a:xfrm>
          <a:solidFill>
            <a:schemeClr val="accent2">
              <a:lumMod val="50000"/>
            </a:schemeClr>
          </a:solidFill>
        </p:grpSpPr>
        <p:sp>
          <p:nvSpPr>
            <p:cNvPr id="30" name="Oval 36">
              <a:extLst>
                <a:ext uri="{FF2B5EF4-FFF2-40B4-BE49-F238E27FC236}">
                  <a16:creationId xmlns:a16="http://schemas.microsoft.com/office/drawing/2014/main" id="{3F07C302-77DD-4FDE-815D-4E87681BC593}"/>
                </a:ext>
              </a:extLst>
            </p:cNvPr>
            <p:cNvSpPr/>
            <p:nvPr/>
          </p:nvSpPr>
          <p:spPr>
            <a:xfrm>
              <a:off x="10253690" y="1444752"/>
              <a:ext cx="948186" cy="969264"/>
            </a:xfrm>
            <a:prstGeom prst="ellips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latin typeface="Amasis MT Pro Medium" panose="02040604050005020304" pitchFamily="18" charset="0"/>
                </a:rPr>
                <a:t>90%</a:t>
              </a:r>
              <a:endParaRPr lang="en-US" sz="2000" b="1" dirty="0">
                <a:latin typeface="Amasis MT Pro Medium" panose="02040604050005020304" pitchFamily="18" charset="0"/>
              </a:endParaRPr>
            </a:p>
          </p:txBody>
        </p:sp>
        <p:sp>
          <p:nvSpPr>
            <p:cNvPr id="31" name="Rectangle 30">
              <a:extLst>
                <a:ext uri="{FF2B5EF4-FFF2-40B4-BE49-F238E27FC236}">
                  <a16:creationId xmlns:a16="http://schemas.microsoft.com/office/drawing/2014/main" id="{2A0A6C6B-1B7E-405D-96C7-9842BB06D791}"/>
                </a:ext>
              </a:extLst>
            </p:cNvPr>
            <p:cNvSpPr/>
            <p:nvPr/>
          </p:nvSpPr>
          <p:spPr>
            <a:xfrm>
              <a:off x="10097371" y="2599944"/>
              <a:ext cx="1331976" cy="338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Rockwell" panose="02060603020205020403" pitchFamily="18" charset="0"/>
                </a:rPr>
                <a:t>conception</a:t>
              </a:r>
              <a:endParaRPr lang="en-US" dirty="0">
                <a:solidFill>
                  <a:schemeClr val="tx1"/>
                </a:solidFill>
                <a:latin typeface="Rockwell" panose="02060603020205020403" pitchFamily="18" charset="0"/>
              </a:endParaRPr>
            </a:p>
          </p:txBody>
        </p:sp>
      </p:grpSp>
      <p:sp>
        <p:nvSpPr>
          <p:cNvPr id="3" name="Rectangle 2"/>
          <p:cNvSpPr/>
          <p:nvPr/>
        </p:nvSpPr>
        <p:spPr>
          <a:xfrm>
            <a:off x="479387" y="2644338"/>
            <a:ext cx="5607655" cy="2585323"/>
          </a:xfrm>
          <a:prstGeom prst="rect">
            <a:avLst/>
          </a:prstGeom>
        </p:spPr>
        <p:txBody>
          <a:bodyPr wrap="square">
            <a:spAutoFit/>
          </a:bodyPr>
          <a:lstStyle/>
          <a:p>
            <a:pPr algn="just">
              <a:lnSpc>
                <a:spcPct val="150000"/>
              </a:lnSpc>
            </a:pPr>
            <a:r>
              <a:rPr lang="fr-CM" dirty="0">
                <a:latin typeface="Times New Roman" panose="02020603050405020304" pitchFamily="18" charset="0"/>
                <a:ea typeface="Calibri" panose="020F0502020204030204" pitchFamily="34" charset="0"/>
              </a:rPr>
              <a:t>Modernisé le processus de l'industrie textile au Cameroun, offrant un potentiel considérable pour stimuler la croissance économique tout en préservant les aspects culturels locaux, ce qui en fait un modèle exemplaire d'adaptation à l'ère numérique tout en honorant les traditions ancrées dans la société camerounaise.</a:t>
            </a:r>
            <a:endParaRPr lang="fr-FR" dirty="0"/>
          </a:p>
        </p:txBody>
      </p:sp>
    </p:spTree>
    <p:extLst>
      <p:ext uri="{BB962C8B-B14F-4D97-AF65-F5344CB8AC3E}">
        <p14:creationId xmlns:p14="http://schemas.microsoft.com/office/powerpoint/2010/main" val="2375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 calcmode="lin" valueType="num">
                                      <p:cBhvr>
                                        <p:cTn id="35" dur="1000" fill="hold"/>
                                        <p:tgtEl>
                                          <p:spTgt spid="14"/>
                                        </p:tgtEl>
                                        <p:attrNameLst>
                                          <p:attrName>style.rotation</p:attrName>
                                        </p:attrNameLst>
                                      </p:cBhvr>
                                      <p:tavLst>
                                        <p:tav tm="0">
                                          <p:val>
                                            <p:fltVal val="90"/>
                                          </p:val>
                                        </p:tav>
                                        <p:tav tm="100000">
                                          <p:val>
                                            <p:fltVal val="0"/>
                                          </p:val>
                                        </p:tav>
                                      </p:tavLst>
                                    </p:anim>
                                    <p:animEffect transition="in" filter="fade">
                                      <p:cBhvr>
                                        <p:cTn id="36" dur="1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 calcmode="lin" valueType="num">
                                      <p:cBhvr>
                                        <p:cTn id="43" dur="1000" fill="hold"/>
                                        <p:tgtEl>
                                          <p:spTgt spid="15"/>
                                        </p:tgtEl>
                                        <p:attrNameLst>
                                          <p:attrName>style.rotation</p:attrName>
                                        </p:attrNameLst>
                                      </p:cBhvr>
                                      <p:tavLst>
                                        <p:tav tm="0">
                                          <p:val>
                                            <p:fltVal val="90"/>
                                          </p:val>
                                        </p:tav>
                                        <p:tav tm="100000">
                                          <p:val>
                                            <p:fltVal val="0"/>
                                          </p:val>
                                        </p:tav>
                                      </p:tavLst>
                                    </p:anim>
                                    <p:animEffect transition="in" filter="fade">
                                      <p:cBhvr>
                                        <p:cTn id="4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9000">
              <a:schemeClr val="bg1"/>
            </a:gs>
            <a:gs pos="53000">
              <a:schemeClr val="bg1">
                <a:lumMod val="95000"/>
              </a:schemeClr>
            </a:gs>
            <a:gs pos="23000">
              <a:schemeClr val="bg1"/>
            </a:gs>
            <a:gs pos="100000">
              <a:srgbClr val="00B0F0"/>
            </a:gs>
          </a:gsLst>
          <a:lin ang="13500000" scaled="1"/>
          <a:tileRect/>
        </a:gradFill>
        <a:effectLst/>
      </p:bgPr>
    </p:bg>
    <p:spTree>
      <p:nvGrpSpPr>
        <p:cNvPr id="1" name=""/>
        <p:cNvGrpSpPr/>
        <p:nvPr/>
      </p:nvGrpSpPr>
      <p:grpSpPr>
        <a:xfrm>
          <a:off x="0" y="0"/>
          <a:ext cx="0" cy="0"/>
          <a:chOff x="0" y="0"/>
          <a:chExt cx="0" cy="0"/>
        </a:xfrm>
      </p:grpSpPr>
      <p:sp>
        <p:nvSpPr>
          <p:cNvPr id="5" name="Rectangle 4"/>
          <p:cNvSpPr/>
          <p:nvPr/>
        </p:nvSpPr>
        <p:spPr>
          <a:xfrm>
            <a:off x="2579715" y="1264691"/>
            <a:ext cx="7076901" cy="3290324"/>
          </a:xfrm>
          <a:prstGeom prst="rect">
            <a:avLst/>
          </a:prstGeom>
        </p:spPr>
        <p:txBody>
          <a:bodyPr wrap="square">
            <a:spAutoFit/>
          </a:bodyPr>
          <a:lstStyle/>
          <a:p>
            <a:pPr algn="ctr">
              <a:lnSpc>
                <a:spcPct val="150000"/>
              </a:lnSpc>
            </a:pPr>
            <a:r>
              <a:rPr lang="fr-FR" sz="4800" b="1" dirty="0">
                <a:ln w="12700">
                  <a:solidFill>
                    <a:schemeClr val="tx2">
                      <a:lumMod val="75000"/>
                    </a:schemeClr>
                  </a:solidFill>
                  <a:prstDash val="solid"/>
                </a:ln>
                <a:solidFill>
                  <a:srgbClr val="002060"/>
                </a:solidFill>
                <a:effectLst>
                  <a:outerShdw blurRad="50800" dist="38100" dir="13500000" algn="br" rotWithShape="0">
                    <a:prstClr val="black">
                      <a:alpha val="40000"/>
                    </a:prstClr>
                  </a:outerShdw>
                </a:effectLst>
                <a:latin typeface="Copperplate Gothic Bold" panose="020E0705020206020404" pitchFamily="34" charset="0"/>
              </a:rPr>
              <a:t>MERCI POUR VOTRE AIMABLE ATTENTION !!!</a:t>
            </a:r>
          </a:p>
        </p:txBody>
      </p:sp>
      <p:grpSp>
        <p:nvGrpSpPr>
          <p:cNvPr id="32" name="Group 46"/>
          <p:cNvGrpSpPr/>
          <p:nvPr/>
        </p:nvGrpSpPr>
        <p:grpSpPr>
          <a:xfrm>
            <a:off x="4735982" y="5253407"/>
            <a:ext cx="1831070" cy="1604593"/>
            <a:chOff x="-828000" y="5845311"/>
            <a:chExt cx="828000" cy="828000"/>
          </a:xfrm>
        </p:grpSpPr>
        <p:sp>
          <p:nvSpPr>
            <p:cNvPr id="33" name="Oval 47"/>
            <p:cNvSpPr/>
            <p:nvPr/>
          </p:nvSpPr>
          <p:spPr>
            <a:xfrm>
              <a:off x="-828000" y="5845311"/>
              <a:ext cx="828000" cy="828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pic>
          <p:nvPicPr>
            <p:cNvPr id="34"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014" y="5965291"/>
              <a:ext cx="604381" cy="604381"/>
            </a:xfrm>
            <a:prstGeom prst="rect">
              <a:avLst/>
            </a:prstGeom>
          </p:spPr>
        </p:pic>
      </p:grpSp>
      <p:sp>
        <p:nvSpPr>
          <p:cNvPr id="7" name="Carré corné 6"/>
          <p:cNvSpPr/>
          <p:nvPr/>
        </p:nvSpPr>
        <p:spPr>
          <a:xfrm>
            <a:off x="1197030" y="673175"/>
            <a:ext cx="9842269" cy="4621640"/>
          </a:xfrm>
          <a:prstGeom prst="foldedCorner">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5918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 de texte 5">
            <a:extLst>
              <a:ext uri="{FF2B5EF4-FFF2-40B4-BE49-F238E27FC236}">
                <a16:creationId xmlns:a16="http://schemas.microsoft.com/office/drawing/2014/main" id="{868181E5-C397-45CE-A881-A171E3E59371}"/>
              </a:ext>
            </a:extLst>
          </p:cNvPr>
          <p:cNvSpPr txBox="1"/>
          <p:nvPr/>
        </p:nvSpPr>
        <p:spPr>
          <a:xfrm>
            <a:off x="0" y="35102"/>
            <a:ext cx="3595456" cy="54796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900" b="1" dirty="0">
                <a:solidFill>
                  <a:srgbClr val="0D0D0D"/>
                </a:solidFill>
                <a:latin typeface="Rockwell" panose="02060603020205020403" pitchFamily="18" charset="0"/>
                <a:ea typeface="Calibri" panose="020F0502020204030204" pitchFamily="34" charset="0"/>
                <a:cs typeface="Times New Roman" panose="02020603050405020304" pitchFamily="18" charset="0"/>
              </a:rPr>
              <a:t>INSTITUT AFRICAIN D’INFORMATIQUE </a:t>
            </a:r>
            <a:endParaRPr lang="en-US" sz="900" b="1" dirty="0">
              <a:solidFill>
                <a:prstClr val="black"/>
              </a:solidFill>
              <a:latin typeface="Rockwell" panose="02060603020205020403"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FR" sz="900" b="1" dirty="0">
                <a:solidFill>
                  <a:srgbClr val="0D0D0D"/>
                </a:solidFill>
                <a:latin typeface="Rockwell" panose="02060603020205020403" pitchFamily="18" charset="0"/>
                <a:ea typeface="Calibri" panose="020F0502020204030204" pitchFamily="34" charset="0"/>
                <a:cs typeface="Times New Roman" panose="02020603050405020304" pitchFamily="18" charset="0"/>
              </a:rPr>
              <a:t>CENTRE D’EXCELLENCE TECHNOLOGIQUE PAUL BIYA</a:t>
            </a:r>
            <a:endParaRPr lang="en-US" sz="900" b="1" dirty="0">
              <a:solidFill>
                <a:prstClr val="black"/>
              </a:solidFill>
              <a:latin typeface="Rockwell" panose="02060603020205020403"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fr-FR" sz="900" b="1" dirty="0">
                <a:solidFill>
                  <a:srgbClr val="0D0D0D"/>
                </a:solidFill>
                <a:latin typeface="Rockwell" panose="02060603020205020403" pitchFamily="18" charset="0"/>
                <a:ea typeface="Calibri" panose="020F0502020204030204" pitchFamily="34" charset="0"/>
                <a:cs typeface="Times New Roman" panose="02020603050405020304" pitchFamily="18" charset="0"/>
              </a:rPr>
              <a:t> </a:t>
            </a:r>
            <a:endParaRPr lang="en-US" sz="900" b="1" dirty="0">
              <a:solidFill>
                <a:prstClr val="black"/>
              </a:solidFill>
              <a:latin typeface="Rockwell" panose="02060603020205020403" pitchFamily="18" charset="0"/>
              <a:ea typeface="Calibri" panose="020F0502020204030204" pitchFamily="34" charset="0"/>
              <a:cs typeface="Times New Roman" panose="02020603050405020304" pitchFamily="18" charset="0"/>
            </a:endParaRPr>
          </a:p>
        </p:txBody>
      </p:sp>
      <p:pic>
        <p:nvPicPr>
          <p:cNvPr id="5" name="Image 22">
            <a:extLst>
              <a:ext uri="{FF2B5EF4-FFF2-40B4-BE49-F238E27FC236}">
                <a16:creationId xmlns:a16="http://schemas.microsoft.com/office/drawing/2014/main" id="{7843347A-E58A-4CCD-B700-2F06D652F16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62753" y="565827"/>
            <a:ext cx="869950" cy="869950"/>
          </a:xfrm>
          <a:prstGeom prst="rect">
            <a:avLst/>
          </a:prstGeom>
          <a:effectLst/>
        </p:spPr>
      </p:pic>
      <p:sp>
        <p:nvSpPr>
          <p:cNvPr id="7" name="Zone de texte 17">
            <a:extLst>
              <a:ext uri="{FF2B5EF4-FFF2-40B4-BE49-F238E27FC236}">
                <a16:creationId xmlns:a16="http://schemas.microsoft.com/office/drawing/2014/main" id="{9B14130A-E23C-43AE-B173-D86C82830611}"/>
              </a:ext>
            </a:extLst>
          </p:cNvPr>
          <p:cNvSpPr txBox="1"/>
          <p:nvPr/>
        </p:nvSpPr>
        <p:spPr>
          <a:xfrm>
            <a:off x="469942" y="1435777"/>
            <a:ext cx="2655571" cy="107759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800"/>
              </a:spcAft>
            </a:pPr>
            <a:r>
              <a:rPr lang="fr-FR"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BP : 13719-Yaoundé</a:t>
            </a:r>
            <a:endParaRPr lang="en-US"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endParaRPr>
          </a:p>
          <a:p>
            <a:pPr algn="ctr">
              <a:spcAft>
                <a:spcPts val="800"/>
              </a:spcAft>
            </a:pPr>
            <a:r>
              <a:rPr lang="fr-FR"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Tel :(+237)242729957 / 242729958</a:t>
            </a:r>
            <a:endParaRPr lang="en-US"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endParaRPr>
          </a:p>
          <a:p>
            <a:pPr algn="ctr">
              <a:spcAft>
                <a:spcPts val="800"/>
              </a:spcAft>
            </a:pPr>
            <a:r>
              <a:rPr lang="fr-FR"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E-mail : </a:t>
            </a:r>
            <a:r>
              <a:rPr lang="fr-FR" sz="1000" b="1" u="sng" dirty="0">
                <a:solidFill>
                  <a:srgbClr val="0563C1"/>
                </a:solidFill>
                <a:latin typeface="Rockwell" panose="02060603020205020403" pitchFamily="18" charset="0"/>
                <a:ea typeface="Calibri" panose="020F0502020204030204" pitchFamily="34" charset="0"/>
                <a:cs typeface="Times New Roman" panose="02020603050405020304" pitchFamily="18" charset="0"/>
                <a:hlinkClick r:id="rId3"/>
              </a:rPr>
              <a:t>contact@iaicameroun.com</a:t>
            </a:r>
            <a:r>
              <a:rPr lang="fr-FR"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 </a:t>
            </a:r>
            <a:endParaRPr lang="en-US"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endParaRPr>
          </a:p>
          <a:p>
            <a:pPr algn="ctr">
              <a:spcAft>
                <a:spcPts val="800"/>
              </a:spcAft>
            </a:pPr>
            <a:r>
              <a:rPr lang="en-US"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Site web: </a:t>
            </a:r>
            <a:r>
              <a:rPr lang="en-US" sz="1000" b="1" u="sng" dirty="0">
                <a:solidFill>
                  <a:srgbClr val="0563C1"/>
                </a:solidFill>
                <a:latin typeface="Rockwell" panose="02060603020205020403" pitchFamily="18" charset="0"/>
                <a:ea typeface="Calibri" panose="020F0502020204030204" pitchFamily="34" charset="0"/>
                <a:cs typeface="Times New Roman" panose="02020603050405020304" pitchFamily="18" charset="0"/>
                <a:hlinkClick r:id="rId4"/>
              </a:rPr>
              <a:t>www.iaicameroun.com</a:t>
            </a:r>
            <a:r>
              <a:rPr lang="en-US"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 </a:t>
            </a:r>
          </a:p>
          <a:p>
            <a:pPr algn="ctr">
              <a:spcAft>
                <a:spcPts val="800"/>
              </a:spcAft>
            </a:pPr>
            <a:r>
              <a:rPr lang="en-US" sz="1000" b="1" dirty="0">
                <a:solidFill>
                  <a:prstClr val="black"/>
                </a:solidFill>
                <a:latin typeface="Rockwell" panose="02060603020205020403" pitchFamily="18" charset="0"/>
                <a:ea typeface="Calibri" panose="020F0502020204030204" pitchFamily="34" charset="0"/>
                <a:cs typeface="Times New Roman" panose="02020603050405020304" pitchFamily="18" charset="0"/>
              </a:rPr>
              <a:t> </a:t>
            </a:r>
          </a:p>
        </p:txBody>
      </p:sp>
      <p:sp>
        <p:nvSpPr>
          <p:cNvPr id="9" name="ZoneTexte 11">
            <a:extLst>
              <a:ext uri="{FF2B5EF4-FFF2-40B4-BE49-F238E27FC236}">
                <a16:creationId xmlns:a16="http://schemas.microsoft.com/office/drawing/2014/main" id="{A68C7719-3529-43F4-B7A8-225C12849EA7}"/>
              </a:ext>
            </a:extLst>
          </p:cNvPr>
          <p:cNvSpPr txBox="1"/>
          <p:nvPr/>
        </p:nvSpPr>
        <p:spPr>
          <a:xfrm>
            <a:off x="3223484" y="1316140"/>
            <a:ext cx="5788574" cy="1014380"/>
          </a:xfrm>
          <a:prstGeom prst="rect">
            <a:avLst/>
          </a:prstGeom>
          <a:noFill/>
        </p:spPr>
        <p:txBody>
          <a:bodyPr wrap="square" rtlCol="0">
            <a:spAutoFit/>
          </a:bodyPr>
          <a:lstStyle/>
          <a:p>
            <a:pPr algn="ctr">
              <a:lnSpc>
                <a:spcPct val="107000"/>
              </a:lnSpc>
              <a:spcAft>
                <a:spcPts val="800"/>
              </a:spcAft>
              <a:tabLst>
                <a:tab pos="1974850" algn="l"/>
              </a:tabLst>
            </a:pPr>
            <a:r>
              <a:rPr lang="fr-FR" sz="2800" b="1" dirty="0">
                <a:latin typeface="Arial Rounded MT Bold" panose="020F0704030504030204" pitchFamily="34" charset="0"/>
                <a:ea typeface="Calibri" panose="020F0502020204030204" pitchFamily="34" charset="0"/>
                <a:cs typeface="Times New Roman" panose="02020603050405020304" pitchFamily="18" charset="0"/>
              </a:rPr>
              <a:t>PRESENTATION DE FIN DE STAGE ACADEMIQUE</a:t>
            </a:r>
            <a:endParaRPr lang="en-US" sz="2800" dirty="0">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11" name="ZoneTexte 13">
            <a:extLst>
              <a:ext uri="{FF2B5EF4-FFF2-40B4-BE49-F238E27FC236}">
                <a16:creationId xmlns:a16="http://schemas.microsoft.com/office/drawing/2014/main" id="{AE93C3D2-2F1C-457C-8879-899801C21915}"/>
              </a:ext>
            </a:extLst>
          </p:cNvPr>
          <p:cNvSpPr txBox="1"/>
          <p:nvPr/>
        </p:nvSpPr>
        <p:spPr>
          <a:xfrm>
            <a:off x="278676" y="3913380"/>
            <a:ext cx="11913325" cy="1354217"/>
          </a:xfrm>
          <a:prstGeom prst="rect">
            <a:avLst/>
          </a:prstGeom>
          <a:noFill/>
        </p:spPr>
        <p:txBody>
          <a:bodyPr wrap="square" rtlCol="0">
            <a:spAutoFit/>
          </a:bodyPr>
          <a:lstStyle/>
          <a:p>
            <a:pPr algn="ctr">
              <a:lnSpc>
                <a:spcPct val="150000"/>
              </a:lnSpc>
            </a:pPr>
            <a:r>
              <a:rPr lang="fr-FR" sz="1600" dirty="0">
                <a:solidFill>
                  <a:prstClr val="black"/>
                </a:solidFill>
                <a:latin typeface="Times New Roman" panose="02020603050405020304" pitchFamily="18" charset="0"/>
                <a:cs typeface="Times New Roman" panose="02020603050405020304" pitchFamily="18" charset="0"/>
              </a:rPr>
              <a:t>Stage effectué du </a:t>
            </a:r>
            <a:r>
              <a:rPr lang="fr-BE" sz="1600" dirty="0">
                <a:solidFill>
                  <a:prstClr val="black"/>
                </a:solidFill>
                <a:latin typeface="Times New Roman" panose="02020603050405020304" pitchFamily="18" charset="0"/>
                <a:cs typeface="Times New Roman" panose="02020603050405020304" pitchFamily="18" charset="0"/>
              </a:rPr>
              <a:t>3</a:t>
            </a:r>
            <a:r>
              <a:rPr lang="fr-BE" sz="1600" dirty="0">
                <a:latin typeface="Times New Roman" panose="02020603050405020304" pitchFamily="18" charset="0"/>
                <a:cs typeface="Times New Roman" panose="02020603050405020304" pitchFamily="18" charset="0"/>
              </a:rPr>
              <a:t> juillet au 30 septembre 2023 </a:t>
            </a:r>
            <a:r>
              <a:rPr lang="fr-FR" sz="1600" dirty="0">
                <a:solidFill>
                  <a:prstClr val="black"/>
                </a:solidFill>
                <a:latin typeface="Times New Roman" panose="02020603050405020304" pitchFamily="18" charset="0"/>
                <a:cs typeface="Times New Roman" panose="02020603050405020304" pitchFamily="18" charset="0"/>
              </a:rPr>
              <a:t>en vue de l’obtention du </a:t>
            </a:r>
            <a:r>
              <a:rPr lang="fr-FR" sz="1600" b="1" dirty="0">
                <a:solidFill>
                  <a:prstClr val="black"/>
                </a:solidFill>
                <a:latin typeface="Times New Roman" panose="02020603050405020304" pitchFamily="18" charset="0"/>
                <a:cs typeface="Times New Roman" panose="02020603050405020304" pitchFamily="18" charset="0"/>
              </a:rPr>
              <a:t>Diplôme de Technicien Supérieur (DTS)</a:t>
            </a:r>
          </a:p>
          <a:p>
            <a:pPr algn="ctr">
              <a:lnSpc>
                <a:spcPct val="150000"/>
              </a:lnSpc>
            </a:pPr>
            <a:r>
              <a:rPr lang="fr-FR" sz="1600" b="1" dirty="0">
                <a:solidFill>
                  <a:prstClr val="black"/>
                </a:solidFill>
                <a:latin typeface="Times New Roman" panose="02020603050405020304" pitchFamily="18" charset="0"/>
                <a:cs typeface="Times New Roman" panose="02020603050405020304" pitchFamily="18" charset="0"/>
              </a:rPr>
              <a:t> Option Génie Logiciel</a:t>
            </a:r>
          </a:p>
          <a:p>
            <a:pPr algn="ctr"/>
            <a:endParaRPr lang="fr-FR" sz="1600" dirty="0">
              <a:solidFill>
                <a:prstClr val="black"/>
              </a:solidFill>
              <a:latin typeface="Times New Roman" panose="02020603050405020304" pitchFamily="18" charset="0"/>
              <a:cs typeface="Times New Roman" panose="02020603050405020304" pitchFamily="18" charset="0"/>
            </a:endParaRPr>
          </a:p>
          <a:p>
            <a:pPr algn="ctr"/>
            <a:r>
              <a:rPr lang="fr-FR" sz="1600" dirty="0">
                <a:solidFill>
                  <a:prstClr val="black"/>
                </a:solidFill>
                <a:latin typeface="Times New Roman" panose="02020603050405020304" pitchFamily="18" charset="0"/>
                <a:cs typeface="Times New Roman" panose="02020603050405020304" pitchFamily="18" charset="0"/>
              </a:rPr>
              <a:t>Présenté par : LONTCHI </a:t>
            </a:r>
            <a:r>
              <a:rPr lang="fr-FR" sz="1600" dirty="0" err="1">
                <a:solidFill>
                  <a:prstClr val="black"/>
                </a:solidFill>
                <a:latin typeface="Times New Roman" panose="02020603050405020304" pitchFamily="18" charset="0"/>
                <a:cs typeface="Times New Roman" panose="02020603050405020304" pitchFamily="18" charset="0"/>
              </a:rPr>
              <a:t>Loic</a:t>
            </a:r>
            <a:r>
              <a:rPr lang="fr-FR" sz="1600" dirty="0">
                <a:solidFill>
                  <a:prstClr val="black"/>
                </a:solidFill>
                <a:latin typeface="Times New Roman" panose="02020603050405020304" pitchFamily="18" charset="0"/>
                <a:cs typeface="Times New Roman" panose="02020603050405020304" pitchFamily="18" charset="0"/>
              </a:rPr>
              <a:t> Steve</a:t>
            </a:r>
            <a:r>
              <a:rPr lang="fr-FR" b="1" dirty="0">
                <a:solidFill>
                  <a:prstClr val="black"/>
                </a:solidFill>
                <a:latin typeface="Arial Black" panose="020B0A04020102020204" pitchFamily="34" charset="0"/>
                <a:ea typeface="Tahoma" panose="020B0604030504040204" pitchFamily="34" charset="0"/>
                <a:cs typeface="Tahoma" panose="020B0604030504040204" pitchFamily="34" charset="0"/>
              </a:rPr>
              <a:t>, </a:t>
            </a:r>
            <a:r>
              <a:rPr lang="fr-FR" sz="1600" dirty="0">
                <a:solidFill>
                  <a:prstClr val="black"/>
                </a:solidFill>
                <a:latin typeface="Times New Roman" panose="02020603050405020304" pitchFamily="18" charset="0"/>
                <a:cs typeface="Times New Roman" panose="02020603050405020304" pitchFamily="18" charset="0"/>
              </a:rPr>
              <a:t>étudiant en </a:t>
            </a:r>
            <a:r>
              <a:rPr lang="fr-FR" sz="1600" b="1" dirty="0">
                <a:solidFill>
                  <a:prstClr val="black"/>
                </a:solidFill>
                <a:latin typeface="Times New Roman" panose="02020603050405020304" pitchFamily="18" charset="0"/>
                <a:cs typeface="Times New Roman" panose="02020603050405020304" pitchFamily="18" charset="0"/>
              </a:rPr>
              <a:t>2</a:t>
            </a:r>
            <a:r>
              <a:rPr lang="fr-FR" sz="1600" b="1" baseline="30000" dirty="0">
                <a:solidFill>
                  <a:prstClr val="black"/>
                </a:solidFill>
                <a:latin typeface="Times New Roman" panose="02020603050405020304" pitchFamily="18" charset="0"/>
                <a:cs typeface="Times New Roman" panose="02020603050405020304" pitchFamily="18" charset="0"/>
              </a:rPr>
              <a:t>ème</a:t>
            </a:r>
            <a:r>
              <a:rPr lang="fr-FR" sz="1600" b="1" dirty="0">
                <a:solidFill>
                  <a:prstClr val="black"/>
                </a:solidFill>
                <a:latin typeface="Times New Roman" panose="02020603050405020304" pitchFamily="18" charset="0"/>
                <a:cs typeface="Times New Roman" panose="02020603050405020304" pitchFamily="18" charset="0"/>
              </a:rPr>
              <a:t> année </a:t>
            </a:r>
            <a:r>
              <a:rPr lang="fr-FR" sz="1600" dirty="0">
                <a:solidFill>
                  <a:prstClr val="black"/>
                </a:solidFill>
                <a:latin typeface="Times New Roman" panose="02020603050405020304" pitchFamily="18" charset="0"/>
                <a:cs typeface="Times New Roman" panose="02020603050405020304" pitchFamily="18" charset="0"/>
              </a:rPr>
              <a:t>à</a:t>
            </a:r>
            <a:r>
              <a:rPr lang="fr-FR" sz="1600" b="1" dirty="0">
                <a:solidFill>
                  <a:prstClr val="black"/>
                </a:solidFill>
                <a:latin typeface="Times New Roman" panose="02020603050405020304" pitchFamily="18" charset="0"/>
                <a:cs typeface="Times New Roman" panose="02020603050405020304" pitchFamily="18" charset="0"/>
              </a:rPr>
              <a:t> l’IAI-Cameroun</a:t>
            </a:r>
            <a:endParaRPr lang="fr-FR" sz="1600" dirty="0">
              <a:solidFill>
                <a:prstClr val="black"/>
              </a:solidFill>
              <a:latin typeface="Times New Roman" panose="02020603050405020304" pitchFamily="18" charset="0"/>
              <a:cs typeface="Times New Roman" panose="02020603050405020304" pitchFamily="18" charset="0"/>
            </a:endParaRPr>
          </a:p>
        </p:txBody>
      </p:sp>
      <p:sp>
        <p:nvSpPr>
          <p:cNvPr id="13" name="ZoneTexte 22">
            <a:extLst>
              <a:ext uri="{FF2B5EF4-FFF2-40B4-BE49-F238E27FC236}">
                <a16:creationId xmlns:a16="http://schemas.microsoft.com/office/drawing/2014/main" id="{F932C186-B8E2-42F6-90F8-5801D3085FF4}"/>
              </a:ext>
            </a:extLst>
          </p:cNvPr>
          <p:cNvSpPr txBox="1"/>
          <p:nvPr/>
        </p:nvSpPr>
        <p:spPr>
          <a:xfrm>
            <a:off x="4851250" y="5216658"/>
            <a:ext cx="2351805" cy="338554"/>
          </a:xfrm>
          <a:prstGeom prst="rect">
            <a:avLst/>
          </a:prstGeom>
          <a:noFill/>
        </p:spPr>
        <p:txBody>
          <a:bodyPr wrap="square" rtlCol="0">
            <a:spAutoFit/>
          </a:bodyPr>
          <a:lstStyle/>
          <a:p>
            <a:pPr algn="ctr"/>
            <a:r>
              <a:rPr lang="fr-FR" sz="1600" b="1" dirty="0">
                <a:solidFill>
                  <a:schemeClr val="accent2">
                    <a:lumMod val="50000"/>
                  </a:schemeClr>
                </a:solidFill>
                <a:latin typeface="Rockwell" panose="02060603020205020403" pitchFamily="18" charset="0"/>
                <a:cs typeface="Times New Roman" panose="02020603050405020304" pitchFamily="18" charset="0"/>
              </a:rPr>
              <a:t>Sous la supervision:</a:t>
            </a:r>
          </a:p>
        </p:txBody>
      </p:sp>
      <p:sp>
        <p:nvSpPr>
          <p:cNvPr id="15" name="Rectangle 14">
            <a:extLst>
              <a:ext uri="{FF2B5EF4-FFF2-40B4-BE49-F238E27FC236}">
                <a16:creationId xmlns:a16="http://schemas.microsoft.com/office/drawing/2014/main" id="{CBBC0183-9263-4C37-B48C-8B166CA4D728}"/>
              </a:ext>
            </a:extLst>
          </p:cNvPr>
          <p:cNvSpPr/>
          <p:nvPr/>
        </p:nvSpPr>
        <p:spPr>
          <a:xfrm>
            <a:off x="8089201" y="5709007"/>
            <a:ext cx="4209144" cy="1071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tabLst>
                <a:tab pos="1078230" algn="l"/>
              </a:tabLst>
            </a:pPr>
            <a:endParaRPr lang="fr-FR" sz="1400" b="1" u="sng" dirty="0">
              <a:solidFill>
                <a:srgbClr val="002060"/>
              </a:solidFill>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tabLst>
                <a:tab pos="1078230" algn="l"/>
              </a:tabLst>
            </a:pPr>
            <a:r>
              <a:rPr lang="fr-FR" b="1" dirty="0">
                <a:solidFill>
                  <a:srgbClr val="002060"/>
                </a:solidFill>
                <a:latin typeface="Arial" panose="020B0604020202020204" pitchFamily="34" charset="0"/>
                <a:ea typeface="Calibri" panose="020F0502020204030204" pitchFamily="34" charset="0"/>
                <a:cs typeface="Arial" panose="020B0604020202020204" pitchFamily="34" charset="0"/>
              </a:rPr>
              <a:t>PROFESSIONNELLE DE :</a:t>
            </a:r>
            <a:endPar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r>
              <a:rPr lang="fr-CM" b="1" dirty="0">
                <a:solidFill>
                  <a:schemeClr val="tx1"/>
                </a:solidFill>
                <a:latin typeface="Times New Roman" panose="02020603050405020304" pitchFamily="18" charset="0"/>
                <a:cs typeface="Times New Roman" panose="02020603050405020304" pitchFamily="18" charset="0"/>
              </a:rPr>
              <a:t>LONTCHI LOIC STEVE</a:t>
            </a:r>
            <a:endParaRPr lang="fr-CA" sz="1600" i="1"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fr-CM" sz="1600" i="1" dirty="0">
                <a:solidFill>
                  <a:schemeClr val="tx1"/>
                </a:solidFill>
                <a:latin typeface="Times New Roman" panose="02020603050405020304" pitchFamily="18" charset="0"/>
                <a:cs typeface="Times New Roman" panose="02020603050405020304" pitchFamily="18" charset="0"/>
              </a:rPr>
              <a:t>Développeur Full </a:t>
            </a:r>
            <a:r>
              <a:rPr lang="fr-CM" sz="1600" i="1" dirty="0" err="1">
                <a:solidFill>
                  <a:schemeClr val="tx1"/>
                </a:solidFill>
                <a:latin typeface="Times New Roman" panose="02020603050405020304" pitchFamily="18" charset="0"/>
                <a:cs typeface="Times New Roman" panose="02020603050405020304" pitchFamily="18" charset="0"/>
              </a:rPr>
              <a:t>stack</a:t>
            </a:r>
            <a:r>
              <a:rPr lang="fr-CM" sz="1600" i="1" dirty="0">
                <a:solidFill>
                  <a:schemeClr val="tx1"/>
                </a:solidFill>
                <a:latin typeface="Times New Roman" panose="02020603050405020304" pitchFamily="18" charset="0"/>
                <a:cs typeface="Times New Roman" panose="02020603050405020304" pitchFamily="18" charset="0"/>
              </a:rPr>
              <a:t> </a:t>
            </a:r>
            <a:r>
              <a:rPr lang="fr-CM" sz="1600" i="1" dirty="0" err="1">
                <a:solidFill>
                  <a:schemeClr val="tx1"/>
                </a:solidFill>
                <a:latin typeface="Times New Roman" panose="02020603050405020304" pitchFamily="18" charset="0"/>
                <a:cs typeface="Times New Roman" panose="02020603050405020304" pitchFamily="18" charset="0"/>
              </a:rPr>
              <a:t>javascript</a:t>
            </a:r>
            <a:endParaRPr lang="fr-CA" sz="1600" i="1" dirty="0">
              <a:solidFill>
                <a:schemeClr val="tx1"/>
              </a:solidFill>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dirty="0">
              <a:solidFill>
                <a:prstClr val="white"/>
              </a:solidFill>
              <a:latin typeface="Arial" panose="020B0604020202020204" pitchFamily="34" charset="0"/>
              <a:ea typeface="Calibri" panose="020F0502020204030204" pitchFamily="34" charset="0"/>
              <a:cs typeface="Arial" panose="020B0604020202020204" pitchFamily="34" charset="0"/>
            </a:endParaRPr>
          </a:p>
          <a:p>
            <a:pPr algn="r">
              <a:lnSpc>
                <a:spcPct val="107000"/>
              </a:lnSpc>
              <a:spcAft>
                <a:spcPts val="800"/>
              </a:spcAft>
            </a:pPr>
            <a:r>
              <a:rPr lang="fr-FR" sz="14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prstClr val="white"/>
              </a:solidFill>
              <a:latin typeface="Arial" panose="020B0604020202020204" pitchFamily="34" charset="0"/>
              <a:ea typeface="Calibri" panose="020F0502020204030204" pitchFamily="34" charset="0"/>
              <a:cs typeface="Arial" panose="020B0604020202020204" pitchFamily="34" charset="0"/>
            </a:endParaRPr>
          </a:p>
        </p:txBody>
      </p:sp>
      <p:sp>
        <p:nvSpPr>
          <p:cNvPr id="6" name="Rectangle à coins arrondis 5"/>
          <p:cNvSpPr/>
          <p:nvPr/>
        </p:nvSpPr>
        <p:spPr>
          <a:xfrm>
            <a:off x="4075984" y="6321326"/>
            <a:ext cx="3962642" cy="403993"/>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bg1"/>
              </a:solidFill>
              <a:latin typeface="Rockwell" panose="02060603020205020403" pitchFamily="18" charset="0"/>
              <a:cs typeface="Times New Roman" panose="02020603050405020304" pitchFamily="18" charset="0"/>
            </a:endParaRPr>
          </a:p>
          <a:p>
            <a:pPr algn="ctr"/>
            <a:r>
              <a:rPr lang="fr-FR" b="1" dirty="0">
                <a:solidFill>
                  <a:schemeClr val="bg1"/>
                </a:solidFill>
                <a:latin typeface="Rockwell" panose="02060603020205020403" pitchFamily="18" charset="0"/>
                <a:cs typeface="Times New Roman" panose="02020603050405020304" pitchFamily="18" charset="0"/>
              </a:rPr>
              <a:t>ANNEE ACADEMIQUE 2022-2023</a:t>
            </a:r>
          </a:p>
          <a:p>
            <a:pPr algn="ctr"/>
            <a:endParaRPr lang="fr-FR" dirty="0">
              <a:solidFill>
                <a:schemeClr val="bg1"/>
              </a:solidFill>
            </a:endParaRPr>
          </a:p>
        </p:txBody>
      </p:sp>
      <p:pic>
        <p:nvPicPr>
          <p:cNvPr id="16" name="Graphique 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7565" y="683029"/>
            <a:ext cx="1742440" cy="903605"/>
          </a:xfrm>
          <a:prstGeom prst="rect">
            <a:avLst/>
          </a:prstGeom>
        </p:spPr>
      </p:pic>
      <p:sp>
        <p:nvSpPr>
          <p:cNvPr id="18" name="Rectangle 17"/>
          <p:cNvSpPr>
            <a:spLocks noChangeArrowheads="1"/>
          </p:cNvSpPr>
          <p:nvPr/>
        </p:nvSpPr>
        <p:spPr bwMode="auto">
          <a:xfrm>
            <a:off x="8894762" y="1657816"/>
            <a:ext cx="3147060" cy="787400"/>
          </a:xfrm>
          <a:prstGeom prst="rect">
            <a:avLst/>
          </a:prstGeom>
          <a:noFill/>
          <a:ln>
            <a:noFill/>
          </a:ln>
        </p:spPr>
        <p:txBody>
          <a:bodyPr rot="0" vert="horz" wrap="square" lIns="91440" tIns="45720" rIns="91440" bIns="45720" anchor="t" anchorCtr="0" upright="1">
            <a:noAutofit/>
          </a:bodyPr>
          <a:lstStyle/>
          <a:p>
            <a:pPr algn="ctr">
              <a:lnSpc>
                <a:spcPct val="107000"/>
              </a:lnSpc>
              <a:spcAft>
                <a:spcPts val="300"/>
              </a:spcAft>
            </a:pPr>
            <a:r>
              <a:rPr lang="fr-CM" sz="900" b="1" dirty="0">
                <a:effectLst/>
                <a:latin typeface="Times New Roman" panose="02020603050405020304" pitchFamily="18" charset="0"/>
                <a:ea typeface="Calibri" panose="020F0502020204030204" pitchFamily="34" charset="0"/>
                <a:cs typeface="Times New Roman" panose="02020603050405020304" pitchFamily="18" charset="0"/>
              </a:rPr>
              <a:t>Etablissement inter états – d’enseignement supérieur</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300"/>
              </a:spcAft>
            </a:pPr>
            <a:r>
              <a:rPr lang="fr-FR" sz="900" b="1" dirty="0">
                <a:effectLst/>
                <a:latin typeface="Times New Roman" panose="02020603050405020304" pitchFamily="18" charset="0"/>
                <a:ea typeface="Calibri" panose="020F0502020204030204" pitchFamily="34" charset="0"/>
                <a:cs typeface="Times New Roman" panose="02020603050405020304" pitchFamily="18" charset="0"/>
              </a:rPr>
              <a:t>BP : 719 Kribi tel : (237) 22 72 99 57/ 22 72 99 28</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300"/>
              </a:spcAft>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Site web : www.oicpole.com</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300"/>
              </a:spcAft>
            </a:pPr>
            <a:r>
              <a:rPr lang="en-US" sz="900" b="1" dirty="0">
                <a:effectLst/>
                <a:latin typeface="Times New Roman" panose="02020603050405020304" pitchFamily="18" charset="0"/>
                <a:ea typeface="Calibri" panose="020F0502020204030204" pitchFamily="34" charset="0"/>
                <a:cs typeface="Times New Roman" panose="02020603050405020304" pitchFamily="18" charset="0"/>
              </a:rPr>
              <a:t>E-mail : info@oicpole.com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fr-CM"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CM"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CA"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Rectangle 24"/>
          <p:cNvSpPr>
            <a:spLocks noChangeArrowheads="1"/>
          </p:cNvSpPr>
          <p:nvPr/>
        </p:nvSpPr>
        <p:spPr bwMode="auto">
          <a:xfrm>
            <a:off x="9155747" y="58640"/>
            <a:ext cx="2886075" cy="642620"/>
          </a:xfrm>
          <a:prstGeom prst="rect">
            <a:avLst/>
          </a:prstGeom>
          <a:noFill/>
          <a:ln>
            <a:noFill/>
          </a:ln>
        </p:spPr>
        <p:txBody>
          <a:bodyPr rot="0" vert="horz" wrap="square" lIns="91440" tIns="45720" rIns="91440" bIns="45720" anchor="t" anchorCtr="0" upright="1">
            <a:noAutofit/>
          </a:bodyPr>
          <a:lstStyle/>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REPUBLIC OF CAMEROON </a:t>
            </a:r>
            <a:endParaRPr lang="fr-CA" sz="12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Peace - Work – Fatherland</a:t>
            </a:r>
            <a:endParaRPr lang="fr-CA" sz="12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CA" sz="1200">
                <a:effectLst/>
                <a:latin typeface="Times New Roman" panose="02020603050405020304" pitchFamily="18" charset="0"/>
                <a:ea typeface="Calibri" panose="020F0502020204030204" pitchFamily="34" charset="0"/>
                <a:cs typeface="Times New Roman" panose="02020603050405020304" pitchFamily="18" charset="0"/>
              </a:rPr>
              <a:t>********</a:t>
            </a:r>
            <a:endParaRPr lang="fr-CA" sz="12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6" name="Rectangle à coins arrondis 25"/>
          <p:cNvSpPr/>
          <p:nvPr/>
        </p:nvSpPr>
        <p:spPr>
          <a:xfrm>
            <a:off x="1175657" y="2520013"/>
            <a:ext cx="9884229" cy="1393367"/>
          </a:xfrm>
          <a:prstGeom prst="roundRect">
            <a:avLst/>
          </a:prstGeom>
          <a:solidFill>
            <a:srgbClr val="00B0F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endParaRPr lang="fr-CM" sz="17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Aft>
                <a:spcPts val="800"/>
              </a:spcAft>
            </a:pPr>
            <a:r>
              <a:rPr lang="fr-CM" sz="2400" b="1" dirty="0">
                <a:solidFill>
                  <a:srgbClr val="FFFFFF"/>
                </a:solidFill>
                <a:effectLst/>
                <a:latin typeface="Arial Rounded MT Bold" panose="020F0704030504030204" pitchFamily="34" charset="0"/>
                <a:ea typeface="Times New Roman" panose="02020603050405020304" pitchFamily="18" charset="0"/>
                <a:cs typeface="Times New Roman" panose="02020603050405020304" pitchFamily="18" charset="0"/>
              </a:rPr>
              <a:t>THÈME : MISE EN PLACE D’UNE NUMÉRIQUE DE LA PROMOTION ET VENTE DES PAGNES LOCAUX : CAS DE OIC</a:t>
            </a:r>
            <a:endParaRPr lang="fr-CA" sz="2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fr-CM" sz="1700" dirty="0">
                <a:effectLst/>
                <a:latin typeface="Arial Rounded MT Bold" panose="020F0704030504030204" pitchFamily="34" charset="0"/>
                <a:ea typeface="Calibri" panose="020F0502020204030204" pitchFamily="34" charset="0"/>
                <a:cs typeface="Times New Roman" panose="02020603050405020304" pitchFamily="18" charset="0"/>
              </a:rPr>
              <a:t> </a:t>
            </a:r>
            <a:endParaRPr lang="fr-CA" sz="17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5334" y="5380961"/>
            <a:ext cx="4310743" cy="368434"/>
          </a:xfrm>
          <a:prstGeom prst="rect">
            <a:avLst/>
          </a:prstGeom>
        </p:spPr>
        <p:txBody>
          <a:bodyPr wrap="square">
            <a:spAutoFit/>
          </a:bodyPr>
          <a:lstStyle/>
          <a:p>
            <a:pPr algn="ctr">
              <a:lnSpc>
                <a:spcPct val="107000"/>
              </a:lnSpc>
              <a:spcAft>
                <a:spcPts val="800"/>
              </a:spcAft>
            </a:pPr>
            <a:r>
              <a:rPr lang="fr-FR" b="1" dirty="0">
                <a:solidFill>
                  <a:srgbClr val="002060"/>
                </a:solidFill>
                <a:latin typeface="Arial" panose="020B0604020202020204" pitchFamily="34" charset="0"/>
                <a:ea typeface="Calibri" panose="020F0502020204030204" pitchFamily="34" charset="0"/>
                <a:cs typeface="Arial" panose="020B0604020202020204" pitchFamily="34" charset="0"/>
              </a:rPr>
              <a:t>ACADEMIQUE DE :</a:t>
            </a:r>
            <a:endParaRPr lang="fr-CM"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37652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00B0F0"/>
            </a:gs>
            <a:gs pos="53000">
              <a:schemeClr val="bg1"/>
            </a:gs>
            <a:gs pos="81000">
              <a:schemeClr val="bg1"/>
            </a:gs>
            <a:gs pos="23000">
              <a:schemeClr val="bg1"/>
            </a:gs>
            <a:gs pos="100000">
              <a:srgbClr val="00B0F0"/>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17"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
        <p:nvSpPr>
          <p:cNvPr id="18" name="Rectangle 22"/>
          <p:cNvSpPr>
            <a:spLocks noChangeArrowheads="1"/>
          </p:cNvSpPr>
          <p:nvPr/>
        </p:nvSpPr>
        <p:spPr bwMode="auto">
          <a:xfrm>
            <a:off x="449263"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CA" altLang="fr-FR" sz="1800" b="0" i="0" u="none" strike="noStrike" cap="none" normalizeH="0" baseline="0">
                <a:ln>
                  <a:noFill/>
                </a:ln>
                <a:solidFill>
                  <a:schemeClr val="tx1"/>
                </a:solidFill>
                <a:effectLst/>
                <a:latin typeface="Arial" panose="020B0604020202020204" pitchFamily="34" charset="0"/>
              </a:rPr>
            </a:br>
            <a:endParaRPr kumimoji="0" lang="fr-CA"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fr-FR" sz="1800" b="0" i="0" u="none" strike="noStrike" cap="none" normalizeH="0" baseline="0">
              <a:ln>
                <a:noFill/>
              </a:ln>
              <a:solidFill>
                <a:schemeClr val="tx1"/>
              </a:solidFill>
              <a:effectLst/>
              <a:latin typeface="Arial" panose="020B0604020202020204" pitchFamily="34" charset="0"/>
            </a:endParaRPr>
          </a:p>
        </p:txBody>
      </p:sp>
      <p:sp>
        <p:nvSpPr>
          <p:cNvPr id="4" name="Rectangle à coins arrondis 3"/>
          <p:cNvSpPr/>
          <p:nvPr/>
        </p:nvSpPr>
        <p:spPr>
          <a:xfrm>
            <a:off x="4028522" y="144336"/>
            <a:ext cx="4134956" cy="970515"/>
          </a:xfrm>
          <a:prstGeom prst="roundRect">
            <a:avLst/>
          </a:prstGeom>
          <a:solidFill>
            <a:srgbClr val="00B0F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3600" dirty="0">
                <a:solidFill>
                  <a:schemeClr val="bg1"/>
                </a:solidFill>
                <a:latin typeface="Algerian" panose="04020705040A02060702" pitchFamily="82" charset="0"/>
              </a:rPr>
              <a:t>PLAN DE TRAVAIL</a:t>
            </a:r>
            <a:endParaRPr lang="fr-CA" sz="3600" dirty="0">
              <a:solidFill>
                <a:schemeClr val="bg1"/>
              </a:solidFill>
              <a:latin typeface="Algerian" panose="04020705040A02060702" pitchFamily="82" charset="0"/>
            </a:endParaRPr>
          </a:p>
        </p:txBody>
      </p:sp>
      <p:sp>
        <p:nvSpPr>
          <p:cNvPr id="7" name="Flèche droite 6"/>
          <p:cNvSpPr/>
          <p:nvPr/>
        </p:nvSpPr>
        <p:spPr>
          <a:xfrm>
            <a:off x="1608796" y="1513379"/>
            <a:ext cx="745561" cy="43489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Flèche droite 23"/>
          <p:cNvSpPr/>
          <p:nvPr/>
        </p:nvSpPr>
        <p:spPr>
          <a:xfrm>
            <a:off x="1632860" y="2397515"/>
            <a:ext cx="745561" cy="434897"/>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Flèche droite 25"/>
          <p:cNvSpPr/>
          <p:nvPr/>
        </p:nvSpPr>
        <p:spPr>
          <a:xfrm>
            <a:off x="1632860" y="4377798"/>
            <a:ext cx="745561" cy="434897"/>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7" name="Flèche droite 26"/>
          <p:cNvSpPr/>
          <p:nvPr/>
        </p:nvSpPr>
        <p:spPr>
          <a:xfrm>
            <a:off x="1632861" y="5213438"/>
            <a:ext cx="745561" cy="43489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1" name="Flèche droite 30"/>
          <p:cNvSpPr/>
          <p:nvPr/>
        </p:nvSpPr>
        <p:spPr>
          <a:xfrm>
            <a:off x="1632861" y="6141818"/>
            <a:ext cx="745561" cy="434897"/>
          </a:xfrm>
          <a:prstGeom prst="rightArrow">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2" name="Rectangle à coins arrondis 31"/>
          <p:cNvSpPr/>
          <p:nvPr/>
        </p:nvSpPr>
        <p:spPr>
          <a:xfrm>
            <a:off x="2729110" y="1357733"/>
            <a:ext cx="3806653" cy="63599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BE" sz="2000" dirty="0">
                <a:solidFill>
                  <a:schemeClr val="tx1"/>
                </a:solidFill>
                <a:latin typeface="Algerian" panose="04020705040A02060702" pitchFamily="82" charset="0"/>
              </a:rPr>
              <a:t>INTRODUCTION</a:t>
            </a:r>
            <a:endParaRPr lang="fr-CA" sz="2000" dirty="0">
              <a:solidFill>
                <a:schemeClr val="tx1"/>
              </a:solidFill>
              <a:latin typeface="Algerian" panose="04020705040A02060702" pitchFamily="82" charset="0"/>
            </a:endParaRPr>
          </a:p>
        </p:txBody>
      </p:sp>
      <p:sp>
        <p:nvSpPr>
          <p:cNvPr id="33" name="Rectangle à coins arrondis 32"/>
          <p:cNvSpPr/>
          <p:nvPr/>
        </p:nvSpPr>
        <p:spPr>
          <a:xfrm>
            <a:off x="2753172" y="2234650"/>
            <a:ext cx="3806654" cy="72510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BE" sz="2000" dirty="0">
                <a:solidFill>
                  <a:schemeClr val="tx1"/>
                </a:solidFill>
                <a:latin typeface="Algerian" panose="04020705040A02060702" pitchFamily="82" charset="0"/>
              </a:rPr>
              <a:t>Contexte et PROBLEMATIQUE</a:t>
            </a:r>
            <a:endParaRPr lang="fr-CA" sz="2000" dirty="0">
              <a:solidFill>
                <a:schemeClr val="tx1"/>
              </a:solidFill>
              <a:latin typeface="Algerian" panose="04020705040A02060702" pitchFamily="82" charset="0"/>
            </a:endParaRPr>
          </a:p>
        </p:txBody>
      </p:sp>
      <p:sp>
        <p:nvSpPr>
          <p:cNvPr id="34" name="Rectangle à coins arrondis 33"/>
          <p:cNvSpPr/>
          <p:nvPr/>
        </p:nvSpPr>
        <p:spPr>
          <a:xfrm>
            <a:off x="2753171" y="4258918"/>
            <a:ext cx="3806655" cy="63599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BE" sz="2000" dirty="0">
                <a:solidFill>
                  <a:schemeClr val="tx1"/>
                </a:solidFill>
                <a:latin typeface="Algerian" panose="04020705040A02060702" pitchFamily="82" charset="0"/>
              </a:rPr>
              <a:t>méthodologie</a:t>
            </a:r>
            <a:endParaRPr lang="fr-CA" sz="2000" dirty="0">
              <a:solidFill>
                <a:schemeClr val="tx1"/>
              </a:solidFill>
              <a:latin typeface="Algerian" panose="04020705040A02060702" pitchFamily="82" charset="0"/>
            </a:endParaRPr>
          </a:p>
        </p:txBody>
      </p:sp>
      <p:sp>
        <p:nvSpPr>
          <p:cNvPr id="35" name="Rectangle à coins arrondis 34"/>
          <p:cNvSpPr/>
          <p:nvPr/>
        </p:nvSpPr>
        <p:spPr>
          <a:xfrm>
            <a:off x="2753171" y="5134435"/>
            <a:ext cx="3806655" cy="63599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BE" sz="2000" dirty="0">
                <a:solidFill>
                  <a:schemeClr val="tx1"/>
                </a:solidFill>
                <a:latin typeface="Algerian" panose="04020705040A02060702" pitchFamily="82" charset="0"/>
              </a:rPr>
              <a:t>RESULTATS ET DISCUSSIONS</a:t>
            </a:r>
            <a:endParaRPr lang="fr-CA" sz="2000" dirty="0">
              <a:solidFill>
                <a:schemeClr val="tx1"/>
              </a:solidFill>
              <a:latin typeface="Algerian" panose="04020705040A02060702" pitchFamily="82" charset="0"/>
            </a:endParaRPr>
          </a:p>
        </p:txBody>
      </p:sp>
      <p:sp>
        <p:nvSpPr>
          <p:cNvPr id="36" name="Rectangle à coins arrondis 35"/>
          <p:cNvSpPr/>
          <p:nvPr/>
        </p:nvSpPr>
        <p:spPr>
          <a:xfrm>
            <a:off x="2753170" y="6041272"/>
            <a:ext cx="3806656" cy="63599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BE" sz="2000" dirty="0">
                <a:solidFill>
                  <a:schemeClr val="tx1"/>
                </a:solidFill>
                <a:latin typeface="Algerian" panose="04020705040A02060702" pitchFamily="82" charset="0"/>
              </a:rPr>
              <a:t>CONCLUSION ET SUGGESTIONS</a:t>
            </a:r>
            <a:endParaRPr lang="fr-CA" sz="2000" dirty="0">
              <a:solidFill>
                <a:schemeClr val="tx1"/>
              </a:solidFill>
              <a:latin typeface="Algerian" panose="04020705040A02060702" pitchFamily="82" charset="0"/>
            </a:endParaRPr>
          </a:p>
        </p:txBody>
      </p:sp>
      <p:sp>
        <p:nvSpPr>
          <p:cNvPr id="29" name="Rectangle 28">
            <a:extLst>
              <a:ext uri="{FF2B5EF4-FFF2-40B4-BE49-F238E27FC236}">
                <a16:creationId xmlns:a16="http://schemas.microsoft.com/office/drawing/2014/main" id="{B62C60CA-F3F5-40A2-85EA-101C29C86EFE}"/>
              </a:ext>
            </a:extLst>
          </p:cNvPr>
          <p:cNvSpPr/>
          <p:nvPr/>
        </p:nvSpPr>
        <p:spPr>
          <a:xfrm>
            <a:off x="174563" y="8972034"/>
            <a:ext cx="3585100" cy="302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900" b="1" dirty="0">
              <a:solidFill>
                <a:schemeClr val="tx1"/>
              </a:solidFill>
              <a:latin typeface="Rockwell" panose="02060603020205020403" pitchFamily="18" charset="0"/>
            </a:endParaRPr>
          </a:p>
        </p:txBody>
      </p:sp>
      <p:pic>
        <p:nvPicPr>
          <p:cNvPr id="38" name="Picture 41"/>
          <p:cNvPicPr>
            <a:picLocks noChangeAspect="1"/>
          </p:cNvPicPr>
          <p:nvPr/>
        </p:nvPicPr>
        <p:blipFill>
          <a:blip r:embed="rId3">
            <a:duotone>
              <a:prstClr val="black"/>
              <a:srgbClr val="C00000">
                <a:tint val="45000"/>
                <a:satMod val="400000"/>
              </a:srgbClr>
            </a:duotone>
          </a:blip>
          <a:stretch>
            <a:fillRect/>
          </a:stretch>
        </p:blipFill>
        <p:spPr>
          <a:xfrm>
            <a:off x="6789830" y="1261482"/>
            <a:ext cx="835922" cy="835922"/>
          </a:xfrm>
          <a:prstGeom prst="rect">
            <a:avLst/>
          </a:prstGeom>
        </p:spPr>
      </p:pic>
      <p:pic>
        <p:nvPicPr>
          <p:cNvPr id="39" name="Picture 42"/>
          <p:cNvPicPr>
            <a:picLocks noChangeAspect="1"/>
          </p:cNvPicPr>
          <p:nvPr/>
        </p:nvPicPr>
        <p:blipFill>
          <a:blip r:embed="rId4">
            <a:duotone>
              <a:prstClr val="black"/>
              <a:schemeClr val="accent6">
                <a:tint val="45000"/>
                <a:satMod val="400000"/>
              </a:schemeClr>
            </a:duotone>
          </a:blip>
          <a:stretch>
            <a:fillRect/>
          </a:stretch>
        </p:blipFill>
        <p:spPr>
          <a:xfrm>
            <a:off x="6817738" y="2181058"/>
            <a:ext cx="841321" cy="841321"/>
          </a:xfrm>
          <a:prstGeom prst="rect">
            <a:avLst/>
          </a:prstGeom>
        </p:spPr>
      </p:pic>
      <p:pic>
        <p:nvPicPr>
          <p:cNvPr id="40" name="Picture 43"/>
          <p:cNvPicPr>
            <a:picLocks noChangeAspect="1"/>
          </p:cNvPicPr>
          <p:nvPr/>
        </p:nvPicPr>
        <p:blipFill>
          <a:blip r:embed="rId5">
            <a:duotone>
              <a:prstClr val="black"/>
              <a:schemeClr val="accent1">
                <a:tint val="45000"/>
                <a:satMod val="400000"/>
              </a:schemeClr>
            </a:duotone>
          </a:blip>
          <a:stretch>
            <a:fillRect/>
          </a:stretch>
        </p:blipFill>
        <p:spPr>
          <a:xfrm>
            <a:off x="6784428" y="3180812"/>
            <a:ext cx="841321" cy="841321"/>
          </a:xfrm>
          <a:prstGeom prst="rect">
            <a:avLst/>
          </a:prstGeom>
        </p:spPr>
      </p:pic>
      <p:pic>
        <p:nvPicPr>
          <p:cNvPr id="41" name="Picture 44"/>
          <p:cNvPicPr>
            <a:picLocks noChangeAspect="1"/>
          </p:cNvPicPr>
          <p:nvPr/>
        </p:nvPicPr>
        <p:blipFill>
          <a:blip r:embed="rId6">
            <a:duotone>
              <a:prstClr val="black"/>
              <a:schemeClr val="accent4">
                <a:tint val="45000"/>
                <a:satMod val="400000"/>
              </a:schemeClr>
            </a:duotone>
          </a:blip>
          <a:stretch>
            <a:fillRect/>
          </a:stretch>
        </p:blipFill>
        <p:spPr>
          <a:xfrm>
            <a:off x="6784429" y="4119831"/>
            <a:ext cx="841321" cy="841321"/>
          </a:xfrm>
          <a:prstGeom prst="rect">
            <a:avLst/>
          </a:prstGeom>
        </p:spPr>
      </p:pic>
      <p:pic>
        <p:nvPicPr>
          <p:cNvPr id="42" name="Picture 45"/>
          <p:cNvPicPr>
            <a:picLocks noChangeAspect="1"/>
          </p:cNvPicPr>
          <p:nvPr/>
        </p:nvPicPr>
        <p:blipFill>
          <a:blip r:embed="rId7">
            <a:duotone>
              <a:prstClr val="black"/>
              <a:schemeClr val="accent2">
                <a:tint val="45000"/>
                <a:satMod val="400000"/>
              </a:schemeClr>
            </a:duotone>
          </a:blip>
          <a:stretch>
            <a:fillRect/>
          </a:stretch>
        </p:blipFill>
        <p:spPr>
          <a:xfrm>
            <a:off x="6817738" y="5031769"/>
            <a:ext cx="841321" cy="841321"/>
          </a:xfrm>
          <a:prstGeom prst="rect">
            <a:avLst/>
          </a:prstGeom>
        </p:spPr>
      </p:pic>
      <p:pic>
        <p:nvPicPr>
          <p:cNvPr id="43" name="Picture 46"/>
          <p:cNvPicPr>
            <a:picLocks noChangeAspect="1"/>
          </p:cNvPicPr>
          <p:nvPr/>
        </p:nvPicPr>
        <p:blipFill>
          <a:blip r:embed="rId8">
            <a:duotone>
              <a:prstClr val="black"/>
              <a:srgbClr val="7030A0">
                <a:tint val="45000"/>
                <a:satMod val="400000"/>
              </a:srgbClr>
            </a:duotone>
          </a:blip>
          <a:stretch>
            <a:fillRect/>
          </a:stretch>
        </p:blipFill>
        <p:spPr>
          <a:xfrm>
            <a:off x="6823835" y="5900171"/>
            <a:ext cx="835224" cy="841321"/>
          </a:xfrm>
          <a:prstGeom prst="rect">
            <a:avLst/>
          </a:prstGeom>
        </p:spPr>
      </p:pic>
      <p:sp>
        <p:nvSpPr>
          <p:cNvPr id="44" name="Rectangle à coins arrondis 43"/>
          <p:cNvSpPr/>
          <p:nvPr/>
        </p:nvSpPr>
        <p:spPr>
          <a:xfrm>
            <a:off x="2729109" y="3180449"/>
            <a:ext cx="3806653" cy="853571"/>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Algerian" panose="04020705040A02060702" pitchFamily="82" charset="0"/>
              </a:rPr>
              <a:t>PRESENTATION </a:t>
            </a:r>
          </a:p>
          <a:p>
            <a:pPr algn="ctr"/>
            <a:r>
              <a:rPr lang="fr-FR" sz="2000" dirty="0">
                <a:solidFill>
                  <a:schemeClr val="tx1"/>
                </a:solidFill>
                <a:latin typeface="Algerian" panose="04020705040A02060702" pitchFamily="82" charset="0"/>
              </a:rPr>
              <a:t>DE LA SOLUTION</a:t>
            </a:r>
            <a:endParaRPr lang="en-US" sz="2000" dirty="0">
              <a:solidFill>
                <a:schemeClr val="tx1"/>
              </a:solidFill>
              <a:latin typeface="Algerian" panose="04020705040A02060702" pitchFamily="82" charset="0"/>
            </a:endParaRPr>
          </a:p>
        </p:txBody>
      </p:sp>
      <p:sp>
        <p:nvSpPr>
          <p:cNvPr id="45" name="Flèche droite 44"/>
          <p:cNvSpPr/>
          <p:nvPr/>
        </p:nvSpPr>
        <p:spPr>
          <a:xfrm>
            <a:off x="1652620" y="3375935"/>
            <a:ext cx="745561" cy="434897"/>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312645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ppt_x"/>
                                          </p:val>
                                        </p:tav>
                                        <p:tav tm="100000">
                                          <p:val>
                                            <p:strVal val="#ppt_x"/>
                                          </p:val>
                                        </p:tav>
                                      </p:tavLst>
                                    </p:anim>
                                    <p:anim calcmode="lin" valueType="num">
                                      <p:cBhvr additive="base">
                                        <p:cTn id="19" dur="5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ppt_x"/>
                                          </p:val>
                                        </p:tav>
                                        <p:tav tm="100000">
                                          <p:val>
                                            <p:strVal val="#ppt_x"/>
                                          </p:val>
                                        </p:tav>
                                      </p:tavLst>
                                    </p:anim>
                                    <p:anim calcmode="lin" valueType="num">
                                      <p:cBhvr additive="base">
                                        <p:cTn id="2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500" fill="hold"/>
                                        <p:tgtEl>
                                          <p:spTgt spid="39"/>
                                        </p:tgtEl>
                                        <p:attrNameLst>
                                          <p:attrName>ppt_x</p:attrName>
                                        </p:attrNameLst>
                                      </p:cBhvr>
                                      <p:tavLst>
                                        <p:tav tm="0">
                                          <p:val>
                                            <p:strVal val="#ppt_x"/>
                                          </p:val>
                                        </p:tav>
                                        <p:tav tm="100000">
                                          <p:val>
                                            <p:strVal val="#ppt_x"/>
                                          </p:val>
                                        </p:tav>
                                      </p:tavLst>
                                    </p:anim>
                                    <p:anim calcmode="lin" valueType="num">
                                      <p:cBhvr additive="base">
                                        <p:cTn id="3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500" fill="hold"/>
                                        <p:tgtEl>
                                          <p:spTgt spid="45"/>
                                        </p:tgtEl>
                                        <p:attrNameLst>
                                          <p:attrName>ppt_x</p:attrName>
                                        </p:attrNameLst>
                                      </p:cBhvr>
                                      <p:tavLst>
                                        <p:tav tm="0">
                                          <p:val>
                                            <p:strVal val="#ppt_x"/>
                                          </p:val>
                                        </p:tav>
                                        <p:tav tm="100000">
                                          <p:val>
                                            <p:strVal val="#ppt_x"/>
                                          </p:val>
                                        </p:tav>
                                      </p:tavLst>
                                    </p:anim>
                                    <p:anim calcmode="lin" valueType="num">
                                      <p:cBhvr additive="base">
                                        <p:cTn id="43" dur="500" fill="hold"/>
                                        <p:tgtEl>
                                          <p:spTgt spid="4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ppt_x"/>
                                          </p:val>
                                        </p:tav>
                                        <p:tav tm="100000">
                                          <p:val>
                                            <p:strVal val="#ppt_x"/>
                                          </p:val>
                                        </p:tav>
                                      </p:tavLst>
                                    </p:anim>
                                    <p:anim calcmode="lin" valueType="num">
                                      <p:cBhvr additive="base">
                                        <p:cTn id="5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ppt_x"/>
                                          </p:val>
                                        </p:tav>
                                        <p:tav tm="100000">
                                          <p:val>
                                            <p:strVal val="#ppt_x"/>
                                          </p:val>
                                        </p:tav>
                                      </p:tavLst>
                                    </p:anim>
                                    <p:anim calcmode="lin" valueType="num">
                                      <p:cBhvr additive="base">
                                        <p:cTn id="57" dur="50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ppt_x"/>
                                          </p:val>
                                        </p:tav>
                                        <p:tav tm="100000">
                                          <p:val>
                                            <p:strVal val="#ppt_x"/>
                                          </p:val>
                                        </p:tav>
                                      </p:tavLst>
                                    </p:anim>
                                    <p:anim calcmode="lin" valueType="num">
                                      <p:cBhvr additive="base">
                                        <p:cTn id="61" dur="500" fill="hold"/>
                                        <p:tgtEl>
                                          <p:spTgt spid="34"/>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 calcmode="lin" valueType="num">
                                      <p:cBhvr additive="base">
                                        <p:cTn id="64" dur="500" fill="hold"/>
                                        <p:tgtEl>
                                          <p:spTgt spid="41"/>
                                        </p:tgtEl>
                                        <p:attrNameLst>
                                          <p:attrName>ppt_x</p:attrName>
                                        </p:attrNameLst>
                                      </p:cBhvr>
                                      <p:tavLst>
                                        <p:tav tm="0">
                                          <p:val>
                                            <p:strVal val="#ppt_x"/>
                                          </p:val>
                                        </p:tav>
                                        <p:tav tm="100000">
                                          <p:val>
                                            <p:strVal val="#ppt_x"/>
                                          </p:val>
                                        </p:tav>
                                      </p:tavLst>
                                    </p:anim>
                                    <p:anim calcmode="lin" valueType="num">
                                      <p:cBhvr additive="base">
                                        <p:cTn id="6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additive="base">
                                        <p:cTn id="74" dur="500" fill="hold"/>
                                        <p:tgtEl>
                                          <p:spTgt spid="42"/>
                                        </p:tgtEl>
                                        <p:attrNameLst>
                                          <p:attrName>ppt_x</p:attrName>
                                        </p:attrNameLst>
                                      </p:cBhvr>
                                      <p:tavLst>
                                        <p:tav tm="0">
                                          <p:val>
                                            <p:strVal val="#ppt_x"/>
                                          </p:val>
                                        </p:tav>
                                        <p:tav tm="100000">
                                          <p:val>
                                            <p:strVal val="#ppt_x"/>
                                          </p:val>
                                        </p:tav>
                                      </p:tavLst>
                                    </p:anim>
                                    <p:anim calcmode="lin" valueType="num">
                                      <p:cBhvr additive="base">
                                        <p:cTn id="75" dur="500" fill="hold"/>
                                        <p:tgtEl>
                                          <p:spTgt spid="4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additive="base">
                                        <p:cTn id="78" dur="500" fill="hold"/>
                                        <p:tgtEl>
                                          <p:spTgt spid="35"/>
                                        </p:tgtEl>
                                        <p:attrNameLst>
                                          <p:attrName>ppt_x</p:attrName>
                                        </p:attrNameLst>
                                      </p:cBhvr>
                                      <p:tavLst>
                                        <p:tav tm="0">
                                          <p:val>
                                            <p:strVal val="#ppt_x"/>
                                          </p:val>
                                        </p:tav>
                                        <p:tav tm="100000">
                                          <p:val>
                                            <p:strVal val="#ppt_x"/>
                                          </p:val>
                                        </p:tav>
                                      </p:tavLst>
                                    </p:anim>
                                    <p:anim calcmode="lin" valueType="num">
                                      <p:cBhvr additive="base">
                                        <p:cTn id="7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additive="base">
                                        <p:cTn id="84" dur="500" fill="hold"/>
                                        <p:tgtEl>
                                          <p:spTgt spid="31"/>
                                        </p:tgtEl>
                                        <p:attrNameLst>
                                          <p:attrName>ppt_x</p:attrName>
                                        </p:attrNameLst>
                                      </p:cBhvr>
                                      <p:tavLst>
                                        <p:tav tm="0">
                                          <p:val>
                                            <p:strVal val="#ppt_x"/>
                                          </p:val>
                                        </p:tav>
                                        <p:tav tm="100000">
                                          <p:val>
                                            <p:strVal val="#ppt_x"/>
                                          </p:val>
                                        </p:tav>
                                      </p:tavLst>
                                    </p:anim>
                                    <p:anim calcmode="lin" valueType="num">
                                      <p:cBhvr additive="base">
                                        <p:cTn id="85" dur="500" fill="hold"/>
                                        <p:tgtEl>
                                          <p:spTgt spid="3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 calcmode="lin" valueType="num">
                                      <p:cBhvr additive="base">
                                        <p:cTn id="88" dur="500" fill="hold"/>
                                        <p:tgtEl>
                                          <p:spTgt spid="36"/>
                                        </p:tgtEl>
                                        <p:attrNameLst>
                                          <p:attrName>ppt_x</p:attrName>
                                        </p:attrNameLst>
                                      </p:cBhvr>
                                      <p:tavLst>
                                        <p:tav tm="0">
                                          <p:val>
                                            <p:strVal val="#ppt_x"/>
                                          </p:val>
                                        </p:tav>
                                        <p:tav tm="100000">
                                          <p:val>
                                            <p:strVal val="#ppt_x"/>
                                          </p:val>
                                        </p:tav>
                                      </p:tavLst>
                                    </p:anim>
                                    <p:anim calcmode="lin" valueType="num">
                                      <p:cBhvr additive="base">
                                        <p:cTn id="89" dur="500" fill="hold"/>
                                        <p:tgtEl>
                                          <p:spTgt spid="36"/>
                                        </p:tgtEl>
                                        <p:attrNameLst>
                                          <p:attrName>ppt_y</p:attrName>
                                        </p:attrNameLst>
                                      </p:cBhvr>
                                      <p:tavLst>
                                        <p:tav tm="0">
                                          <p:val>
                                            <p:strVal val="1+#ppt_h/2"/>
                                          </p:val>
                                        </p:tav>
                                        <p:tav tm="100000">
                                          <p:val>
                                            <p:strVal val="#ppt_y"/>
                                          </p:val>
                                        </p:tav>
                                      </p:tavLst>
                                    </p:anim>
                                  </p:childTnLst>
                                </p:cTn>
                              </p:par>
                              <p:par>
                                <p:cTn id="90" presetID="47" presetClass="entr" presetSubtype="0" fill="hold" grpId="0" nodeType="withEffect" nodePh="1">
                                  <p:stCondLst>
                                    <p:cond delay="0"/>
                                  </p:stCondLst>
                                  <p:endCondLst>
                                    <p:cond evt="begin" delay="0">
                                      <p:tn val="90"/>
                                    </p:cond>
                                  </p:end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anim calcmode="lin" valueType="num">
                                      <p:cBhvr>
                                        <p:cTn id="93" dur="500" fill="hold"/>
                                        <p:tgtEl>
                                          <p:spTgt spid="29"/>
                                        </p:tgtEl>
                                        <p:attrNameLst>
                                          <p:attrName>ppt_x</p:attrName>
                                        </p:attrNameLst>
                                      </p:cBhvr>
                                      <p:tavLst>
                                        <p:tav tm="0">
                                          <p:val>
                                            <p:strVal val="#ppt_x"/>
                                          </p:val>
                                        </p:tav>
                                        <p:tav tm="100000">
                                          <p:val>
                                            <p:strVal val="#ppt_x"/>
                                          </p:val>
                                        </p:tav>
                                      </p:tavLst>
                                    </p:anim>
                                    <p:anim calcmode="lin" valueType="num">
                                      <p:cBhvr>
                                        <p:cTn id="94" dur="500" fill="hold"/>
                                        <p:tgtEl>
                                          <p:spTgt spid="29"/>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fill="hold"/>
                                        <p:tgtEl>
                                          <p:spTgt spid="43"/>
                                        </p:tgtEl>
                                        <p:attrNameLst>
                                          <p:attrName>ppt_x</p:attrName>
                                        </p:attrNameLst>
                                      </p:cBhvr>
                                      <p:tavLst>
                                        <p:tav tm="0">
                                          <p:val>
                                            <p:strVal val="#ppt_x"/>
                                          </p:val>
                                        </p:tav>
                                        <p:tav tm="100000">
                                          <p:val>
                                            <p:strVal val="#ppt_x"/>
                                          </p:val>
                                        </p:tav>
                                      </p:tavLst>
                                    </p:anim>
                                    <p:anim calcmode="lin" valueType="num">
                                      <p:cBhvr additive="base">
                                        <p:cTn id="9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24" grpId="0" animBg="1"/>
      <p:bldP spid="26" grpId="0" animBg="1"/>
      <p:bldP spid="27" grpId="0" animBg="1"/>
      <p:bldP spid="31" grpId="0" animBg="1"/>
      <p:bldP spid="32" grpId="0" animBg="1"/>
      <p:bldP spid="33" grpId="0" animBg="1"/>
      <p:bldP spid="34" grpId="0" animBg="1"/>
      <p:bldP spid="35" grpId="0" animBg="1"/>
      <p:bldP spid="36" grpId="0" animBg="1"/>
      <p:bldP spid="29" grpId="0"/>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4613563" y="0"/>
            <a:ext cx="3383974" cy="70452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bg1"/>
                </a:solidFill>
                <a:latin typeface="Algerian" panose="04020705040A02060702" pitchFamily="82" charset="0"/>
              </a:rPr>
              <a:t>Introduction 1/2</a:t>
            </a:r>
            <a:endParaRPr lang="fr-CA" sz="2400" dirty="0">
              <a:solidFill>
                <a:schemeClr val="bg1"/>
              </a:solidFill>
              <a:latin typeface="Algerian" panose="04020705040A02060702" pitchFamily="82" charset="0"/>
            </a:endParaRPr>
          </a:p>
        </p:txBody>
      </p:sp>
      <p:pic>
        <p:nvPicPr>
          <p:cNvPr id="6" name="Picture 41"/>
          <p:cNvPicPr>
            <a:picLocks noChangeAspect="1"/>
          </p:cNvPicPr>
          <p:nvPr/>
        </p:nvPicPr>
        <p:blipFill>
          <a:blip r:embed="rId2">
            <a:duotone>
              <a:prstClr val="black"/>
              <a:srgbClr val="C00000">
                <a:tint val="45000"/>
                <a:satMod val="400000"/>
              </a:srgbClr>
            </a:duotone>
          </a:blip>
          <a:stretch>
            <a:fillRect/>
          </a:stretch>
        </p:blipFill>
        <p:spPr>
          <a:xfrm>
            <a:off x="12700" y="0"/>
            <a:ext cx="711200" cy="711200"/>
          </a:xfrm>
          <a:prstGeom prst="rect">
            <a:avLst/>
          </a:prstGeom>
        </p:spPr>
      </p:pic>
      <p:pic>
        <p:nvPicPr>
          <p:cNvPr id="7" name="Picture 41"/>
          <p:cNvPicPr>
            <a:picLocks noChangeAspect="1"/>
          </p:cNvPicPr>
          <p:nvPr/>
        </p:nvPicPr>
        <p:blipFill>
          <a:blip r:embed="rId2">
            <a:duotone>
              <a:prstClr val="black"/>
              <a:srgbClr val="C00000">
                <a:tint val="45000"/>
                <a:satMod val="400000"/>
              </a:srgbClr>
            </a:duotone>
          </a:blip>
          <a:stretch>
            <a:fillRect/>
          </a:stretch>
        </p:blipFill>
        <p:spPr>
          <a:xfrm>
            <a:off x="11480800" y="0"/>
            <a:ext cx="711200" cy="711200"/>
          </a:xfrm>
          <a:prstGeom prst="rect">
            <a:avLst/>
          </a:prstGeom>
        </p:spPr>
      </p:pic>
      <p:sp>
        <p:nvSpPr>
          <p:cNvPr id="9" name="Rectangle 8"/>
          <p:cNvSpPr/>
          <p:nvPr/>
        </p:nvSpPr>
        <p:spPr>
          <a:xfrm>
            <a:off x="-123537" y="844394"/>
            <a:ext cx="4525599" cy="458074"/>
          </a:xfrm>
          <a:prstGeom prst="rect">
            <a:avLst/>
          </a:prstGeom>
        </p:spPr>
        <p:txBody>
          <a:bodyPr wrap="none">
            <a:spAutoFit/>
          </a:bodyPr>
          <a:lstStyle/>
          <a:p>
            <a:pPr algn="ctr">
              <a:lnSpc>
                <a:spcPct val="150000"/>
              </a:lnSpc>
              <a:spcAft>
                <a:spcPts val="800"/>
              </a:spcAft>
              <a:tabLst>
                <a:tab pos="450215" algn="l"/>
              </a:tabLst>
            </a:pPr>
            <a:r>
              <a:rPr lang="fr-CM" b="1" i="1" dirty="0">
                <a:latin typeface="Times New Roman" panose="02020603050405020304" pitchFamily="18" charset="0"/>
                <a:ea typeface="Calibri" panose="020F0502020204030204" pitchFamily="34" charset="0"/>
              </a:rPr>
              <a:t>Plan de localisation du centre OIC de Douala</a:t>
            </a:r>
            <a:endParaRPr lang="fr-CA" b="1" i="1" dirty="0">
              <a:latin typeface="Times New Roman" panose="02020603050405020304" pitchFamily="18" charset="0"/>
              <a:ea typeface="Calibri" panose="020F0502020204030204" pitchFamily="34" charset="0"/>
            </a:endParaRPr>
          </a:p>
        </p:txBody>
      </p:sp>
      <p:sp>
        <p:nvSpPr>
          <p:cNvPr id="13" name="Rectangle 12"/>
          <p:cNvSpPr/>
          <p:nvPr/>
        </p:nvSpPr>
        <p:spPr>
          <a:xfrm>
            <a:off x="3700008" y="2409036"/>
            <a:ext cx="3958130" cy="646331"/>
          </a:xfrm>
          <a:prstGeom prst="rect">
            <a:avLst/>
          </a:prstGeom>
        </p:spPr>
        <p:txBody>
          <a:bodyPr wrap="square">
            <a:spAutoFit/>
          </a:bodyPr>
          <a:lstStyle/>
          <a:p>
            <a:pPr algn="ctr"/>
            <a:r>
              <a:rPr lang="fr-CM" b="1" i="1" dirty="0">
                <a:latin typeface="Times New Roman" panose="02020603050405020304" pitchFamily="18" charset="0"/>
                <a:ea typeface="Calibri" panose="020F0502020204030204" pitchFamily="34" charset="0"/>
              </a:rPr>
              <a:t>Organigramme du </a:t>
            </a:r>
            <a:r>
              <a:rPr lang="fr-CM" b="1" i="1" dirty="0" err="1">
                <a:latin typeface="Times New Roman" panose="02020603050405020304" pitchFamily="18" charset="0"/>
                <a:ea typeface="Calibri" panose="020F0502020204030204" pitchFamily="34" charset="0"/>
              </a:rPr>
              <a:t>Ocean</a:t>
            </a:r>
            <a:r>
              <a:rPr lang="fr-CM" b="1" i="1" dirty="0">
                <a:latin typeface="Times New Roman" panose="02020603050405020304" pitchFamily="18" charset="0"/>
                <a:ea typeface="Calibri" panose="020F0502020204030204" pitchFamily="34" charset="0"/>
              </a:rPr>
              <a:t> innovation center. (Archive OIC)</a:t>
            </a:r>
            <a:endParaRPr lang="fr-CA" b="1" i="1" dirty="0"/>
          </a:p>
        </p:txBody>
      </p:sp>
      <p:sp>
        <p:nvSpPr>
          <p:cNvPr id="14" name="Rectangle 13"/>
          <p:cNvSpPr/>
          <p:nvPr/>
        </p:nvSpPr>
        <p:spPr>
          <a:xfrm>
            <a:off x="7439004" y="350717"/>
            <a:ext cx="4683016" cy="2790508"/>
          </a:xfrm>
          <a:prstGeom prst="rect">
            <a:avLst/>
          </a:prstGeom>
        </p:spPr>
        <p:txBody>
          <a:bodyPr wrap="square">
            <a:spAutoFit/>
          </a:bodyPr>
          <a:lstStyle/>
          <a:p>
            <a:pPr algn="ctr">
              <a:lnSpc>
                <a:spcPct val="150000"/>
              </a:lnSpc>
              <a:spcAft>
                <a:spcPts val="800"/>
              </a:spcAft>
              <a:tabLst>
                <a:tab pos="450215" algn="l"/>
              </a:tabLst>
            </a:pPr>
            <a:r>
              <a:rPr lang="fr-CM" b="1" i="1" dirty="0">
                <a:latin typeface="Times New Roman" panose="02020603050405020304" pitchFamily="18" charset="0"/>
                <a:ea typeface="Calibri" panose="020F0502020204030204" pitchFamily="34" charset="0"/>
              </a:rPr>
              <a:t>Les services de OIC</a:t>
            </a:r>
          </a:p>
          <a:p>
            <a:pPr algn="just">
              <a:lnSpc>
                <a:spcPct val="150000"/>
              </a:lnSpc>
              <a:spcAft>
                <a:spcPts val="800"/>
              </a:spcAft>
              <a:tabLst>
                <a:tab pos="450215" algn="l"/>
              </a:tabLst>
            </a:pPr>
            <a:r>
              <a:rPr lang="fr-CA" dirty="0">
                <a:latin typeface="Times New Roman" panose="02020603050405020304" pitchFamily="18" charset="0"/>
                <a:ea typeface="Calibri" panose="020F0502020204030204" pitchFamily="34" charset="0"/>
                <a:cs typeface="Times New Roman" panose="02020603050405020304" pitchFamily="18" charset="0"/>
              </a:rPr>
              <a:t> </a:t>
            </a:r>
            <a:r>
              <a:rPr lang="fr-CM" dirty="0" err="1">
                <a:latin typeface="Times New Roman" panose="02020603050405020304" pitchFamily="18" charset="0"/>
                <a:ea typeface="Calibri" panose="020F0502020204030204" pitchFamily="34" charset="0"/>
                <a:cs typeface="Times New Roman" panose="02020603050405020304" pitchFamily="18" charset="0"/>
              </a:rPr>
              <a:t>Ocean</a:t>
            </a:r>
            <a:r>
              <a:rPr lang="fr-CM" dirty="0">
                <a:latin typeface="Times New Roman" panose="02020603050405020304" pitchFamily="18" charset="0"/>
                <a:ea typeface="Calibri" panose="020F0502020204030204" pitchFamily="34" charset="0"/>
                <a:cs typeface="Times New Roman" panose="02020603050405020304" pitchFamily="18" charset="0"/>
              </a:rPr>
              <a:t> Innovation Center (OIC) est un hub polyvalent qui offre une gamme complète de services pour soutenir l'innovation, l'entrepreneuriat et la croissance professionnelle:</a:t>
            </a:r>
          </a:p>
          <a:p>
            <a:pPr algn="ctr">
              <a:lnSpc>
                <a:spcPct val="150000"/>
              </a:lnSpc>
              <a:spcAft>
                <a:spcPts val="800"/>
              </a:spcAft>
              <a:tabLst>
                <a:tab pos="450215" algn="l"/>
              </a:tabLst>
            </a:pPr>
            <a:r>
              <a:rPr lang="fr-CM" b="1" i="1" dirty="0">
                <a:latin typeface="Times New Roman" panose="02020603050405020304" pitchFamily="18" charset="0"/>
                <a:ea typeface="Calibri" panose="020F0502020204030204" pitchFamily="34" charset="0"/>
              </a:rPr>
              <a:t> </a:t>
            </a:r>
            <a:endParaRPr lang="fr-CA" b="1" i="1" dirty="0">
              <a:latin typeface="Times New Roman" panose="02020603050405020304" pitchFamily="18" charset="0"/>
              <a:ea typeface="Calibri" panose="020F0502020204030204" pitchFamily="34" charset="0"/>
            </a:endParaRPr>
          </a:p>
        </p:txBody>
      </p:sp>
      <p:sp>
        <p:nvSpPr>
          <p:cNvPr id="15" name="Rectangle 14"/>
          <p:cNvSpPr/>
          <p:nvPr/>
        </p:nvSpPr>
        <p:spPr>
          <a:xfrm>
            <a:off x="8011351" y="2578139"/>
            <a:ext cx="4194464" cy="873572"/>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Renforcer les compétences numériques grâce à son programme de formation</a:t>
            </a:r>
          </a:p>
        </p:txBody>
      </p:sp>
      <p:sp>
        <p:nvSpPr>
          <p:cNvPr id="16" name="ZoneTexte 15"/>
          <p:cNvSpPr txBox="1"/>
          <p:nvPr/>
        </p:nvSpPr>
        <p:spPr>
          <a:xfrm>
            <a:off x="8025165" y="5729424"/>
            <a:ext cx="4166836"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Conception et réalisation des applications web, mobiles et de bureau.</a:t>
            </a:r>
            <a:endParaRPr lang="en-US" u="sng" dirty="0">
              <a:ln w="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fr-CA" dirty="0"/>
          </a:p>
        </p:txBody>
      </p:sp>
      <p:sp>
        <p:nvSpPr>
          <p:cNvPr id="17" name="Rectangle 16"/>
          <p:cNvSpPr/>
          <p:nvPr/>
        </p:nvSpPr>
        <p:spPr>
          <a:xfrm>
            <a:off x="8025165" y="4856985"/>
            <a:ext cx="4024048" cy="923330"/>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propose la location d'espaces de travail entièrement meublés.</a:t>
            </a:r>
          </a:p>
        </p:txBody>
      </p:sp>
      <p:sp>
        <p:nvSpPr>
          <p:cNvPr id="18" name="Rectangle 17"/>
          <p:cNvSpPr/>
          <p:nvPr/>
        </p:nvSpPr>
        <p:spPr>
          <a:xfrm>
            <a:off x="8025165" y="3549047"/>
            <a:ext cx="4194464" cy="1338828"/>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fr-CM" dirty="0">
                <a:latin typeface="Times New Roman" panose="02020603050405020304" pitchFamily="18" charset="0"/>
                <a:cs typeface="Times New Roman" panose="02020603050405020304" pitchFamily="18" charset="0"/>
              </a:rPr>
              <a:t>Fournir des conseils stratégiques, des analyses de marché et des orientations commerciales avisées.</a:t>
            </a:r>
          </a:p>
        </p:txBody>
      </p:sp>
      <p:sp>
        <p:nvSpPr>
          <p:cNvPr id="19" name="Ellipse 18"/>
          <p:cNvSpPr/>
          <p:nvPr/>
        </p:nvSpPr>
        <p:spPr>
          <a:xfrm>
            <a:off x="-18832" y="6254780"/>
            <a:ext cx="570624" cy="587454"/>
          </a:xfrm>
          <a:prstGeom prst="ellipse">
            <a:avLst/>
          </a:prstGeom>
          <a:solidFill>
            <a:srgbClr val="FE997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latin typeface="Algerian" panose="04020705040A02060702" pitchFamily="82" charset="0"/>
              </a:rPr>
              <a:t>1</a:t>
            </a:r>
          </a:p>
        </p:txBody>
      </p:sp>
      <p:pic>
        <p:nvPicPr>
          <p:cNvPr id="20" name="Image 1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482" y="1290198"/>
            <a:ext cx="3273431" cy="2149243"/>
          </a:xfrm>
          <a:prstGeom prst="rect">
            <a:avLst/>
          </a:prstGeom>
          <a:noFill/>
          <a:ln>
            <a:noFill/>
          </a:ln>
        </p:spPr>
      </p:pic>
    </p:spTree>
    <p:extLst>
      <p:ext uri="{BB962C8B-B14F-4D97-AF65-F5344CB8AC3E}">
        <p14:creationId xmlns:p14="http://schemas.microsoft.com/office/powerpoint/2010/main" val="43707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fltVal val="0"/>
                                          </p:val>
                                        </p:tav>
                                        <p:tav tm="100000">
                                          <p:val>
                                            <p:strVal val="#ppt_w"/>
                                          </p:val>
                                        </p:tav>
                                      </p:tavLst>
                                    </p:anim>
                                    <p:anim calcmode="lin" valueType="num">
                                      <p:cBhvr>
                                        <p:cTn id="58" dur="1000" fill="hold"/>
                                        <p:tgtEl>
                                          <p:spTgt spid="9"/>
                                        </p:tgtEl>
                                        <p:attrNameLst>
                                          <p:attrName>ppt_h</p:attrName>
                                        </p:attrNameLst>
                                      </p:cBhvr>
                                      <p:tavLst>
                                        <p:tav tm="0">
                                          <p:val>
                                            <p:fltVal val="0"/>
                                          </p:val>
                                        </p:tav>
                                        <p:tav tm="100000">
                                          <p:val>
                                            <p:strVal val="#ppt_h"/>
                                          </p:val>
                                        </p:tav>
                                      </p:tavLst>
                                    </p:anim>
                                    <p:anim calcmode="lin" valueType="num">
                                      <p:cBhvr>
                                        <p:cTn id="59" dur="1000" fill="hold"/>
                                        <p:tgtEl>
                                          <p:spTgt spid="9"/>
                                        </p:tgtEl>
                                        <p:attrNameLst>
                                          <p:attrName>style.rotation</p:attrName>
                                        </p:attrNameLst>
                                      </p:cBhvr>
                                      <p:tavLst>
                                        <p:tav tm="0">
                                          <p:val>
                                            <p:fltVal val="90"/>
                                          </p:val>
                                        </p:tav>
                                        <p:tav tm="100000">
                                          <p:val>
                                            <p:fltVal val="0"/>
                                          </p:val>
                                        </p:tav>
                                      </p:tavLst>
                                    </p:anim>
                                    <p:animEffect transition="in" filter="fade">
                                      <p:cBhvr>
                                        <p:cTn id="60" dur="1000"/>
                                        <p:tgtEl>
                                          <p:spTgt spid="9"/>
                                        </p:tgtEl>
                                      </p:cBhvr>
                                    </p:animEffect>
                                  </p:childTnLst>
                                </p:cTn>
                              </p:par>
                              <p:par>
                                <p:cTn id="61" presetID="3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1000" fill="hold"/>
                                        <p:tgtEl>
                                          <p:spTgt spid="20"/>
                                        </p:tgtEl>
                                        <p:attrNameLst>
                                          <p:attrName>ppt_w</p:attrName>
                                        </p:attrNameLst>
                                      </p:cBhvr>
                                      <p:tavLst>
                                        <p:tav tm="0">
                                          <p:val>
                                            <p:fltVal val="0"/>
                                          </p:val>
                                        </p:tav>
                                        <p:tav tm="100000">
                                          <p:val>
                                            <p:strVal val="#ppt_w"/>
                                          </p:val>
                                        </p:tav>
                                      </p:tavLst>
                                    </p:anim>
                                    <p:anim calcmode="lin" valueType="num">
                                      <p:cBhvr>
                                        <p:cTn id="64" dur="1000" fill="hold"/>
                                        <p:tgtEl>
                                          <p:spTgt spid="20"/>
                                        </p:tgtEl>
                                        <p:attrNameLst>
                                          <p:attrName>ppt_h</p:attrName>
                                        </p:attrNameLst>
                                      </p:cBhvr>
                                      <p:tavLst>
                                        <p:tav tm="0">
                                          <p:val>
                                            <p:fltVal val="0"/>
                                          </p:val>
                                        </p:tav>
                                        <p:tav tm="100000">
                                          <p:val>
                                            <p:strVal val="#ppt_h"/>
                                          </p:val>
                                        </p:tav>
                                      </p:tavLst>
                                    </p:anim>
                                    <p:anim calcmode="lin" valueType="num">
                                      <p:cBhvr>
                                        <p:cTn id="65" dur="1000" fill="hold"/>
                                        <p:tgtEl>
                                          <p:spTgt spid="20"/>
                                        </p:tgtEl>
                                        <p:attrNameLst>
                                          <p:attrName>style.rotation</p:attrName>
                                        </p:attrNameLst>
                                      </p:cBhvr>
                                      <p:tavLst>
                                        <p:tav tm="0">
                                          <p:val>
                                            <p:fltVal val="90"/>
                                          </p:val>
                                        </p:tav>
                                        <p:tav tm="100000">
                                          <p:val>
                                            <p:fltVal val="0"/>
                                          </p:val>
                                        </p:tav>
                                      </p:tavLst>
                                    </p:anim>
                                    <p:animEffect transition="in" filter="fade">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1000" fill="hold"/>
                                        <p:tgtEl>
                                          <p:spTgt spid="14"/>
                                        </p:tgtEl>
                                        <p:attrNameLst>
                                          <p:attrName>ppt_w</p:attrName>
                                        </p:attrNameLst>
                                      </p:cBhvr>
                                      <p:tavLst>
                                        <p:tav tm="0">
                                          <p:val>
                                            <p:fltVal val="0"/>
                                          </p:val>
                                        </p:tav>
                                        <p:tav tm="100000">
                                          <p:val>
                                            <p:strVal val="#ppt_w"/>
                                          </p:val>
                                        </p:tav>
                                      </p:tavLst>
                                    </p:anim>
                                    <p:anim calcmode="lin" valueType="num">
                                      <p:cBhvr>
                                        <p:cTn id="79" dur="1000" fill="hold"/>
                                        <p:tgtEl>
                                          <p:spTgt spid="14"/>
                                        </p:tgtEl>
                                        <p:attrNameLst>
                                          <p:attrName>ppt_h</p:attrName>
                                        </p:attrNameLst>
                                      </p:cBhvr>
                                      <p:tavLst>
                                        <p:tav tm="0">
                                          <p:val>
                                            <p:fltVal val="0"/>
                                          </p:val>
                                        </p:tav>
                                        <p:tav tm="100000">
                                          <p:val>
                                            <p:strVal val="#ppt_h"/>
                                          </p:val>
                                        </p:tav>
                                      </p:tavLst>
                                    </p:anim>
                                    <p:anim calcmode="lin" valueType="num">
                                      <p:cBhvr>
                                        <p:cTn id="80" dur="1000" fill="hold"/>
                                        <p:tgtEl>
                                          <p:spTgt spid="14"/>
                                        </p:tgtEl>
                                        <p:attrNameLst>
                                          <p:attrName>style.rotation</p:attrName>
                                        </p:attrNameLst>
                                      </p:cBhvr>
                                      <p:tavLst>
                                        <p:tav tm="0">
                                          <p:val>
                                            <p:fltVal val="90"/>
                                          </p:val>
                                        </p:tav>
                                        <p:tav tm="100000">
                                          <p:val>
                                            <p:fltVal val="0"/>
                                          </p:val>
                                        </p:tav>
                                      </p:tavLst>
                                    </p:anim>
                                    <p:animEffect transition="in" filter="fade">
                                      <p:cBhvr>
                                        <p:cTn id="81" dur="10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5"/>
                                        </p:tgtEl>
                                        <p:attrNameLst>
                                          <p:attrName>style.visibility</p:attrName>
                                        </p:attrNameLst>
                                      </p:cBhvr>
                                      <p:to>
                                        <p:strVal val="visible"/>
                                      </p:to>
                                    </p:set>
                                    <p:anim calcmode="lin" valueType="num">
                                      <p:cBhvr additive="base">
                                        <p:cTn id="86" dur="500" fill="hold"/>
                                        <p:tgtEl>
                                          <p:spTgt spid="15"/>
                                        </p:tgtEl>
                                        <p:attrNameLst>
                                          <p:attrName>ppt_x</p:attrName>
                                        </p:attrNameLst>
                                      </p:cBhvr>
                                      <p:tavLst>
                                        <p:tav tm="0">
                                          <p:val>
                                            <p:strVal val="#ppt_x"/>
                                          </p:val>
                                        </p:tav>
                                        <p:tav tm="100000">
                                          <p:val>
                                            <p:strVal val="#ppt_x"/>
                                          </p:val>
                                        </p:tav>
                                      </p:tavLst>
                                    </p:anim>
                                    <p:anim calcmode="lin" valueType="num">
                                      <p:cBhvr additive="base">
                                        <p:cTn id="8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additive="base">
                                        <p:cTn id="92" dur="500" fill="hold"/>
                                        <p:tgtEl>
                                          <p:spTgt spid="18"/>
                                        </p:tgtEl>
                                        <p:attrNameLst>
                                          <p:attrName>ppt_x</p:attrName>
                                        </p:attrNameLst>
                                      </p:cBhvr>
                                      <p:tavLst>
                                        <p:tav tm="0">
                                          <p:val>
                                            <p:strVal val="#ppt_x"/>
                                          </p:val>
                                        </p:tav>
                                        <p:tav tm="100000">
                                          <p:val>
                                            <p:strVal val="#ppt_x"/>
                                          </p:val>
                                        </p:tav>
                                      </p:tavLst>
                                    </p:anim>
                                    <p:anim calcmode="lin" valueType="num">
                                      <p:cBhvr additive="base">
                                        <p:cTn id="9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additive="base">
                                        <p:cTn id="98" dur="500" fill="hold"/>
                                        <p:tgtEl>
                                          <p:spTgt spid="17"/>
                                        </p:tgtEl>
                                        <p:attrNameLst>
                                          <p:attrName>ppt_x</p:attrName>
                                        </p:attrNameLst>
                                      </p:cBhvr>
                                      <p:tavLst>
                                        <p:tav tm="0">
                                          <p:val>
                                            <p:strVal val="#ppt_x"/>
                                          </p:val>
                                        </p:tav>
                                        <p:tav tm="100000">
                                          <p:val>
                                            <p:strVal val="#ppt_x"/>
                                          </p:val>
                                        </p:tav>
                                      </p:tavLst>
                                    </p:anim>
                                    <p:anim calcmode="lin" valueType="num">
                                      <p:cBhvr additive="base">
                                        <p:cTn id="9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500" fill="hold"/>
                                        <p:tgtEl>
                                          <p:spTgt spid="16"/>
                                        </p:tgtEl>
                                        <p:attrNameLst>
                                          <p:attrName>ppt_x</p:attrName>
                                        </p:attrNameLst>
                                      </p:cBhvr>
                                      <p:tavLst>
                                        <p:tav tm="0">
                                          <p:val>
                                            <p:strVal val="#ppt_x"/>
                                          </p:val>
                                        </p:tav>
                                        <p:tav tm="100000">
                                          <p:val>
                                            <p:strVal val="#ppt_x"/>
                                          </p:val>
                                        </p:tav>
                                      </p:tavLst>
                                    </p:anim>
                                    <p:anim calcmode="lin" valueType="num">
                                      <p:cBhvr additive="base">
                                        <p:cTn id="10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3" grpId="0"/>
      <p:bldP spid="14"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7944233" y="6674"/>
            <a:ext cx="3383974" cy="70452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bg1"/>
                </a:solidFill>
                <a:latin typeface="Algerian" panose="04020705040A02060702" pitchFamily="82" charset="0"/>
              </a:rPr>
              <a:t>Introduction 2/2</a:t>
            </a:r>
            <a:endParaRPr lang="fr-CA" sz="2400" dirty="0">
              <a:solidFill>
                <a:schemeClr val="bg1"/>
              </a:solidFill>
              <a:latin typeface="Algerian" panose="04020705040A02060702" pitchFamily="82" charset="0"/>
            </a:endParaRPr>
          </a:p>
        </p:txBody>
      </p:sp>
      <p:pic>
        <p:nvPicPr>
          <p:cNvPr id="7" name="Picture 41"/>
          <p:cNvPicPr>
            <a:picLocks noChangeAspect="1"/>
          </p:cNvPicPr>
          <p:nvPr/>
        </p:nvPicPr>
        <p:blipFill>
          <a:blip r:embed="rId2">
            <a:duotone>
              <a:prstClr val="black"/>
              <a:srgbClr val="C00000">
                <a:tint val="45000"/>
                <a:satMod val="400000"/>
              </a:srgbClr>
            </a:duotone>
          </a:blip>
          <a:stretch>
            <a:fillRect/>
          </a:stretch>
        </p:blipFill>
        <p:spPr>
          <a:xfrm>
            <a:off x="11442700" y="0"/>
            <a:ext cx="711200" cy="711200"/>
          </a:xfrm>
          <a:prstGeom prst="rect">
            <a:avLst/>
          </a:prstGeom>
        </p:spPr>
      </p:pic>
      <p:sp>
        <p:nvSpPr>
          <p:cNvPr id="19" name="Ellipse 18"/>
          <p:cNvSpPr/>
          <p:nvPr/>
        </p:nvSpPr>
        <p:spPr>
          <a:xfrm>
            <a:off x="-18832" y="6254780"/>
            <a:ext cx="570624" cy="587454"/>
          </a:xfrm>
          <a:prstGeom prst="ellipse">
            <a:avLst/>
          </a:prstGeom>
          <a:solidFill>
            <a:srgbClr val="FE997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latin typeface="Algerian" panose="04020705040A02060702" pitchFamily="82" charset="0"/>
              </a:rPr>
              <a:t>2</a:t>
            </a:r>
          </a:p>
        </p:txBody>
      </p:sp>
      <p:sp>
        <p:nvSpPr>
          <p:cNvPr id="2" name="Rectangle à coins arrondis 1"/>
          <p:cNvSpPr/>
          <p:nvPr/>
        </p:nvSpPr>
        <p:spPr>
          <a:xfrm>
            <a:off x="6926" y="19553"/>
            <a:ext cx="5628290" cy="1533892"/>
          </a:xfrm>
          <a:prstGeom prst="roundRect">
            <a:avLst/>
          </a:prstGeom>
          <a:noFill/>
          <a:ln w="38100">
            <a:solidFill>
              <a:srgbClr val="FE99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fr-CM" b="1" dirty="0">
              <a:solidFill>
                <a:schemeClr val="tx1"/>
              </a:solidFill>
              <a:latin typeface="Arial Rounded MT Bold" panose="020F0704030504030204" pitchFamily="34" charset="0"/>
              <a:ea typeface="Times New Roman" panose="02020603050405020304" pitchFamily="18" charset="0"/>
              <a:cs typeface="Times New Roman" panose="02020603050405020304" pitchFamily="18" charset="0"/>
            </a:endParaRPr>
          </a:p>
          <a:p>
            <a:pPr algn="ctr">
              <a:lnSpc>
                <a:spcPct val="150000"/>
              </a:lnSpc>
            </a:pPr>
            <a:r>
              <a:rPr lang="fr-CM" b="1" dirty="0">
                <a:solidFill>
                  <a:schemeClr val="tx1"/>
                </a:solidFill>
                <a:latin typeface="Arial Rounded MT Bold" panose="020F0704030504030204" pitchFamily="34" charset="0"/>
                <a:ea typeface="Times New Roman" panose="02020603050405020304" pitchFamily="18" charset="0"/>
                <a:cs typeface="Times New Roman" panose="02020603050405020304" pitchFamily="18" charset="0"/>
              </a:rPr>
              <a:t>MISE EN PLACE D’UNE PLATEFORME NUMÉRIQUE DE LA PROMOTION ET VENTE DES PAGNES LOCAUX : CAS DE OIC</a:t>
            </a:r>
            <a:endParaRPr lang="fr-CA" b="1" i="1" dirty="0">
              <a:solidFill>
                <a:schemeClr val="tx1"/>
              </a:solidFill>
              <a:latin typeface="Times New Roman" panose="02020603050405020304" pitchFamily="18" charset="0"/>
              <a:ea typeface="Calibri" panose="020F0502020204030204" pitchFamily="34" charset="0"/>
            </a:endParaRPr>
          </a:p>
          <a:p>
            <a:pPr algn="ctr">
              <a:lnSpc>
                <a:spcPct val="150000"/>
              </a:lnSpc>
            </a:pPr>
            <a:endParaRPr lang="fr-CA" dirty="0">
              <a:solidFill>
                <a:schemeClr val="tx1"/>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92" y="2085078"/>
            <a:ext cx="4042374" cy="2198893"/>
          </a:xfrm>
          <a:prstGeom prst="rect">
            <a:avLst/>
          </a:prstGeom>
        </p:spPr>
      </p:pic>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b="9040"/>
          <a:stretch/>
        </p:blipFill>
        <p:spPr>
          <a:xfrm>
            <a:off x="4329052" y="4553404"/>
            <a:ext cx="3473668" cy="2035499"/>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2719" y="1953978"/>
            <a:ext cx="3652184" cy="2198893"/>
          </a:xfrm>
          <a:prstGeom prst="rect">
            <a:avLst/>
          </a:prstGeom>
        </p:spPr>
      </p:pic>
      <p:sp>
        <p:nvSpPr>
          <p:cNvPr id="14" name="Rectangle 13"/>
          <p:cNvSpPr/>
          <p:nvPr/>
        </p:nvSpPr>
        <p:spPr>
          <a:xfrm>
            <a:off x="1740895" y="1514576"/>
            <a:ext cx="1664174" cy="498470"/>
          </a:xfrm>
          <a:prstGeom prst="rect">
            <a:avLst/>
          </a:prstGeom>
        </p:spPr>
        <p:txBody>
          <a:bodyPr wrap="non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Plateforme </a:t>
            </a:r>
            <a:endParaRPr lang="fr-CA" sz="2000" b="1" dirty="0">
              <a:latin typeface="Rockwell" panose="02060603020205020403" pitchFamily="18" charset="0"/>
              <a:ea typeface="Calibri" panose="020F0502020204030204" pitchFamily="34" charset="0"/>
            </a:endParaRPr>
          </a:p>
        </p:txBody>
      </p:sp>
      <p:sp>
        <p:nvSpPr>
          <p:cNvPr id="15" name="Rectangle 14"/>
          <p:cNvSpPr/>
          <p:nvPr/>
        </p:nvSpPr>
        <p:spPr>
          <a:xfrm>
            <a:off x="5583883" y="4005943"/>
            <a:ext cx="1229119" cy="498470"/>
          </a:xfrm>
          <a:prstGeom prst="rect">
            <a:avLst/>
          </a:prstGeom>
        </p:spPr>
        <p:txBody>
          <a:bodyPr wrap="non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Pagnes  </a:t>
            </a:r>
            <a:endParaRPr lang="fr-CA" sz="2000" b="1" dirty="0">
              <a:latin typeface="Rockwell" panose="02060603020205020403" pitchFamily="18" charset="0"/>
              <a:ea typeface="Calibri" panose="020F0502020204030204" pitchFamily="34" charset="0"/>
            </a:endParaRPr>
          </a:p>
        </p:txBody>
      </p:sp>
      <p:sp>
        <p:nvSpPr>
          <p:cNvPr id="16" name="Rectangle 15"/>
          <p:cNvSpPr/>
          <p:nvPr/>
        </p:nvSpPr>
        <p:spPr>
          <a:xfrm>
            <a:off x="8754026" y="1324408"/>
            <a:ext cx="2032929" cy="498470"/>
          </a:xfrm>
          <a:prstGeom prst="rect">
            <a:avLst/>
          </a:prstGeom>
        </p:spPr>
        <p:txBody>
          <a:bodyPr wrap="non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Vente en ligne </a:t>
            </a:r>
            <a:endParaRPr lang="fr-CA" sz="2000" b="1" dirty="0">
              <a:latin typeface="Rockwell" panose="02060603020205020403" pitchFamily="18" charset="0"/>
              <a:ea typeface="Calibri" panose="020F0502020204030204" pitchFamily="34" charset="0"/>
            </a:endParaRPr>
          </a:p>
        </p:txBody>
      </p:sp>
    </p:spTree>
    <p:extLst>
      <p:ext uri="{BB962C8B-B14F-4D97-AF65-F5344CB8AC3E}">
        <p14:creationId xmlns:p14="http://schemas.microsoft.com/office/powerpoint/2010/main" val="199760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1000" fill="hold"/>
                                        <p:tgtEl>
                                          <p:spTgt spid="2"/>
                                        </p:tgtEl>
                                        <p:attrNameLst>
                                          <p:attrName>ppt_w</p:attrName>
                                        </p:attrNameLst>
                                      </p:cBhvr>
                                      <p:tavLst>
                                        <p:tav tm="0">
                                          <p:val>
                                            <p:fltVal val="0"/>
                                          </p:val>
                                        </p:tav>
                                        <p:tav tm="100000">
                                          <p:val>
                                            <p:strVal val="#ppt_w"/>
                                          </p:val>
                                        </p:tav>
                                      </p:tavLst>
                                    </p:anim>
                                    <p:anim calcmode="lin" valueType="num">
                                      <p:cBhvr>
                                        <p:cTn id="42" dur="1000" fill="hold"/>
                                        <p:tgtEl>
                                          <p:spTgt spid="2"/>
                                        </p:tgtEl>
                                        <p:attrNameLst>
                                          <p:attrName>ppt_h</p:attrName>
                                        </p:attrNameLst>
                                      </p:cBhvr>
                                      <p:tavLst>
                                        <p:tav tm="0">
                                          <p:val>
                                            <p:fltVal val="0"/>
                                          </p:val>
                                        </p:tav>
                                        <p:tav tm="100000">
                                          <p:val>
                                            <p:strVal val="#ppt_h"/>
                                          </p:val>
                                        </p:tav>
                                      </p:tavLst>
                                    </p:anim>
                                    <p:anim calcmode="lin" valueType="num">
                                      <p:cBhvr>
                                        <p:cTn id="43" dur="1000" fill="hold"/>
                                        <p:tgtEl>
                                          <p:spTgt spid="2"/>
                                        </p:tgtEl>
                                        <p:attrNameLst>
                                          <p:attrName>style.rotation</p:attrName>
                                        </p:attrNameLst>
                                      </p:cBhvr>
                                      <p:tavLst>
                                        <p:tav tm="0">
                                          <p:val>
                                            <p:fltVal val="90"/>
                                          </p:val>
                                        </p:tav>
                                        <p:tav tm="100000">
                                          <p:val>
                                            <p:fltVal val="0"/>
                                          </p:val>
                                        </p:tav>
                                      </p:tavLst>
                                    </p:anim>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arn(inVertical)">
                                      <p:cBhvr>
                                        <p:cTn id="49" dur="500"/>
                                        <p:tgtEl>
                                          <p:spTgt spid="14"/>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arn(inVertic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80">
                                          <p:stCondLst>
                                            <p:cond delay="0"/>
                                          </p:stCondLst>
                                        </p:cTn>
                                        <p:tgtEl>
                                          <p:spTgt spid="15"/>
                                        </p:tgtEl>
                                      </p:cBhvr>
                                    </p:animEffect>
                                    <p:anim calcmode="lin" valueType="num">
                                      <p:cBhvr>
                                        <p:cTn id="5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3" dur="26">
                                          <p:stCondLst>
                                            <p:cond delay="650"/>
                                          </p:stCondLst>
                                        </p:cTn>
                                        <p:tgtEl>
                                          <p:spTgt spid="15"/>
                                        </p:tgtEl>
                                      </p:cBhvr>
                                      <p:to x="100000" y="60000"/>
                                    </p:animScale>
                                    <p:animScale>
                                      <p:cBhvr>
                                        <p:cTn id="64" dur="166" decel="50000">
                                          <p:stCondLst>
                                            <p:cond delay="676"/>
                                          </p:stCondLst>
                                        </p:cTn>
                                        <p:tgtEl>
                                          <p:spTgt spid="15"/>
                                        </p:tgtEl>
                                      </p:cBhvr>
                                      <p:to x="100000" y="100000"/>
                                    </p:animScale>
                                    <p:animScale>
                                      <p:cBhvr>
                                        <p:cTn id="65" dur="26">
                                          <p:stCondLst>
                                            <p:cond delay="1312"/>
                                          </p:stCondLst>
                                        </p:cTn>
                                        <p:tgtEl>
                                          <p:spTgt spid="15"/>
                                        </p:tgtEl>
                                      </p:cBhvr>
                                      <p:to x="100000" y="80000"/>
                                    </p:animScale>
                                    <p:animScale>
                                      <p:cBhvr>
                                        <p:cTn id="66" dur="166" decel="50000">
                                          <p:stCondLst>
                                            <p:cond delay="1338"/>
                                          </p:stCondLst>
                                        </p:cTn>
                                        <p:tgtEl>
                                          <p:spTgt spid="15"/>
                                        </p:tgtEl>
                                      </p:cBhvr>
                                      <p:to x="100000" y="100000"/>
                                    </p:animScale>
                                    <p:animScale>
                                      <p:cBhvr>
                                        <p:cTn id="67" dur="26">
                                          <p:stCondLst>
                                            <p:cond delay="1642"/>
                                          </p:stCondLst>
                                        </p:cTn>
                                        <p:tgtEl>
                                          <p:spTgt spid="15"/>
                                        </p:tgtEl>
                                      </p:cBhvr>
                                      <p:to x="100000" y="90000"/>
                                    </p:animScale>
                                    <p:animScale>
                                      <p:cBhvr>
                                        <p:cTn id="68" dur="166" decel="50000">
                                          <p:stCondLst>
                                            <p:cond delay="1668"/>
                                          </p:stCondLst>
                                        </p:cTn>
                                        <p:tgtEl>
                                          <p:spTgt spid="15"/>
                                        </p:tgtEl>
                                      </p:cBhvr>
                                      <p:to x="100000" y="100000"/>
                                    </p:animScale>
                                    <p:animScale>
                                      <p:cBhvr>
                                        <p:cTn id="69" dur="26">
                                          <p:stCondLst>
                                            <p:cond delay="1808"/>
                                          </p:stCondLst>
                                        </p:cTn>
                                        <p:tgtEl>
                                          <p:spTgt spid="15"/>
                                        </p:tgtEl>
                                      </p:cBhvr>
                                      <p:to x="100000" y="95000"/>
                                    </p:animScale>
                                    <p:animScale>
                                      <p:cBhvr>
                                        <p:cTn id="70" dur="166" decel="50000">
                                          <p:stCondLst>
                                            <p:cond delay="1834"/>
                                          </p:stCondLst>
                                        </p:cTn>
                                        <p:tgtEl>
                                          <p:spTgt spid="15"/>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down)">
                                      <p:cBhvr>
                                        <p:cTn id="73" dur="580">
                                          <p:stCondLst>
                                            <p:cond delay="0"/>
                                          </p:stCondLst>
                                        </p:cTn>
                                        <p:tgtEl>
                                          <p:spTgt spid="8"/>
                                        </p:tgtEl>
                                      </p:cBhvr>
                                    </p:animEffect>
                                    <p:anim calcmode="lin" valueType="num">
                                      <p:cBhvr>
                                        <p:cTn id="7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9" dur="26">
                                          <p:stCondLst>
                                            <p:cond delay="650"/>
                                          </p:stCondLst>
                                        </p:cTn>
                                        <p:tgtEl>
                                          <p:spTgt spid="8"/>
                                        </p:tgtEl>
                                      </p:cBhvr>
                                      <p:to x="100000" y="60000"/>
                                    </p:animScale>
                                    <p:animScale>
                                      <p:cBhvr>
                                        <p:cTn id="80" dur="166" decel="50000">
                                          <p:stCondLst>
                                            <p:cond delay="676"/>
                                          </p:stCondLst>
                                        </p:cTn>
                                        <p:tgtEl>
                                          <p:spTgt spid="8"/>
                                        </p:tgtEl>
                                      </p:cBhvr>
                                      <p:to x="100000" y="100000"/>
                                    </p:animScale>
                                    <p:animScale>
                                      <p:cBhvr>
                                        <p:cTn id="81" dur="26">
                                          <p:stCondLst>
                                            <p:cond delay="1312"/>
                                          </p:stCondLst>
                                        </p:cTn>
                                        <p:tgtEl>
                                          <p:spTgt spid="8"/>
                                        </p:tgtEl>
                                      </p:cBhvr>
                                      <p:to x="100000" y="80000"/>
                                    </p:animScale>
                                    <p:animScale>
                                      <p:cBhvr>
                                        <p:cTn id="82" dur="166" decel="50000">
                                          <p:stCondLst>
                                            <p:cond delay="1338"/>
                                          </p:stCondLst>
                                        </p:cTn>
                                        <p:tgtEl>
                                          <p:spTgt spid="8"/>
                                        </p:tgtEl>
                                      </p:cBhvr>
                                      <p:to x="100000" y="100000"/>
                                    </p:animScale>
                                    <p:animScale>
                                      <p:cBhvr>
                                        <p:cTn id="83" dur="26">
                                          <p:stCondLst>
                                            <p:cond delay="1642"/>
                                          </p:stCondLst>
                                        </p:cTn>
                                        <p:tgtEl>
                                          <p:spTgt spid="8"/>
                                        </p:tgtEl>
                                      </p:cBhvr>
                                      <p:to x="100000" y="90000"/>
                                    </p:animScale>
                                    <p:animScale>
                                      <p:cBhvr>
                                        <p:cTn id="84" dur="166" decel="50000">
                                          <p:stCondLst>
                                            <p:cond delay="1668"/>
                                          </p:stCondLst>
                                        </p:cTn>
                                        <p:tgtEl>
                                          <p:spTgt spid="8"/>
                                        </p:tgtEl>
                                      </p:cBhvr>
                                      <p:to x="100000" y="100000"/>
                                    </p:animScale>
                                    <p:animScale>
                                      <p:cBhvr>
                                        <p:cTn id="85" dur="26">
                                          <p:stCondLst>
                                            <p:cond delay="1808"/>
                                          </p:stCondLst>
                                        </p:cTn>
                                        <p:tgtEl>
                                          <p:spTgt spid="8"/>
                                        </p:tgtEl>
                                      </p:cBhvr>
                                      <p:to x="100000" y="95000"/>
                                    </p:animScale>
                                    <p:animScale>
                                      <p:cBhvr>
                                        <p:cTn id="86" dur="166" decel="50000">
                                          <p:stCondLst>
                                            <p:cond delay="1834"/>
                                          </p:stCondLst>
                                        </p:cTn>
                                        <p:tgtEl>
                                          <p:spTgt spid="8"/>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31"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p:cTn id="91" dur="1000" fill="hold"/>
                                        <p:tgtEl>
                                          <p:spTgt spid="16"/>
                                        </p:tgtEl>
                                        <p:attrNameLst>
                                          <p:attrName>ppt_w</p:attrName>
                                        </p:attrNameLst>
                                      </p:cBhvr>
                                      <p:tavLst>
                                        <p:tav tm="0">
                                          <p:val>
                                            <p:fltVal val="0"/>
                                          </p:val>
                                        </p:tav>
                                        <p:tav tm="100000">
                                          <p:val>
                                            <p:strVal val="#ppt_w"/>
                                          </p:val>
                                        </p:tav>
                                      </p:tavLst>
                                    </p:anim>
                                    <p:anim calcmode="lin" valueType="num">
                                      <p:cBhvr>
                                        <p:cTn id="92" dur="1000" fill="hold"/>
                                        <p:tgtEl>
                                          <p:spTgt spid="16"/>
                                        </p:tgtEl>
                                        <p:attrNameLst>
                                          <p:attrName>ppt_h</p:attrName>
                                        </p:attrNameLst>
                                      </p:cBhvr>
                                      <p:tavLst>
                                        <p:tav tm="0">
                                          <p:val>
                                            <p:fltVal val="0"/>
                                          </p:val>
                                        </p:tav>
                                        <p:tav tm="100000">
                                          <p:val>
                                            <p:strVal val="#ppt_h"/>
                                          </p:val>
                                        </p:tav>
                                      </p:tavLst>
                                    </p:anim>
                                    <p:anim calcmode="lin" valueType="num">
                                      <p:cBhvr>
                                        <p:cTn id="93" dur="1000" fill="hold"/>
                                        <p:tgtEl>
                                          <p:spTgt spid="16"/>
                                        </p:tgtEl>
                                        <p:attrNameLst>
                                          <p:attrName>style.rotation</p:attrName>
                                        </p:attrNameLst>
                                      </p:cBhvr>
                                      <p:tavLst>
                                        <p:tav tm="0">
                                          <p:val>
                                            <p:fltVal val="90"/>
                                          </p:val>
                                        </p:tav>
                                        <p:tav tm="100000">
                                          <p:val>
                                            <p:fltVal val="0"/>
                                          </p:val>
                                        </p:tav>
                                      </p:tavLst>
                                    </p:anim>
                                    <p:animEffect transition="in" filter="fade">
                                      <p:cBhvr>
                                        <p:cTn id="94" dur="1000"/>
                                        <p:tgtEl>
                                          <p:spTgt spid="16"/>
                                        </p:tgtEl>
                                      </p:cBhvr>
                                    </p:animEffect>
                                  </p:childTnLst>
                                </p:cTn>
                              </p:par>
                              <p:par>
                                <p:cTn id="95" presetID="31" presetClass="entr" presetSubtype="0"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 calcmode="lin" valueType="num">
                                      <p:cBhvr>
                                        <p:cTn id="97" dur="1000" fill="hold"/>
                                        <p:tgtEl>
                                          <p:spTgt spid="10"/>
                                        </p:tgtEl>
                                        <p:attrNameLst>
                                          <p:attrName>ppt_w</p:attrName>
                                        </p:attrNameLst>
                                      </p:cBhvr>
                                      <p:tavLst>
                                        <p:tav tm="0">
                                          <p:val>
                                            <p:fltVal val="0"/>
                                          </p:val>
                                        </p:tav>
                                        <p:tav tm="100000">
                                          <p:val>
                                            <p:strVal val="#ppt_w"/>
                                          </p:val>
                                        </p:tav>
                                      </p:tavLst>
                                    </p:anim>
                                    <p:anim calcmode="lin" valueType="num">
                                      <p:cBhvr>
                                        <p:cTn id="98" dur="1000" fill="hold"/>
                                        <p:tgtEl>
                                          <p:spTgt spid="10"/>
                                        </p:tgtEl>
                                        <p:attrNameLst>
                                          <p:attrName>ppt_h</p:attrName>
                                        </p:attrNameLst>
                                      </p:cBhvr>
                                      <p:tavLst>
                                        <p:tav tm="0">
                                          <p:val>
                                            <p:fltVal val="0"/>
                                          </p:val>
                                        </p:tav>
                                        <p:tav tm="100000">
                                          <p:val>
                                            <p:strVal val="#ppt_h"/>
                                          </p:val>
                                        </p:tav>
                                      </p:tavLst>
                                    </p:anim>
                                    <p:anim calcmode="lin" valueType="num">
                                      <p:cBhvr>
                                        <p:cTn id="99" dur="1000" fill="hold"/>
                                        <p:tgtEl>
                                          <p:spTgt spid="10"/>
                                        </p:tgtEl>
                                        <p:attrNameLst>
                                          <p:attrName>style.rotation</p:attrName>
                                        </p:attrNameLst>
                                      </p:cBhvr>
                                      <p:tavLst>
                                        <p:tav tm="0">
                                          <p:val>
                                            <p:fltVal val="90"/>
                                          </p:val>
                                        </p:tav>
                                        <p:tav tm="100000">
                                          <p:val>
                                            <p:fltVal val="0"/>
                                          </p:val>
                                        </p:tav>
                                      </p:tavLst>
                                    </p:anim>
                                    <p:animEffect transition="in" filter="fade">
                                      <p:cBhvr>
                                        <p:cTn id="10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290417" y="34496"/>
            <a:ext cx="5692392" cy="817373"/>
          </a:xfrm>
          <a:prstGeom prst="roundRect">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Contexte et PROBLEMATIQUE 1/2: </a:t>
            </a:r>
            <a:r>
              <a:rPr lang="fr-FR" b="1" dirty="0">
                <a:solidFill>
                  <a:schemeClr val="tx1"/>
                </a:solidFill>
                <a:latin typeface="Rockwell" panose="02060603020205020403" pitchFamily="18" charset="0"/>
              </a:rPr>
              <a:t>Contexte, Problème et conséquences</a:t>
            </a:r>
            <a:endParaRPr lang="fr-CA"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3</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3358" y="1403094"/>
            <a:ext cx="4104384" cy="2558014"/>
          </a:xfrm>
          <a:prstGeom prst="rect">
            <a:avLst/>
          </a:prstGeom>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368" y="4559300"/>
            <a:ext cx="3892334" cy="2179707"/>
          </a:xfrm>
          <a:prstGeom prst="rect">
            <a:avLst/>
          </a:prstGeom>
        </p:spPr>
      </p:pic>
      <p:pic>
        <p:nvPicPr>
          <p:cNvPr id="14" name="Picture 42"/>
          <p:cNvPicPr>
            <a:picLocks noChangeAspect="1"/>
          </p:cNvPicPr>
          <p:nvPr/>
        </p:nvPicPr>
        <p:blipFill>
          <a:blip r:embed="rId4">
            <a:duotone>
              <a:prstClr val="black"/>
              <a:schemeClr val="accent6">
                <a:tint val="45000"/>
                <a:satMod val="400000"/>
              </a:schemeClr>
            </a:duotone>
          </a:blip>
          <a:stretch>
            <a:fillRect/>
          </a:stretch>
        </p:blipFill>
        <p:spPr>
          <a:xfrm>
            <a:off x="11312579" y="12700"/>
            <a:ext cx="841321" cy="841321"/>
          </a:xfrm>
          <a:prstGeom prst="rect">
            <a:avLst/>
          </a:prstGeom>
        </p:spPr>
      </p:pic>
      <p:pic>
        <p:nvPicPr>
          <p:cNvPr id="15" name="Picture 42"/>
          <p:cNvPicPr>
            <a:picLocks noChangeAspect="1"/>
          </p:cNvPicPr>
          <p:nvPr/>
        </p:nvPicPr>
        <p:blipFill>
          <a:blip r:embed="rId4">
            <a:duotone>
              <a:prstClr val="black"/>
              <a:schemeClr val="accent6">
                <a:tint val="45000"/>
                <a:satMod val="400000"/>
              </a:schemeClr>
            </a:duotone>
          </a:blip>
          <a:stretch>
            <a:fillRect/>
          </a:stretch>
        </p:blipFill>
        <p:spPr>
          <a:xfrm>
            <a:off x="41822" y="21378"/>
            <a:ext cx="841321" cy="841321"/>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381" y="2243907"/>
            <a:ext cx="4758778" cy="2964297"/>
          </a:xfrm>
          <a:prstGeom prst="rect">
            <a:avLst/>
          </a:prstGeom>
        </p:spPr>
      </p:pic>
      <p:sp>
        <p:nvSpPr>
          <p:cNvPr id="17" name="Rectangle 16"/>
          <p:cNvSpPr/>
          <p:nvPr/>
        </p:nvSpPr>
        <p:spPr>
          <a:xfrm>
            <a:off x="1019918" y="1148294"/>
            <a:ext cx="3567705" cy="1015663"/>
          </a:xfrm>
          <a:prstGeom prst="rect">
            <a:avLst/>
          </a:prstGeom>
        </p:spPr>
        <p:txBody>
          <a:bodyPr wrap="squar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Problèmes de gestion des ventes </a:t>
            </a:r>
            <a:endParaRPr lang="fr-CA" sz="2000" b="1" dirty="0">
              <a:latin typeface="Rockwell" panose="02060603020205020403" pitchFamily="18" charset="0"/>
              <a:ea typeface="Calibri" panose="020F0502020204030204" pitchFamily="34" charset="0"/>
            </a:endParaRPr>
          </a:p>
        </p:txBody>
      </p:sp>
      <p:sp>
        <p:nvSpPr>
          <p:cNvPr id="18" name="Rectangle 17"/>
          <p:cNvSpPr/>
          <p:nvPr/>
        </p:nvSpPr>
        <p:spPr>
          <a:xfrm>
            <a:off x="7003358" y="995402"/>
            <a:ext cx="4468676" cy="553998"/>
          </a:xfrm>
          <a:prstGeom prst="rect">
            <a:avLst/>
          </a:prstGeom>
        </p:spPr>
        <p:txBody>
          <a:bodyPr wrap="squar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Problèmes de paiement mobile</a:t>
            </a:r>
            <a:endParaRPr lang="fr-CA" sz="2000" b="1" dirty="0">
              <a:latin typeface="Rockwell" panose="02060603020205020403" pitchFamily="18" charset="0"/>
              <a:ea typeface="Calibri" panose="020F0502020204030204" pitchFamily="34" charset="0"/>
            </a:endParaRPr>
          </a:p>
        </p:txBody>
      </p:sp>
      <p:sp>
        <p:nvSpPr>
          <p:cNvPr id="20" name="Rectangle 19"/>
          <p:cNvSpPr/>
          <p:nvPr/>
        </p:nvSpPr>
        <p:spPr>
          <a:xfrm>
            <a:off x="7039997" y="3851414"/>
            <a:ext cx="4130705" cy="707886"/>
          </a:xfrm>
          <a:prstGeom prst="rect">
            <a:avLst/>
          </a:prstGeom>
        </p:spPr>
        <p:txBody>
          <a:bodyPr wrap="square">
            <a:spAutoFit/>
          </a:bodyPr>
          <a:lstStyle/>
          <a:p>
            <a:pPr algn="ctr">
              <a:spcAft>
                <a:spcPts val="800"/>
              </a:spcAft>
              <a:tabLst>
                <a:tab pos="450215" algn="l"/>
              </a:tabLst>
            </a:pPr>
            <a:r>
              <a:rPr lang="fr-CM" sz="2000" b="1" dirty="0">
                <a:latin typeface="Rockwell" panose="02060603020205020403" pitchFamily="18" charset="0"/>
                <a:ea typeface="Calibri" panose="020F0502020204030204" pitchFamily="34" charset="0"/>
              </a:rPr>
              <a:t>Problème de diversité des pagnes traditionnelles </a:t>
            </a:r>
            <a:endParaRPr lang="fr-CA" sz="2000" b="1" dirty="0">
              <a:latin typeface="Rockwell" panose="02060603020205020403" pitchFamily="18" charset="0"/>
              <a:ea typeface="Calibri" panose="020F0502020204030204" pitchFamily="34" charset="0"/>
            </a:endParaRPr>
          </a:p>
        </p:txBody>
      </p:sp>
    </p:spTree>
    <p:extLst>
      <p:ext uri="{BB962C8B-B14F-4D97-AF65-F5344CB8AC3E}">
        <p14:creationId xmlns:p14="http://schemas.microsoft.com/office/powerpoint/2010/main" val="25360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443217" y="38100"/>
            <a:ext cx="5692392" cy="817373"/>
          </a:xfrm>
          <a:prstGeom prst="roundRect">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Contexte et PROBLEMATIQUE 2/2: </a:t>
            </a:r>
            <a:r>
              <a:rPr lang="fr-FR" b="1" dirty="0">
                <a:solidFill>
                  <a:schemeClr val="tx1"/>
                </a:solidFill>
                <a:latin typeface="Rockwell" panose="02060603020205020403" pitchFamily="18" charset="0"/>
              </a:rPr>
              <a:t>Contexte, Problème et conséquences</a:t>
            </a:r>
            <a:endParaRPr lang="fr-CA"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4</a:t>
            </a:r>
          </a:p>
        </p:txBody>
      </p:sp>
      <p:pic>
        <p:nvPicPr>
          <p:cNvPr id="14" name="Picture 42"/>
          <p:cNvPicPr>
            <a:picLocks noChangeAspect="1"/>
          </p:cNvPicPr>
          <p:nvPr/>
        </p:nvPicPr>
        <p:blipFill>
          <a:blip r:embed="rId2">
            <a:duotone>
              <a:prstClr val="black"/>
              <a:schemeClr val="accent6">
                <a:tint val="45000"/>
                <a:satMod val="400000"/>
              </a:schemeClr>
            </a:duotone>
          </a:blip>
          <a:stretch>
            <a:fillRect/>
          </a:stretch>
        </p:blipFill>
        <p:spPr>
          <a:xfrm>
            <a:off x="11312579" y="12700"/>
            <a:ext cx="841321" cy="841321"/>
          </a:xfrm>
          <a:prstGeom prst="rect">
            <a:avLst/>
          </a:prstGeom>
        </p:spPr>
      </p:pic>
      <p:pic>
        <p:nvPicPr>
          <p:cNvPr id="15" name="Picture 42"/>
          <p:cNvPicPr>
            <a:picLocks noChangeAspect="1"/>
          </p:cNvPicPr>
          <p:nvPr/>
        </p:nvPicPr>
        <p:blipFill>
          <a:blip r:embed="rId2">
            <a:duotone>
              <a:prstClr val="black"/>
              <a:schemeClr val="accent6">
                <a:tint val="45000"/>
                <a:satMod val="400000"/>
              </a:schemeClr>
            </a:duotone>
          </a:blip>
          <a:stretch>
            <a:fillRect/>
          </a:stretch>
        </p:blipFill>
        <p:spPr>
          <a:xfrm>
            <a:off x="41822" y="21378"/>
            <a:ext cx="841321" cy="841321"/>
          </a:xfrm>
          <a:prstGeom prst="rect">
            <a:avLst/>
          </a:prstGeom>
        </p:spPr>
      </p:pic>
      <p:sp>
        <p:nvSpPr>
          <p:cNvPr id="2" name="Rectangle 1"/>
          <p:cNvSpPr/>
          <p:nvPr/>
        </p:nvSpPr>
        <p:spPr>
          <a:xfrm>
            <a:off x="5624539" y="2061774"/>
            <a:ext cx="6108700" cy="3416320"/>
          </a:xfrm>
          <a:prstGeom prst="rect">
            <a:avLst/>
          </a:prstGeom>
        </p:spPr>
        <p:txBody>
          <a:bodyPr wrap="square">
            <a:spAutoFit/>
          </a:bodyPr>
          <a:lstStyle/>
          <a:p>
            <a:pPr algn="just">
              <a:lnSpc>
                <a:spcPct val="150000"/>
              </a:lnSpc>
            </a:pPr>
            <a:r>
              <a:rPr lang="fr-CM" sz="2400" dirty="0">
                <a:latin typeface="Rockwell" panose="02060603020205020403" pitchFamily="18" charset="0"/>
                <a:ea typeface="Calibri" panose="020F0502020204030204" pitchFamily="34" charset="0"/>
              </a:rPr>
              <a:t>Pourquoi concevoir une plateforme de vente en ligne qui non seulement propose une variété de pagnes traditionnels, mais qui aussi parvienne à transmettre leur richesse culturelle tout en offrant une expérience d'achat simple et moderne ?</a:t>
            </a:r>
            <a:endParaRPr lang="fr-FR" sz="2400" dirty="0">
              <a:latin typeface="Rockwell" panose="02060603020205020403" pitchFamily="18" charset="0"/>
            </a:endParaRPr>
          </a:p>
        </p:txBody>
      </p:sp>
      <p:pic>
        <p:nvPicPr>
          <p:cNvPr id="7" name="Image 6"/>
          <p:cNvPicPr>
            <a:picLocks noChangeAspect="1"/>
          </p:cNvPicPr>
          <p:nvPr/>
        </p:nvPicPr>
        <p:blipFill rotWithShape="1">
          <a:blip r:embed="rId3">
            <a:extLst>
              <a:ext uri="{28A0092B-C50C-407E-A947-70E740481C1C}">
                <a14:useLocalDpi xmlns:a14="http://schemas.microsoft.com/office/drawing/2010/main" val="0"/>
              </a:ext>
            </a:extLst>
          </a:blip>
          <a:srcRect t="9251"/>
          <a:stretch/>
        </p:blipFill>
        <p:spPr>
          <a:xfrm>
            <a:off x="1031288" y="1346199"/>
            <a:ext cx="4057650" cy="4828311"/>
          </a:xfrm>
          <a:prstGeom prst="rect">
            <a:avLst/>
          </a:prstGeom>
        </p:spPr>
      </p:pic>
    </p:spTree>
    <p:extLst>
      <p:ext uri="{BB962C8B-B14F-4D97-AF65-F5344CB8AC3E}">
        <p14:creationId xmlns:p14="http://schemas.microsoft.com/office/powerpoint/2010/main" val="149588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down)">
                                      <p:cBhvr>
                                        <p:cTn id="33" dur="580">
                                          <p:stCondLst>
                                            <p:cond delay="0"/>
                                          </p:stCondLst>
                                        </p:cTn>
                                        <p:tgtEl>
                                          <p:spTgt spid="2"/>
                                        </p:tgtEl>
                                      </p:cBhvr>
                                    </p:animEffect>
                                    <p:anim calcmode="lin" valueType="num">
                                      <p:cBhvr>
                                        <p:cTn id="3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9" dur="26">
                                          <p:stCondLst>
                                            <p:cond delay="650"/>
                                          </p:stCondLst>
                                        </p:cTn>
                                        <p:tgtEl>
                                          <p:spTgt spid="2"/>
                                        </p:tgtEl>
                                      </p:cBhvr>
                                      <p:to x="100000" y="60000"/>
                                    </p:animScale>
                                    <p:animScale>
                                      <p:cBhvr>
                                        <p:cTn id="40" dur="166" decel="50000">
                                          <p:stCondLst>
                                            <p:cond delay="676"/>
                                          </p:stCondLst>
                                        </p:cTn>
                                        <p:tgtEl>
                                          <p:spTgt spid="2"/>
                                        </p:tgtEl>
                                      </p:cBhvr>
                                      <p:to x="100000" y="100000"/>
                                    </p:animScale>
                                    <p:animScale>
                                      <p:cBhvr>
                                        <p:cTn id="41" dur="26">
                                          <p:stCondLst>
                                            <p:cond delay="1312"/>
                                          </p:stCondLst>
                                        </p:cTn>
                                        <p:tgtEl>
                                          <p:spTgt spid="2"/>
                                        </p:tgtEl>
                                      </p:cBhvr>
                                      <p:to x="100000" y="80000"/>
                                    </p:animScale>
                                    <p:animScale>
                                      <p:cBhvr>
                                        <p:cTn id="42" dur="166" decel="50000">
                                          <p:stCondLst>
                                            <p:cond delay="1338"/>
                                          </p:stCondLst>
                                        </p:cTn>
                                        <p:tgtEl>
                                          <p:spTgt spid="2"/>
                                        </p:tgtEl>
                                      </p:cBhvr>
                                      <p:to x="100000" y="100000"/>
                                    </p:animScale>
                                    <p:animScale>
                                      <p:cBhvr>
                                        <p:cTn id="43" dur="26">
                                          <p:stCondLst>
                                            <p:cond delay="1642"/>
                                          </p:stCondLst>
                                        </p:cTn>
                                        <p:tgtEl>
                                          <p:spTgt spid="2"/>
                                        </p:tgtEl>
                                      </p:cBhvr>
                                      <p:to x="100000" y="90000"/>
                                    </p:animScale>
                                    <p:animScale>
                                      <p:cBhvr>
                                        <p:cTn id="44" dur="166" decel="50000">
                                          <p:stCondLst>
                                            <p:cond delay="1668"/>
                                          </p:stCondLst>
                                        </p:cTn>
                                        <p:tgtEl>
                                          <p:spTgt spid="2"/>
                                        </p:tgtEl>
                                      </p:cBhvr>
                                      <p:to x="100000" y="100000"/>
                                    </p:animScale>
                                    <p:animScale>
                                      <p:cBhvr>
                                        <p:cTn id="45" dur="26">
                                          <p:stCondLst>
                                            <p:cond delay="1808"/>
                                          </p:stCondLst>
                                        </p:cTn>
                                        <p:tgtEl>
                                          <p:spTgt spid="2"/>
                                        </p:tgtEl>
                                      </p:cBhvr>
                                      <p:to x="100000" y="95000"/>
                                    </p:animScale>
                                    <p:animScale>
                                      <p:cBhvr>
                                        <p:cTn id="46" dur="166" decel="50000">
                                          <p:stCondLst>
                                            <p:cond delay="1834"/>
                                          </p:stCondLst>
                                        </p:cTn>
                                        <p:tgtEl>
                                          <p:spTgt spid="2"/>
                                        </p:tgtEl>
                                      </p:cBhvr>
                                      <p:to x="100000" y="100000"/>
                                    </p:animScale>
                                  </p:childTnLst>
                                </p:cTn>
                              </p:par>
                              <p:par>
                                <p:cTn id="47" presetID="26"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80">
                                          <p:stCondLst>
                                            <p:cond delay="0"/>
                                          </p:stCondLst>
                                        </p:cTn>
                                        <p:tgtEl>
                                          <p:spTgt spid="7"/>
                                        </p:tgtEl>
                                      </p:cBhvr>
                                    </p:animEffect>
                                    <p:anim calcmode="lin" valueType="num">
                                      <p:cBhvr>
                                        <p:cTn id="5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5" dur="26">
                                          <p:stCondLst>
                                            <p:cond delay="650"/>
                                          </p:stCondLst>
                                        </p:cTn>
                                        <p:tgtEl>
                                          <p:spTgt spid="7"/>
                                        </p:tgtEl>
                                      </p:cBhvr>
                                      <p:to x="100000" y="60000"/>
                                    </p:animScale>
                                    <p:animScale>
                                      <p:cBhvr>
                                        <p:cTn id="56" dur="166" decel="50000">
                                          <p:stCondLst>
                                            <p:cond delay="676"/>
                                          </p:stCondLst>
                                        </p:cTn>
                                        <p:tgtEl>
                                          <p:spTgt spid="7"/>
                                        </p:tgtEl>
                                      </p:cBhvr>
                                      <p:to x="100000" y="100000"/>
                                    </p:animScale>
                                    <p:animScale>
                                      <p:cBhvr>
                                        <p:cTn id="57" dur="26">
                                          <p:stCondLst>
                                            <p:cond delay="1312"/>
                                          </p:stCondLst>
                                        </p:cTn>
                                        <p:tgtEl>
                                          <p:spTgt spid="7"/>
                                        </p:tgtEl>
                                      </p:cBhvr>
                                      <p:to x="100000" y="80000"/>
                                    </p:animScale>
                                    <p:animScale>
                                      <p:cBhvr>
                                        <p:cTn id="58" dur="166" decel="50000">
                                          <p:stCondLst>
                                            <p:cond delay="1338"/>
                                          </p:stCondLst>
                                        </p:cTn>
                                        <p:tgtEl>
                                          <p:spTgt spid="7"/>
                                        </p:tgtEl>
                                      </p:cBhvr>
                                      <p:to x="100000" y="100000"/>
                                    </p:animScale>
                                    <p:animScale>
                                      <p:cBhvr>
                                        <p:cTn id="59" dur="26">
                                          <p:stCondLst>
                                            <p:cond delay="1642"/>
                                          </p:stCondLst>
                                        </p:cTn>
                                        <p:tgtEl>
                                          <p:spTgt spid="7"/>
                                        </p:tgtEl>
                                      </p:cBhvr>
                                      <p:to x="100000" y="90000"/>
                                    </p:animScale>
                                    <p:animScale>
                                      <p:cBhvr>
                                        <p:cTn id="60" dur="166" decel="50000">
                                          <p:stCondLst>
                                            <p:cond delay="1668"/>
                                          </p:stCondLst>
                                        </p:cTn>
                                        <p:tgtEl>
                                          <p:spTgt spid="7"/>
                                        </p:tgtEl>
                                      </p:cBhvr>
                                      <p:to x="100000" y="100000"/>
                                    </p:animScale>
                                    <p:animScale>
                                      <p:cBhvr>
                                        <p:cTn id="61" dur="26">
                                          <p:stCondLst>
                                            <p:cond delay="1808"/>
                                          </p:stCondLst>
                                        </p:cTn>
                                        <p:tgtEl>
                                          <p:spTgt spid="7"/>
                                        </p:tgtEl>
                                      </p:cBhvr>
                                      <p:to x="100000" y="95000"/>
                                    </p:animScale>
                                    <p:animScale>
                                      <p:cBhvr>
                                        <p:cTn id="6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734558" y="62048"/>
            <a:ext cx="4850642" cy="817373"/>
          </a:xfrm>
          <a:prstGeom prst="roundRect">
            <a:avLst/>
          </a:prstGeom>
          <a:solidFill>
            <a:schemeClr val="accent1">
              <a:lumMod val="60000"/>
              <a:lumOff val="4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PRESENTATION DE LA SOLUTION </a:t>
            </a:r>
            <a:endParaRPr lang="fr-CA" sz="2400"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5</a:t>
            </a:r>
          </a:p>
        </p:txBody>
      </p:sp>
      <p:pic>
        <p:nvPicPr>
          <p:cNvPr id="10" name="Picture 43"/>
          <p:cNvPicPr>
            <a:picLocks noChangeAspect="1"/>
          </p:cNvPicPr>
          <p:nvPr/>
        </p:nvPicPr>
        <p:blipFill>
          <a:blip r:embed="rId2">
            <a:duotone>
              <a:prstClr val="black"/>
              <a:schemeClr val="accent1">
                <a:tint val="45000"/>
                <a:satMod val="400000"/>
              </a:schemeClr>
            </a:duotone>
          </a:blip>
          <a:stretch>
            <a:fillRect/>
          </a:stretch>
        </p:blipFill>
        <p:spPr>
          <a:xfrm>
            <a:off x="25399" y="38100"/>
            <a:ext cx="841321" cy="841321"/>
          </a:xfrm>
          <a:prstGeom prst="rect">
            <a:avLst/>
          </a:prstGeom>
        </p:spPr>
      </p:pic>
      <p:pic>
        <p:nvPicPr>
          <p:cNvPr id="11" name="Picture 43"/>
          <p:cNvPicPr>
            <a:picLocks noChangeAspect="1"/>
          </p:cNvPicPr>
          <p:nvPr/>
        </p:nvPicPr>
        <p:blipFill>
          <a:blip r:embed="rId2">
            <a:duotone>
              <a:prstClr val="black"/>
              <a:schemeClr val="accent1">
                <a:tint val="45000"/>
                <a:satMod val="400000"/>
              </a:schemeClr>
            </a:duotone>
          </a:blip>
          <a:stretch>
            <a:fillRect/>
          </a:stretch>
        </p:blipFill>
        <p:spPr>
          <a:xfrm>
            <a:off x="11312579" y="38100"/>
            <a:ext cx="841321" cy="841321"/>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296" y="3783279"/>
            <a:ext cx="3988660" cy="2657445"/>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688" y="955797"/>
            <a:ext cx="3955876" cy="2323921"/>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2705" y="3475407"/>
            <a:ext cx="3467101" cy="3301283"/>
          </a:xfrm>
          <a:prstGeom prst="rect">
            <a:avLst/>
          </a:prstGeom>
        </p:spPr>
      </p:pic>
      <p:pic>
        <p:nvPicPr>
          <p:cNvPr id="17" name="Imag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075" y="958924"/>
            <a:ext cx="3966304" cy="2388017"/>
          </a:xfrm>
          <a:prstGeom prst="rect">
            <a:avLst/>
          </a:prstGeom>
        </p:spPr>
      </p:pic>
      <p:sp>
        <p:nvSpPr>
          <p:cNvPr id="18" name="Rectangle 17"/>
          <p:cNvSpPr/>
          <p:nvPr/>
        </p:nvSpPr>
        <p:spPr>
          <a:xfrm>
            <a:off x="821987" y="3183302"/>
            <a:ext cx="4751812" cy="553998"/>
          </a:xfrm>
          <a:prstGeom prst="rect">
            <a:avLst/>
          </a:prstGeom>
        </p:spPr>
        <p:txBody>
          <a:bodyPr wrap="squar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Création d’un site de vente en ligne </a:t>
            </a:r>
            <a:endParaRPr lang="fr-CA" sz="2000" b="1" dirty="0">
              <a:latin typeface="Rockwell" panose="02060603020205020403" pitchFamily="18" charset="0"/>
              <a:ea typeface="Calibri" panose="020F0502020204030204" pitchFamily="34" charset="0"/>
            </a:endParaRPr>
          </a:p>
        </p:txBody>
      </p:sp>
      <p:sp>
        <p:nvSpPr>
          <p:cNvPr id="20" name="Rectangle 19"/>
          <p:cNvSpPr/>
          <p:nvPr/>
        </p:nvSpPr>
        <p:spPr>
          <a:xfrm>
            <a:off x="446059" y="6351960"/>
            <a:ext cx="5978580" cy="553998"/>
          </a:xfrm>
          <a:prstGeom prst="rect">
            <a:avLst/>
          </a:prstGeom>
        </p:spPr>
        <p:txBody>
          <a:bodyPr wrap="squar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Diversification des pagnes traditionnelles </a:t>
            </a:r>
            <a:endParaRPr lang="fr-CA" sz="2000" b="1" dirty="0">
              <a:latin typeface="Rockwell" panose="02060603020205020403" pitchFamily="18" charset="0"/>
              <a:ea typeface="Calibri" panose="020F0502020204030204" pitchFamily="34" charset="0"/>
            </a:endParaRPr>
          </a:p>
        </p:txBody>
      </p:sp>
      <p:sp>
        <p:nvSpPr>
          <p:cNvPr id="21" name="Rectangle 20"/>
          <p:cNvSpPr/>
          <p:nvPr/>
        </p:nvSpPr>
        <p:spPr>
          <a:xfrm>
            <a:off x="6579937" y="3188072"/>
            <a:ext cx="5978580" cy="498470"/>
          </a:xfrm>
          <a:prstGeom prst="rect">
            <a:avLst/>
          </a:prstGeom>
        </p:spPr>
        <p:txBody>
          <a:bodyPr wrap="squar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Promotion du site de vente </a:t>
            </a:r>
            <a:endParaRPr lang="fr-CA" sz="2000" b="1" dirty="0">
              <a:latin typeface="Rockwell" panose="02060603020205020403" pitchFamily="18" charset="0"/>
              <a:ea typeface="Calibri" panose="020F0502020204030204" pitchFamily="34" charset="0"/>
            </a:endParaRPr>
          </a:p>
        </p:txBody>
      </p:sp>
      <p:sp>
        <p:nvSpPr>
          <p:cNvPr id="22" name="Rectangle 21"/>
          <p:cNvSpPr/>
          <p:nvPr/>
        </p:nvSpPr>
        <p:spPr>
          <a:xfrm>
            <a:off x="6579937" y="6336090"/>
            <a:ext cx="5978580" cy="498470"/>
          </a:xfrm>
          <a:prstGeom prst="rect">
            <a:avLst/>
          </a:prstGeom>
        </p:spPr>
        <p:txBody>
          <a:bodyPr wrap="square">
            <a:spAutoFit/>
          </a:bodyPr>
          <a:lstStyle/>
          <a:p>
            <a:pPr algn="ctr">
              <a:lnSpc>
                <a:spcPct val="150000"/>
              </a:lnSpc>
              <a:spcAft>
                <a:spcPts val="800"/>
              </a:spcAft>
              <a:tabLst>
                <a:tab pos="450215" algn="l"/>
              </a:tabLst>
            </a:pPr>
            <a:r>
              <a:rPr lang="fr-CM" sz="2000" b="1" dirty="0">
                <a:latin typeface="Rockwell" panose="02060603020205020403" pitchFamily="18" charset="0"/>
                <a:ea typeface="Calibri" panose="020F0502020204030204" pitchFamily="34" charset="0"/>
              </a:rPr>
              <a:t>Mode de paiement facile et fiable  </a:t>
            </a:r>
            <a:endParaRPr lang="fr-CA" sz="2000" b="1" dirty="0">
              <a:latin typeface="Rockwell" panose="02060603020205020403" pitchFamily="18" charset="0"/>
              <a:ea typeface="Calibri" panose="020F0502020204030204" pitchFamily="34" charset="0"/>
            </a:endParaRPr>
          </a:p>
        </p:txBody>
      </p:sp>
    </p:spTree>
    <p:extLst>
      <p:ext uri="{BB962C8B-B14F-4D97-AF65-F5344CB8AC3E}">
        <p14:creationId xmlns:p14="http://schemas.microsoft.com/office/powerpoint/2010/main" val="412778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3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1000" fill="hold"/>
                                        <p:tgtEl>
                                          <p:spTgt spid="17"/>
                                        </p:tgtEl>
                                        <p:attrNameLst>
                                          <p:attrName>ppt_w</p:attrName>
                                        </p:attrNameLst>
                                      </p:cBhvr>
                                      <p:tavLst>
                                        <p:tav tm="0">
                                          <p:val>
                                            <p:fltVal val="0"/>
                                          </p:val>
                                        </p:tav>
                                        <p:tav tm="100000">
                                          <p:val>
                                            <p:strVal val="#ppt_w"/>
                                          </p:val>
                                        </p:tav>
                                      </p:tavLst>
                                    </p:anim>
                                    <p:anim calcmode="lin" valueType="num">
                                      <p:cBhvr>
                                        <p:cTn id="32" dur="1000" fill="hold"/>
                                        <p:tgtEl>
                                          <p:spTgt spid="17"/>
                                        </p:tgtEl>
                                        <p:attrNameLst>
                                          <p:attrName>ppt_h</p:attrName>
                                        </p:attrNameLst>
                                      </p:cBhvr>
                                      <p:tavLst>
                                        <p:tav tm="0">
                                          <p:val>
                                            <p:fltVal val="0"/>
                                          </p:val>
                                        </p:tav>
                                        <p:tav tm="100000">
                                          <p:val>
                                            <p:strVal val="#ppt_h"/>
                                          </p:val>
                                        </p:tav>
                                      </p:tavLst>
                                    </p:anim>
                                    <p:anim calcmode="lin" valueType="num">
                                      <p:cBhvr>
                                        <p:cTn id="33" dur="1000" fill="hold"/>
                                        <p:tgtEl>
                                          <p:spTgt spid="17"/>
                                        </p:tgtEl>
                                        <p:attrNameLst>
                                          <p:attrName>style.rotation</p:attrName>
                                        </p:attrNameLst>
                                      </p:cBhvr>
                                      <p:tavLst>
                                        <p:tav tm="0">
                                          <p:val>
                                            <p:fltVal val="90"/>
                                          </p:val>
                                        </p:tav>
                                        <p:tav tm="100000">
                                          <p:val>
                                            <p:fltVal val="0"/>
                                          </p:val>
                                        </p:tav>
                                      </p:tavLst>
                                    </p:anim>
                                    <p:animEffect transition="in" filter="fade">
                                      <p:cBhvr>
                                        <p:cTn id="34" dur="1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arn(inVertical)">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734558" y="62048"/>
            <a:ext cx="4850642" cy="817373"/>
          </a:xfrm>
          <a:prstGeom prst="roundRect">
            <a:avLst/>
          </a:prstGeom>
          <a:solidFill>
            <a:srgbClr val="FFFA38"/>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fr-BE" sz="2400" dirty="0">
                <a:solidFill>
                  <a:schemeClr val="tx1"/>
                </a:solidFill>
                <a:latin typeface="Algerian" panose="04020705040A02060702" pitchFamily="82" charset="0"/>
              </a:rPr>
              <a:t>Méthodologie 1/5</a:t>
            </a:r>
            <a:endParaRPr lang="fr-CA" sz="2400" dirty="0">
              <a:solidFill>
                <a:schemeClr val="tx1"/>
              </a:solidFill>
              <a:latin typeface="Algerian" panose="04020705040A02060702" pitchFamily="82" charset="0"/>
            </a:endParaRPr>
          </a:p>
        </p:txBody>
      </p:sp>
      <p:sp>
        <p:nvSpPr>
          <p:cNvPr id="19" name="Ellipse 18"/>
          <p:cNvSpPr/>
          <p:nvPr/>
        </p:nvSpPr>
        <p:spPr>
          <a:xfrm>
            <a:off x="-18832" y="6254780"/>
            <a:ext cx="570624" cy="587454"/>
          </a:xfrm>
          <a:prstGeom prst="ellipse">
            <a:avLst/>
          </a:prstGeom>
          <a:solidFill>
            <a:srgbClr val="FFFA3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lgerian" panose="04020705040A02060702" pitchFamily="82" charset="0"/>
              </a:rPr>
              <a:t>6</a:t>
            </a:r>
          </a:p>
        </p:txBody>
      </p:sp>
      <p:pic>
        <p:nvPicPr>
          <p:cNvPr id="14" name="Picture 44"/>
          <p:cNvPicPr>
            <a:picLocks noChangeAspect="1"/>
          </p:cNvPicPr>
          <p:nvPr/>
        </p:nvPicPr>
        <p:blipFill>
          <a:blip r:embed="rId2">
            <a:duotone>
              <a:prstClr val="black"/>
              <a:schemeClr val="accent4">
                <a:tint val="45000"/>
                <a:satMod val="400000"/>
              </a:schemeClr>
            </a:duotone>
          </a:blip>
          <a:stretch>
            <a:fillRect/>
          </a:stretch>
        </p:blipFill>
        <p:spPr>
          <a:xfrm>
            <a:off x="25398" y="0"/>
            <a:ext cx="841321" cy="841321"/>
          </a:xfrm>
          <a:prstGeom prst="rect">
            <a:avLst/>
          </a:prstGeom>
        </p:spPr>
      </p:pic>
      <p:pic>
        <p:nvPicPr>
          <p:cNvPr id="15" name="Picture 44"/>
          <p:cNvPicPr>
            <a:picLocks noChangeAspect="1"/>
          </p:cNvPicPr>
          <p:nvPr/>
        </p:nvPicPr>
        <p:blipFill>
          <a:blip r:embed="rId2">
            <a:duotone>
              <a:prstClr val="black"/>
              <a:schemeClr val="accent4">
                <a:tint val="45000"/>
                <a:satMod val="400000"/>
              </a:schemeClr>
            </a:duotone>
          </a:blip>
          <a:stretch>
            <a:fillRect/>
          </a:stretch>
        </p:blipFill>
        <p:spPr>
          <a:xfrm>
            <a:off x="11339538" y="0"/>
            <a:ext cx="841321" cy="841321"/>
          </a:xfrm>
          <a:prstGeom prst="rect">
            <a:avLst/>
          </a:prstGeom>
        </p:spPr>
      </p:pic>
      <p:grpSp>
        <p:nvGrpSpPr>
          <p:cNvPr id="16" name="Group 12">
            <a:extLst>
              <a:ext uri="{FF2B5EF4-FFF2-40B4-BE49-F238E27FC236}">
                <a16:creationId xmlns:a16="http://schemas.microsoft.com/office/drawing/2014/main" id="{93D1AE60-B21E-4730-A868-C18A17571A5A}"/>
              </a:ext>
            </a:extLst>
          </p:cNvPr>
          <p:cNvGrpSpPr/>
          <p:nvPr/>
        </p:nvGrpSpPr>
        <p:grpSpPr>
          <a:xfrm>
            <a:off x="866719" y="1425521"/>
            <a:ext cx="3981941" cy="3063515"/>
            <a:chOff x="264368" y="-531724"/>
            <a:chExt cx="4956110" cy="3552817"/>
          </a:xfrm>
        </p:grpSpPr>
        <p:pic>
          <p:nvPicPr>
            <p:cNvPr id="23" name="Graphic 10">
              <a:extLst>
                <a:ext uri="{FF2B5EF4-FFF2-40B4-BE49-F238E27FC236}">
                  <a16:creationId xmlns:a16="http://schemas.microsoft.com/office/drawing/2014/main" id="{876B5352-B2DF-437D-87EF-CD9D28A1E4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881" y="-531724"/>
              <a:ext cx="4883597" cy="3552817"/>
            </a:xfrm>
            <a:prstGeom prst="rect">
              <a:avLst/>
            </a:prstGeom>
          </p:spPr>
        </p:pic>
        <p:sp>
          <p:nvSpPr>
            <p:cNvPr id="24" name="Rectangle 23">
              <a:extLst>
                <a:ext uri="{FF2B5EF4-FFF2-40B4-BE49-F238E27FC236}">
                  <a16:creationId xmlns:a16="http://schemas.microsoft.com/office/drawing/2014/main" id="{FC768240-BBF8-42A7-8DE7-AD4738C0D423}"/>
                </a:ext>
              </a:extLst>
            </p:cNvPr>
            <p:cNvSpPr/>
            <p:nvPr/>
          </p:nvSpPr>
          <p:spPr>
            <a:xfrm>
              <a:off x="264368" y="2272654"/>
              <a:ext cx="1988393" cy="6076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accent2">
                      <a:lumMod val="75000"/>
                    </a:schemeClr>
                  </a:solidFill>
                  <a:latin typeface="Rockwell" panose="02060603020205020403" pitchFamily="18" charset="0"/>
                </a:rPr>
                <a:t>Version 1.3</a:t>
              </a:r>
              <a:endParaRPr lang="en-US" sz="2400" dirty="0">
                <a:solidFill>
                  <a:schemeClr val="accent2">
                    <a:lumMod val="75000"/>
                  </a:schemeClr>
                </a:solidFill>
                <a:latin typeface="Rockwell" panose="02060603020205020403" pitchFamily="18" charset="0"/>
              </a:endParaRPr>
            </a:p>
          </p:txBody>
        </p:sp>
      </p:grpSp>
      <p:pic>
        <p:nvPicPr>
          <p:cNvPr id="26" name="Image 25"/>
          <p:cNvPicPr/>
          <p:nvPr/>
        </p:nvPicPr>
        <p:blipFill>
          <a:blip r:embed="rId5">
            <a:extLst>
              <a:ext uri="{28A0092B-C50C-407E-A947-70E740481C1C}">
                <a14:useLocalDpi xmlns:a14="http://schemas.microsoft.com/office/drawing/2010/main" val="0"/>
              </a:ext>
            </a:extLst>
          </a:blip>
          <a:srcRect/>
          <a:stretch>
            <a:fillRect/>
          </a:stretch>
        </p:blipFill>
        <p:spPr bwMode="auto">
          <a:xfrm>
            <a:off x="6457632" y="1218965"/>
            <a:ext cx="4464368" cy="3476625"/>
          </a:xfrm>
          <a:prstGeom prst="rect">
            <a:avLst/>
          </a:prstGeom>
          <a:noFill/>
          <a:ln>
            <a:noFill/>
          </a:ln>
        </p:spPr>
      </p:pic>
    </p:spTree>
    <p:extLst>
      <p:ext uri="{BB962C8B-B14F-4D97-AF65-F5344CB8AC3E}">
        <p14:creationId xmlns:p14="http://schemas.microsoft.com/office/powerpoint/2010/main" val="266497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TotalTime>
  <Words>653</Words>
  <Application>Microsoft Office PowerPoint</Application>
  <PresentationFormat>Grand écran</PresentationFormat>
  <Paragraphs>212</Paragraphs>
  <Slides>18</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18</vt:i4>
      </vt:variant>
    </vt:vector>
  </HeadingPairs>
  <TitlesOfParts>
    <vt:vector size="30" baseType="lpstr">
      <vt:lpstr>Algerian</vt:lpstr>
      <vt:lpstr>Amasis MT Pro Medium</vt:lpstr>
      <vt:lpstr>Arial</vt:lpstr>
      <vt:lpstr>Arial Black</vt:lpstr>
      <vt:lpstr>Arial Rounded MT Bold</vt:lpstr>
      <vt:lpstr>Calibri</vt:lpstr>
      <vt:lpstr>Calibri Light</vt:lpstr>
      <vt:lpstr>Copperplate Gothic Bold</vt:lpstr>
      <vt:lpstr>Rockwell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Qssaiugiygcxyryyy</dc:creator>
  <cp:lastModifiedBy>Vegas Steve</cp:lastModifiedBy>
  <cp:revision>76</cp:revision>
  <dcterms:created xsi:type="dcterms:W3CDTF">2023-10-02T04:41:41Z</dcterms:created>
  <dcterms:modified xsi:type="dcterms:W3CDTF">2023-10-12T14:12:11Z</dcterms:modified>
</cp:coreProperties>
</file>