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95bd8ed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95bd8e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95bd8edf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95bd8ed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95bd8edf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95bd8ed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7" name="Google Shape;17;p2"/>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0" name="Google Shape;20;p2"/>
          <p:cNvGrpSpPr/>
          <p:nvPr/>
        </p:nvGrpSpPr>
        <p:grpSpPr>
          <a:xfrm>
            <a:off x="1292493" y="4299807"/>
            <a:ext cx="2083885" cy="2083885"/>
            <a:chOff x="4842143" y="3556857"/>
            <a:chExt cx="2083885" cy="2083885"/>
          </a:xfrm>
        </p:grpSpPr>
        <p:sp>
          <p:nvSpPr>
            <p:cNvPr id="21" name="Google Shape;21;p2"/>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1"/>
          <p:cNvSpPr txBox="1"/>
          <p:nvPr>
            <p:ph type="title"/>
          </p:nvPr>
        </p:nvSpPr>
        <p:spPr>
          <a:xfrm>
            <a:off x="550862" y="503906"/>
            <a:ext cx="11090275" cy="133305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1"/>
          <p:cNvSpPr txBox="1"/>
          <p:nvPr>
            <p:ph idx="1" type="body"/>
          </p:nvPr>
        </p:nvSpPr>
        <p:spPr>
          <a:xfrm rot="5400000">
            <a:off x="4107182" y="-1442457"/>
            <a:ext cx="3978963" cy="110916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1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12"/>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3"/>
          <p:cNvGrpSpPr/>
          <p:nvPr/>
        </p:nvGrpSpPr>
        <p:grpSpPr>
          <a:xfrm>
            <a:off x="363888" y="5322560"/>
            <a:ext cx="1030305" cy="1030305"/>
            <a:chOff x="10240859" y="1436639"/>
            <a:chExt cx="1030305" cy="1030305"/>
          </a:xfrm>
        </p:grpSpPr>
        <p:sp>
          <p:nvSpPr>
            <p:cNvPr id="27" name="Google Shape;27;p3"/>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3"/>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3"/>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3"/>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1" name="Google Shape;31;p3"/>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41" name="Google Shape;41;p4"/>
          <p:cNvSpPr/>
          <p:nvPr/>
        </p:nvSpPr>
        <p:spPr>
          <a:xfrm flipH="1" rot="8100000">
            <a:off x="-410727" y="3958416"/>
            <a:ext cx="3536330" cy="1853969"/>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4"/>
          <p:cNvSpPr/>
          <p:nvPr/>
        </p:nvSpPr>
        <p:spPr>
          <a:xfrm flipH="1" rot="8100000">
            <a:off x="-481151" y="3649708"/>
            <a:ext cx="3478701" cy="2164843"/>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4"/>
          <p:cNvSpPr/>
          <p:nvPr/>
        </p:nvSpPr>
        <p:spPr>
          <a:xfrm flipH="1" rot="2700000">
            <a:off x="1512277" y="2840042"/>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4"/>
          <p:cNvSpPr/>
          <p:nvPr/>
        </p:nvSpPr>
        <p:spPr>
          <a:xfrm>
            <a:off x="1780661" y="385236"/>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5" name="Google Shape;45;p4"/>
          <p:cNvGrpSpPr/>
          <p:nvPr/>
        </p:nvGrpSpPr>
        <p:grpSpPr>
          <a:xfrm>
            <a:off x="509106" y="1383159"/>
            <a:ext cx="897877" cy="934082"/>
            <a:chOff x="5129684" y="1232940"/>
            <a:chExt cx="897877" cy="934082"/>
          </a:xfrm>
        </p:grpSpPr>
        <p:sp>
          <p:nvSpPr>
            <p:cNvPr id="46" name="Google Shape;46;p4"/>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4"/>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4"/>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5"/>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1" name="Google Shape;51;p5"/>
          <p:cNvGrpSpPr/>
          <p:nvPr/>
        </p:nvGrpSpPr>
        <p:grpSpPr>
          <a:xfrm>
            <a:off x="233344" y="5384019"/>
            <a:ext cx="828357" cy="828357"/>
            <a:chOff x="2895711" y="1234487"/>
            <a:chExt cx="828357" cy="828357"/>
          </a:xfrm>
        </p:grpSpPr>
        <p:sp>
          <p:nvSpPr>
            <p:cNvPr id="52" name="Google Shape;52;p5"/>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5"/>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4" name="Google Shape;54;p5"/>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5"/>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grpSp>
        <p:nvGrpSpPr>
          <p:cNvPr id="61" name="Google Shape;61;p6"/>
          <p:cNvGrpSpPr/>
          <p:nvPr/>
        </p:nvGrpSpPr>
        <p:grpSpPr>
          <a:xfrm>
            <a:off x="220889" y="4984670"/>
            <a:ext cx="897877" cy="934082"/>
            <a:chOff x="5129684" y="1232940"/>
            <a:chExt cx="897877" cy="934082"/>
          </a:xfrm>
        </p:grpSpPr>
        <p:sp>
          <p:nvSpPr>
            <p:cNvPr id="62" name="Google Shape;62;p6"/>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6"/>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6"/>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5" name="Google Shape;65;p6"/>
          <p:cNvSpPr txBox="1"/>
          <p:nvPr>
            <p:ph type="title"/>
          </p:nvPr>
        </p:nvSpPr>
        <p:spPr>
          <a:xfrm>
            <a:off x="550863" y="575409"/>
            <a:ext cx="4500562"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
          <p:cNvSpPr/>
          <p:nvPr>
            <p:ph idx="2" type="pic"/>
          </p:nvPr>
        </p:nvSpPr>
        <p:spPr>
          <a:xfrm>
            <a:off x="5267324" y="575409"/>
            <a:ext cx="6373813" cy="5733316"/>
          </a:xfrm>
          <a:prstGeom prst="rect">
            <a:avLst/>
          </a:prstGeom>
          <a:noFill/>
          <a:ln>
            <a:noFill/>
          </a:ln>
        </p:spPr>
      </p:sp>
      <p:sp>
        <p:nvSpPr>
          <p:cNvPr id="67" name="Google Shape;67;p6"/>
          <p:cNvSpPr txBox="1"/>
          <p:nvPr>
            <p:ph idx="1" type="body"/>
          </p:nvPr>
        </p:nvSpPr>
        <p:spPr>
          <a:xfrm>
            <a:off x="550863" y="1776195"/>
            <a:ext cx="4500562" cy="453253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grpSp>
        <p:nvGrpSpPr>
          <p:cNvPr id="72" name="Google Shape;72;p7"/>
          <p:cNvGrpSpPr/>
          <p:nvPr/>
        </p:nvGrpSpPr>
        <p:grpSpPr>
          <a:xfrm>
            <a:off x="4752748" y="4823504"/>
            <a:ext cx="1656714" cy="1656714"/>
            <a:chOff x="2481534" y="2139594"/>
            <a:chExt cx="1656714" cy="1656714"/>
          </a:xfrm>
        </p:grpSpPr>
        <p:sp>
          <p:nvSpPr>
            <p:cNvPr id="73" name="Google Shape;73;p7"/>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7"/>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5" name="Google Shape;75;p7"/>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7" name="Google Shape;77;p7"/>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7"/>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grpSp>
        <p:nvGrpSpPr>
          <p:cNvPr id="82" name="Google Shape;82;p8"/>
          <p:cNvGrpSpPr/>
          <p:nvPr/>
        </p:nvGrpSpPr>
        <p:grpSpPr>
          <a:xfrm>
            <a:off x="242406" y="748159"/>
            <a:ext cx="897877" cy="934082"/>
            <a:chOff x="5129684" y="1232940"/>
            <a:chExt cx="897877" cy="934082"/>
          </a:xfrm>
        </p:grpSpPr>
        <p:sp>
          <p:nvSpPr>
            <p:cNvPr id="83" name="Google Shape;83;p8"/>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8"/>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8"/>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6" name="Google Shape;86;p8"/>
          <p:cNvSpPr txBox="1"/>
          <p:nvPr>
            <p:ph type="title"/>
          </p:nvPr>
        </p:nvSpPr>
        <p:spPr>
          <a:xfrm>
            <a:off x="563563" y="474345"/>
            <a:ext cx="11077574" cy="295465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90" name="Google Shape;90;p8"/>
          <p:cNvSpPr txBox="1"/>
          <p:nvPr>
            <p:ph idx="1" type="body"/>
          </p:nvPr>
        </p:nvSpPr>
        <p:spPr>
          <a:xfrm>
            <a:off x="566271" y="3629772"/>
            <a:ext cx="11074866" cy="267895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Clr>
                <a:schemeClr val="lt1"/>
              </a:buClr>
              <a:buSzPts val="2400"/>
              <a:buNone/>
              <a:defRPr sz="2400">
                <a:solidFill>
                  <a:schemeClr val="lt1"/>
                </a:solidFill>
              </a:defRPr>
            </a:lvl1pPr>
            <a:lvl2pPr indent="-228600" lvl="1" marL="914400" algn="l">
              <a:lnSpc>
                <a:spcPct val="110000"/>
              </a:lnSpc>
              <a:spcBef>
                <a:spcPts val="800"/>
              </a:spcBef>
              <a:spcAft>
                <a:spcPts val="0"/>
              </a:spcAft>
              <a:buClr>
                <a:schemeClr val="lt1"/>
              </a:buClr>
              <a:buSzPts val="2000"/>
              <a:buNone/>
              <a:defRPr sz="2000">
                <a:solidFill>
                  <a:schemeClr val="lt1"/>
                </a:solidFill>
              </a:defRPr>
            </a:lvl2pPr>
            <a:lvl3pPr indent="-228600" lvl="2" marL="1371600" algn="l">
              <a:lnSpc>
                <a:spcPct val="110000"/>
              </a:lnSpc>
              <a:spcBef>
                <a:spcPts val="800"/>
              </a:spcBef>
              <a:spcAft>
                <a:spcPts val="0"/>
              </a:spcAft>
              <a:buClr>
                <a:schemeClr val="lt1"/>
              </a:buClr>
              <a:buSzPts val="1800"/>
              <a:buNone/>
              <a:defRPr sz="1800">
                <a:solidFill>
                  <a:schemeClr val="lt1"/>
                </a:solidFill>
              </a:defRPr>
            </a:lvl3pPr>
            <a:lvl4pPr indent="-228600" lvl="3" marL="1828800" algn="l">
              <a:lnSpc>
                <a:spcPct val="110000"/>
              </a:lnSpc>
              <a:spcBef>
                <a:spcPts val="800"/>
              </a:spcBef>
              <a:spcAft>
                <a:spcPts val="0"/>
              </a:spcAft>
              <a:buClr>
                <a:schemeClr val="lt1"/>
              </a:buClr>
              <a:buSzPts val="1600"/>
              <a:buNone/>
              <a:defRPr sz="1600">
                <a:solidFill>
                  <a:schemeClr val="lt1"/>
                </a:solidFill>
              </a:defRPr>
            </a:lvl4pPr>
            <a:lvl5pPr indent="-228600" lvl="4" marL="2286000" algn="l">
              <a:lnSpc>
                <a:spcPct val="110000"/>
              </a:lnSpc>
              <a:spcBef>
                <a:spcPts val="800"/>
              </a:spcBef>
              <a:spcAft>
                <a:spcPts val="0"/>
              </a:spcAft>
              <a:buClr>
                <a:schemeClr val="lt1"/>
              </a:buClr>
              <a:buSzPts val="1600"/>
              <a:buNone/>
              <a:defRPr sz="1600">
                <a:solidFill>
                  <a:schemeClr val="lt1"/>
                </a:solidFill>
              </a:defRPr>
            </a:lvl5pPr>
            <a:lvl6pPr indent="-228600" lvl="5" marL="2743200" algn="l">
              <a:lnSpc>
                <a:spcPct val="90000"/>
              </a:lnSpc>
              <a:spcBef>
                <a:spcPts val="8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91" name="Google Shape;91;p8"/>
          <p:cNvSpPr/>
          <p:nvPr/>
        </p:nvSpPr>
        <p:spPr>
          <a:xfrm rot="-2700000">
            <a:off x="11209132" y="4448189"/>
            <a:ext cx="999200" cy="1262947"/>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2B274A"/>
              </a:gs>
              <a:gs pos="30000">
                <a:srgbClr val="2B274A"/>
              </a:gs>
              <a:gs pos="40000">
                <a:srgbClr val="453E75"/>
              </a:gs>
              <a:gs pos="60000">
                <a:srgbClr val="2B274A"/>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8"/>
          <p:cNvSpPr/>
          <p:nvPr/>
        </p:nvSpPr>
        <p:spPr>
          <a:xfrm rot="2700000">
            <a:off x="11686937" y="4853516"/>
            <a:ext cx="540000" cy="978284"/>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9"/>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9"/>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9"/>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9"/>
          <p:cNvSpPr txBox="1"/>
          <p:nvPr>
            <p:ph idx="1" type="body"/>
          </p:nvPr>
        </p:nvSpPr>
        <p:spPr>
          <a:xfrm>
            <a:off x="550864" y="1881275"/>
            <a:ext cx="5437186" cy="535354"/>
          </a:xfrm>
          <a:prstGeom prst="rect">
            <a:avLst/>
          </a:prstGeom>
          <a:noFill/>
          <a:ln>
            <a:noFill/>
          </a:ln>
        </p:spPr>
        <p:txBody>
          <a:bodyPr anchorCtr="0" anchor="b" bIns="0" lIns="0" spcFirstLastPara="1" rIns="0" wrap="square" tIns="0">
            <a:norm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Arial"/>
                <a:ea typeface="Arial"/>
                <a:cs typeface="Arial"/>
                <a:sym typeface="Arial"/>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8" name="Google Shape;98;p9"/>
          <p:cNvSpPr txBox="1"/>
          <p:nvPr>
            <p:ph idx="2" type="body"/>
          </p:nvPr>
        </p:nvSpPr>
        <p:spPr>
          <a:xfrm>
            <a:off x="550863" y="2577270"/>
            <a:ext cx="5429114"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9" name="Google Shape;99;p9"/>
          <p:cNvSpPr txBox="1"/>
          <p:nvPr>
            <p:ph idx="3" type="body"/>
          </p:nvPr>
        </p:nvSpPr>
        <p:spPr>
          <a:xfrm>
            <a:off x="6212024" y="1881275"/>
            <a:ext cx="5436392" cy="535354"/>
          </a:xfrm>
          <a:prstGeom prst="rect">
            <a:avLst/>
          </a:prstGeom>
          <a:noFill/>
          <a:ln>
            <a:noFill/>
          </a:ln>
        </p:spPr>
        <p:txBody>
          <a:bodyPr anchorCtr="0" anchor="b" bIns="0" lIns="0" spcFirstLastPara="1" rIns="0" wrap="square" tIns="0">
            <a:normAutofit/>
          </a:bodyPr>
          <a:lstStyle>
            <a:lvl1pPr indent="-317500" lvl="0" marL="45720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9"/>
          <p:cNvSpPr txBox="1"/>
          <p:nvPr>
            <p:ph idx="4" type="body"/>
          </p:nvPr>
        </p:nvSpPr>
        <p:spPr>
          <a:xfrm>
            <a:off x="6212023" y="2577270"/>
            <a:ext cx="5436391"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0863" y="550800"/>
            <a:ext cx="11090275" cy="133305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50863" y="2113862"/>
            <a:ext cx="11091600" cy="3978963"/>
          </a:xfrm>
          <a:prstGeom prst="rect">
            <a:avLst/>
          </a:prstGeom>
          <a:noFill/>
          <a:ln>
            <a:noFill/>
          </a:ln>
        </p:spPr>
        <p:txBody>
          <a:bodyPr anchorCtr="0" anchor="t" bIns="0" lIns="0" spcFirstLastPara="1" rIns="0" wrap="square" tIns="0">
            <a:norm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3" name="Shape 123"/>
        <p:cNvGrpSpPr/>
        <p:nvPr/>
      </p:nvGrpSpPr>
      <p:grpSpPr>
        <a:xfrm>
          <a:off x="0" y="0"/>
          <a:ext cx="0" cy="0"/>
          <a:chOff x="0" y="0"/>
          <a:chExt cx="0" cy="0"/>
        </a:xfrm>
      </p:grpSpPr>
      <p:sp>
        <p:nvSpPr>
          <p:cNvPr id="124" name="Google Shape;124;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13"/>
          <p:cNvSpPr txBox="1"/>
          <p:nvPr>
            <p:ph type="ctrTitle"/>
          </p:nvPr>
        </p:nvSpPr>
        <p:spPr>
          <a:xfrm>
            <a:off x="1487501" y="549275"/>
            <a:ext cx="5769300" cy="34563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rial"/>
              <a:buNone/>
            </a:pPr>
            <a:r>
              <a:rPr b="1" lang="ru-RU" sz="5900"/>
              <a:t>Telco Customer ChurnRate Analysis</a:t>
            </a:r>
            <a:endParaRPr sz="5900"/>
          </a:p>
          <a:p>
            <a:pPr indent="0" lvl="0" marL="0" rtl="0" algn="l">
              <a:lnSpc>
                <a:spcPct val="100000"/>
              </a:lnSpc>
              <a:spcBef>
                <a:spcPts val="0"/>
              </a:spcBef>
              <a:spcAft>
                <a:spcPts val="0"/>
              </a:spcAft>
              <a:buClr>
                <a:schemeClr val="lt1"/>
              </a:buClr>
              <a:buSzPct val="100000"/>
              <a:buFont typeface="Arial"/>
              <a:buNone/>
            </a:pPr>
            <a:r>
              <a:t/>
            </a:r>
            <a:endParaRPr sz="5900"/>
          </a:p>
        </p:txBody>
      </p:sp>
      <p:sp>
        <p:nvSpPr>
          <p:cNvPr id="126" name="Google Shape;126;p13"/>
          <p:cNvSpPr txBox="1"/>
          <p:nvPr>
            <p:ph idx="1" type="subTitle"/>
          </p:nvPr>
        </p:nvSpPr>
        <p:spPr>
          <a:xfrm>
            <a:off x="1487488" y="4297776"/>
            <a:ext cx="5437187" cy="201094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2400"/>
              <a:buNone/>
            </a:pPr>
            <a:r>
              <a:rPr lang="ru-RU">
                <a:solidFill>
                  <a:schemeClr val="lt1"/>
                </a:solidFill>
              </a:rPr>
              <a:t>Assisted by Softarex Team &amp; Meshcharakou Egor</a:t>
            </a:r>
            <a:endParaRPr>
              <a:solidFill>
                <a:schemeClr val="lt1"/>
              </a:solidFill>
            </a:endParaRPr>
          </a:p>
        </p:txBody>
      </p:sp>
      <p:sp>
        <p:nvSpPr>
          <p:cNvPr id="127" name="Google Shape;127;p13"/>
          <p:cNvSpPr/>
          <p:nvPr/>
        </p:nvSpPr>
        <p:spPr>
          <a:xfrm>
            <a:off x="1" y="471760"/>
            <a:ext cx="666497" cy="1080000"/>
          </a:xfrm>
          <a:custGeom>
            <a:rect b="b" l="l" r="r" t="t"/>
            <a:pathLst>
              <a:path extrusionOk="0" h="1080000" w="666497">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8" name="Google Shape;128;p13"/>
          <p:cNvGrpSpPr/>
          <p:nvPr/>
        </p:nvGrpSpPr>
        <p:grpSpPr>
          <a:xfrm>
            <a:off x="7536066" y="210333"/>
            <a:ext cx="4970141" cy="4970142"/>
            <a:chOff x="7663732" y="81735"/>
            <a:chExt cx="4970141" cy="4970142"/>
          </a:xfrm>
        </p:grpSpPr>
        <p:sp>
          <p:nvSpPr>
            <p:cNvPr id="129" name="Google Shape;129;p13"/>
            <p:cNvSpPr/>
            <p:nvPr/>
          </p:nvSpPr>
          <p:spPr>
            <a:xfrm rot="8100000">
              <a:off x="8528803" y="672385"/>
              <a:ext cx="3240000" cy="378884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13"/>
            <p:cNvSpPr/>
            <p:nvPr/>
          </p:nvSpPr>
          <p:spPr>
            <a:xfrm rot="-8100000">
              <a:off x="8572003" y="180004"/>
              <a:ext cx="1620000" cy="3240000"/>
            </a:xfrm>
            <a:prstGeom prst="ellipse">
              <a:avLst/>
            </a:prstGeom>
            <a:gradFill>
              <a:gsLst>
                <a:gs pos="0">
                  <a:srgbClr val="2B274A"/>
                </a:gs>
                <a:gs pos="50000">
                  <a:srgbClr val="2B274A"/>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31" name="Google Shape;131;p13"/>
          <p:cNvGrpSpPr/>
          <p:nvPr/>
        </p:nvGrpSpPr>
        <p:grpSpPr>
          <a:xfrm>
            <a:off x="7963959" y="5099580"/>
            <a:ext cx="934081" cy="897876"/>
            <a:chOff x="7909909" y="1251044"/>
            <a:chExt cx="934081" cy="897876"/>
          </a:xfrm>
        </p:grpSpPr>
        <p:sp>
          <p:nvSpPr>
            <p:cNvPr id="132" name="Google Shape;132;p13"/>
            <p:cNvSpPr/>
            <p:nvPr/>
          </p:nvSpPr>
          <p:spPr>
            <a:xfrm rot="3600000">
              <a:off x="8220298" y="1428832"/>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60000"/>
                  </a:srgbClr>
                </a:gs>
                <a:gs pos="20000">
                  <a:srgbClr val="2B274A">
                    <a:alpha val="60000"/>
                  </a:srgbClr>
                </a:gs>
                <a:gs pos="100000">
                  <a:srgbClr val="59EFC0">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3"/>
            <p:cNvSpPr/>
            <p:nvPr/>
          </p:nvSpPr>
          <p:spPr>
            <a:xfrm rot="3600000">
              <a:off x="8066503" y="1339815"/>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60000"/>
                  </a:srgbClr>
                </a:gs>
                <a:gs pos="20000">
                  <a:srgbClr val="2B274A">
                    <a:alpha val="60000"/>
                  </a:srgbClr>
                </a:gs>
                <a:gs pos="100000">
                  <a:srgbClr val="59EFC0"/>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3"/>
            <p:cNvSpPr/>
            <p:nvPr/>
          </p:nvSpPr>
          <p:spPr>
            <a:xfrm rot="3600000">
              <a:off x="8217173" y="1608753"/>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60000"/>
                  </a:srgbClr>
                </a:gs>
                <a:gs pos="20000">
                  <a:srgbClr val="2B274A">
                    <a:alpha val="60000"/>
                  </a:srgbClr>
                </a:gs>
                <a:gs pos="100000">
                  <a:srgbClr val="59EFC0">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ru-RU"/>
              <a:t>2.2 </a:t>
            </a:r>
            <a:r>
              <a:rPr b="1" lang="ru-RU" sz="3600"/>
              <a:t>Categorical Data Analysis</a:t>
            </a:r>
            <a:endParaRPr/>
          </a:p>
        </p:txBody>
      </p:sp>
      <p:sp>
        <p:nvSpPr>
          <p:cNvPr id="212" name="Google Shape;212;p22"/>
          <p:cNvSpPr txBox="1"/>
          <p:nvPr>
            <p:ph idx="2" type="body"/>
          </p:nvPr>
        </p:nvSpPr>
        <p:spPr>
          <a:xfrm>
            <a:off x="550863" y="1717863"/>
            <a:ext cx="3565525" cy="983526"/>
          </a:xfrm>
          <a:prstGeom prst="rect">
            <a:avLst/>
          </a:prstGeom>
          <a:noFill/>
          <a:ln>
            <a:noFill/>
          </a:ln>
        </p:spPr>
        <p:txBody>
          <a:bodyPr anchorCtr="0" anchor="t" bIns="0" lIns="0" spcFirstLastPara="1" rIns="0" wrap="square" tIns="0">
            <a:normAutofit/>
          </a:bodyPr>
          <a:lstStyle/>
          <a:p>
            <a:pPr indent="-285750" lvl="0" marL="285750" rtl="0" algn="l">
              <a:lnSpc>
                <a:spcPct val="110000"/>
              </a:lnSpc>
              <a:spcBef>
                <a:spcPts val="0"/>
              </a:spcBef>
              <a:spcAft>
                <a:spcPts val="0"/>
              </a:spcAft>
              <a:buClr>
                <a:schemeClr val="lt1"/>
              </a:buClr>
              <a:buSzPts val="1500"/>
              <a:buFont typeface="Arial"/>
              <a:buChar char="•"/>
            </a:pPr>
            <a:r>
              <a:rPr lang="ru-RU" sz="1500">
                <a:solidFill>
                  <a:schemeClr val="lt1"/>
                </a:solidFill>
              </a:rPr>
              <a:t>the customers who doesn’t have Dependents will be more likely to churn for the Telco service.</a:t>
            </a:r>
            <a:endParaRPr>
              <a:solidFill>
                <a:schemeClr val="lt1"/>
              </a:solidFill>
            </a:endParaRPr>
          </a:p>
        </p:txBody>
      </p:sp>
      <p:sp>
        <p:nvSpPr>
          <p:cNvPr id="213" name="Google Shape;213;p22"/>
          <p:cNvSpPr txBox="1"/>
          <p:nvPr/>
        </p:nvSpPr>
        <p:spPr>
          <a:xfrm>
            <a:off x="6872243" y="1653469"/>
            <a:ext cx="3565525" cy="983526"/>
          </a:xfrm>
          <a:prstGeom prst="rect">
            <a:avLst/>
          </a:prstGeom>
          <a:noFill/>
          <a:ln>
            <a:noFill/>
          </a:ln>
        </p:spPr>
        <p:txBody>
          <a:bodyPr anchorCtr="0" anchor="t" bIns="0" lIns="0" spcFirstLastPara="1" rIns="0" wrap="square" tIns="0">
            <a:normAutofit lnSpcReduction="10000"/>
          </a:bodyPr>
          <a:lstStyle/>
          <a:p>
            <a:pPr indent="-285750" lvl="0" marL="285750" marR="0" rtl="0" algn="l">
              <a:lnSpc>
                <a:spcPct val="110000"/>
              </a:lnSpc>
              <a:spcBef>
                <a:spcPts val="0"/>
              </a:spcBef>
              <a:spcAft>
                <a:spcPts val="0"/>
              </a:spcAft>
              <a:buClr>
                <a:schemeClr val="lt1"/>
              </a:buClr>
              <a:buSzPts val="1500"/>
              <a:buFont typeface="Arial"/>
              <a:buChar char="•"/>
            </a:pPr>
            <a:r>
              <a:rPr b="0" i="0" lang="ru-RU" sz="1500" u="none" cap="none" strike="noStrike">
                <a:solidFill>
                  <a:schemeClr val="lt1"/>
                </a:solidFill>
                <a:latin typeface="Arial"/>
                <a:ea typeface="Arial"/>
                <a:cs typeface="Arial"/>
                <a:sym typeface="Arial"/>
              </a:rPr>
              <a:t> it looks like most people are using Fiber internet and the customers who subscribe to Fiber internet are more likely to Churn.</a:t>
            </a:r>
            <a:endParaRPr b="0" i="0" sz="1600" u="none" cap="none" strike="noStrike">
              <a:solidFill>
                <a:schemeClr val="lt1"/>
              </a:solidFill>
              <a:latin typeface="Arial"/>
              <a:ea typeface="Arial"/>
              <a:cs typeface="Arial"/>
              <a:sym typeface="Arial"/>
            </a:endParaRPr>
          </a:p>
        </p:txBody>
      </p:sp>
      <p:pic>
        <p:nvPicPr>
          <p:cNvPr descr="Изображение выглядит как текст, снимок экрана, диаграмма, Прямоугольник&#10;&#10;Автоматически созданное описание" id="214" name="Google Shape;214;p22"/>
          <p:cNvPicPr preferRelativeResize="0"/>
          <p:nvPr/>
        </p:nvPicPr>
        <p:blipFill rotWithShape="1">
          <a:blip r:embed="rId3">
            <a:alphaModFix/>
          </a:blip>
          <a:srcRect b="0" l="0" r="0" t="0"/>
          <a:stretch/>
        </p:blipFill>
        <p:spPr>
          <a:xfrm>
            <a:off x="723900" y="2746260"/>
            <a:ext cx="4618120" cy="3621402"/>
          </a:xfrm>
          <a:prstGeom prst="rect">
            <a:avLst/>
          </a:prstGeom>
          <a:noFill/>
          <a:ln>
            <a:noFill/>
          </a:ln>
        </p:spPr>
      </p:pic>
      <p:pic>
        <p:nvPicPr>
          <p:cNvPr descr="Изображение выглядит как текст, снимок экрана, диаграмма, Прямоугольник&#10;&#10;Автоматически созданное описание" id="215" name="Google Shape;215;p22"/>
          <p:cNvPicPr preferRelativeResize="0"/>
          <p:nvPr/>
        </p:nvPicPr>
        <p:blipFill rotWithShape="1">
          <a:blip r:embed="rId4">
            <a:alphaModFix/>
          </a:blip>
          <a:srcRect b="0" l="0" r="0" t="0"/>
          <a:stretch/>
        </p:blipFill>
        <p:spPr>
          <a:xfrm>
            <a:off x="6569242" y="2748414"/>
            <a:ext cx="4688305" cy="3617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ru-RU"/>
              <a:t>2.2 </a:t>
            </a:r>
            <a:r>
              <a:rPr b="1" lang="ru-RU" sz="3600"/>
              <a:t>Categorical Data Analysis</a:t>
            </a:r>
            <a:endParaRPr/>
          </a:p>
        </p:txBody>
      </p:sp>
      <p:sp>
        <p:nvSpPr>
          <p:cNvPr id="221" name="Google Shape;221;p23"/>
          <p:cNvSpPr txBox="1"/>
          <p:nvPr>
            <p:ph idx="2" type="body"/>
          </p:nvPr>
        </p:nvSpPr>
        <p:spPr>
          <a:xfrm>
            <a:off x="550863" y="1717863"/>
            <a:ext cx="4297446" cy="973500"/>
          </a:xfrm>
          <a:prstGeom prst="rect">
            <a:avLst/>
          </a:prstGeom>
          <a:noFill/>
          <a:ln>
            <a:noFill/>
          </a:ln>
        </p:spPr>
        <p:txBody>
          <a:bodyPr anchorCtr="0" anchor="t" bIns="0" lIns="0" spcFirstLastPara="1" rIns="0" wrap="square" tIns="0">
            <a:normAutofit/>
          </a:bodyPr>
          <a:lstStyle/>
          <a:p>
            <a:pPr indent="-285750" lvl="0" marL="285750" rtl="0" algn="l">
              <a:lnSpc>
                <a:spcPct val="110000"/>
              </a:lnSpc>
              <a:spcBef>
                <a:spcPts val="0"/>
              </a:spcBef>
              <a:spcAft>
                <a:spcPts val="0"/>
              </a:spcAft>
              <a:buClr>
                <a:schemeClr val="lt1"/>
              </a:buClr>
              <a:buSzPts val="1500"/>
              <a:buFont typeface="Arial"/>
              <a:buChar char="•"/>
            </a:pPr>
            <a:r>
              <a:rPr lang="ru-RU" sz="1500">
                <a:solidFill>
                  <a:schemeClr val="lt1"/>
                </a:solidFill>
              </a:rPr>
              <a:t>Looks like your tech support works very well and helps to keep customers. But still customers prefer having internet at other service</a:t>
            </a:r>
            <a:endParaRPr/>
          </a:p>
        </p:txBody>
      </p:sp>
      <p:sp>
        <p:nvSpPr>
          <p:cNvPr id="222" name="Google Shape;222;p23"/>
          <p:cNvSpPr txBox="1"/>
          <p:nvPr/>
        </p:nvSpPr>
        <p:spPr>
          <a:xfrm>
            <a:off x="6872243" y="1653469"/>
            <a:ext cx="4297446" cy="983526"/>
          </a:xfrm>
          <a:prstGeom prst="rect">
            <a:avLst/>
          </a:prstGeom>
          <a:noFill/>
          <a:ln>
            <a:noFill/>
          </a:ln>
        </p:spPr>
        <p:txBody>
          <a:bodyPr anchorCtr="0" anchor="t" bIns="0" lIns="0" spcFirstLastPara="1" rIns="0" wrap="square" tIns="0">
            <a:normAutofit lnSpcReduction="10000"/>
          </a:bodyPr>
          <a:lstStyle/>
          <a:p>
            <a:pPr indent="-285750" lvl="0" marL="285750" marR="0" rtl="0" algn="l">
              <a:lnSpc>
                <a:spcPct val="110000"/>
              </a:lnSpc>
              <a:spcBef>
                <a:spcPts val="0"/>
              </a:spcBef>
              <a:spcAft>
                <a:spcPts val="0"/>
              </a:spcAft>
              <a:buClr>
                <a:schemeClr val="lt1"/>
              </a:buClr>
              <a:buSzPts val="1500"/>
              <a:buFont typeface="Arial"/>
              <a:buChar char="•"/>
            </a:pPr>
            <a:r>
              <a:rPr b="0" i="0" lang="ru-RU" sz="1500" u="none" cap="none" strike="noStrike">
                <a:solidFill>
                  <a:schemeClr val="lt1"/>
                </a:solidFill>
                <a:latin typeface="Arial"/>
                <a:ea typeface="Arial"/>
                <a:cs typeface="Arial"/>
                <a:sym typeface="Arial"/>
              </a:rPr>
              <a:t>Transfering users from Electronic check can help to keep your customers. Also its easy to notice – automatic payment is good way to keep your customers</a:t>
            </a:r>
            <a:endParaRPr/>
          </a:p>
        </p:txBody>
      </p:sp>
      <p:pic>
        <p:nvPicPr>
          <p:cNvPr descr="Изображение выглядит как текст, снимок экрана, диаграмма, Прямоугольник&#10;&#10;Автоматически созданное описание" id="223" name="Google Shape;223;p23"/>
          <p:cNvPicPr preferRelativeResize="0"/>
          <p:nvPr/>
        </p:nvPicPr>
        <p:blipFill rotWithShape="1">
          <a:blip r:embed="rId3">
            <a:alphaModFix/>
          </a:blip>
          <a:srcRect b="0" l="0" r="0" t="0"/>
          <a:stretch/>
        </p:blipFill>
        <p:spPr>
          <a:xfrm>
            <a:off x="553453" y="2690456"/>
            <a:ext cx="5009147" cy="3672852"/>
          </a:xfrm>
          <a:prstGeom prst="rect">
            <a:avLst/>
          </a:prstGeom>
          <a:noFill/>
          <a:ln>
            <a:noFill/>
          </a:ln>
        </p:spPr>
      </p:pic>
      <p:pic>
        <p:nvPicPr>
          <p:cNvPr descr="Изображение выглядит как текст, снимок экрана, диаграмма, График&#10;&#10;Автоматически созданное описание" id="224" name="Google Shape;224;p23"/>
          <p:cNvPicPr preferRelativeResize="0"/>
          <p:nvPr/>
        </p:nvPicPr>
        <p:blipFill rotWithShape="1">
          <a:blip r:embed="rId4">
            <a:alphaModFix/>
          </a:blip>
          <a:srcRect b="0" l="0" r="0" t="0"/>
          <a:stretch/>
        </p:blipFill>
        <p:spPr>
          <a:xfrm>
            <a:off x="6559216" y="2689234"/>
            <a:ext cx="5189621" cy="36752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ru-RU"/>
              <a:t>2.3 Monthly charges velocity </a:t>
            </a:r>
            <a:endParaRPr/>
          </a:p>
        </p:txBody>
      </p:sp>
      <p:pic>
        <p:nvPicPr>
          <p:cNvPr descr="Изображение выглядит как текст, линия, График, диаграмма&#10;&#10;Автоматически созданное описание" id="230" name="Google Shape;230;p24"/>
          <p:cNvPicPr preferRelativeResize="0"/>
          <p:nvPr>
            <p:ph idx="1" type="body"/>
          </p:nvPr>
        </p:nvPicPr>
        <p:blipFill rotWithShape="1">
          <a:blip r:embed="rId3">
            <a:alphaModFix/>
          </a:blip>
          <a:srcRect b="0" l="0" r="0" t="0"/>
          <a:stretch/>
        </p:blipFill>
        <p:spPr>
          <a:xfrm>
            <a:off x="5433408" y="1716215"/>
            <a:ext cx="6647757" cy="3637725"/>
          </a:xfrm>
          <a:prstGeom prst="rect">
            <a:avLst/>
          </a:prstGeom>
          <a:noFill/>
          <a:ln>
            <a:noFill/>
          </a:ln>
        </p:spPr>
      </p:pic>
      <p:sp>
        <p:nvSpPr>
          <p:cNvPr id="231" name="Google Shape;231;p24"/>
          <p:cNvSpPr txBox="1"/>
          <p:nvPr>
            <p:ph idx="2" type="body"/>
          </p:nvPr>
        </p:nvSpPr>
        <p:spPr>
          <a:xfrm>
            <a:off x="550863" y="1589075"/>
            <a:ext cx="4628032" cy="450375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Clr>
                <a:srgbClr val="E3E3E3"/>
              </a:buClr>
              <a:buSzPts val="1600"/>
              <a:buNone/>
            </a:pPr>
            <a:r>
              <a:rPr lang="ru-RU">
                <a:solidFill>
                  <a:srgbClr val="E3E3E3"/>
                </a:solidFill>
              </a:rPr>
              <a:t>According to the chart, customers who pay between 110 and 120 euros per month, as well as those who pay between 50 and 70 euros per month, have the lowest churn rate. This means that these customers are the most loyal to the company.</a:t>
            </a:r>
            <a:endParaRPr>
              <a:solidFill>
                <a:srgbClr val="FFFFFF"/>
              </a:solidFill>
            </a:endParaRPr>
          </a:p>
          <a:p>
            <a:pPr indent="0" lvl="0" marL="0" rtl="0" algn="l">
              <a:lnSpc>
                <a:spcPct val="110000"/>
              </a:lnSpc>
              <a:spcBef>
                <a:spcPts val="1800"/>
              </a:spcBef>
              <a:spcAft>
                <a:spcPts val="0"/>
              </a:spcAft>
              <a:buClr>
                <a:srgbClr val="E3E3E3"/>
              </a:buClr>
              <a:buSzPts val="1600"/>
              <a:buNone/>
            </a:pPr>
            <a:r>
              <a:rPr lang="ru-RU">
                <a:solidFill>
                  <a:srgbClr val="E3E3E3"/>
                </a:solidFill>
              </a:rPr>
              <a:t>To understand why these customers are the most loyal, it is necessary to study the service packages they use. It is possible that these service packages offer better value for customers, or they meet the needs of customers to a greater extent than the service packages of other competitors.</a:t>
            </a:r>
            <a:endParaRPr>
              <a:solidFill>
                <a:srgbClr val="FFFFFF"/>
              </a:solidFill>
            </a:endParaRPr>
          </a:p>
          <a:p>
            <a:pPr indent="0" lvl="0" marL="0" rtl="0" algn="l">
              <a:lnSpc>
                <a:spcPct val="110000"/>
              </a:lnSpc>
              <a:spcBef>
                <a:spcPts val="1800"/>
              </a:spcBef>
              <a:spcAft>
                <a:spcPts val="0"/>
              </a:spcAft>
              <a:buClr>
                <a:srgbClr val="E3E3E3"/>
              </a:buClr>
              <a:buSzPts val="1600"/>
              <a:buNone/>
            </a:pPr>
            <a:r>
              <a:rPr lang="ru-RU">
                <a:solidFill>
                  <a:srgbClr val="E3E3E3"/>
                </a:solidFill>
              </a:rPr>
              <a:t>Studying the service packages used by these customers, as well as taking into account the data from previous slides, can also help the company to identify its strengths</a:t>
            </a:r>
            <a:endParaRPr>
              <a:solidFill>
                <a:srgbClr val="FFFFFF"/>
              </a:solidFill>
            </a:endParaRPr>
          </a:p>
          <a:p>
            <a:pPr indent="0" lvl="0" marL="0" rtl="0" algn="l">
              <a:lnSpc>
                <a:spcPct val="110000"/>
              </a:lnSpc>
              <a:spcBef>
                <a:spcPts val="1800"/>
              </a:spcBef>
              <a:spcAft>
                <a:spcPts val="0"/>
              </a:spcAft>
              <a:buClr>
                <a:schemeClr val="lt1"/>
              </a:buClr>
              <a:buSzPts val="1800"/>
              <a:buNone/>
            </a:pPr>
            <a:r>
              <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5" name="Shape 235"/>
        <p:cNvGrpSpPr/>
        <p:nvPr/>
      </p:nvGrpSpPr>
      <p:grpSpPr>
        <a:xfrm>
          <a:off x="0" y="0"/>
          <a:ext cx="0" cy="0"/>
          <a:chOff x="0" y="0"/>
          <a:chExt cx="0" cy="0"/>
        </a:xfrm>
      </p:grpSpPr>
      <p:grpSp>
        <p:nvGrpSpPr>
          <p:cNvPr id="236" name="Google Shape;236;p25"/>
          <p:cNvGrpSpPr/>
          <p:nvPr/>
        </p:nvGrpSpPr>
        <p:grpSpPr>
          <a:xfrm>
            <a:off x="363888" y="5322560"/>
            <a:ext cx="1030305" cy="1030305"/>
            <a:chOff x="10240859" y="1436639"/>
            <a:chExt cx="1030305" cy="1030305"/>
          </a:xfrm>
        </p:grpSpPr>
        <p:sp>
          <p:nvSpPr>
            <p:cNvPr id="237" name="Google Shape;237;p25"/>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8" name="Google Shape;238;p25"/>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9" name="Google Shape;239;p25"/>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0" name="Google Shape;240;p25"/>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41" name="Google Shape;241;p2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2" name="Google Shape;242;p25"/>
          <p:cNvSpPr txBox="1"/>
          <p:nvPr>
            <p:ph type="title"/>
          </p:nvPr>
        </p:nvSpPr>
        <p:spPr>
          <a:xfrm>
            <a:off x="550862" y="580363"/>
            <a:ext cx="6370906" cy="1333055"/>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400"/>
              <a:buFont typeface="Arial"/>
              <a:buNone/>
            </a:pPr>
            <a:r>
              <a:rPr lang="ru-RU" sz="4400"/>
              <a:t>2.4 Total charges velocity </a:t>
            </a:r>
            <a:endParaRPr/>
          </a:p>
        </p:txBody>
      </p:sp>
      <p:grpSp>
        <p:nvGrpSpPr>
          <p:cNvPr id="243" name="Google Shape;243;p25"/>
          <p:cNvGrpSpPr/>
          <p:nvPr/>
        </p:nvGrpSpPr>
        <p:grpSpPr>
          <a:xfrm>
            <a:off x="826896" y="1851938"/>
            <a:ext cx="897877" cy="934082"/>
            <a:chOff x="5129684" y="1232940"/>
            <a:chExt cx="897877" cy="934082"/>
          </a:xfrm>
        </p:grpSpPr>
        <p:sp>
          <p:nvSpPr>
            <p:cNvPr id="244" name="Google Shape;244;p25"/>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25"/>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25"/>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descr="Изображение выглядит как текст, График, линия, диаграмма&#10;&#10;Автоматически созданное описание" id="247" name="Google Shape;247;p25"/>
          <p:cNvPicPr preferRelativeResize="0"/>
          <p:nvPr>
            <p:ph idx="1" type="body"/>
          </p:nvPr>
        </p:nvPicPr>
        <p:blipFill rotWithShape="1">
          <a:blip r:embed="rId3">
            <a:alphaModFix/>
          </a:blip>
          <a:srcRect b="0" l="0" r="0" t="0"/>
          <a:stretch/>
        </p:blipFill>
        <p:spPr>
          <a:xfrm>
            <a:off x="432807" y="2361697"/>
            <a:ext cx="6353287" cy="3162208"/>
          </a:xfrm>
          <a:prstGeom prst="rect">
            <a:avLst/>
          </a:prstGeom>
          <a:noFill/>
          <a:ln>
            <a:noFill/>
          </a:ln>
        </p:spPr>
      </p:pic>
      <p:sp>
        <p:nvSpPr>
          <p:cNvPr id="248" name="Google Shape;248;p25"/>
          <p:cNvSpPr txBox="1"/>
          <p:nvPr>
            <p:ph idx="2" type="body"/>
          </p:nvPr>
        </p:nvSpPr>
        <p:spPr>
          <a:xfrm>
            <a:off x="7140575" y="1520825"/>
            <a:ext cx="4500562" cy="45720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2000"/>
              <a:buFont typeface="Arial"/>
              <a:buChar char="•"/>
            </a:pPr>
            <a:r>
              <a:rPr lang="ru-RU" sz="2000">
                <a:solidFill>
                  <a:schemeClr val="lt1"/>
                </a:solidFill>
              </a:rPr>
              <a:t>The graph shows that new customers have a particularly high churn rate. This suggests that your company's offerings for new customers are likely inferior to those of your competitors, which is something you should work on.</a:t>
            </a:r>
            <a:endParaRPr sz="2000">
              <a:solidFill>
                <a:schemeClr val="lt1"/>
              </a:solidFill>
            </a:endParaRPr>
          </a:p>
          <a:p>
            <a:pPr indent="0" lvl="0" marL="0" rtl="0" algn="l">
              <a:lnSpc>
                <a:spcPct val="110000"/>
              </a:lnSpc>
              <a:spcBef>
                <a:spcPts val="1800"/>
              </a:spcBef>
              <a:spcAft>
                <a:spcPts val="0"/>
              </a:spcAft>
              <a:buClr>
                <a:schemeClr val="lt1"/>
              </a:buClr>
              <a:buSzPts val="2000"/>
              <a:buFont typeface="Arial"/>
              <a:buChar char="•"/>
            </a:pPr>
            <a:r>
              <a:rPr lang="ru-RU" sz="2000">
                <a:solidFill>
                  <a:schemeClr val="lt1"/>
                </a:solidFill>
              </a:rPr>
              <a:t>It is important to remember that new customers are generally more likely to churn quickly, but our churn rate for new customers is too high, which suggests that the conditions for new customers are poor.</a:t>
            </a:r>
            <a:endParaRPr sz="2000">
              <a:solidFill>
                <a:schemeClr val="lt1"/>
              </a:solidFill>
            </a:endParaRPr>
          </a:p>
          <a:p>
            <a:pPr indent="127000" lvl="0" marL="0" rtl="0" algn="l">
              <a:lnSpc>
                <a:spcPct val="110000"/>
              </a:lnSpc>
              <a:spcBef>
                <a:spcPts val="1800"/>
              </a:spcBef>
              <a:spcAft>
                <a:spcPts val="0"/>
              </a:spcAft>
              <a:buClr>
                <a:schemeClr val="lt1"/>
              </a:buClr>
              <a:buSzPts val="2000"/>
              <a:buFont typeface="Arial"/>
              <a:buNone/>
            </a:pPr>
            <a:r>
              <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550863" y="549275"/>
            <a:ext cx="11090400" cy="984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ru-RU"/>
              <a:t>3. accurate ML model</a:t>
            </a:r>
            <a:endParaRPr/>
          </a:p>
        </p:txBody>
      </p:sp>
      <p:sp>
        <p:nvSpPr>
          <p:cNvPr id="254" name="Google Shape;254;p26"/>
          <p:cNvSpPr txBox="1"/>
          <p:nvPr>
            <p:ph idx="2" type="body"/>
          </p:nvPr>
        </p:nvSpPr>
        <p:spPr>
          <a:xfrm>
            <a:off x="550875" y="1750050"/>
            <a:ext cx="4655700" cy="4342800"/>
          </a:xfrm>
          <a:prstGeom prst="rect">
            <a:avLst/>
          </a:prstGeom>
        </p:spPr>
        <p:txBody>
          <a:bodyPr anchorCtr="0" anchor="t" bIns="0" lIns="0" spcFirstLastPara="1" rIns="0" wrap="square" tIns="0">
            <a:normAutofit/>
          </a:bodyPr>
          <a:lstStyle/>
          <a:p>
            <a:pPr indent="-342900" lvl="0" marL="457200" rtl="0" algn="just">
              <a:spcBef>
                <a:spcPts val="1000"/>
              </a:spcBef>
              <a:spcAft>
                <a:spcPts val="0"/>
              </a:spcAft>
              <a:buClr>
                <a:srgbClr val="D1D5DB"/>
              </a:buClr>
              <a:buSzPts val="1800"/>
              <a:buFont typeface="Roboto"/>
              <a:buChar char="●"/>
            </a:pPr>
            <a:r>
              <a:rPr lang="ru-RU" sz="1800">
                <a:solidFill>
                  <a:srgbClr val="D1D5DB"/>
                </a:solidFill>
                <a:highlight>
                  <a:srgbClr val="444654"/>
                </a:highlight>
                <a:latin typeface="Roboto"/>
                <a:ea typeface="Roboto"/>
                <a:cs typeface="Roboto"/>
                <a:sym typeface="Roboto"/>
              </a:rPr>
              <a:t>Our team has identified the most accurate model for predicting customer behavior - Random Forest.</a:t>
            </a:r>
            <a:endParaRPr sz="1800">
              <a:solidFill>
                <a:srgbClr val="D1D5DB"/>
              </a:solidFill>
              <a:highlight>
                <a:srgbClr val="444654"/>
              </a:highlight>
              <a:latin typeface="Roboto"/>
              <a:ea typeface="Roboto"/>
              <a:cs typeface="Roboto"/>
              <a:sym typeface="Roboto"/>
            </a:endParaRPr>
          </a:p>
          <a:p>
            <a:pPr indent="-342900" lvl="0" marL="457200" rtl="0" algn="just">
              <a:spcBef>
                <a:spcPts val="0"/>
              </a:spcBef>
              <a:spcAft>
                <a:spcPts val="0"/>
              </a:spcAft>
              <a:buClr>
                <a:srgbClr val="D1D5DB"/>
              </a:buClr>
              <a:buSzPts val="1800"/>
              <a:buFont typeface="Roboto"/>
              <a:buChar char="●"/>
            </a:pPr>
            <a:r>
              <a:rPr lang="ru-RU" sz="1800">
                <a:solidFill>
                  <a:srgbClr val="D1D5DB"/>
                </a:solidFill>
                <a:highlight>
                  <a:srgbClr val="444654"/>
                </a:highlight>
                <a:latin typeface="Roboto"/>
                <a:ea typeface="Roboto"/>
                <a:cs typeface="Roboto"/>
                <a:sym typeface="Roboto"/>
              </a:rPr>
              <a:t>Random Forest is a machine learning method that combines multiple trees for better predictions.</a:t>
            </a:r>
            <a:endParaRPr sz="1800">
              <a:solidFill>
                <a:srgbClr val="D1D5DB"/>
              </a:solidFill>
              <a:highlight>
                <a:srgbClr val="444654"/>
              </a:highlight>
              <a:latin typeface="Roboto"/>
              <a:ea typeface="Roboto"/>
              <a:cs typeface="Roboto"/>
              <a:sym typeface="Roboto"/>
            </a:endParaRPr>
          </a:p>
          <a:p>
            <a:pPr indent="-342900" lvl="0" marL="457200" rtl="0" algn="just">
              <a:spcBef>
                <a:spcPts val="0"/>
              </a:spcBef>
              <a:spcAft>
                <a:spcPts val="0"/>
              </a:spcAft>
              <a:buClr>
                <a:srgbClr val="D1D5DB"/>
              </a:buClr>
              <a:buSzPts val="1800"/>
              <a:buFont typeface="Roboto"/>
              <a:buChar char="●"/>
            </a:pPr>
            <a:r>
              <a:rPr lang="ru-RU" sz="1800">
                <a:solidFill>
                  <a:srgbClr val="D1D5DB"/>
                </a:solidFill>
                <a:highlight>
                  <a:srgbClr val="444654"/>
                </a:highlight>
                <a:latin typeface="Roboto"/>
                <a:ea typeface="Roboto"/>
                <a:cs typeface="Roboto"/>
                <a:sym typeface="Roboto"/>
              </a:rPr>
              <a:t> With its help, you will be able to simulate a different scenario and forecast the future number of clients when implementing reforms in your customer management system.</a:t>
            </a:r>
            <a:endParaRPr sz="1800">
              <a:solidFill>
                <a:srgbClr val="D1D5DB"/>
              </a:solidFill>
              <a:highlight>
                <a:srgbClr val="444654"/>
              </a:highlight>
              <a:latin typeface="Roboto"/>
              <a:ea typeface="Roboto"/>
              <a:cs typeface="Roboto"/>
              <a:sym typeface="Roboto"/>
            </a:endParaRPr>
          </a:p>
          <a:p>
            <a:pPr indent="0" lvl="0" marL="0" rtl="0" algn="just">
              <a:spcBef>
                <a:spcPts val="1000"/>
              </a:spcBef>
              <a:spcAft>
                <a:spcPts val="800"/>
              </a:spcAft>
              <a:buNone/>
            </a:pPr>
            <a:r>
              <a:rPr lang="ru-RU" sz="1800">
                <a:solidFill>
                  <a:srgbClr val="D1D5DB"/>
                </a:solidFill>
                <a:highlight>
                  <a:srgbClr val="444654"/>
                </a:highlight>
                <a:latin typeface="Roboto"/>
                <a:ea typeface="Roboto"/>
                <a:cs typeface="Roboto"/>
                <a:sym typeface="Roboto"/>
              </a:rPr>
              <a:t>Here we provide important metrics of our trained and optimized model:</a:t>
            </a:r>
            <a:endParaRPr sz="1800">
              <a:solidFill>
                <a:srgbClr val="D1D5DB"/>
              </a:solidFill>
              <a:highlight>
                <a:srgbClr val="444654"/>
              </a:highlight>
              <a:latin typeface="Roboto"/>
              <a:ea typeface="Roboto"/>
              <a:cs typeface="Roboto"/>
              <a:sym typeface="Roboto"/>
            </a:endParaRPr>
          </a:p>
        </p:txBody>
      </p:sp>
      <p:pic>
        <p:nvPicPr>
          <p:cNvPr id="255" name="Google Shape;255;p26"/>
          <p:cNvPicPr preferRelativeResize="0"/>
          <p:nvPr/>
        </p:nvPicPr>
        <p:blipFill>
          <a:blip r:embed="rId3">
            <a:alphaModFix/>
          </a:blip>
          <a:stretch>
            <a:fillRect/>
          </a:stretch>
        </p:blipFill>
        <p:spPr>
          <a:xfrm>
            <a:off x="6638100" y="4078025"/>
            <a:ext cx="4810125" cy="2471325"/>
          </a:xfrm>
          <a:prstGeom prst="rect">
            <a:avLst/>
          </a:prstGeom>
          <a:noFill/>
          <a:ln>
            <a:noFill/>
          </a:ln>
        </p:spPr>
      </p:pic>
      <p:pic>
        <p:nvPicPr>
          <p:cNvPr id="256" name="Google Shape;256;p26"/>
          <p:cNvPicPr preferRelativeResize="0"/>
          <p:nvPr/>
        </p:nvPicPr>
        <p:blipFill>
          <a:blip r:embed="rId4">
            <a:alphaModFix/>
          </a:blip>
          <a:stretch>
            <a:fillRect/>
          </a:stretch>
        </p:blipFill>
        <p:spPr>
          <a:xfrm>
            <a:off x="6991625" y="278301"/>
            <a:ext cx="3905700" cy="3644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550863" y="549275"/>
            <a:ext cx="11090400" cy="984900"/>
          </a:xfrm>
          <a:prstGeom prst="rect">
            <a:avLst/>
          </a:prstGeom>
        </p:spPr>
        <p:txBody>
          <a:bodyPr anchorCtr="0" anchor="t" bIns="0" lIns="0" spcFirstLastPara="1" rIns="0" wrap="square" tIns="0">
            <a:noAutofit/>
          </a:bodyPr>
          <a:lstStyle/>
          <a:p>
            <a:pPr indent="0" lvl="0" marL="0" rtl="0" algn="l">
              <a:spcBef>
                <a:spcPts val="0"/>
              </a:spcBef>
              <a:spcAft>
                <a:spcPts val="0"/>
              </a:spcAft>
              <a:buSzPts val="990"/>
              <a:buNone/>
            </a:pPr>
            <a:r>
              <a:rPr lang="ru-RU" sz="2480"/>
              <a:t>Выбор пал на дерево, тк это наиболее по простому трактуемый алгоритм машинного обучения, что подойдет для трактования результатов</a:t>
            </a:r>
            <a:endParaRPr sz="2480"/>
          </a:p>
        </p:txBody>
      </p:sp>
      <p:sp>
        <p:nvSpPr>
          <p:cNvPr id="262" name="Google Shape;262;p27"/>
          <p:cNvSpPr txBox="1"/>
          <p:nvPr>
            <p:ph idx="2" type="body"/>
          </p:nvPr>
        </p:nvSpPr>
        <p:spPr>
          <a:xfrm>
            <a:off x="550863" y="1750060"/>
            <a:ext cx="3565500" cy="43428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rPr lang="ru-RU"/>
              <a:t>Так же были испробованы другие алгоритмы, такие как logistic regression, simple tree и GradientBoostingClassifier</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ru-RU"/>
              <a:t>logistic regression дал результаты ниже представленного</a:t>
            </a:r>
            <a:endParaRPr/>
          </a:p>
          <a:p>
            <a:pPr indent="-330200" lvl="0" marL="457200" rtl="0" algn="l">
              <a:spcBef>
                <a:spcPts val="1000"/>
              </a:spcBef>
              <a:spcAft>
                <a:spcPts val="0"/>
              </a:spcAft>
              <a:buSzPts val="1600"/>
              <a:buChar char="●"/>
            </a:pPr>
            <a:r>
              <a:rPr lang="ru-RU"/>
              <a:t>simple tree так же</a:t>
            </a:r>
            <a:endParaRPr/>
          </a:p>
          <a:p>
            <a:pPr indent="-330200" lvl="0" marL="457200" rtl="0" algn="l">
              <a:spcBef>
                <a:spcPts val="1000"/>
              </a:spcBef>
              <a:spcAft>
                <a:spcPts val="800"/>
              </a:spcAft>
              <a:buSzPts val="1600"/>
              <a:buChar char="●"/>
            </a:pPr>
            <a:r>
              <a:rPr lang="ru-RU"/>
              <a:t>GradientBoostingClassifier дал точность 99 процентов на обучаемой выборке, однако на тестовых данных показывает себя значительно хуже</a:t>
            </a:r>
            <a:endParaRPr/>
          </a:p>
        </p:txBody>
      </p:sp>
      <p:pic>
        <p:nvPicPr>
          <p:cNvPr id="263" name="Google Shape;263;p27"/>
          <p:cNvPicPr preferRelativeResize="0"/>
          <p:nvPr/>
        </p:nvPicPr>
        <p:blipFill>
          <a:blip r:embed="rId3">
            <a:alphaModFix/>
          </a:blip>
          <a:stretch>
            <a:fillRect/>
          </a:stretch>
        </p:blipFill>
        <p:spPr>
          <a:xfrm>
            <a:off x="4606025" y="1834888"/>
            <a:ext cx="6753225" cy="237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3359149" y="550799"/>
            <a:ext cx="8283300" cy="55419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ru-RU"/>
              <a:t>Thank you for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8" name="Shape 138"/>
        <p:cNvGrpSpPr/>
        <p:nvPr/>
      </p:nvGrpSpPr>
      <p:grpSpPr>
        <a:xfrm>
          <a:off x="0" y="0"/>
          <a:ext cx="0" cy="0"/>
          <a:chOff x="0" y="0"/>
          <a:chExt cx="0" cy="0"/>
        </a:xfrm>
      </p:grpSpPr>
      <p:sp>
        <p:nvSpPr>
          <p:cNvPr id="139" name="Google Shape;139;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14"/>
          <p:cNvSpPr txBox="1"/>
          <p:nvPr>
            <p:ph type="title"/>
          </p:nvPr>
        </p:nvSpPr>
        <p:spPr>
          <a:xfrm>
            <a:off x="1346150" y="1702474"/>
            <a:ext cx="9887100" cy="1731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Arial"/>
              <a:buNone/>
            </a:pPr>
            <a:r>
              <a:rPr lang="ru-RU"/>
              <a:t>Greetings, TelCo management team! </a:t>
            </a:r>
            <a:endParaRPr/>
          </a:p>
        </p:txBody>
      </p:sp>
      <p:sp>
        <p:nvSpPr>
          <p:cNvPr id="141" name="Google Shape;141;p14"/>
          <p:cNvSpPr/>
          <p:nvPr/>
        </p:nvSpPr>
        <p:spPr>
          <a:xfrm>
            <a:off x="1419157" y="158455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42" name="Google Shape;142;p14"/>
          <p:cNvGrpSpPr/>
          <p:nvPr/>
        </p:nvGrpSpPr>
        <p:grpSpPr>
          <a:xfrm>
            <a:off x="273643" y="2200158"/>
            <a:ext cx="1656714" cy="1656714"/>
            <a:chOff x="2481534" y="2139594"/>
            <a:chExt cx="1656714" cy="1656714"/>
          </a:xfrm>
        </p:grpSpPr>
        <p:sp>
          <p:nvSpPr>
            <p:cNvPr id="143" name="Google Shape;143;p14"/>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14"/>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5" name="Google Shape;145;p14"/>
          <p:cNvSpPr/>
          <p:nvPr/>
        </p:nvSpPr>
        <p:spPr>
          <a:xfrm rot="-8100000">
            <a:off x="8600937" y="4090109"/>
            <a:ext cx="3682485" cy="1853969"/>
          </a:xfrm>
          <a:custGeom>
            <a:rect b="b" l="l" r="r" t="t"/>
            <a:pathLst>
              <a:path extrusionOk="0" h="1853969" w="3682485">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14"/>
          <p:cNvSpPr/>
          <p:nvPr/>
        </p:nvSpPr>
        <p:spPr>
          <a:xfrm rot="-8100000">
            <a:off x="8711129" y="3843994"/>
            <a:ext cx="3644147" cy="2149759"/>
          </a:xfrm>
          <a:custGeom>
            <a:rect b="b" l="l" r="r" t="t"/>
            <a:pathLst>
              <a:path extrusionOk="0" h="2149759" w="3644147">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rgbClr val="746EB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14"/>
          <p:cNvSpPr txBox="1"/>
          <p:nvPr>
            <p:ph idx="1" type="body"/>
          </p:nvPr>
        </p:nvSpPr>
        <p:spPr>
          <a:xfrm>
            <a:off x="1606726" y="3642650"/>
            <a:ext cx="7177200" cy="3115500"/>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800"/>
              <a:buChar char="•"/>
            </a:pPr>
            <a:r>
              <a:rPr lang="ru-RU" sz="2800">
                <a:solidFill>
                  <a:schemeClr val="lt1"/>
                </a:solidFill>
              </a:rPr>
              <a:t> Our team has carefully reviewed and prepared a comprehensive report on the available data. In this presentation, we will share the results of our work with you.</a:t>
            </a:r>
            <a:endParaRPr/>
          </a:p>
        </p:txBody>
      </p:sp>
      <p:sp>
        <p:nvSpPr>
          <p:cNvPr id="148" name="Google Shape;148;p14"/>
          <p:cNvSpPr/>
          <p:nvPr/>
        </p:nvSpPr>
        <p:spPr>
          <a:xfrm rot="-2700000">
            <a:off x="10021470" y="2920062"/>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4"/>
          <p:cNvSpPr/>
          <p:nvPr/>
        </p:nvSpPr>
        <p:spPr>
          <a:xfrm rot="-2700000">
            <a:off x="11901768" y="4915975"/>
            <a:ext cx="214196" cy="701949"/>
          </a:xfrm>
          <a:custGeom>
            <a:rect b="b" l="l" r="r" t="t"/>
            <a:pathLst>
              <a:path extrusionOk="0" h="701949" w="214196">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2693741" y="550799"/>
            <a:ext cx="8948721" cy="5542025"/>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ru-RU"/>
              <a:t>В данной презентации будут слайды 2х видов:</a:t>
            </a:r>
            <a:br>
              <a:rPr lang="ru-RU"/>
            </a:br>
            <a:br>
              <a:rPr lang="ru-RU"/>
            </a:br>
            <a:r>
              <a:rPr lang="ru-RU" sz="3200"/>
              <a:t> ~ на русском для вас</a:t>
            </a:r>
            <a:br>
              <a:rPr lang="ru-RU" sz="3200"/>
            </a:br>
            <a:r>
              <a:rPr lang="ru-RU" sz="3200"/>
              <a:t> ~ на английском для условного заказчика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5400"/>
              <a:buFont typeface="Arial"/>
              <a:buNone/>
            </a:pPr>
            <a:r>
              <a:rPr lang="ru-RU" sz="5400"/>
              <a:t>Part 1 : Data analysis</a:t>
            </a:r>
            <a:endParaRPr sz="5400"/>
          </a:p>
        </p:txBody>
      </p:sp>
      <p:sp>
        <p:nvSpPr>
          <p:cNvPr id="160" name="Google Shape;160;p16"/>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rgbClr val="E3E3E3"/>
              </a:buClr>
              <a:buSzPts val="2800"/>
              <a:buChar char="•"/>
            </a:pPr>
            <a:r>
              <a:rPr lang="ru-RU" sz="2800">
                <a:solidFill>
                  <a:srgbClr val="E3E3E3"/>
                </a:solidFill>
              </a:rPr>
              <a:t>During the analysis of the database, we found some trends that may be of interest to you. Lets discuss it!</a:t>
            </a:r>
            <a:endParaRPr sz="1400">
              <a:solidFill>
                <a:srgbClr val="E3E3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ctrTitle"/>
          </p:nvPr>
        </p:nvSpPr>
        <p:spPr>
          <a:xfrm>
            <a:off x="1284408" y="765474"/>
            <a:ext cx="8813382" cy="2181923"/>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4800"/>
              <a:buFont typeface="Arial"/>
              <a:buNone/>
            </a:pPr>
            <a:r>
              <a:rPr lang="ru-RU" sz="4800"/>
              <a:t>Первой частью было необходимо изучить задачу и подготовить данные.</a:t>
            </a:r>
            <a:endParaRPr/>
          </a:p>
        </p:txBody>
      </p:sp>
      <p:sp>
        <p:nvSpPr>
          <p:cNvPr id="166" name="Google Shape;166;p17"/>
          <p:cNvSpPr txBox="1"/>
          <p:nvPr>
            <p:ph idx="1" type="subTitle"/>
          </p:nvPr>
        </p:nvSpPr>
        <p:spPr>
          <a:xfrm>
            <a:off x="1620501" y="3288835"/>
            <a:ext cx="8251911" cy="1623427"/>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2400"/>
              <a:buNone/>
            </a:pPr>
            <a:r>
              <a:rPr lang="ru-RU">
                <a:solidFill>
                  <a:schemeClr val="lt1"/>
                </a:solidFill>
              </a:rPr>
              <a:t>Когда контекст задачи был и вид данных был изучен, было проведено математическое описание данных</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ru-RU"/>
              <a:t>Преобразовано из --- в </a:t>
            </a:r>
            <a:endParaRPr/>
          </a:p>
        </p:txBody>
      </p:sp>
      <p:pic>
        <p:nvPicPr>
          <p:cNvPr descr="Изображение выглядит как текст, снимок экрана, Шрифт, число&#10;&#10;Автоматически созданное описание" id="172" name="Google Shape;172;p18"/>
          <p:cNvPicPr preferRelativeResize="0"/>
          <p:nvPr>
            <p:ph idx="1" type="body"/>
          </p:nvPr>
        </p:nvPicPr>
        <p:blipFill rotWithShape="1">
          <a:blip r:embed="rId3">
            <a:alphaModFix/>
          </a:blip>
          <a:srcRect b="0" l="0" r="0" t="0"/>
          <a:stretch/>
        </p:blipFill>
        <p:spPr>
          <a:xfrm>
            <a:off x="550862" y="2293931"/>
            <a:ext cx="5435600" cy="3602138"/>
          </a:xfrm>
          <a:prstGeom prst="rect">
            <a:avLst/>
          </a:prstGeom>
          <a:noFill/>
          <a:ln>
            <a:noFill/>
          </a:ln>
        </p:spPr>
      </p:pic>
      <p:pic>
        <p:nvPicPr>
          <p:cNvPr descr="Изображение выглядит как текст, снимок экрана, Шрифт, документ&#10;&#10;Автоматически созданное описание" id="173" name="Google Shape;173;p18"/>
          <p:cNvPicPr preferRelativeResize="0"/>
          <p:nvPr>
            <p:ph idx="2" type="body"/>
          </p:nvPr>
        </p:nvPicPr>
        <p:blipFill rotWithShape="1">
          <a:blip r:embed="rId4">
            <a:alphaModFix/>
          </a:blip>
          <a:srcRect b="0" l="0" r="0" t="0"/>
          <a:stretch/>
        </p:blipFill>
        <p:spPr>
          <a:xfrm>
            <a:off x="6205538" y="2358718"/>
            <a:ext cx="5435600" cy="3472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7" name="Shape 177"/>
        <p:cNvGrpSpPr/>
        <p:nvPr/>
      </p:nvGrpSpPr>
      <p:grpSpPr>
        <a:xfrm>
          <a:off x="0" y="0"/>
          <a:ext cx="0" cy="0"/>
          <a:chOff x="0" y="0"/>
          <a:chExt cx="0" cy="0"/>
        </a:xfrm>
      </p:grpSpPr>
      <p:grpSp>
        <p:nvGrpSpPr>
          <p:cNvPr id="178" name="Google Shape;178;p19"/>
          <p:cNvGrpSpPr/>
          <p:nvPr/>
        </p:nvGrpSpPr>
        <p:grpSpPr>
          <a:xfrm>
            <a:off x="363888" y="5322560"/>
            <a:ext cx="1030305" cy="1030305"/>
            <a:chOff x="10240859" y="1436639"/>
            <a:chExt cx="1030305" cy="1030305"/>
          </a:xfrm>
        </p:grpSpPr>
        <p:sp>
          <p:nvSpPr>
            <p:cNvPr id="179" name="Google Shape;179;p19"/>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19"/>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19"/>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19"/>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83" name="Google Shape;183;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19"/>
          <p:cNvSpPr txBox="1"/>
          <p:nvPr>
            <p:ph type="title"/>
          </p:nvPr>
        </p:nvSpPr>
        <p:spPr>
          <a:xfrm>
            <a:off x="550862" y="580363"/>
            <a:ext cx="5437188" cy="133305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ru-RU" sz="4800">
                <a:solidFill>
                  <a:schemeClr val="lt1"/>
                </a:solidFill>
                <a:latin typeface="Arial"/>
                <a:ea typeface="Arial"/>
                <a:cs typeface="Arial"/>
                <a:sym typeface="Arial"/>
              </a:rPr>
              <a:t>Trouble shooting</a:t>
            </a:r>
            <a:endParaRPr/>
          </a:p>
        </p:txBody>
      </p:sp>
      <p:grpSp>
        <p:nvGrpSpPr>
          <p:cNvPr id="185" name="Google Shape;185;p19"/>
          <p:cNvGrpSpPr/>
          <p:nvPr/>
        </p:nvGrpSpPr>
        <p:grpSpPr>
          <a:xfrm>
            <a:off x="10958753" y="313575"/>
            <a:ext cx="828357" cy="828357"/>
            <a:chOff x="7925362" y="1164260"/>
            <a:chExt cx="828357" cy="828357"/>
          </a:xfrm>
        </p:grpSpPr>
        <p:sp>
          <p:nvSpPr>
            <p:cNvPr id="186" name="Google Shape;186;p19"/>
            <p:cNvSpPr/>
            <p:nvPr/>
          </p:nvSpPr>
          <p:spPr>
            <a:xfrm rot="-2700000">
              <a:off x="8069541" y="1262702"/>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19"/>
            <p:cNvSpPr/>
            <p:nvPr/>
          </p:nvSpPr>
          <p:spPr>
            <a:xfrm rot="2700000">
              <a:off x="8332341" y="1436239"/>
              <a:ext cx="270000" cy="540000"/>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descr="Изображение выглядит как текст, снимок экрана, меню, Шрифт&#10;&#10;Автоматически созданное описание" id="188" name="Google Shape;188;p19"/>
          <p:cNvPicPr preferRelativeResize="0"/>
          <p:nvPr>
            <p:ph idx="2" type="pic"/>
          </p:nvPr>
        </p:nvPicPr>
        <p:blipFill rotWithShape="1">
          <a:blip r:embed="rId3">
            <a:alphaModFix/>
          </a:blip>
          <a:srcRect b="7321" l="0" r="5" t="7316"/>
          <a:stretch/>
        </p:blipFill>
        <p:spPr>
          <a:xfrm>
            <a:off x="550863" y="1800671"/>
            <a:ext cx="5773738" cy="4123274"/>
          </a:xfrm>
          <a:prstGeom prst="rect">
            <a:avLst/>
          </a:prstGeom>
          <a:noFill/>
          <a:ln>
            <a:noFill/>
          </a:ln>
        </p:spPr>
      </p:pic>
      <p:sp>
        <p:nvSpPr>
          <p:cNvPr id="189" name="Google Shape;189;p19"/>
          <p:cNvSpPr txBox="1"/>
          <p:nvPr>
            <p:ph idx="1" type="body"/>
          </p:nvPr>
        </p:nvSpPr>
        <p:spPr>
          <a:xfrm>
            <a:off x="7140575" y="1520825"/>
            <a:ext cx="4500562" cy="45720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1600"/>
              <a:buNone/>
            </a:pPr>
            <a:r>
              <a:rPr lang="ru-RU">
                <a:solidFill>
                  <a:schemeClr val="lt1"/>
                </a:solidFill>
              </a:rPr>
              <a:t>Смысловых ошибок в данных не было найдено, Однако есть подозрительный момент что TotalCharges может  быть 0, когда mounthly charges положительного  значения</a:t>
            </a:r>
            <a:br>
              <a:rPr lang="ru-RU">
                <a:solidFill>
                  <a:schemeClr val="lt1"/>
                </a:solidFill>
              </a:rPr>
            </a:br>
            <a:br>
              <a:rPr lang="ru-RU">
                <a:solidFill>
                  <a:schemeClr val="lt1"/>
                </a:solidFill>
              </a:rPr>
            </a:br>
            <a:r>
              <a:rPr lang="ru-RU">
                <a:solidFill>
                  <a:schemeClr val="lt1"/>
                </a:solidFill>
              </a:rPr>
              <a:t>Предполагаем что компания не ошиблась и Просто изменят TotakCharges по прошествию месяца, а mountly charges в течении месяца</a:t>
            </a:r>
            <a:endParaRPr>
              <a:solidFill>
                <a:schemeClr val="lt1"/>
              </a:solidFill>
            </a:endParaRPr>
          </a:p>
        </p:txBody>
      </p:sp>
      <p:sp>
        <p:nvSpPr>
          <p:cNvPr id="190" name="Google Shape;190;p19"/>
          <p:cNvSpPr/>
          <p:nvPr/>
        </p:nvSpPr>
        <p:spPr>
          <a:xfrm>
            <a:off x="4892295" y="6121100"/>
            <a:ext cx="1080000" cy="736900"/>
          </a:xfrm>
          <a:custGeom>
            <a:rect b="b" l="l" r="r" t="t"/>
            <a:pathLst>
              <a:path extrusionOk="0" h="736900" w="10800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ru-RU"/>
              <a:t>1.1 Correlation</a:t>
            </a:r>
            <a:endParaRPr/>
          </a:p>
        </p:txBody>
      </p:sp>
      <p:pic>
        <p:nvPicPr>
          <p:cNvPr descr="Изображение выглядит как текст, снимок экрана, шаблон, прямоугольный&#10;&#10;Автоматически созданное описание" id="196" name="Google Shape;196;p20"/>
          <p:cNvPicPr preferRelativeResize="0"/>
          <p:nvPr>
            <p:ph idx="1" type="body"/>
          </p:nvPr>
        </p:nvPicPr>
        <p:blipFill rotWithShape="1">
          <a:blip r:embed="rId3">
            <a:alphaModFix/>
          </a:blip>
          <a:srcRect b="0" l="0" r="0" t="0"/>
          <a:stretch/>
        </p:blipFill>
        <p:spPr>
          <a:xfrm>
            <a:off x="5577299" y="1157874"/>
            <a:ext cx="6206050" cy="4924925"/>
          </a:xfrm>
          <a:prstGeom prst="rect">
            <a:avLst/>
          </a:prstGeom>
          <a:noFill/>
          <a:ln>
            <a:noFill/>
          </a:ln>
        </p:spPr>
      </p:pic>
      <p:sp>
        <p:nvSpPr>
          <p:cNvPr id="197" name="Google Shape;197;p20"/>
          <p:cNvSpPr txBox="1"/>
          <p:nvPr>
            <p:ph idx="2" type="body"/>
          </p:nvPr>
        </p:nvSpPr>
        <p:spPr>
          <a:xfrm>
            <a:off x="550863" y="1750060"/>
            <a:ext cx="4026735" cy="4342765"/>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Clr>
                <a:schemeClr val="lt1"/>
              </a:buClr>
              <a:buSzPts val="2000"/>
              <a:buNone/>
            </a:pPr>
            <a:r>
              <a:rPr lang="ru-RU" sz="2000">
                <a:solidFill>
                  <a:schemeClr val="lt1"/>
                </a:solidFill>
              </a:rPr>
              <a:t>From the heatmap, we could see that the features ‘Contract’ and ‘Tenure’ have a high correlation. It makes sense because these features measure the loyalty of the customer.</a:t>
            </a:r>
            <a:endParaRPr sz="2000">
              <a:solidFill>
                <a:schemeClr val="lt1"/>
              </a:solidFill>
            </a:endParaRPr>
          </a:p>
          <a:p>
            <a:pPr indent="0" lvl="0" marL="0" rtl="0" algn="l">
              <a:lnSpc>
                <a:spcPct val="110000"/>
              </a:lnSpc>
              <a:spcBef>
                <a:spcPts val="1800"/>
              </a:spcBef>
              <a:spcAft>
                <a:spcPts val="0"/>
              </a:spcAft>
              <a:buClr>
                <a:schemeClr val="lt1"/>
              </a:buClr>
              <a:buSzPts val="2000"/>
              <a:buNone/>
            </a:pPr>
            <a:r>
              <a:rPr lang="ru-RU" sz="2000">
                <a:solidFill>
                  <a:schemeClr val="lt1"/>
                </a:solidFill>
                <a:latin typeface="Arial"/>
                <a:ea typeface="Arial"/>
                <a:cs typeface="Arial"/>
                <a:sym typeface="Arial"/>
              </a:rPr>
              <a:t>“</a:t>
            </a:r>
            <a:r>
              <a:rPr lang="ru-RU" sz="2000">
                <a:solidFill>
                  <a:schemeClr val="lt1"/>
                </a:solidFill>
              </a:rPr>
              <a:t>StreamingTV”, “StreamingMovie”, “Multiple Lines” and “Monthly Charges” have a high correlation with one another. We think that this is because customers who stream movies are more likely to stream TV as well.</a:t>
            </a:r>
            <a:endParaRPr sz="2000">
              <a:solidFill>
                <a:schemeClr val="lt1"/>
              </a:solidFill>
            </a:endParaRPr>
          </a:p>
          <a:p>
            <a:pPr indent="0" lvl="0" marL="0" rtl="0" algn="l">
              <a:lnSpc>
                <a:spcPct val="110000"/>
              </a:lnSpc>
              <a:spcBef>
                <a:spcPts val="1800"/>
              </a:spcBef>
              <a:spcAft>
                <a:spcPts val="0"/>
              </a:spcAft>
              <a:buClr>
                <a:schemeClr val="lt1"/>
              </a:buClr>
              <a:buSzPts val="2400"/>
              <a:buNone/>
            </a:pPr>
            <a:r>
              <a:t/>
            </a:r>
            <a:endParaRPr sz="2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ru-RU"/>
              <a:t>2.2 </a:t>
            </a:r>
            <a:r>
              <a:rPr b="1" lang="ru-RU" sz="3600"/>
              <a:t>Categorical Data Analysis</a:t>
            </a:r>
            <a:endParaRPr/>
          </a:p>
        </p:txBody>
      </p:sp>
      <p:sp>
        <p:nvSpPr>
          <p:cNvPr id="203" name="Google Shape;203;p21"/>
          <p:cNvSpPr txBox="1"/>
          <p:nvPr>
            <p:ph idx="2" type="body"/>
          </p:nvPr>
        </p:nvSpPr>
        <p:spPr>
          <a:xfrm>
            <a:off x="550863" y="1717863"/>
            <a:ext cx="3565525" cy="983526"/>
          </a:xfrm>
          <a:prstGeom prst="rect">
            <a:avLst/>
          </a:prstGeom>
          <a:noFill/>
          <a:ln>
            <a:noFill/>
          </a:ln>
        </p:spPr>
        <p:txBody>
          <a:bodyPr anchorCtr="0" anchor="t" bIns="0" lIns="0" spcFirstLastPara="1" rIns="0" wrap="square" tIns="0">
            <a:normAutofit/>
          </a:bodyPr>
          <a:lstStyle/>
          <a:p>
            <a:pPr indent="-285750" lvl="0" marL="285750" rtl="0" algn="l">
              <a:lnSpc>
                <a:spcPct val="110000"/>
              </a:lnSpc>
              <a:spcBef>
                <a:spcPts val="0"/>
              </a:spcBef>
              <a:spcAft>
                <a:spcPts val="0"/>
              </a:spcAft>
              <a:buClr>
                <a:schemeClr val="lt1"/>
              </a:buClr>
              <a:buSzPts val="1500"/>
              <a:buFont typeface="Arial"/>
              <a:buChar char="•"/>
            </a:pPr>
            <a:r>
              <a:rPr lang="ru-RU" sz="1500">
                <a:solidFill>
                  <a:schemeClr val="lt1"/>
                </a:solidFill>
              </a:rPr>
              <a:t> the customers who are a senior citizens will be more likely to churn for the Telco service.</a:t>
            </a:r>
            <a:endParaRPr>
              <a:solidFill>
                <a:schemeClr val="lt1"/>
              </a:solidFill>
            </a:endParaRPr>
          </a:p>
          <a:p>
            <a:pPr indent="0" lvl="0" marL="0" rtl="0" algn="l">
              <a:lnSpc>
                <a:spcPct val="110000"/>
              </a:lnSpc>
              <a:spcBef>
                <a:spcPts val="1800"/>
              </a:spcBef>
              <a:spcAft>
                <a:spcPts val="0"/>
              </a:spcAft>
              <a:buClr>
                <a:schemeClr val="lt1"/>
              </a:buClr>
              <a:buSzPts val="1600"/>
              <a:buNone/>
            </a:pPr>
            <a:r>
              <a:t/>
            </a:r>
            <a:endParaRPr>
              <a:solidFill>
                <a:srgbClr val="FFFFFF"/>
              </a:solidFill>
            </a:endParaRPr>
          </a:p>
        </p:txBody>
      </p:sp>
      <p:sp>
        <p:nvSpPr>
          <p:cNvPr id="204" name="Google Shape;204;p21"/>
          <p:cNvSpPr txBox="1"/>
          <p:nvPr/>
        </p:nvSpPr>
        <p:spPr>
          <a:xfrm>
            <a:off x="6872243" y="1653469"/>
            <a:ext cx="3565525" cy="983526"/>
          </a:xfrm>
          <a:prstGeom prst="rect">
            <a:avLst/>
          </a:prstGeom>
          <a:noFill/>
          <a:ln>
            <a:noFill/>
          </a:ln>
        </p:spPr>
        <p:txBody>
          <a:bodyPr anchorCtr="0" anchor="t" bIns="0" lIns="0" spcFirstLastPara="1" rIns="0" wrap="square" tIns="0">
            <a:normAutofit/>
          </a:bodyPr>
          <a:lstStyle/>
          <a:p>
            <a:pPr indent="-285750" lvl="0" marL="285750" marR="0" rtl="0" algn="l">
              <a:lnSpc>
                <a:spcPct val="110000"/>
              </a:lnSpc>
              <a:spcBef>
                <a:spcPts val="0"/>
              </a:spcBef>
              <a:spcAft>
                <a:spcPts val="0"/>
              </a:spcAft>
              <a:buClr>
                <a:schemeClr val="lt1"/>
              </a:buClr>
              <a:buSzPts val="1500"/>
              <a:buFont typeface="Arial"/>
              <a:buChar char="•"/>
            </a:pPr>
            <a:r>
              <a:rPr b="0" i="0" lang="ru-RU" sz="1500" u="none" cap="none" strike="noStrike">
                <a:solidFill>
                  <a:schemeClr val="lt1"/>
                </a:solidFill>
                <a:latin typeface="Arial"/>
                <a:ea typeface="Arial"/>
                <a:cs typeface="Arial"/>
                <a:sym typeface="Arial"/>
              </a:rPr>
              <a:t>customers who doesn’t have a partner will be more likely to churn for the Telco service.</a:t>
            </a:r>
            <a:endParaRPr b="0" i="0" sz="1600" u="none" cap="none" strike="noStrike">
              <a:solidFill>
                <a:schemeClr val="lt1"/>
              </a:solidFill>
              <a:latin typeface="Arial"/>
              <a:ea typeface="Arial"/>
              <a:cs typeface="Arial"/>
              <a:sym typeface="Arial"/>
            </a:endParaRPr>
          </a:p>
        </p:txBody>
      </p:sp>
      <p:pic>
        <p:nvPicPr>
          <p:cNvPr descr="Изображение выглядит как текст, снимок экрана, диаграмма, Прямоугольник&#10;&#10;Автоматически созданное описание" id="205" name="Google Shape;205;p21"/>
          <p:cNvPicPr preferRelativeResize="0"/>
          <p:nvPr/>
        </p:nvPicPr>
        <p:blipFill rotWithShape="1">
          <a:blip r:embed="rId3">
            <a:alphaModFix/>
          </a:blip>
          <a:srcRect b="0" l="0" r="0" t="0"/>
          <a:stretch/>
        </p:blipFill>
        <p:spPr>
          <a:xfrm>
            <a:off x="6838682" y="2716798"/>
            <a:ext cx="4327357" cy="3365977"/>
          </a:xfrm>
          <a:prstGeom prst="rect">
            <a:avLst/>
          </a:prstGeom>
          <a:noFill/>
          <a:ln>
            <a:noFill/>
          </a:ln>
        </p:spPr>
      </p:pic>
      <p:pic>
        <p:nvPicPr>
          <p:cNvPr descr="Изображение выглядит как текст, снимок экрана, диаграмма, Прямоугольник&#10;&#10;Автоматически созданное описание" id="206" name="Google Shape;206;p21"/>
          <p:cNvPicPr preferRelativeResize="0"/>
          <p:nvPr/>
        </p:nvPicPr>
        <p:blipFill rotWithShape="1">
          <a:blip r:embed="rId4">
            <a:alphaModFix/>
          </a:blip>
          <a:srcRect b="0" l="0" r="0" t="0"/>
          <a:stretch/>
        </p:blipFill>
        <p:spPr>
          <a:xfrm>
            <a:off x="423111" y="2714097"/>
            <a:ext cx="4497805" cy="3374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