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Microsoft_Visio___33.vsdx" ContentType="application/vnd.openxmlformats-officedocument.package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731" r:id="rId2"/>
    <p:sldId id="733" r:id="rId3"/>
    <p:sldId id="757" r:id="rId4"/>
    <p:sldId id="774" r:id="rId5"/>
    <p:sldId id="743" r:id="rId6"/>
    <p:sldId id="758" r:id="rId7"/>
    <p:sldId id="747" r:id="rId8"/>
    <p:sldId id="748" r:id="rId9"/>
    <p:sldId id="749" r:id="rId10"/>
    <p:sldId id="750" r:id="rId11"/>
    <p:sldId id="775" r:id="rId12"/>
    <p:sldId id="776" r:id="rId13"/>
    <p:sldId id="777" r:id="rId14"/>
    <p:sldId id="778" r:id="rId15"/>
    <p:sldId id="779" r:id="rId16"/>
    <p:sldId id="759" r:id="rId17"/>
    <p:sldId id="753" r:id="rId18"/>
    <p:sldId id="752" r:id="rId19"/>
    <p:sldId id="754" r:id="rId20"/>
    <p:sldId id="755" r:id="rId21"/>
    <p:sldId id="756" r:id="rId22"/>
    <p:sldId id="760" r:id="rId23"/>
    <p:sldId id="764" r:id="rId24"/>
    <p:sldId id="761" r:id="rId25"/>
    <p:sldId id="762" r:id="rId26"/>
    <p:sldId id="763" r:id="rId27"/>
    <p:sldId id="773" r:id="rId28"/>
    <p:sldId id="767" r:id="rId29"/>
    <p:sldId id="766" r:id="rId30"/>
    <p:sldId id="768" r:id="rId31"/>
    <p:sldId id="769" r:id="rId32"/>
    <p:sldId id="770" r:id="rId33"/>
    <p:sldId id="771" r:id="rId34"/>
    <p:sldId id="772" r:id="rId35"/>
    <p:sldId id="742" r:id="rId36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9BD"/>
    <a:srgbClr val="1557AE"/>
    <a:srgbClr val="E97C30"/>
    <a:srgbClr val="3A97D7"/>
    <a:srgbClr val="E87E04"/>
    <a:srgbClr val="FFC000"/>
    <a:srgbClr val="1F4E79"/>
    <a:srgbClr val="0070C0"/>
    <a:srgbClr val="2E75B6"/>
    <a:srgbClr val="872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2" autoAdjust="0"/>
    <p:restoredTop sz="94816" autoAdjust="0"/>
  </p:normalViewPr>
  <p:slideViewPr>
    <p:cSldViewPr snapToGrid="0">
      <p:cViewPr varScale="1">
        <p:scale>
          <a:sx n="82" d="100"/>
          <a:sy n="82" d="100"/>
        </p:scale>
        <p:origin x="48" y="1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A1BC1-FA36-405A-84E5-2ECB11F24F06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0590-9981-46CC-AF13-22488216D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248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9580-3797-4DA2-9E4E-24E61D4E80CF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47CB-3076-4026-8B18-63F39C6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11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5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1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过程 5"/>
          <p:cNvSpPr/>
          <p:nvPr userDrawn="1"/>
        </p:nvSpPr>
        <p:spPr>
          <a:xfrm rot="5400000">
            <a:off x="-47062" y="263186"/>
            <a:ext cx="739101" cy="64498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441431" y="523084"/>
            <a:ext cx="739101" cy="125186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/>
          <p:cNvSpPr/>
          <p:nvPr userDrawn="1"/>
        </p:nvSpPr>
        <p:spPr>
          <a:xfrm rot="5400000">
            <a:off x="4486270" y="2200275"/>
            <a:ext cx="171450" cy="9144001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过程 8"/>
          <p:cNvSpPr/>
          <p:nvPr userDrawn="1"/>
        </p:nvSpPr>
        <p:spPr>
          <a:xfrm rot="5400000" flipH="1">
            <a:off x="8184229" y="5850177"/>
            <a:ext cx="327501" cy="159203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474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75"/>
              <a:gd name="connsiteY0" fmla="*/ 0 h 10000"/>
              <a:gd name="connsiteX1" fmla="*/ 10000 w 10075"/>
              <a:gd name="connsiteY1" fmla="*/ 0 h 10000"/>
              <a:gd name="connsiteX2" fmla="*/ 10028 w 10075"/>
              <a:gd name="connsiteY2" fmla="*/ 8891 h 10000"/>
              <a:gd name="connsiteX3" fmla="*/ 0 w 10075"/>
              <a:gd name="connsiteY3" fmla="*/ 10000 h 10000"/>
              <a:gd name="connsiteX4" fmla="*/ 0 w 10075"/>
              <a:gd name="connsiteY4" fmla="*/ 0 h 10000"/>
              <a:gd name="connsiteX0" fmla="*/ 0 w 10335"/>
              <a:gd name="connsiteY0" fmla="*/ 0 h 10000"/>
              <a:gd name="connsiteX1" fmla="*/ 10000 w 10335"/>
              <a:gd name="connsiteY1" fmla="*/ 0 h 10000"/>
              <a:gd name="connsiteX2" fmla="*/ 10305 w 10335"/>
              <a:gd name="connsiteY2" fmla="*/ 8891 h 10000"/>
              <a:gd name="connsiteX3" fmla="*/ 0 w 10335"/>
              <a:gd name="connsiteY3" fmla="*/ 10000 h 10000"/>
              <a:gd name="connsiteX4" fmla="*/ 0 w 10335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751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6" r="53951"/>
          <a:stretch/>
        </p:blipFill>
        <p:spPr>
          <a:xfrm>
            <a:off x="7829550" y="6523381"/>
            <a:ext cx="1154166" cy="3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64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9091" y="113944"/>
            <a:ext cx="812329" cy="800243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326571 w 661307"/>
              <a:gd name="connsiteY3" fmla="*/ 718457 h 726621"/>
              <a:gd name="connsiteX4" fmla="*/ 0 w 661307"/>
              <a:gd name="connsiteY4" fmla="*/ 726621 h 726621"/>
              <a:gd name="connsiteX5" fmla="*/ 0 w 661307"/>
              <a:gd name="connsiteY5" fmla="*/ 0 h 72662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51063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18406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10242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31673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2"/>
          <a:stretch/>
        </p:blipFill>
        <p:spPr>
          <a:xfrm>
            <a:off x="296112" y="195665"/>
            <a:ext cx="619134" cy="63680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1934" y="107901"/>
            <a:ext cx="112892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7105" y="5350752"/>
            <a:ext cx="324399" cy="26893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474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75"/>
              <a:gd name="connsiteY0" fmla="*/ 0 h 10000"/>
              <a:gd name="connsiteX1" fmla="*/ 10000 w 10075"/>
              <a:gd name="connsiteY1" fmla="*/ 0 h 10000"/>
              <a:gd name="connsiteX2" fmla="*/ 10028 w 10075"/>
              <a:gd name="connsiteY2" fmla="*/ 8891 h 10000"/>
              <a:gd name="connsiteX3" fmla="*/ 0 w 10075"/>
              <a:gd name="connsiteY3" fmla="*/ 10000 h 10000"/>
              <a:gd name="connsiteX4" fmla="*/ 0 w 10075"/>
              <a:gd name="connsiteY4" fmla="*/ 0 h 10000"/>
              <a:gd name="connsiteX0" fmla="*/ 0 w 10335"/>
              <a:gd name="connsiteY0" fmla="*/ 0 h 10000"/>
              <a:gd name="connsiteX1" fmla="*/ 10000 w 10335"/>
              <a:gd name="connsiteY1" fmla="*/ 0 h 10000"/>
              <a:gd name="connsiteX2" fmla="*/ 10305 w 10335"/>
              <a:gd name="connsiteY2" fmla="*/ 8891 h 10000"/>
              <a:gd name="connsiteX3" fmla="*/ 0 w 10335"/>
              <a:gd name="connsiteY3" fmla="*/ 10000 h 10000"/>
              <a:gd name="connsiteX4" fmla="*/ 0 w 10335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751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766" y="6602968"/>
            <a:ext cx="2420500" cy="21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46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西安交通大学数据与信息中心</a:t>
            </a:r>
            <a:endParaRPr lang="zh-CN" altLang="en-US" sz="1046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905" y="3383209"/>
            <a:ext cx="171533" cy="6777344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</p:spTree>
    <p:extLst>
      <p:ext uri="{BB962C8B-B14F-4D97-AF65-F5344CB8AC3E}">
        <p14:creationId xmlns:p14="http://schemas.microsoft.com/office/powerpoint/2010/main" val="233380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" t="140" r="-477" b="11636"/>
          <a:stretch/>
        </p:blipFill>
        <p:spPr>
          <a:xfrm>
            <a:off x="-14514" y="0"/>
            <a:ext cx="9202057" cy="558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-1"/>
            <a:ext cx="9085943" cy="5529943"/>
          </a:xfrm>
          <a:prstGeom prst="rect">
            <a:avLst/>
          </a:prstGeom>
          <a:solidFill>
            <a:srgbClr val="384A5A">
              <a:alpha val="5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67" y="-79685"/>
            <a:ext cx="2707933" cy="104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1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930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66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1" r:id="rId2"/>
    <p:sldLayoutId id="2147483654" r:id="rId3"/>
    <p:sldLayoutId id="2147483653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8.emf"/><Relationship Id="rId4" Type="http://schemas.openxmlformats.org/officeDocument/2006/relationships/image" Target="../media/image19.wmf"/><Relationship Id="rId9" Type="http://schemas.openxmlformats.org/officeDocument/2006/relationships/package" Target="../embeddings/Microsoft_Visio___2.vsd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package" Target="../embeddings/Microsoft_Visio___33.vsdx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4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5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6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7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8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emf"/><Relationship Id="rId5" Type="http://schemas.openxmlformats.org/officeDocument/2006/relationships/package" Target="../embeddings/Microsoft_Visio___9.vsdx"/><Relationship Id="rId4" Type="http://schemas.openxmlformats.org/officeDocument/2006/relationships/image" Target="../media/image38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0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2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3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6.wmf"/><Relationship Id="rId20" Type="http://schemas.openxmlformats.org/officeDocument/2006/relationships/image" Target="../media/image1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3.wmf"/><Relationship Id="rId19" Type="http://schemas.openxmlformats.org/officeDocument/2006/relationships/package" Target="../embeddings/Microsoft_Visio___1.vsdx"/><Relationship Id="rId4" Type="http://schemas.openxmlformats.org/officeDocument/2006/relationships/image" Target="../media/image10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1656676"/>
            <a:ext cx="9144000" cy="2858530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2279" y="2305104"/>
            <a:ext cx="8992998" cy="14219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36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基于</a:t>
            </a:r>
            <a:r>
              <a:rPr lang="en-US" altLang="zh-CN" sz="3600" b="1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Android</a:t>
            </a:r>
            <a:r>
              <a:rPr lang="zh-CN" altLang="en-US" sz="3600" b="1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的</a:t>
            </a:r>
            <a:endParaRPr lang="en-US" altLang="zh-CN" sz="3600" b="1" kern="100" dirty="0" smtClean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计算卸载框架的设计与实现</a:t>
            </a:r>
            <a:endParaRPr lang="zh-CN" altLang="zh-CN" sz="36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4615" y="5069171"/>
            <a:ext cx="6254770" cy="4766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kern="100" dirty="0" smtClean="0">
                <a:solidFill>
                  <a:srgbClr val="1557AE"/>
                </a:solidFill>
                <a:effectLst/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答辩人：明帅       导师：曲桦教授</a:t>
            </a:r>
            <a:endParaRPr lang="en-US" altLang="zh-CN" sz="2400" b="1" kern="100" dirty="0" smtClean="0">
              <a:solidFill>
                <a:srgbClr val="1557AE"/>
              </a:solidFill>
              <a:effectLst/>
              <a:latin typeface="楷体" pitchFamily="49" charset="-122"/>
              <a:ea typeface="楷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9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1"/>
    </mc:Choice>
    <mc:Fallback xmlns="">
      <p:transition spd="slow" advTm="173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4347647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计算卸载的</a:t>
            </a:r>
            <a:r>
              <a:rPr lang="zh-CN" altLang="en-US" sz="32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过程</a:t>
            </a:r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模型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872" y="1202259"/>
            <a:ext cx="7790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串行任务</a:t>
            </a:r>
            <a:r>
              <a:rPr lang="zh-CN" altLang="en-US" dirty="0"/>
              <a:t>在移动设备和云端交叉执行的过程可以用一个有向无环图            表示。      </a:t>
            </a:r>
            <a:r>
              <a:rPr lang="en-US" altLang="zh-CN" dirty="0"/>
              <a:t>				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71973"/>
              </p:ext>
            </p:extLst>
          </p:nvPr>
        </p:nvGraphicFramePr>
        <p:xfrm>
          <a:off x="7626281" y="1276805"/>
          <a:ext cx="649059" cy="29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Equation" r:id="rId3" imgW="558720" imgH="253800" progId="Equation.DSMT4">
                  <p:embed/>
                </p:oleObj>
              </mc:Choice>
              <mc:Fallback>
                <p:oleObj name="Equation" r:id="rId3" imgW="558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6281" y="1276805"/>
                        <a:ext cx="649059" cy="295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67872" y="3634989"/>
            <a:ext cx="803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公式描述：</a:t>
            </a:r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386747"/>
              </p:ext>
            </p:extLst>
          </p:nvPr>
        </p:nvGraphicFramePr>
        <p:xfrm>
          <a:off x="3030789" y="4050896"/>
          <a:ext cx="2581877" cy="71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Equation" r:id="rId5" imgW="1828800" imgH="507960" progId="Equation.DSMT4">
                  <p:embed/>
                </p:oleObj>
              </mc:Choice>
              <mc:Fallback>
                <p:oleObj name="Equation" r:id="rId5" imgW="18288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0789" y="4050896"/>
                        <a:ext cx="2581877" cy="71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441050" y="4722409"/>
            <a:ext cx="58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s.t.</a:t>
            </a:r>
            <a:endParaRPr lang="zh-CN" altLang="en-US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436909"/>
              </p:ext>
            </p:extLst>
          </p:nvPr>
        </p:nvGraphicFramePr>
        <p:xfrm>
          <a:off x="3030788" y="4919054"/>
          <a:ext cx="2581877" cy="74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Equation" r:id="rId7" imgW="1752480" imgH="507960" progId="Equation.DSMT4">
                  <p:embed/>
                </p:oleObj>
              </mc:Choice>
              <mc:Fallback>
                <p:oleObj name="Equation" r:id="rId7" imgW="17524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30788" y="4919054"/>
                        <a:ext cx="2581877" cy="748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90"/>
          <p:cNvSpPr>
            <a:spLocks noChangeArrowheads="1"/>
          </p:cNvSpPr>
          <p:nvPr/>
        </p:nvSpPr>
        <p:spPr bwMode="auto">
          <a:xfrm>
            <a:off x="968721" y="1576085"/>
            <a:ext cx="109946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836815"/>
              </p:ext>
            </p:extLst>
          </p:nvPr>
        </p:nvGraphicFramePr>
        <p:xfrm>
          <a:off x="968721" y="1576086"/>
          <a:ext cx="7220588" cy="201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Visio" r:id="rId9" imgW="6029424" imgH="1676536" progId="Visio.Drawing.15">
                  <p:embed/>
                </p:oleObj>
              </mc:Choice>
              <mc:Fallback>
                <p:oleObj name="Visio" r:id="rId9" imgW="6029424" imgH="1676536" progId="Visio.Drawing.15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721" y="1576086"/>
                        <a:ext cx="7220588" cy="2012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7931242"/>
      </p:ext>
    </p:extLst>
  </p:cSld>
  <p:clrMapOvr>
    <a:masterClrMapping/>
  </p:clrMapOvr>
  <p:transition advTm="40289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6809859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基于任务代价预测的智能决策策略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872" y="1202259"/>
            <a:ext cx="77904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任务代价的预测</a:t>
            </a:r>
            <a:r>
              <a:rPr lang="en-US" altLang="zh-CN" sz="2400" dirty="0"/>
              <a:t>	</a:t>
            </a:r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4" name="Rectangle 90"/>
          <p:cNvSpPr>
            <a:spLocks noChangeArrowheads="1"/>
          </p:cNvSpPr>
          <p:nvPr/>
        </p:nvSpPr>
        <p:spPr bwMode="auto">
          <a:xfrm>
            <a:off x="968721" y="1576085"/>
            <a:ext cx="109946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2972" y="1626298"/>
            <a:ext cx="783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BP</a:t>
            </a:r>
            <a:r>
              <a:rPr lang="zh-CN" altLang="en-US" dirty="0" smtClean="0"/>
              <a:t>神经网络的预测模型。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65943" y="30246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371166"/>
              </p:ext>
            </p:extLst>
          </p:nvPr>
        </p:nvGraphicFramePr>
        <p:xfrm>
          <a:off x="2418443" y="3679641"/>
          <a:ext cx="4448175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Visio" r:id="rId3" imgW="4391162" imgH="2552564" progId="Visio.Drawing.15">
                  <p:embed/>
                </p:oleObj>
              </mc:Choice>
              <mc:Fallback>
                <p:oleObj name="Visio" r:id="rId3" imgW="4391162" imgH="2552564" progId="Visio.Drawing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8443" y="3679641"/>
                        <a:ext cx="4448175" cy="258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418443" y="1945636"/>
            <a:ext cx="122421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040138"/>
              </p:ext>
            </p:extLst>
          </p:nvPr>
        </p:nvGraphicFramePr>
        <p:xfrm>
          <a:off x="2418443" y="1945636"/>
          <a:ext cx="2818486" cy="486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5" imgW="1320800" imgH="228600" progId="Equation.DSMT4">
                  <p:embed/>
                </p:oleObj>
              </mc:Choice>
              <mc:Fallback>
                <p:oleObj name="Equation" r:id="rId5" imgW="13208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8443" y="1945636"/>
                        <a:ext cx="2818486" cy="4866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110354"/>
              </p:ext>
            </p:extLst>
          </p:nvPr>
        </p:nvGraphicFramePr>
        <p:xfrm>
          <a:off x="2418443" y="2394088"/>
          <a:ext cx="2818486" cy="483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7" imgW="1333500" imgH="228600" progId="Equation.DSMT4">
                  <p:embed/>
                </p:oleObj>
              </mc:Choice>
              <mc:Fallback>
                <p:oleObj name="Equation" r:id="rId7" imgW="13335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8443" y="2394088"/>
                        <a:ext cx="2818486" cy="4831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732972" y="2801469"/>
            <a:ext cx="783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其中，</a:t>
            </a:r>
            <a:r>
              <a:rPr lang="en-US" altLang="zh-CN" i="1" dirty="0"/>
              <a:t>c</a:t>
            </a:r>
            <a:r>
              <a:rPr lang="zh-CN" altLang="zh-CN" dirty="0"/>
              <a:t>为移动设备</a:t>
            </a:r>
            <a:r>
              <a:rPr lang="en-US" altLang="zh-CN" dirty="0" err="1"/>
              <a:t>cpu</a:t>
            </a:r>
            <a:r>
              <a:rPr lang="zh-CN" altLang="zh-CN" dirty="0"/>
              <a:t>频率</a:t>
            </a:r>
            <a:r>
              <a:rPr lang="zh-CN" altLang="zh-CN" dirty="0" smtClean="0"/>
              <a:t>，</a:t>
            </a:r>
            <a:r>
              <a:rPr lang="en-US" altLang="zh-CN" i="1" dirty="0"/>
              <a:t>m</a:t>
            </a:r>
            <a:r>
              <a:rPr lang="zh-CN" altLang="zh-CN" dirty="0"/>
              <a:t>为移动设备当前内存，</a:t>
            </a:r>
            <a:r>
              <a:rPr lang="en-US" altLang="zh-CN" i="1" dirty="0"/>
              <a:t>b</a:t>
            </a:r>
            <a:r>
              <a:rPr lang="zh-CN" altLang="zh-CN" dirty="0"/>
              <a:t>为当前网络的带宽，</a:t>
            </a:r>
            <a:r>
              <a:rPr lang="en-US" altLang="zh-CN" dirty="0"/>
              <a:t>t</a:t>
            </a:r>
            <a:r>
              <a:rPr lang="zh-CN" altLang="zh-CN" dirty="0"/>
              <a:t>为当前网络的</a:t>
            </a:r>
            <a:r>
              <a:rPr lang="zh-CN" altLang="zh-CN" dirty="0" smtClean="0"/>
              <a:t>时延</a:t>
            </a:r>
            <a:r>
              <a:rPr lang="zh-CN" altLang="en-US" dirty="0"/>
              <a:t>，</a:t>
            </a:r>
            <a:r>
              <a:rPr lang="el-GR" altLang="zh-CN" dirty="0" smtClean="0"/>
              <a:t>β</a:t>
            </a:r>
            <a:r>
              <a:rPr lang="zh-CN" altLang="en-US" dirty="0" smtClean="0"/>
              <a:t>为传输数据量。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116871"/>
      </p:ext>
    </p:extLst>
  </p:cSld>
  <p:clrMapOvr>
    <a:masterClrMapping/>
  </p:clrMapOvr>
  <p:transition advTm="40289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6809859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基于任务代价预测的智能决策策略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872" y="1202259"/>
            <a:ext cx="77904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任务卸载的智能决策</a:t>
            </a:r>
            <a:r>
              <a:rPr lang="en-US" altLang="zh-CN" sz="2400" dirty="0"/>
              <a:t>	</a:t>
            </a:r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4" name="Rectangle 90"/>
          <p:cNvSpPr>
            <a:spLocks noChangeArrowheads="1"/>
          </p:cNvSpPr>
          <p:nvPr/>
        </p:nvSpPr>
        <p:spPr bwMode="auto">
          <a:xfrm>
            <a:off x="968721" y="1576085"/>
            <a:ext cx="109946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65943" y="30246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418443" y="1945636"/>
            <a:ext cx="122421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71" y="2009370"/>
            <a:ext cx="7542857" cy="4390476"/>
          </a:xfrm>
          <a:prstGeom prst="rect">
            <a:avLst/>
          </a:prstGeom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762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19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67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53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97179"/>
      </p:ext>
    </p:extLst>
  </p:cSld>
  <p:clrMapOvr>
    <a:masterClrMapping/>
  </p:clrMapOvr>
  <p:transition advTm="40289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5989122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基于蚁群算法的</a:t>
            </a:r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智能决策策略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872" y="1202259"/>
            <a:ext cx="7790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任务节点卸载概率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4" name="Rectangle 90"/>
          <p:cNvSpPr>
            <a:spLocks noChangeArrowheads="1"/>
          </p:cNvSpPr>
          <p:nvPr/>
        </p:nvSpPr>
        <p:spPr bwMode="auto">
          <a:xfrm>
            <a:off x="968721" y="1576085"/>
            <a:ext cx="109946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65943" y="30246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418443" y="1945636"/>
            <a:ext cx="122421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1631"/>
              </p:ext>
            </p:extLst>
          </p:nvPr>
        </p:nvGraphicFramePr>
        <p:xfrm>
          <a:off x="2789853" y="1144929"/>
          <a:ext cx="2475826" cy="597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3" imgW="1955800" imgH="469900" progId="Equation.DSMT4">
                  <p:embed/>
                </p:oleObj>
              </mc:Choice>
              <mc:Fallback>
                <p:oleObj name="Equation" r:id="rId3" imgW="1955800" imgH="469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853" y="1144929"/>
                        <a:ext cx="2475826" cy="5978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67872" y="1945636"/>
            <a:ext cx="4918528" cy="377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评价函数：</a:t>
            </a:r>
            <a:endParaRPr lang="zh-CN" alt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063895"/>
              </p:ext>
            </p:extLst>
          </p:nvPr>
        </p:nvGraphicFramePr>
        <p:xfrm>
          <a:off x="1847461" y="1824621"/>
          <a:ext cx="1542818" cy="446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5" imgW="1320227" imgH="380835" progId="Equation.DSMT4">
                  <p:embed/>
                </p:oleObj>
              </mc:Choice>
              <mc:Fallback>
                <p:oleObj name="Equation" r:id="rId5" imgW="1320227" imgH="38083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461" y="1824621"/>
                        <a:ext cx="1542818" cy="4461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567872" y="2712977"/>
            <a:ext cx="487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信息素增量：</a:t>
            </a:r>
            <a:endParaRPr lang="zh-CN" altLang="en-US" dirty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040721"/>
              </p:ext>
            </p:extLst>
          </p:nvPr>
        </p:nvGraphicFramePr>
        <p:xfrm>
          <a:off x="2055307" y="2647334"/>
          <a:ext cx="1210407" cy="467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7" imgW="1129810" imgH="431613" progId="Equation.DSMT4">
                  <p:embed/>
                </p:oleObj>
              </mc:Choice>
              <mc:Fallback>
                <p:oleObj name="Equation" r:id="rId7" imgW="1129810" imgH="4316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307" y="2647334"/>
                        <a:ext cx="1210407" cy="4671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3431073"/>
      </p:ext>
    </p:extLst>
  </p:cSld>
  <p:clrMapOvr>
    <a:masterClrMapping/>
  </p:clrMapOvr>
  <p:transition advTm="40289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5168384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计算卸载的</a:t>
            </a:r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智能</a:t>
            </a:r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决策策略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Rectangle 90"/>
          <p:cNvSpPr>
            <a:spLocks noChangeArrowheads="1"/>
          </p:cNvSpPr>
          <p:nvPr/>
        </p:nvSpPr>
        <p:spPr bwMode="auto">
          <a:xfrm>
            <a:off x="968721" y="1576085"/>
            <a:ext cx="109946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65943" y="30246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418443" y="1945636"/>
            <a:ext cx="122421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53882" y="2315187"/>
            <a:ext cx="111094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201375"/>
              </p:ext>
            </p:extLst>
          </p:nvPr>
        </p:nvGraphicFramePr>
        <p:xfrm>
          <a:off x="844552" y="2847032"/>
          <a:ext cx="7178874" cy="2202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Visio" r:id="rId3" imgW="4914785" imgH="1505086" progId="Visio.Drawing.15">
                  <p:embed/>
                </p:oleObj>
              </mc:Choice>
              <mc:Fallback>
                <p:oleObj name="Visio" r:id="rId3" imgW="4914785" imgH="1505086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2" y="2847032"/>
                        <a:ext cx="7178874" cy="22028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753512" y="1151427"/>
            <a:ext cx="7636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数据集较少时 → 启发式决策策略 → 基于蚁群算法的智能决策策略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集足够时 → 基于任务代价预测的决策策略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675723"/>
      </p:ext>
    </p:extLst>
  </p:cSld>
  <p:clrMapOvr>
    <a:masterClrMapping/>
  </p:clrMapOvr>
  <p:transition advTm="40289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2295803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仿真结果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Rectangle 90"/>
          <p:cNvSpPr>
            <a:spLocks noChangeArrowheads="1"/>
          </p:cNvSpPr>
          <p:nvPr/>
        </p:nvSpPr>
        <p:spPr bwMode="auto">
          <a:xfrm>
            <a:off x="968721" y="1576085"/>
            <a:ext cx="109946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65943" y="30246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418443" y="1945636"/>
            <a:ext cx="122421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362" name="Picture 2" descr="智能策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951" y="2104151"/>
            <a:ext cx="56864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67747" y="1070414"/>
            <a:ext cx="775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加入了冷启动的结余任务预测的决策策略能耗最少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735886"/>
      </p:ext>
    </p:extLst>
  </p:cSld>
  <p:clrMapOvr>
    <a:masterClrMapping/>
  </p:clrMapOvr>
  <p:transition advTm="40289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0800000">
            <a:off x="1592047" y="120448"/>
            <a:ext cx="5904127" cy="11160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02577" y="306941"/>
            <a:ext cx="23388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 rot="10800000">
            <a:off x="0" y="1"/>
            <a:ext cx="9144000" cy="1241919"/>
          </a:xfrm>
          <a:custGeom>
            <a:avLst/>
            <a:gdLst>
              <a:gd name="connsiteX0" fmla="*/ 9144000 w 9144000"/>
              <a:gd name="connsiteY0" fmla="*/ 1241919 h 1241919"/>
              <a:gd name="connsiteX1" fmla="*/ 0 w 9144000"/>
              <a:gd name="connsiteY1" fmla="*/ 1241919 h 1241919"/>
              <a:gd name="connsiteX2" fmla="*/ 0 w 9144000"/>
              <a:gd name="connsiteY2" fmla="*/ 1061919 h 1241919"/>
              <a:gd name="connsiteX3" fmla="*/ 1762992 w 9144000"/>
              <a:gd name="connsiteY3" fmla="*/ 1061919 h 1241919"/>
              <a:gd name="connsiteX4" fmla="*/ 4572000 w 9144000"/>
              <a:gd name="connsiteY4" fmla="*/ 0 h 1241919"/>
              <a:gd name="connsiteX5" fmla="*/ 7381007 w 9144000"/>
              <a:gd name="connsiteY5" fmla="*/ 1061919 h 1241919"/>
              <a:gd name="connsiteX6" fmla="*/ 9144000 w 9144000"/>
              <a:gd name="connsiteY6" fmla="*/ 1061919 h 124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1241919">
                <a:moveTo>
                  <a:pt x="9144000" y="1241919"/>
                </a:moveTo>
                <a:lnTo>
                  <a:pt x="0" y="1241919"/>
                </a:lnTo>
                <a:lnTo>
                  <a:pt x="0" y="1061919"/>
                </a:lnTo>
                <a:lnTo>
                  <a:pt x="1762992" y="1061919"/>
                </a:lnTo>
                <a:lnTo>
                  <a:pt x="4572000" y="0"/>
                </a:lnTo>
                <a:lnTo>
                  <a:pt x="7381007" y="1061919"/>
                </a:lnTo>
                <a:lnTo>
                  <a:pt x="9144000" y="1061919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79268" y="105966"/>
            <a:ext cx="108234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10" name="KSO_Shape"/>
          <p:cNvSpPr>
            <a:spLocks/>
          </p:cNvSpPr>
          <p:nvPr/>
        </p:nvSpPr>
        <p:spPr bwMode="auto">
          <a:xfrm>
            <a:off x="485774" y="5147786"/>
            <a:ext cx="1334873" cy="124372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4213" y="1968110"/>
            <a:ext cx="50709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研究背景与意义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计算卸载的智能决策策略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系统设计与实现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系统测试与结果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结论与展望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14" name="组合 13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5D9FC1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19" name="组合 18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183A6A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24" name="椭圆 23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椭圆 25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28" name="组合 27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16B6CC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33" name="组合 32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1654083" y="3310817"/>
            <a:ext cx="876025" cy="900000"/>
            <a:chOff x="3976261" y="3892343"/>
            <a:chExt cx="326182" cy="335109"/>
          </a:xfrm>
          <a:solidFill>
            <a:schemeClr val="bg1"/>
          </a:solidFill>
        </p:grpSpPr>
        <p:sp>
          <p:nvSpPr>
            <p:cNvPr id="38" name="六边形 37"/>
            <p:cNvSpPr>
              <a:spLocks/>
            </p:cNvSpPr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六边形 38"/>
            <p:cNvSpPr>
              <a:spLocks/>
            </p:cNvSpPr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六边形 39"/>
            <p:cNvSpPr>
              <a:spLocks/>
            </p:cNvSpPr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六边形 40"/>
            <p:cNvSpPr>
              <a:spLocks/>
            </p:cNvSpPr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六边形 41"/>
            <p:cNvSpPr>
              <a:spLocks/>
            </p:cNvSpPr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六边形 42"/>
            <p:cNvSpPr>
              <a:spLocks/>
            </p:cNvSpPr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718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34"/>
    </mc:Choice>
    <mc:Fallback xmlns="">
      <p:transition spd="slow" advTm="13334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3116541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系统功能模型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33099" y="14471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057458" y="1313786"/>
          <a:ext cx="4657667" cy="4058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Visio" r:id="rId3" imgW="3752767" imgH="3266939" progId="Visio.Drawing.15">
                  <p:embed/>
                </p:oleObj>
              </mc:Choice>
              <mc:Fallback>
                <p:oleObj name="Visio" r:id="rId3" imgW="3752767" imgH="3266939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58" y="1313786"/>
                        <a:ext cx="4657667" cy="40586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952750" y="546735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计算卸载框架关键用例图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620113"/>
      </p:ext>
    </p:extLst>
  </p:cSld>
  <p:clrMapOvr>
    <a:masterClrMapping/>
  </p:clrMapOvr>
  <p:transition advTm="107261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3116541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系统静态模型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33099" y="14471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81325" y="561876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计算卸载框架核心类图</a:t>
            </a:r>
            <a:endParaRPr lang="zh-CN" alt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90599" y="1247774"/>
            <a:ext cx="11747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715178"/>
              </p:ext>
            </p:extLst>
          </p:nvPr>
        </p:nvGraphicFramePr>
        <p:xfrm>
          <a:off x="904875" y="1247774"/>
          <a:ext cx="7305675" cy="4258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Visio" r:id="rId3" imgW="6858153" imgH="4000500" progId="Visio.Drawing.15">
                  <p:embed/>
                </p:oleObj>
              </mc:Choice>
              <mc:Fallback>
                <p:oleObj name="Visio" r:id="rId3" imgW="6858153" imgH="4000500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247774"/>
                        <a:ext cx="7305675" cy="42585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7841431"/>
      </p:ext>
    </p:extLst>
  </p:cSld>
  <p:clrMapOvr>
    <a:masterClrMapping/>
  </p:clrMapOvr>
  <p:transition advTm="9039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3116541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系统动态模型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33099" y="14471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90599" y="1247774"/>
            <a:ext cx="11747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43150" y="9507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573051"/>
              </p:ext>
            </p:extLst>
          </p:nvPr>
        </p:nvGraphicFramePr>
        <p:xfrm>
          <a:off x="1540952" y="1072086"/>
          <a:ext cx="5220966" cy="5045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Visio" r:id="rId3" imgW="5714923" imgH="5477011" progId="Visio.Drawing.15">
                  <p:embed/>
                </p:oleObj>
              </mc:Choice>
              <mc:Fallback>
                <p:oleObj name="Visio" r:id="rId3" imgW="5714923" imgH="5477011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952" y="1072086"/>
                        <a:ext cx="5220966" cy="50454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477044" y="6108599"/>
            <a:ext cx="23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计算卸载活动图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515107"/>
      </p:ext>
    </p:extLst>
  </p:cSld>
  <p:clrMapOvr>
    <a:masterClrMapping/>
  </p:clrMapOvr>
  <p:transition advTm="14639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0800000">
            <a:off x="1592047" y="120448"/>
            <a:ext cx="5904127" cy="11160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02577" y="306941"/>
            <a:ext cx="23388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 rot="10800000">
            <a:off x="0" y="1"/>
            <a:ext cx="9144000" cy="1241919"/>
          </a:xfrm>
          <a:custGeom>
            <a:avLst/>
            <a:gdLst>
              <a:gd name="connsiteX0" fmla="*/ 9144000 w 9144000"/>
              <a:gd name="connsiteY0" fmla="*/ 1241919 h 1241919"/>
              <a:gd name="connsiteX1" fmla="*/ 0 w 9144000"/>
              <a:gd name="connsiteY1" fmla="*/ 1241919 h 1241919"/>
              <a:gd name="connsiteX2" fmla="*/ 0 w 9144000"/>
              <a:gd name="connsiteY2" fmla="*/ 1061919 h 1241919"/>
              <a:gd name="connsiteX3" fmla="*/ 1762992 w 9144000"/>
              <a:gd name="connsiteY3" fmla="*/ 1061919 h 1241919"/>
              <a:gd name="connsiteX4" fmla="*/ 4572000 w 9144000"/>
              <a:gd name="connsiteY4" fmla="*/ 0 h 1241919"/>
              <a:gd name="connsiteX5" fmla="*/ 7381007 w 9144000"/>
              <a:gd name="connsiteY5" fmla="*/ 1061919 h 1241919"/>
              <a:gd name="connsiteX6" fmla="*/ 9144000 w 9144000"/>
              <a:gd name="connsiteY6" fmla="*/ 1061919 h 124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1241919">
                <a:moveTo>
                  <a:pt x="9144000" y="1241919"/>
                </a:moveTo>
                <a:lnTo>
                  <a:pt x="0" y="1241919"/>
                </a:lnTo>
                <a:lnTo>
                  <a:pt x="0" y="1061919"/>
                </a:lnTo>
                <a:lnTo>
                  <a:pt x="1762992" y="1061919"/>
                </a:lnTo>
                <a:lnTo>
                  <a:pt x="4572000" y="0"/>
                </a:lnTo>
                <a:lnTo>
                  <a:pt x="7381007" y="1061919"/>
                </a:lnTo>
                <a:lnTo>
                  <a:pt x="9144000" y="1061919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79268" y="105966"/>
            <a:ext cx="108234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10" name="KSO_Shape"/>
          <p:cNvSpPr>
            <a:spLocks/>
          </p:cNvSpPr>
          <p:nvPr/>
        </p:nvSpPr>
        <p:spPr bwMode="auto">
          <a:xfrm>
            <a:off x="485774" y="5147786"/>
            <a:ext cx="1334873" cy="124372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4213" y="1968110"/>
            <a:ext cx="50709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研究背景与意义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计算卸载的智能决策策略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系统设计与实现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系统测试与结果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结论与展望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14" name="组合 13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5D9FC1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19" name="组合 18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183A6A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24" name="椭圆 23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椭圆 25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28" name="组合 27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16B6CC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33" name="组合 32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1654083" y="3310817"/>
            <a:ext cx="876025" cy="900000"/>
            <a:chOff x="3976261" y="3892343"/>
            <a:chExt cx="326182" cy="335109"/>
          </a:xfrm>
          <a:solidFill>
            <a:schemeClr val="bg1"/>
          </a:solidFill>
        </p:grpSpPr>
        <p:sp>
          <p:nvSpPr>
            <p:cNvPr id="38" name="六边形 37"/>
            <p:cNvSpPr>
              <a:spLocks/>
            </p:cNvSpPr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六边形 38"/>
            <p:cNvSpPr>
              <a:spLocks/>
            </p:cNvSpPr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六边形 39"/>
            <p:cNvSpPr>
              <a:spLocks/>
            </p:cNvSpPr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六边形 40"/>
            <p:cNvSpPr>
              <a:spLocks/>
            </p:cNvSpPr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六边形 41"/>
            <p:cNvSpPr>
              <a:spLocks/>
            </p:cNvSpPr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六边形 42"/>
            <p:cNvSpPr>
              <a:spLocks/>
            </p:cNvSpPr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15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7"/>
    </mc:Choice>
    <mc:Fallback xmlns="">
      <p:transition spd="slow" advTm="1767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3116541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系统概要设计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33099" y="14471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723570" y="-151077"/>
            <a:ext cx="707064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082599"/>
              </p:ext>
            </p:extLst>
          </p:nvPr>
        </p:nvGraphicFramePr>
        <p:xfrm>
          <a:off x="723570" y="1073426"/>
          <a:ext cx="3578848" cy="4619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Visio" r:id="rId3" imgW="4781633" imgH="6172200" progId="Visio.Drawing.15">
                  <p:embed/>
                </p:oleObj>
              </mc:Choice>
              <mc:Fallback>
                <p:oleObj name="Visio" r:id="rId3" imgW="4781633" imgH="61722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70" y="1073426"/>
                        <a:ext cx="3578848" cy="46197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309584" y="2514931"/>
            <a:ext cx="800540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352525"/>
              </p:ext>
            </p:extLst>
          </p:nvPr>
        </p:nvGraphicFramePr>
        <p:xfrm>
          <a:off x="4420898" y="3465442"/>
          <a:ext cx="4548169" cy="2227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Visio" r:id="rId5" imgW="5762711" imgH="2466839" progId="Visio.Drawing.15">
                  <p:embed/>
                </p:oleObj>
              </mc:Choice>
              <mc:Fallback>
                <p:oleObj name="Visio" r:id="rId5" imgW="5762711" imgH="2466839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0898" y="3465442"/>
                        <a:ext cx="4548169" cy="22276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574751" y="5693134"/>
            <a:ext cx="248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系统体系结构图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826719" y="5693134"/>
            <a:ext cx="235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系统模块结构图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778734" y="1073426"/>
            <a:ext cx="4126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移动端</a:t>
            </a:r>
            <a:r>
              <a:rPr lang="en-US" altLang="zh-CN" dirty="0" smtClean="0"/>
              <a:t>SDK:</a:t>
            </a:r>
            <a:r>
              <a:rPr lang="zh-CN" altLang="en-US" dirty="0" smtClean="0"/>
              <a:t>嵌入式插件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服务器：集成计算服务与管理服务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682906"/>
      </p:ext>
    </p:extLst>
  </p:cSld>
  <p:clrMapOvr>
    <a:masterClrMapping/>
  </p:clrMapOvr>
  <p:transition advTm="81167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2295803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自动识别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33099" y="14471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90599" y="1247774"/>
            <a:ext cx="11747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43150" y="9507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7872" y="1247774"/>
            <a:ext cx="825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移动端</a:t>
            </a:r>
            <a:r>
              <a:rPr lang="en-US" altLang="zh-CN" dirty="0" smtClean="0">
                <a:latin typeface="+mj-ea"/>
                <a:ea typeface="+mj-ea"/>
              </a:rPr>
              <a:t>SDK</a:t>
            </a:r>
            <a:r>
              <a:rPr lang="zh-CN" altLang="en-US" dirty="0" smtClean="0">
                <a:latin typeface="+mj-ea"/>
                <a:ea typeface="+mj-ea"/>
              </a:rPr>
              <a:t>通过</a:t>
            </a:r>
            <a:r>
              <a:rPr lang="en-US" altLang="zh-CN" dirty="0" smtClean="0">
                <a:latin typeface="+mj-ea"/>
                <a:ea typeface="+mj-ea"/>
              </a:rPr>
              <a:t>Java Annotation</a:t>
            </a:r>
            <a:r>
              <a:rPr lang="zh-CN" altLang="en-US" dirty="0" smtClean="0">
                <a:latin typeface="+mj-ea"/>
                <a:ea typeface="+mj-ea"/>
              </a:rPr>
              <a:t>与</a:t>
            </a:r>
            <a:r>
              <a:rPr lang="en-US" altLang="zh-CN" dirty="0" smtClean="0">
                <a:latin typeface="+mj-ea"/>
                <a:ea typeface="+mj-ea"/>
              </a:rPr>
              <a:t>Java</a:t>
            </a:r>
            <a:r>
              <a:rPr lang="zh-CN" altLang="en-US" dirty="0" smtClean="0">
                <a:latin typeface="+mj-ea"/>
                <a:ea typeface="+mj-ea"/>
              </a:rPr>
              <a:t>的反射机制以及</a:t>
            </a:r>
            <a:r>
              <a:rPr lang="en-US" altLang="zh-CN" dirty="0" err="1" smtClean="0">
                <a:latin typeface="+mj-ea"/>
                <a:ea typeface="+mj-ea"/>
              </a:rPr>
              <a:t>AspectJx</a:t>
            </a:r>
            <a:r>
              <a:rPr lang="zh-CN" altLang="en-US" dirty="0" smtClean="0">
                <a:latin typeface="+mj-ea"/>
                <a:ea typeface="+mj-ea"/>
              </a:rPr>
              <a:t>自动识别可卸载的应用程序方法或者函数。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099" y="1894105"/>
            <a:ext cx="4122099" cy="36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27263"/>
      </p:ext>
    </p:extLst>
  </p:cSld>
  <p:clrMapOvr>
    <a:masterClrMapping/>
  </p:clrMapOvr>
  <p:transition advTm="20912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2295803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智能分析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33099" y="14471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90599" y="1247774"/>
            <a:ext cx="11747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43150" y="9507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99645" y="1378335"/>
            <a:ext cx="43922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判断条件</a:t>
            </a:r>
            <a:endParaRPr lang="en-US" altLang="zh-CN" sz="20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设备配置</a:t>
            </a:r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内存状态</a:t>
            </a:r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网络状态</a:t>
            </a:r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全局能耗</a:t>
            </a:r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执行时间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本</a:t>
            </a:r>
            <a:r>
              <a:rPr lang="zh-CN" altLang="en-US" dirty="0" smtClean="0">
                <a:latin typeface="+mj-ea"/>
                <a:ea typeface="+mj-ea"/>
              </a:rPr>
              <a:t>次执行的时间与能耗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	  </a:t>
            </a:r>
            <a:r>
              <a:rPr lang="zh-CN" altLang="en-US" dirty="0" smtClean="0">
                <a:latin typeface="+mj-ea"/>
                <a:ea typeface="+mj-ea"/>
              </a:rPr>
              <a:t>神经网络预测</a:t>
            </a:r>
            <a:endParaRPr lang="zh-CN" altLang="en-US" dirty="0">
              <a:latin typeface="+mj-ea"/>
              <a:ea typeface="+mj-ea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75483"/>
              </p:ext>
            </p:extLst>
          </p:nvPr>
        </p:nvGraphicFramePr>
        <p:xfrm>
          <a:off x="4331476" y="1247774"/>
          <a:ext cx="4103000" cy="5342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Visio" r:id="rId3" imgW="4371965" imgH="6191386" progId="Visio.Drawing.15">
                  <p:embed/>
                </p:oleObj>
              </mc:Choice>
              <mc:Fallback>
                <p:oleObj name="Visio" r:id="rId3" imgW="4371965" imgH="619138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476" y="1247774"/>
                        <a:ext cx="4103000" cy="53429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>
            <a:off x="990599" y="3778981"/>
            <a:ext cx="995320" cy="140255"/>
          </a:xfrm>
          <a:prstGeom prst="rightArrow">
            <a:avLst/>
          </a:prstGeom>
          <a:solidFill>
            <a:srgbClr val="4269BD"/>
          </a:solidFill>
          <a:ln>
            <a:solidFill>
              <a:srgbClr val="1557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269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24215"/>
      </p:ext>
    </p:extLst>
  </p:cSld>
  <p:clrMapOvr>
    <a:masterClrMapping/>
  </p:clrMapOvr>
  <p:transition advTm="9639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2295803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状态转移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33099" y="14471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90599" y="1247774"/>
            <a:ext cx="11747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3547" y="1293493"/>
            <a:ext cx="456390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饥饿传递</a:t>
            </a:r>
            <a:r>
              <a:rPr lang="en-US" altLang="zh-CN" sz="2000" b="1" dirty="0"/>
              <a:t>(Eager Transmission</a:t>
            </a:r>
            <a:r>
              <a:rPr lang="zh-CN" altLang="zh-CN" sz="2000" b="1" dirty="0"/>
              <a:t>，</a:t>
            </a:r>
            <a:r>
              <a:rPr lang="en-US" altLang="zh-CN" sz="2000" b="1" dirty="0"/>
              <a:t>ET</a:t>
            </a:r>
            <a:r>
              <a:rPr lang="en-US" altLang="zh-CN" sz="2000" b="1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适用于传输量很小的场景</a:t>
            </a: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663546" y="2170412"/>
            <a:ext cx="456390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b="1" dirty="0"/>
              <a:t>懒惰传递</a:t>
            </a:r>
            <a:r>
              <a:rPr lang="en-US" altLang="zh-CN" sz="2000" b="1" dirty="0" smtClean="0"/>
              <a:t>(</a:t>
            </a:r>
            <a:r>
              <a:rPr lang="en-US" altLang="zh-CN" sz="2000" b="1" dirty="0"/>
              <a:t>Lazy Transmission</a:t>
            </a:r>
            <a:r>
              <a:rPr lang="zh-CN" altLang="zh-CN" sz="2000" b="1" dirty="0"/>
              <a:t>，</a:t>
            </a:r>
            <a:r>
              <a:rPr lang="en-US" altLang="zh-CN" sz="2000" b="1" dirty="0"/>
              <a:t>LT</a:t>
            </a:r>
            <a:r>
              <a:rPr lang="en-US" altLang="zh-CN" sz="2000" b="1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zh-CN" altLang="en-US" dirty="0" smtClean="0"/>
              <a:t>   适用于堆中所需对象较少时的场景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63546" y="3108480"/>
            <a:ext cx="500087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b="1" dirty="0"/>
              <a:t>甬道传递</a:t>
            </a:r>
            <a:r>
              <a:rPr lang="en-US" altLang="zh-CN" sz="2000" b="1" dirty="0" smtClean="0"/>
              <a:t>(Pipelined </a:t>
            </a:r>
            <a:r>
              <a:rPr lang="en-US" altLang="zh-CN" sz="2000" b="1" dirty="0"/>
              <a:t>Transmission</a:t>
            </a:r>
            <a:r>
              <a:rPr lang="zh-CN" altLang="zh-CN" sz="2000" b="1" dirty="0"/>
              <a:t>，</a:t>
            </a:r>
            <a:r>
              <a:rPr lang="en-US" altLang="zh-CN" sz="2000" b="1" dirty="0"/>
              <a:t>PT</a:t>
            </a:r>
            <a:r>
              <a:rPr lang="en-US" altLang="zh-CN" sz="2000" b="1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zh-CN" altLang="en-US" dirty="0" smtClean="0"/>
              <a:t>   适用于堆中媒体对象比较多时的场景</a:t>
            </a:r>
            <a:endParaRPr lang="zh-CN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05423" y="1636280"/>
            <a:ext cx="7715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227454" y="950706"/>
            <a:ext cx="5669506" cy="4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054687" y="-205136"/>
            <a:ext cx="78125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67099"/>
      </p:ext>
    </p:extLst>
  </p:cSld>
  <p:clrMapOvr>
    <a:masterClrMapping/>
  </p:clrMapOvr>
  <p:transition advTm="1178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2295803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状态转移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33099" y="14471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90599" y="1247774"/>
            <a:ext cx="11747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3547" y="1293493"/>
            <a:ext cx="456390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饥饿传递</a:t>
            </a:r>
            <a:r>
              <a:rPr lang="en-US" altLang="zh-CN" dirty="0"/>
              <a:t>(Eager Transmission</a:t>
            </a:r>
            <a:r>
              <a:rPr lang="zh-CN" altLang="zh-CN" dirty="0"/>
              <a:t>，</a:t>
            </a:r>
            <a:r>
              <a:rPr lang="en-US" altLang="zh-CN" dirty="0"/>
              <a:t>ET</a:t>
            </a:r>
            <a:r>
              <a:rPr lang="en-US" altLang="zh-CN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适用于传输</a:t>
            </a:r>
            <a:r>
              <a:rPr lang="zh-CN" altLang="en-US" dirty="0" smtClean="0"/>
              <a:t>量较小</a:t>
            </a:r>
            <a:r>
              <a:rPr lang="zh-CN" altLang="en-US" dirty="0" smtClean="0"/>
              <a:t>的场景</a:t>
            </a:r>
            <a:endParaRPr lang="en-US" altLang="zh-CN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05423" y="1636280"/>
            <a:ext cx="7715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227454" y="950706"/>
            <a:ext cx="5669506" cy="4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054687" y="-205136"/>
            <a:ext cx="78125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1"/>
          <p:cNvSpPr>
            <a:spLocks noChangeArrowheads="1"/>
          </p:cNvSpPr>
          <p:nvPr/>
        </p:nvSpPr>
        <p:spPr bwMode="auto">
          <a:xfrm>
            <a:off x="1330830" y="40615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175013"/>
              </p:ext>
            </p:extLst>
          </p:nvPr>
        </p:nvGraphicFramePr>
        <p:xfrm>
          <a:off x="990599" y="2359999"/>
          <a:ext cx="6084931" cy="235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Visio" r:id="rId3" imgW="4095858" imgH="1581014" progId="Visio.Drawing.15">
                  <p:embed/>
                </p:oleObj>
              </mc:Choice>
              <mc:Fallback>
                <p:oleObj name="Visio" r:id="rId3" imgW="4095858" imgH="1581014" progId="Visio.Drawing.15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599" y="2359999"/>
                        <a:ext cx="6084931" cy="23519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4279644"/>
      </p:ext>
    </p:extLst>
  </p:cSld>
  <p:clrMapOvr>
    <a:masterClrMapping/>
  </p:clrMapOvr>
  <p:transition advTm="5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2295803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状态转移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33099" y="14471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90599" y="1247774"/>
            <a:ext cx="11747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3546" y="1293493"/>
            <a:ext cx="456390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b="1" dirty="0"/>
              <a:t>懒惰传递</a:t>
            </a:r>
            <a:r>
              <a:rPr lang="en-US" altLang="zh-CN" sz="2000" b="1" dirty="0" smtClean="0"/>
              <a:t>(</a:t>
            </a:r>
            <a:r>
              <a:rPr lang="en-US" altLang="zh-CN" sz="2000" b="1" dirty="0"/>
              <a:t>Lazy Transmission</a:t>
            </a:r>
            <a:r>
              <a:rPr lang="zh-CN" altLang="zh-CN" sz="2000" b="1" dirty="0"/>
              <a:t>，</a:t>
            </a:r>
            <a:r>
              <a:rPr lang="en-US" altLang="zh-CN" sz="2000" b="1" dirty="0"/>
              <a:t>LT</a:t>
            </a:r>
            <a:r>
              <a:rPr lang="en-US" altLang="zh-CN" sz="2000" b="1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zh-CN" altLang="en-US" dirty="0" smtClean="0"/>
              <a:t>   适用于堆中所需对象较少时的场景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05423" y="1636280"/>
            <a:ext cx="7715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227454" y="950706"/>
            <a:ext cx="5669506" cy="4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054687" y="-205136"/>
            <a:ext cx="78125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663545" y="2405608"/>
            <a:ext cx="100661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94949"/>
              </p:ext>
            </p:extLst>
          </p:nvPr>
        </p:nvGraphicFramePr>
        <p:xfrm>
          <a:off x="990600" y="2447717"/>
          <a:ext cx="6576528" cy="2047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Visio" r:id="rId3" imgW="5286468" imgH="1647961" progId="Visio.Drawing.15">
                  <p:embed/>
                </p:oleObj>
              </mc:Choice>
              <mc:Fallback>
                <p:oleObj name="Visio" r:id="rId3" imgW="5286468" imgH="1647961" progId="Visio.Drawing.15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47717"/>
                        <a:ext cx="6576528" cy="20473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036986"/>
      </p:ext>
    </p:extLst>
  </p:cSld>
  <p:clrMapOvr>
    <a:masterClrMapping/>
  </p:clrMapOvr>
  <p:transition advTm="6145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2295803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状态转移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33099" y="14471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90599" y="1247774"/>
            <a:ext cx="11747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06773" y="1244112"/>
            <a:ext cx="476620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b="1" dirty="0"/>
              <a:t>甬道传递</a:t>
            </a:r>
            <a:r>
              <a:rPr lang="en-US" altLang="zh-CN" b="1" dirty="0" smtClean="0"/>
              <a:t>(Pipelined </a:t>
            </a:r>
            <a:r>
              <a:rPr lang="en-US" altLang="zh-CN" b="1" dirty="0"/>
              <a:t>Transmission</a:t>
            </a:r>
            <a:r>
              <a:rPr lang="zh-CN" altLang="zh-CN" b="1" dirty="0"/>
              <a:t>，</a:t>
            </a:r>
            <a:r>
              <a:rPr lang="en-US" altLang="zh-CN" b="1" dirty="0"/>
              <a:t>PT</a:t>
            </a:r>
            <a:r>
              <a:rPr lang="en-US" altLang="zh-CN" b="1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zh-CN" altLang="en-US" dirty="0" smtClean="0"/>
              <a:t>   适用于堆中媒体对象比较多时的场景</a:t>
            </a:r>
            <a:endParaRPr lang="zh-CN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05423" y="1636280"/>
            <a:ext cx="7715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227454" y="950706"/>
            <a:ext cx="5669506" cy="4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054687" y="-205136"/>
            <a:ext cx="78125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990599" y="2213080"/>
            <a:ext cx="110694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514490"/>
              </p:ext>
            </p:extLst>
          </p:nvPr>
        </p:nvGraphicFramePr>
        <p:xfrm>
          <a:off x="990599" y="2213081"/>
          <a:ext cx="5746103" cy="3228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Visio" r:id="rId3" imgW="4743648" imgH="2666864" progId="Visio.Drawing.15">
                  <p:embed/>
                </p:oleObj>
              </mc:Choice>
              <mc:Fallback>
                <p:oleObj name="Visio" r:id="rId3" imgW="4743648" imgH="2666864" progId="Visio.Drawing.15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599" y="2213081"/>
                        <a:ext cx="5746103" cy="32285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613312"/>
      </p:ext>
    </p:extLst>
  </p:cSld>
  <p:clrMapOvr>
    <a:masterClrMapping/>
  </p:clrMapOvr>
  <p:transition advTm="891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2706172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计算的扩展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33099" y="14471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90599" y="1247774"/>
            <a:ext cx="11747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05423" y="1636280"/>
            <a:ext cx="7715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054687" y="-205136"/>
            <a:ext cx="78125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1488079" y="1396228"/>
            <a:ext cx="6826250" cy="1661993"/>
          </a:xfrm>
          <a:prstGeom prst="rect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拥有一组精度不同的代码，移动设备却无法正常运行高精度方法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在云端用高精度代码替代原方法执行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861016" y="1151753"/>
            <a:ext cx="1404754" cy="42386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代码替换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88079" y="3698705"/>
            <a:ext cx="6826250" cy="124649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000" noProof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</a:p>
          <a:p>
            <a:pPr marL="285750" indent="-285750" fontAlgn="auto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noProof="1"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sz="2000" noProof="1" smtClean="0">
                <a:latin typeface="微软雅黑" pitchFamily="34" charset="-122"/>
                <a:ea typeface="微软雅黑" pitchFamily="34" charset="-122"/>
              </a:rPr>
              <a:t>密集计算会加大服务器的压力</a:t>
            </a:r>
            <a:endParaRPr lang="en-US" altLang="zh-CN" sz="2000" noProof="1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noProof="1" smtClean="0"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000" noProof="1" smtClean="0">
                <a:latin typeface="微软雅黑" pitchFamily="34" charset="-122"/>
                <a:ea typeface="微软雅黑" pitchFamily="34" charset="-122"/>
              </a:rPr>
              <a:t>BOINC</a:t>
            </a:r>
            <a:r>
              <a:rPr lang="zh-CN" altLang="en-US" sz="2000" noProof="1" smtClean="0">
                <a:latin typeface="微软雅黑" pitchFamily="34" charset="-122"/>
                <a:ea typeface="微软雅黑" pitchFamily="34" charset="-122"/>
              </a:rPr>
              <a:t>网格计算平台，扩展计算能力</a:t>
            </a:r>
            <a:endParaRPr lang="zh-CN" sz="2000" noProof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861016" y="3452643"/>
            <a:ext cx="1404754" cy="42545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网格计算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650103"/>
      </p:ext>
    </p:extLst>
  </p:cSld>
  <p:clrMapOvr>
    <a:masterClrMapping/>
  </p:clrMapOvr>
  <p:transition advTm="36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animBg="1"/>
      <p:bldP spid="17" grpId="0" bldLvl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0800000">
            <a:off x="1592047" y="120448"/>
            <a:ext cx="5904127" cy="11160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02577" y="306941"/>
            <a:ext cx="23388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 rot="10800000">
            <a:off x="0" y="1"/>
            <a:ext cx="9144000" cy="1241919"/>
          </a:xfrm>
          <a:custGeom>
            <a:avLst/>
            <a:gdLst>
              <a:gd name="connsiteX0" fmla="*/ 9144000 w 9144000"/>
              <a:gd name="connsiteY0" fmla="*/ 1241919 h 1241919"/>
              <a:gd name="connsiteX1" fmla="*/ 0 w 9144000"/>
              <a:gd name="connsiteY1" fmla="*/ 1241919 h 1241919"/>
              <a:gd name="connsiteX2" fmla="*/ 0 w 9144000"/>
              <a:gd name="connsiteY2" fmla="*/ 1061919 h 1241919"/>
              <a:gd name="connsiteX3" fmla="*/ 1762992 w 9144000"/>
              <a:gd name="connsiteY3" fmla="*/ 1061919 h 1241919"/>
              <a:gd name="connsiteX4" fmla="*/ 4572000 w 9144000"/>
              <a:gd name="connsiteY4" fmla="*/ 0 h 1241919"/>
              <a:gd name="connsiteX5" fmla="*/ 7381007 w 9144000"/>
              <a:gd name="connsiteY5" fmla="*/ 1061919 h 1241919"/>
              <a:gd name="connsiteX6" fmla="*/ 9144000 w 9144000"/>
              <a:gd name="connsiteY6" fmla="*/ 1061919 h 124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1241919">
                <a:moveTo>
                  <a:pt x="9144000" y="1241919"/>
                </a:moveTo>
                <a:lnTo>
                  <a:pt x="0" y="1241919"/>
                </a:lnTo>
                <a:lnTo>
                  <a:pt x="0" y="1061919"/>
                </a:lnTo>
                <a:lnTo>
                  <a:pt x="1762992" y="1061919"/>
                </a:lnTo>
                <a:lnTo>
                  <a:pt x="4572000" y="0"/>
                </a:lnTo>
                <a:lnTo>
                  <a:pt x="7381007" y="1061919"/>
                </a:lnTo>
                <a:lnTo>
                  <a:pt x="9144000" y="1061919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79268" y="105966"/>
            <a:ext cx="108234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10" name="KSO_Shape"/>
          <p:cNvSpPr>
            <a:spLocks/>
          </p:cNvSpPr>
          <p:nvPr/>
        </p:nvSpPr>
        <p:spPr bwMode="auto">
          <a:xfrm>
            <a:off x="485774" y="5147786"/>
            <a:ext cx="1334873" cy="124372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4213" y="1968110"/>
            <a:ext cx="50709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研究背景与意义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计算卸载的智能决策策略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系统设计与实现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latin typeface="+mn-ea"/>
              </a:rPr>
              <a:t>系统测试与结果</a:t>
            </a:r>
            <a:endParaRPr lang="en-US" altLang="zh-CN" sz="2400" b="1" dirty="0" smtClean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结论与展望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14" name="组合 13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5D9FC1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19" name="组合 18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183A6A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24" name="椭圆 23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椭圆 25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28" name="组合 27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16B6CC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33" name="组合 32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1654083" y="3310817"/>
            <a:ext cx="876025" cy="900000"/>
            <a:chOff x="3976261" y="3892343"/>
            <a:chExt cx="326182" cy="335109"/>
          </a:xfrm>
          <a:solidFill>
            <a:schemeClr val="bg1"/>
          </a:solidFill>
        </p:grpSpPr>
        <p:sp>
          <p:nvSpPr>
            <p:cNvPr id="38" name="六边形 37"/>
            <p:cNvSpPr>
              <a:spLocks/>
            </p:cNvSpPr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六边形 38"/>
            <p:cNvSpPr>
              <a:spLocks/>
            </p:cNvSpPr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六边形 39"/>
            <p:cNvSpPr>
              <a:spLocks/>
            </p:cNvSpPr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六边形 40"/>
            <p:cNvSpPr>
              <a:spLocks/>
            </p:cNvSpPr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六边形 41"/>
            <p:cNvSpPr>
              <a:spLocks/>
            </p:cNvSpPr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六边形 42"/>
            <p:cNvSpPr>
              <a:spLocks/>
            </p:cNvSpPr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544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4"/>
    </mc:Choice>
    <mc:Fallback xmlns="">
      <p:transition spd="slow" advTm="5304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2295803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测试环境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33099" y="14471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05423" y="1636280"/>
            <a:ext cx="7715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054687" y="-205136"/>
            <a:ext cx="78125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055" y="1163280"/>
            <a:ext cx="6000000" cy="215238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099" y="3599518"/>
            <a:ext cx="4219048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87249"/>
      </p:ext>
    </p:extLst>
  </p:cSld>
  <p:clrMapOvr>
    <a:masterClrMapping/>
  </p:clrMapOvr>
  <p:transition advTm="1747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0800000">
            <a:off x="1592047" y="120448"/>
            <a:ext cx="5904127" cy="11160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02577" y="306941"/>
            <a:ext cx="23388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 rot="10800000">
            <a:off x="0" y="1"/>
            <a:ext cx="9144000" cy="1241919"/>
          </a:xfrm>
          <a:custGeom>
            <a:avLst/>
            <a:gdLst>
              <a:gd name="connsiteX0" fmla="*/ 9144000 w 9144000"/>
              <a:gd name="connsiteY0" fmla="*/ 1241919 h 1241919"/>
              <a:gd name="connsiteX1" fmla="*/ 0 w 9144000"/>
              <a:gd name="connsiteY1" fmla="*/ 1241919 h 1241919"/>
              <a:gd name="connsiteX2" fmla="*/ 0 w 9144000"/>
              <a:gd name="connsiteY2" fmla="*/ 1061919 h 1241919"/>
              <a:gd name="connsiteX3" fmla="*/ 1762992 w 9144000"/>
              <a:gd name="connsiteY3" fmla="*/ 1061919 h 1241919"/>
              <a:gd name="connsiteX4" fmla="*/ 4572000 w 9144000"/>
              <a:gd name="connsiteY4" fmla="*/ 0 h 1241919"/>
              <a:gd name="connsiteX5" fmla="*/ 7381007 w 9144000"/>
              <a:gd name="connsiteY5" fmla="*/ 1061919 h 1241919"/>
              <a:gd name="connsiteX6" fmla="*/ 9144000 w 9144000"/>
              <a:gd name="connsiteY6" fmla="*/ 1061919 h 124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1241919">
                <a:moveTo>
                  <a:pt x="9144000" y="1241919"/>
                </a:moveTo>
                <a:lnTo>
                  <a:pt x="0" y="1241919"/>
                </a:lnTo>
                <a:lnTo>
                  <a:pt x="0" y="1061919"/>
                </a:lnTo>
                <a:lnTo>
                  <a:pt x="1762992" y="1061919"/>
                </a:lnTo>
                <a:lnTo>
                  <a:pt x="4572000" y="0"/>
                </a:lnTo>
                <a:lnTo>
                  <a:pt x="7381007" y="1061919"/>
                </a:lnTo>
                <a:lnTo>
                  <a:pt x="9144000" y="1061919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79268" y="105966"/>
            <a:ext cx="108234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10" name="KSO_Shape"/>
          <p:cNvSpPr>
            <a:spLocks/>
          </p:cNvSpPr>
          <p:nvPr/>
        </p:nvSpPr>
        <p:spPr bwMode="auto">
          <a:xfrm>
            <a:off x="485774" y="5147786"/>
            <a:ext cx="1334873" cy="124372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4213" y="1968110"/>
            <a:ext cx="50709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研究背景与意义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计算卸载的智能决策策略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系统设计与实现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系统测试与结果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结论与展望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14" name="组合 13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5D9FC1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19" name="组合 18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183A6A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24" name="椭圆 23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椭圆 25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28" name="组合 27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16B6CC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33" name="组合 32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1654083" y="3310817"/>
            <a:ext cx="876025" cy="900000"/>
            <a:chOff x="3976261" y="3892343"/>
            <a:chExt cx="326182" cy="335109"/>
          </a:xfrm>
          <a:solidFill>
            <a:schemeClr val="bg1"/>
          </a:solidFill>
        </p:grpSpPr>
        <p:sp>
          <p:nvSpPr>
            <p:cNvPr id="38" name="六边形 37"/>
            <p:cNvSpPr>
              <a:spLocks/>
            </p:cNvSpPr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六边形 38"/>
            <p:cNvSpPr>
              <a:spLocks/>
            </p:cNvSpPr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六边形 39"/>
            <p:cNvSpPr>
              <a:spLocks/>
            </p:cNvSpPr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六边形 40"/>
            <p:cNvSpPr>
              <a:spLocks/>
            </p:cNvSpPr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六边形 41"/>
            <p:cNvSpPr>
              <a:spLocks/>
            </p:cNvSpPr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六边形 42"/>
            <p:cNvSpPr>
              <a:spLocks/>
            </p:cNvSpPr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80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6"/>
    </mc:Choice>
    <mc:Fallback xmlns="">
      <p:transition spd="slow" advTm="3086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2295803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测试</a:t>
            </a:r>
            <a:r>
              <a:rPr lang="zh-CN" altLang="en-US" sz="32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结果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05423" y="1636280"/>
            <a:ext cx="7715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054687" y="-205136"/>
            <a:ext cx="78125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290" name="Picture 2" descr="QQ图片201703141548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72" y="1652030"/>
            <a:ext cx="56864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914400" y="995322"/>
            <a:ext cx="6692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30</a:t>
            </a:r>
            <a:r>
              <a:rPr lang="zh-CN" altLang="en-US" sz="2000" b="1" dirty="0" smtClean="0"/>
              <a:t>步中国象棋游戏测试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49654681"/>
      </p:ext>
    </p:extLst>
  </p:cSld>
  <p:clrMapOvr>
    <a:masterClrMapping/>
  </p:clrMapOvr>
  <p:transition advTm="2645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2295803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测试</a:t>
            </a:r>
            <a:r>
              <a:rPr lang="zh-CN" altLang="en-US" sz="32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结果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05423" y="1636280"/>
            <a:ext cx="7715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054687" y="-205136"/>
            <a:ext cx="78125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4400" y="1027690"/>
            <a:ext cx="6692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人</a:t>
            </a:r>
            <a:r>
              <a:rPr lang="zh-CN" altLang="en-US" sz="2000" b="1" dirty="0" smtClean="0"/>
              <a:t>脸识别测试</a:t>
            </a:r>
            <a:endParaRPr lang="zh-CN" altLang="en-US" sz="2000" b="1" dirty="0"/>
          </a:p>
        </p:txBody>
      </p:sp>
      <p:pic>
        <p:nvPicPr>
          <p:cNvPr id="13314" name="Picture 2" descr="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006" y="1364654"/>
            <a:ext cx="56769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pow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102" y="3702318"/>
            <a:ext cx="56864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555431"/>
      </p:ext>
    </p:extLst>
  </p:cSld>
  <p:clrMapOvr>
    <a:masterClrMapping/>
  </p:clrMapOvr>
  <p:transition advTm="6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2295803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测试</a:t>
            </a:r>
            <a:r>
              <a:rPr lang="zh-CN" altLang="en-US" sz="32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结果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05423" y="1636280"/>
            <a:ext cx="7715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054687" y="-205136"/>
            <a:ext cx="78125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4400" y="1068150"/>
            <a:ext cx="669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所有测试的流量对比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21" y="1642851"/>
            <a:ext cx="5733333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79056"/>
      </p:ext>
    </p:extLst>
  </p:cSld>
  <p:clrMapOvr>
    <a:masterClrMapping/>
  </p:clrMapOvr>
  <p:transition advTm="5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0800000">
            <a:off x="1592047" y="120448"/>
            <a:ext cx="5904127" cy="11160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02577" y="306941"/>
            <a:ext cx="23388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 rot="10800000">
            <a:off x="0" y="1"/>
            <a:ext cx="9144000" cy="1241919"/>
          </a:xfrm>
          <a:custGeom>
            <a:avLst/>
            <a:gdLst>
              <a:gd name="connsiteX0" fmla="*/ 9144000 w 9144000"/>
              <a:gd name="connsiteY0" fmla="*/ 1241919 h 1241919"/>
              <a:gd name="connsiteX1" fmla="*/ 0 w 9144000"/>
              <a:gd name="connsiteY1" fmla="*/ 1241919 h 1241919"/>
              <a:gd name="connsiteX2" fmla="*/ 0 w 9144000"/>
              <a:gd name="connsiteY2" fmla="*/ 1061919 h 1241919"/>
              <a:gd name="connsiteX3" fmla="*/ 1762992 w 9144000"/>
              <a:gd name="connsiteY3" fmla="*/ 1061919 h 1241919"/>
              <a:gd name="connsiteX4" fmla="*/ 4572000 w 9144000"/>
              <a:gd name="connsiteY4" fmla="*/ 0 h 1241919"/>
              <a:gd name="connsiteX5" fmla="*/ 7381007 w 9144000"/>
              <a:gd name="connsiteY5" fmla="*/ 1061919 h 1241919"/>
              <a:gd name="connsiteX6" fmla="*/ 9144000 w 9144000"/>
              <a:gd name="connsiteY6" fmla="*/ 1061919 h 124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1241919">
                <a:moveTo>
                  <a:pt x="9144000" y="1241919"/>
                </a:moveTo>
                <a:lnTo>
                  <a:pt x="0" y="1241919"/>
                </a:lnTo>
                <a:lnTo>
                  <a:pt x="0" y="1061919"/>
                </a:lnTo>
                <a:lnTo>
                  <a:pt x="1762992" y="1061919"/>
                </a:lnTo>
                <a:lnTo>
                  <a:pt x="4572000" y="0"/>
                </a:lnTo>
                <a:lnTo>
                  <a:pt x="7381007" y="1061919"/>
                </a:lnTo>
                <a:lnTo>
                  <a:pt x="9144000" y="1061919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79268" y="105966"/>
            <a:ext cx="108234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10" name="KSO_Shape"/>
          <p:cNvSpPr>
            <a:spLocks/>
          </p:cNvSpPr>
          <p:nvPr/>
        </p:nvSpPr>
        <p:spPr bwMode="auto">
          <a:xfrm>
            <a:off x="485774" y="5147786"/>
            <a:ext cx="1334873" cy="124372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4213" y="1968110"/>
            <a:ext cx="50709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研究背景与意义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计算卸载过程模型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系统设计与实现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系统测试与结果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latin typeface="+mn-ea"/>
              </a:rPr>
              <a:t>结论与展望</a:t>
            </a:r>
            <a:endParaRPr lang="en-US" altLang="zh-CN" sz="2400" b="1" dirty="0">
              <a:latin typeface="+mn-ea"/>
            </a:endParaRPr>
          </a:p>
        </p:txBody>
      </p: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14" name="组合 13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5D9FC1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19" name="组合 18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183A6A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24" name="椭圆 23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椭圆 25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28" name="组合 27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16B6CC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33" name="组合 32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1654083" y="3310817"/>
            <a:ext cx="876025" cy="900000"/>
            <a:chOff x="3976261" y="3892343"/>
            <a:chExt cx="326182" cy="335109"/>
          </a:xfrm>
          <a:solidFill>
            <a:schemeClr val="bg1"/>
          </a:solidFill>
        </p:grpSpPr>
        <p:sp>
          <p:nvSpPr>
            <p:cNvPr id="38" name="六边形 37"/>
            <p:cNvSpPr>
              <a:spLocks/>
            </p:cNvSpPr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六边形 38"/>
            <p:cNvSpPr>
              <a:spLocks/>
            </p:cNvSpPr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六边形 39"/>
            <p:cNvSpPr>
              <a:spLocks/>
            </p:cNvSpPr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六边形 40"/>
            <p:cNvSpPr>
              <a:spLocks/>
            </p:cNvSpPr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六边形 41"/>
            <p:cNvSpPr>
              <a:spLocks/>
            </p:cNvSpPr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六边形 42"/>
            <p:cNvSpPr>
              <a:spLocks/>
            </p:cNvSpPr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379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"/>
    </mc:Choice>
    <mc:Fallback xmlns="">
      <p:transition spd="slow" advTm="7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2706172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结论与展望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05423" y="1636280"/>
            <a:ext cx="7715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054687" y="-205136"/>
            <a:ext cx="78125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488079" y="1396228"/>
            <a:ext cx="6826250" cy="1200329"/>
          </a:xfrm>
          <a:prstGeom prst="rect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有效提高了移动应用程序的服务质量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有效减少了智能移动设备的能量消耗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61016" y="1151753"/>
            <a:ext cx="1158875" cy="42386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488079" y="3455945"/>
            <a:ext cx="6826250" cy="216982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000" noProof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</a:p>
          <a:p>
            <a:pPr marL="285750" indent="-285750" fontAlgn="auto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noProof="1" smtClean="0">
                <a:latin typeface="微软雅黑" pitchFamily="34" charset="-122"/>
                <a:ea typeface="微软雅黑" pitchFamily="34" charset="-122"/>
              </a:rPr>
              <a:t>构建更好的分析模型，优化计算卸载中的资源调配与智能卸载决策</a:t>
            </a:r>
            <a:endParaRPr lang="zh-CN" sz="2000" noProof="1">
              <a:latin typeface="微软雅黑" pitchFamily="34" charset="-122"/>
              <a:ea typeface="微软雅黑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noProof="1" smtClean="0">
                <a:latin typeface="微软雅黑" pitchFamily="34" charset="-122"/>
                <a:ea typeface="微软雅黑" pitchFamily="34" charset="-122"/>
              </a:rPr>
              <a:t>优化网格计算资源调度，增强云平台建设</a:t>
            </a:r>
            <a:endParaRPr lang="en-US" altLang="zh-CN" sz="2000" noProof="1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noProof="1" smtClean="0">
                <a:latin typeface="微软雅黑" pitchFamily="34" charset="-122"/>
                <a:ea typeface="微软雅黑" pitchFamily="34" charset="-122"/>
              </a:rPr>
              <a:t>实现对并行方法计算卸载的支持</a:t>
            </a:r>
            <a:endParaRPr lang="zh-CN" sz="2000" noProof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861016" y="3209883"/>
            <a:ext cx="1158875" cy="42545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</a:p>
        </p:txBody>
      </p:sp>
    </p:spTree>
    <p:extLst>
      <p:ext uri="{BB962C8B-B14F-4D97-AF65-F5344CB8AC3E}">
        <p14:creationId xmlns:p14="http://schemas.microsoft.com/office/powerpoint/2010/main" val="2998776157"/>
      </p:ext>
    </p:extLst>
  </p:cSld>
  <p:clrMapOvr>
    <a:masterClrMapping/>
  </p:clrMapOvr>
  <p:transition advTm="42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animBg="1"/>
      <p:bldP spid="14" grpId="0" bldLvl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47924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/>
        </p:blipFill>
        <p:spPr>
          <a:xfrm>
            <a:off x="206875" y="152400"/>
            <a:ext cx="2517275" cy="6791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7004" y="2588269"/>
            <a:ext cx="8109992" cy="14219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7200" b="1" kern="100" dirty="0" smtClean="0">
                <a:solidFill>
                  <a:srgbClr val="1557AE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请各位老师指正！</a:t>
            </a:r>
            <a:endParaRPr lang="zh-CN" altLang="zh-CN" sz="7200" b="1" kern="100" dirty="0">
              <a:solidFill>
                <a:srgbClr val="1557AE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2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"/>
    </mc:Choice>
    <mc:Fallback xmlns="">
      <p:transition spd="slow" advTm="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4347647" cy="1200329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智能</a:t>
            </a:r>
            <a:r>
              <a:rPr lang="zh-CN" altLang="en-US" sz="32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移动设备的发展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endParaRPr lang="zh-CN" altLang="en-US" sz="4000" dirty="0">
              <a:solidFill>
                <a:srgbClr val="1557AE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ahoma" panose="020B0604030504040204" pitchFamily="34" charset="0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488079" y="1396228"/>
            <a:ext cx="6826250" cy="1661993"/>
          </a:xfrm>
          <a:prstGeom prst="rect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2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高分辨率显示屏、高速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、大容量存储、高通信带宽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软件功能更加丰富、硬件要求越来越高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用户数量庞大、日益增长加快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861016" y="1151753"/>
            <a:ext cx="1424984" cy="42386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发展现状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88079" y="3787022"/>
            <a:ext cx="6826250" cy="78483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000" noProof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</a:p>
          <a:p>
            <a:pPr marL="285750" indent="-285750" fontAlgn="auto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noProof="1" smtClean="0">
                <a:latin typeface="微软雅黑" pitchFamily="34" charset="-122"/>
                <a:ea typeface="微软雅黑" pitchFamily="34" charset="-122"/>
              </a:rPr>
              <a:t>能耗小，但是数目多，总体能耗可观！</a:t>
            </a:r>
            <a:endParaRPr lang="en-US" altLang="zh-CN" sz="2000" noProof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861016" y="3540960"/>
            <a:ext cx="1424984" cy="42545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630133"/>
      </p:ext>
    </p:extLst>
  </p:cSld>
  <p:clrMapOvr>
    <a:masterClrMapping/>
  </p:clrMapOvr>
  <p:transition advTm="583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animBg="1"/>
      <p:bldP spid="9" grpId="0" bldLvl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3116541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新的节能方法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1894" y="1376702"/>
            <a:ext cx="5638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针对屏幕、蓝牙、处理器、</a:t>
            </a:r>
            <a:r>
              <a:rPr lang="en-US" altLang="zh-CN" dirty="0"/>
              <a:t>Wi-Fi</a:t>
            </a:r>
            <a:r>
              <a:rPr lang="zh-CN" altLang="en-US" dirty="0"/>
              <a:t>和蜂窝网络硬件节能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61895" y="989150"/>
            <a:ext cx="21659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+mj-ea"/>
                <a:ea typeface="+mj-ea"/>
              </a:rPr>
              <a:t>传统节能方式</a:t>
            </a:r>
            <a:endParaRPr lang="en-US" altLang="zh-CN" sz="2200" b="1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1894" y="2225739"/>
            <a:ext cx="5638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硬件节能遇到瓶颈，电池技术短时间无法重大突破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761895" y="1828011"/>
            <a:ext cx="16017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+mj-ea"/>
                <a:ea typeface="+mj-ea"/>
              </a:rPr>
              <a:t>存在问题</a:t>
            </a:r>
            <a:endParaRPr lang="en-US" altLang="zh-CN" sz="2200" b="1" dirty="0"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2795" y="3101224"/>
            <a:ext cx="5638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基于移动云计算的计算卸载技术</a:t>
            </a:r>
          </a:p>
        </p:txBody>
      </p:sp>
      <p:sp>
        <p:nvSpPr>
          <p:cNvPr id="14" name="矩形 13"/>
          <p:cNvSpPr/>
          <p:nvPr/>
        </p:nvSpPr>
        <p:spPr>
          <a:xfrm>
            <a:off x="742795" y="2682687"/>
            <a:ext cx="38587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+mj-ea"/>
                <a:ea typeface="+mj-ea"/>
              </a:rPr>
              <a:t>新的节能方法（软件方式）</a:t>
            </a:r>
            <a:endParaRPr lang="en-US" altLang="zh-CN" sz="2200" b="1" dirty="0"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1894" y="3957720"/>
            <a:ext cx="5638905" cy="127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减少智能移动设备能量消耗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提高移动应用程序服务质量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扩展智能移动设备计算能力</a:t>
            </a:r>
          </a:p>
        </p:txBody>
      </p:sp>
      <p:sp>
        <p:nvSpPr>
          <p:cNvPr id="17" name="矩形 16"/>
          <p:cNvSpPr/>
          <p:nvPr/>
        </p:nvSpPr>
        <p:spPr>
          <a:xfrm>
            <a:off x="761895" y="3572167"/>
            <a:ext cx="160813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latin typeface="+mj-ea"/>
                <a:ea typeface="+mj-ea"/>
              </a:rPr>
              <a:t>研究意义</a:t>
            </a:r>
            <a:endParaRPr lang="en-US" altLang="zh-CN" sz="2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0366478"/>
      </p:ext>
    </p:extLst>
  </p:cSld>
  <p:clrMapOvr>
    <a:masterClrMapping/>
  </p:clrMapOvr>
  <p:transition advTm="145727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0800000">
            <a:off x="1592047" y="120448"/>
            <a:ext cx="5904127" cy="11160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02577" y="306941"/>
            <a:ext cx="23388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 rot="10800000">
            <a:off x="0" y="1"/>
            <a:ext cx="9144000" cy="1241919"/>
          </a:xfrm>
          <a:custGeom>
            <a:avLst/>
            <a:gdLst>
              <a:gd name="connsiteX0" fmla="*/ 9144000 w 9144000"/>
              <a:gd name="connsiteY0" fmla="*/ 1241919 h 1241919"/>
              <a:gd name="connsiteX1" fmla="*/ 0 w 9144000"/>
              <a:gd name="connsiteY1" fmla="*/ 1241919 h 1241919"/>
              <a:gd name="connsiteX2" fmla="*/ 0 w 9144000"/>
              <a:gd name="connsiteY2" fmla="*/ 1061919 h 1241919"/>
              <a:gd name="connsiteX3" fmla="*/ 1762992 w 9144000"/>
              <a:gd name="connsiteY3" fmla="*/ 1061919 h 1241919"/>
              <a:gd name="connsiteX4" fmla="*/ 4572000 w 9144000"/>
              <a:gd name="connsiteY4" fmla="*/ 0 h 1241919"/>
              <a:gd name="connsiteX5" fmla="*/ 7381007 w 9144000"/>
              <a:gd name="connsiteY5" fmla="*/ 1061919 h 1241919"/>
              <a:gd name="connsiteX6" fmla="*/ 9144000 w 9144000"/>
              <a:gd name="connsiteY6" fmla="*/ 1061919 h 124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1241919">
                <a:moveTo>
                  <a:pt x="9144000" y="1241919"/>
                </a:moveTo>
                <a:lnTo>
                  <a:pt x="0" y="1241919"/>
                </a:lnTo>
                <a:lnTo>
                  <a:pt x="0" y="1061919"/>
                </a:lnTo>
                <a:lnTo>
                  <a:pt x="1762992" y="1061919"/>
                </a:lnTo>
                <a:lnTo>
                  <a:pt x="4572000" y="0"/>
                </a:lnTo>
                <a:lnTo>
                  <a:pt x="7381007" y="1061919"/>
                </a:lnTo>
                <a:lnTo>
                  <a:pt x="9144000" y="1061919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79268" y="105966"/>
            <a:ext cx="108234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10" name="KSO_Shape"/>
          <p:cNvSpPr>
            <a:spLocks/>
          </p:cNvSpPr>
          <p:nvPr/>
        </p:nvSpPr>
        <p:spPr bwMode="auto">
          <a:xfrm>
            <a:off x="485774" y="5147786"/>
            <a:ext cx="1334873" cy="124372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4213" y="1968110"/>
            <a:ext cx="50709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研究背景与意义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计算卸载的智能决策策略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系统设计与实现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系统测试与结果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结论与展望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14" name="组合 13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5D9FC1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19" name="组合 18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183A6A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24" name="椭圆 23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椭圆 25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28" name="组合 27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16B6CC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33" name="组合 32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1654083" y="3310817"/>
            <a:ext cx="876025" cy="900000"/>
            <a:chOff x="3976261" y="3892343"/>
            <a:chExt cx="326182" cy="335109"/>
          </a:xfrm>
          <a:solidFill>
            <a:schemeClr val="bg1"/>
          </a:solidFill>
        </p:grpSpPr>
        <p:sp>
          <p:nvSpPr>
            <p:cNvPr id="38" name="六边形 37"/>
            <p:cNvSpPr>
              <a:spLocks/>
            </p:cNvSpPr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六边形 38"/>
            <p:cNvSpPr>
              <a:spLocks/>
            </p:cNvSpPr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六边形 39"/>
            <p:cNvSpPr>
              <a:spLocks/>
            </p:cNvSpPr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六边形 40"/>
            <p:cNvSpPr>
              <a:spLocks/>
            </p:cNvSpPr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六边形 41"/>
            <p:cNvSpPr>
              <a:spLocks/>
            </p:cNvSpPr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六边形 42"/>
            <p:cNvSpPr>
              <a:spLocks/>
            </p:cNvSpPr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30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7"/>
    </mc:Choice>
    <mc:Fallback xmlns="">
      <p:transition spd="slow" advTm="108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3937278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什么</a:t>
            </a:r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是</a:t>
            </a:r>
            <a:r>
              <a:rPr lang="zh-CN" altLang="en-US" sz="32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计算卸载</a:t>
            </a:r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？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4004" y="5305134"/>
            <a:ext cx="7790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计算机科学领域，计算卸载是一种将计算任务转移到另外一个平台进行执行运算，把最终计算结果返回原来机器的代码迁移技术。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732" y="1390703"/>
            <a:ext cx="4389535" cy="372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56861"/>
      </p:ext>
    </p:extLst>
  </p:cSld>
  <p:clrMapOvr>
    <a:masterClrMapping/>
  </p:clrMapOvr>
  <p:transition advTm="1842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4347647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计算</a:t>
            </a:r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卸载的任务模型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872" y="1202259"/>
            <a:ext cx="7790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一</a:t>
            </a:r>
            <a:r>
              <a:rPr lang="zh-CN" altLang="en-US" dirty="0"/>
              <a:t>个移动应用程序可以表示为一组串行的任务序列，这里的每个任务可以是程序里的一个方法或是一个模型。</a:t>
            </a:r>
          </a:p>
        </p:txBody>
      </p:sp>
      <p:pic>
        <p:nvPicPr>
          <p:cNvPr id="5" name="图片 44" descr="任务模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23" y="2148138"/>
            <a:ext cx="7219335" cy="71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896294" y="2933491"/>
            <a:ext cx="146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任务模型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541937"/>
      </p:ext>
    </p:extLst>
  </p:cSld>
  <p:clrMapOvr>
    <a:masterClrMapping/>
  </p:clrMapOvr>
  <p:transition advTm="24559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872" y="242820"/>
            <a:ext cx="4347647" cy="58477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200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华文隶书" panose="02010800040101010101" pitchFamily="2" charset="-122"/>
              </a:rPr>
              <a:t>计算卸载的执行模型</a:t>
            </a:r>
            <a:endParaRPr lang="zh-CN" altLang="en-US" sz="32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872" y="1067092"/>
            <a:ext cx="7790439" cy="2790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移动端执行（</a:t>
            </a:r>
            <a:r>
              <a:rPr lang="en-US" altLang="zh-CN" dirty="0"/>
              <a:t>Mobile Execution, ME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74320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zh-CN" altLang="en-US" dirty="0"/>
              <a:t>时耗：</a:t>
            </a:r>
            <a:r>
              <a:rPr lang="en-US" altLang="zh-CN" dirty="0"/>
              <a:t>		</a:t>
            </a:r>
            <a:r>
              <a:rPr lang="zh-CN" altLang="en-US" dirty="0" smtClean="0"/>
              <a:t>能耗：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云端执行（</a:t>
            </a:r>
            <a:r>
              <a:rPr lang="en-US" altLang="zh-CN" dirty="0"/>
              <a:t>Cloud Execution, CE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74320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zh-CN" altLang="en-US" dirty="0"/>
              <a:t>时耗：</a:t>
            </a:r>
            <a:r>
              <a:rPr lang="en-US" altLang="zh-CN" dirty="0"/>
              <a:t>		</a:t>
            </a:r>
            <a:r>
              <a:rPr lang="zh-CN" altLang="en-US" dirty="0"/>
              <a:t>能耗：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传输</a:t>
            </a:r>
            <a:r>
              <a:rPr lang="zh-CN" altLang="en-US" dirty="0"/>
              <a:t>数据（</a:t>
            </a:r>
            <a:r>
              <a:rPr lang="en-US" altLang="zh-CN" dirty="0"/>
              <a:t>Sending Input Data, SID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74320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zh-CN" altLang="en-US" dirty="0"/>
              <a:t>时耗：</a:t>
            </a:r>
            <a:r>
              <a:rPr lang="en-US" altLang="zh-CN" dirty="0"/>
              <a:t>		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能耗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接收</a:t>
            </a:r>
            <a:r>
              <a:rPr lang="zh-CN" altLang="en-US" dirty="0"/>
              <a:t>数据（</a:t>
            </a:r>
            <a:r>
              <a:rPr lang="en-US" altLang="zh-CN" dirty="0"/>
              <a:t>Receiving Output Data, ROD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74320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zh-CN" altLang="en-US" dirty="0"/>
              <a:t>时耗：</a:t>
            </a:r>
            <a:r>
              <a:rPr lang="en-US" altLang="zh-CN" dirty="0"/>
              <a:t>		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能耗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001279"/>
              </p:ext>
            </p:extLst>
          </p:nvPr>
        </p:nvGraphicFramePr>
        <p:xfrm>
          <a:off x="1595636" y="1457453"/>
          <a:ext cx="927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" name="Equation" r:id="rId3" imgW="927000" imgH="253800" progId="Equation.DSMT4">
                  <p:embed/>
                </p:oleObj>
              </mc:Choice>
              <mc:Fallback>
                <p:oleObj name="Equation" r:id="rId3" imgW="927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5636" y="1457453"/>
                        <a:ext cx="9271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424827"/>
              </p:ext>
            </p:extLst>
          </p:nvPr>
        </p:nvGraphicFramePr>
        <p:xfrm>
          <a:off x="4167478" y="1457453"/>
          <a:ext cx="1079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" name="Equation" r:id="rId5" imgW="1079280" imgH="253800" progId="Equation.DSMT4">
                  <p:embed/>
                </p:oleObj>
              </mc:Choice>
              <mc:Fallback>
                <p:oleObj name="Equation" r:id="rId5" imgW="1079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67478" y="1457453"/>
                        <a:ext cx="1079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21752"/>
              </p:ext>
            </p:extLst>
          </p:nvPr>
        </p:nvGraphicFramePr>
        <p:xfrm>
          <a:off x="1595636" y="2048331"/>
          <a:ext cx="1079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" name="Equation" r:id="rId7" imgW="1079280" imgH="253800" progId="Equation.DSMT4">
                  <p:embed/>
                </p:oleObj>
              </mc:Choice>
              <mc:Fallback>
                <p:oleObj name="Equation" r:id="rId7" imgW="1079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95636" y="2048331"/>
                        <a:ext cx="1079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915723"/>
              </p:ext>
            </p:extLst>
          </p:nvPr>
        </p:nvGraphicFramePr>
        <p:xfrm>
          <a:off x="4167478" y="2047464"/>
          <a:ext cx="1016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" name="Equation" r:id="rId9" imgW="1015920" imgH="253800" progId="Equation.DSMT4">
                  <p:embed/>
                </p:oleObj>
              </mc:Choice>
              <mc:Fallback>
                <p:oleObj name="Equation" r:id="rId9" imgW="1015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67478" y="2047464"/>
                        <a:ext cx="1016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076772"/>
              </p:ext>
            </p:extLst>
          </p:nvPr>
        </p:nvGraphicFramePr>
        <p:xfrm>
          <a:off x="1595636" y="2668312"/>
          <a:ext cx="1981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" name="Equation" r:id="rId11" imgW="1981080" imgH="279360" progId="Equation.DSMT4">
                  <p:embed/>
                </p:oleObj>
              </mc:Choice>
              <mc:Fallback>
                <p:oleObj name="Equation" r:id="rId11" imgW="1981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95636" y="2668312"/>
                        <a:ext cx="1981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451296"/>
              </p:ext>
            </p:extLst>
          </p:nvPr>
        </p:nvGraphicFramePr>
        <p:xfrm>
          <a:off x="4726278" y="2668312"/>
          <a:ext cx="1041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" name="Equation" r:id="rId13" imgW="1041120" imgH="253800" progId="Equation.DSMT4">
                  <p:embed/>
                </p:oleObj>
              </mc:Choice>
              <mc:Fallback>
                <p:oleObj name="Equation" r:id="rId13" imgW="1041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26278" y="2668312"/>
                        <a:ext cx="1041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273805"/>
              </p:ext>
            </p:extLst>
          </p:nvPr>
        </p:nvGraphicFramePr>
        <p:xfrm>
          <a:off x="1595636" y="3233790"/>
          <a:ext cx="1981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" name="Equation" r:id="rId15" imgW="1981080" imgH="279360" progId="Equation.DSMT4">
                  <p:embed/>
                </p:oleObj>
              </mc:Choice>
              <mc:Fallback>
                <p:oleObj name="Equation" r:id="rId15" imgW="1981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95636" y="3233790"/>
                        <a:ext cx="1981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935741"/>
              </p:ext>
            </p:extLst>
          </p:nvPr>
        </p:nvGraphicFramePr>
        <p:xfrm>
          <a:off x="4726278" y="3259190"/>
          <a:ext cx="1054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" name="Equation" r:id="rId17" imgW="1054080" imgH="253800" progId="Equation.DSMT4">
                  <p:embed/>
                </p:oleObj>
              </mc:Choice>
              <mc:Fallback>
                <p:oleObj name="Equation" r:id="rId17" imgW="1054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26278" y="3259190"/>
                        <a:ext cx="10541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53"/>
          <p:cNvSpPr>
            <a:spLocks noChangeArrowheads="1"/>
          </p:cNvSpPr>
          <p:nvPr/>
        </p:nvSpPr>
        <p:spPr bwMode="auto">
          <a:xfrm>
            <a:off x="1231271" y="38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02592"/>
              </p:ext>
            </p:extLst>
          </p:nvPr>
        </p:nvGraphicFramePr>
        <p:xfrm>
          <a:off x="657556" y="3857600"/>
          <a:ext cx="7700755" cy="2146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" name="Visio" r:id="rId19" imgW="6029424" imgH="1676536" progId="Visio.Drawing.15">
                  <p:embed/>
                </p:oleObj>
              </mc:Choice>
              <mc:Fallback>
                <p:oleObj name="Visio" r:id="rId19" imgW="6029424" imgH="1676536" progId="Visio.Drawing.15">
                  <p:embed/>
                  <p:pic>
                    <p:nvPicPr>
                      <p:cNvPr id="0" name="Object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556" y="3857600"/>
                        <a:ext cx="7700755" cy="21461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9879985"/>
      </p:ext>
    </p:extLst>
  </p:cSld>
  <p:clrMapOvr>
    <a:masterClrMapping/>
  </p:clrMapOvr>
  <p:transition advTm="20481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9013</TotalTime>
  <Words>865</Words>
  <Application>Microsoft Office PowerPoint</Application>
  <PresentationFormat>全屏显示(4:3)</PresentationFormat>
  <Paragraphs>170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黑体</vt:lpstr>
      <vt:lpstr>华文行楷</vt:lpstr>
      <vt:lpstr>华文隶书</vt:lpstr>
      <vt:lpstr>楷体</vt:lpstr>
      <vt:lpstr>隶书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Office 主题</vt:lpstr>
      <vt:lpstr>Equation</vt:lpstr>
      <vt:lpstr>Visio</vt:lpstr>
      <vt:lpstr>MathType 6.0 Equation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明帅</cp:lastModifiedBy>
  <cp:revision>464</cp:revision>
  <cp:lastPrinted>2015-09-08T03:57:43Z</cp:lastPrinted>
  <dcterms:created xsi:type="dcterms:W3CDTF">2015-09-04T08:06:26Z</dcterms:created>
  <dcterms:modified xsi:type="dcterms:W3CDTF">2017-05-01T04:37:30Z</dcterms:modified>
</cp:coreProperties>
</file>