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31" r:id="rId2"/>
    <p:sldId id="733" r:id="rId3"/>
    <p:sldId id="757" r:id="rId4"/>
    <p:sldId id="774" r:id="rId5"/>
    <p:sldId id="743" r:id="rId6"/>
    <p:sldId id="758" r:id="rId7"/>
    <p:sldId id="747" r:id="rId8"/>
    <p:sldId id="748" r:id="rId9"/>
    <p:sldId id="749" r:id="rId10"/>
    <p:sldId id="750" r:id="rId11"/>
    <p:sldId id="775" r:id="rId12"/>
    <p:sldId id="759" r:id="rId13"/>
    <p:sldId id="753" r:id="rId14"/>
    <p:sldId id="752" r:id="rId15"/>
    <p:sldId id="754" r:id="rId16"/>
    <p:sldId id="755" r:id="rId17"/>
    <p:sldId id="756" r:id="rId18"/>
    <p:sldId id="760" r:id="rId19"/>
    <p:sldId id="764" r:id="rId20"/>
    <p:sldId id="761" r:id="rId21"/>
    <p:sldId id="762" r:id="rId22"/>
    <p:sldId id="763" r:id="rId23"/>
    <p:sldId id="773" r:id="rId24"/>
    <p:sldId id="767" r:id="rId25"/>
    <p:sldId id="766" r:id="rId26"/>
    <p:sldId id="768" r:id="rId27"/>
    <p:sldId id="769" r:id="rId28"/>
    <p:sldId id="770" r:id="rId29"/>
    <p:sldId id="771" r:id="rId30"/>
    <p:sldId id="772" r:id="rId31"/>
    <p:sldId id="742" r:id="rId3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1557AE"/>
    <a:srgbClr val="E97C30"/>
    <a:srgbClr val="3A97D7"/>
    <a:srgbClr val="E87E04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2" autoAdjust="0"/>
    <p:restoredTop sz="94816" autoAdjust="0"/>
  </p:normalViewPr>
  <p:slideViewPr>
    <p:cSldViewPr snapToGrid="0">
      <p:cViewPr varScale="1">
        <p:scale>
          <a:sx n="82" d="100"/>
          <a:sy n="82" d="100"/>
        </p:scale>
        <p:origin x="4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2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1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5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29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29550" y="6523381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  <a:endParaRPr lang="zh-CN" altLang="en-US" sz="10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2333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/>
        </p:blipFill>
        <p:spPr>
          <a:xfrm>
            <a:off x="-14514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3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9.wmf"/><Relationship Id="rId9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Visio___7.vsdx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9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.w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19" Type="http://schemas.openxmlformats.org/officeDocument/2006/relationships/package" Target="../embeddings/Microsoft_Visio___1.vsdx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656676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2279" y="2305104"/>
            <a:ext cx="8992998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en-US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的</a:t>
            </a:r>
            <a:endParaRPr lang="en-US" altLang="zh-CN" sz="3600" b="1" kern="100" dirty="0" smtClean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计算卸载框架的设计与实现</a:t>
            </a:r>
            <a:endParaRPr lang="zh-CN" altLang="zh-CN" sz="36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069171"/>
            <a:ext cx="6254770" cy="476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1557AE"/>
                </a:solidFill>
                <a:effectLst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答辩人：明帅       导师：曲桦教授</a:t>
            </a:r>
            <a:endParaRPr lang="en-US" altLang="zh-CN" sz="2400" b="1" kern="100" dirty="0" smtClean="0">
              <a:solidFill>
                <a:srgbClr val="1557AE"/>
              </a:solidFill>
              <a:effectLst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"/>
    </mc:Choice>
    <mc:Fallback xmlns="">
      <p:transition spd="slow" advTm="17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的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过程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串行任务</a:t>
            </a:r>
            <a:r>
              <a:rPr lang="zh-CN" altLang="en-US" dirty="0"/>
              <a:t>在移动设备和云端交叉执行的过程可以用一个有向无环图            表示。      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1973"/>
              </p:ext>
            </p:extLst>
          </p:nvPr>
        </p:nvGraphicFramePr>
        <p:xfrm>
          <a:off x="7626281" y="1276805"/>
          <a:ext cx="649059" cy="2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281" y="1276805"/>
                        <a:ext cx="649059" cy="29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7872" y="3634989"/>
            <a:ext cx="80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公式描述：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86747"/>
              </p:ext>
            </p:extLst>
          </p:nvPr>
        </p:nvGraphicFramePr>
        <p:xfrm>
          <a:off x="3030789" y="4050896"/>
          <a:ext cx="2581877" cy="71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5" imgW="1828800" imgH="507960" progId="Equation.DSMT4">
                  <p:embed/>
                </p:oleObj>
              </mc:Choice>
              <mc:Fallback>
                <p:oleObj name="Equation" r:id="rId5" imgW="1828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0789" y="4050896"/>
                        <a:ext cx="2581877" cy="71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41050" y="4722409"/>
            <a:ext cx="5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s.t.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36909"/>
              </p:ext>
            </p:extLst>
          </p:nvPr>
        </p:nvGraphicFramePr>
        <p:xfrm>
          <a:off x="3030788" y="4919054"/>
          <a:ext cx="2581877" cy="74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7" imgW="1752480" imgH="507960" progId="Equation.DSMT4">
                  <p:embed/>
                </p:oleObj>
              </mc:Choice>
              <mc:Fallback>
                <p:oleObj name="Equation" r:id="rId7" imgW="1752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0788" y="4919054"/>
                        <a:ext cx="2581877" cy="74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36815"/>
              </p:ext>
            </p:extLst>
          </p:nvPr>
        </p:nvGraphicFramePr>
        <p:xfrm>
          <a:off x="968721" y="1576086"/>
          <a:ext cx="7220588" cy="201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Visio" r:id="rId9" imgW="6029424" imgH="1676536" progId="Visio.Drawing.15">
                  <p:embed/>
                </p:oleObj>
              </mc:Choice>
              <mc:Fallback>
                <p:oleObj name="Visio" r:id="rId9" imgW="6029424" imgH="1676536" progId="Visio.Drawing.15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721" y="1576086"/>
                        <a:ext cx="7220588" cy="201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931242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6809859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基于任务代价预测的智能决策策略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串行任务</a:t>
            </a:r>
            <a:r>
              <a:rPr lang="zh-CN" altLang="en-US" dirty="0"/>
              <a:t>在移动设备和云端交叉执行的过程可以用一个有向无环图            表示。      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7626281" y="1276805"/>
          <a:ext cx="649059" cy="2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281" y="1276805"/>
                        <a:ext cx="649059" cy="29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16871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系统设计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与实现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1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4"/>
    </mc:Choice>
    <mc:Fallback xmlns="">
      <p:transition spd="slow" advTm="1333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系统功能模型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7458" y="1313786"/>
          <a:ext cx="4657667" cy="405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3" imgW="3752767" imgH="3266939" progId="Visio.Drawing.15">
                  <p:embed/>
                </p:oleObj>
              </mc:Choice>
              <mc:Fallback>
                <p:oleObj name="Visio" r:id="rId3" imgW="3752767" imgH="326693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58" y="1313786"/>
                        <a:ext cx="4657667" cy="4058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52750" y="546735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计算卸载框架关键用例图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0113"/>
      </p:ext>
    </p:extLst>
  </p:cSld>
  <p:clrMapOvr>
    <a:masterClrMapping/>
  </p:clrMapOvr>
  <p:transition advTm="10726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系统静态模型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1325" y="561876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计算卸载框架核心类图</a:t>
            </a:r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15178"/>
              </p:ext>
            </p:extLst>
          </p:nvPr>
        </p:nvGraphicFramePr>
        <p:xfrm>
          <a:off x="904875" y="1247774"/>
          <a:ext cx="7305675" cy="425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6858153" imgH="4000500" progId="Visio.Drawing.15">
                  <p:embed/>
                </p:oleObj>
              </mc:Choice>
              <mc:Fallback>
                <p:oleObj name="Visio" r:id="rId3" imgW="6858153" imgH="400050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47774"/>
                        <a:ext cx="7305675" cy="4258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841431"/>
      </p:ext>
    </p:extLst>
  </p:cSld>
  <p:clrMapOvr>
    <a:masterClrMapping/>
  </p:clrMapOvr>
  <p:transition advTm="903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系统动态模型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73051"/>
              </p:ext>
            </p:extLst>
          </p:nvPr>
        </p:nvGraphicFramePr>
        <p:xfrm>
          <a:off x="1540952" y="1072086"/>
          <a:ext cx="5220966" cy="504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3" imgW="5714923" imgH="5477011" progId="Visio.Drawing.15">
                  <p:embed/>
                </p:oleObj>
              </mc:Choice>
              <mc:Fallback>
                <p:oleObj name="Visio" r:id="rId3" imgW="5714923" imgH="547701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52" y="1072086"/>
                        <a:ext cx="5220966" cy="5045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77044" y="6108599"/>
            <a:ext cx="23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计算卸载活动图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515107"/>
      </p:ext>
    </p:extLst>
  </p:cSld>
  <p:clrMapOvr>
    <a:masterClrMapping/>
  </p:clrMapOvr>
  <p:transition advTm="1463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系统概要设计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723570" y="-151077"/>
            <a:ext cx="70706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82599"/>
              </p:ext>
            </p:extLst>
          </p:nvPr>
        </p:nvGraphicFramePr>
        <p:xfrm>
          <a:off x="723570" y="1073426"/>
          <a:ext cx="3578848" cy="461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Visio" r:id="rId3" imgW="4781633" imgH="6172200" progId="Visio.Drawing.15">
                  <p:embed/>
                </p:oleObj>
              </mc:Choice>
              <mc:Fallback>
                <p:oleObj name="Visio" r:id="rId3" imgW="4781633" imgH="6172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0" y="1073426"/>
                        <a:ext cx="3578848" cy="461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09584" y="2514931"/>
            <a:ext cx="8005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352525"/>
              </p:ext>
            </p:extLst>
          </p:nvPr>
        </p:nvGraphicFramePr>
        <p:xfrm>
          <a:off x="4420898" y="3465442"/>
          <a:ext cx="4548169" cy="222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Visio" r:id="rId5" imgW="5762711" imgH="2466839" progId="Visio.Drawing.15">
                  <p:embed/>
                </p:oleObj>
              </mc:Choice>
              <mc:Fallback>
                <p:oleObj name="Visio" r:id="rId5" imgW="5762711" imgH="246683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898" y="3465442"/>
                        <a:ext cx="4548169" cy="2227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74751" y="5693134"/>
            <a:ext cx="24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系统体系结构图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26719" y="5693134"/>
            <a:ext cx="23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系统模块结构图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78734" y="1073426"/>
            <a:ext cx="412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SDK:</a:t>
            </a:r>
            <a:r>
              <a:rPr lang="zh-CN" altLang="en-US" dirty="0" smtClean="0"/>
              <a:t>嵌入式插件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服务器：集成计算服务与管理服务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682906"/>
      </p:ext>
    </p:extLst>
  </p:cSld>
  <p:clrMapOvr>
    <a:masterClrMapping/>
  </p:clrMapOvr>
  <p:transition advTm="8116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自动识别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872" y="1247774"/>
            <a:ext cx="825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移动端</a:t>
            </a:r>
            <a:r>
              <a:rPr lang="en-US" altLang="zh-CN" dirty="0" smtClean="0">
                <a:latin typeface="+mj-ea"/>
                <a:ea typeface="+mj-ea"/>
              </a:rPr>
              <a:t>SDK</a:t>
            </a:r>
            <a:r>
              <a:rPr lang="zh-CN" altLang="en-US" dirty="0" smtClean="0">
                <a:latin typeface="+mj-ea"/>
                <a:ea typeface="+mj-ea"/>
              </a:rPr>
              <a:t>通过</a:t>
            </a:r>
            <a:r>
              <a:rPr lang="en-US" altLang="zh-CN" dirty="0" smtClean="0">
                <a:latin typeface="+mj-ea"/>
                <a:ea typeface="+mj-ea"/>
              </a:rPr>
              <a:t>Java Annotation</a:t>
            </a:r>
            <a:r>
              <a:rPr lang="zh-CN" altLang="en-US" dirty="0" smtClean="0">
                <a:latin typeface="+mj-ea"/>
                <a:ea typeface="+mj-ea"/>
              </a:rPr>
              <a:t>与</a:t>
            </a:r>
            <a:r>
              <a:rPr lang="en-US" altLang="zh-CN" dirty="0" smtClean="0">
                <a:latin typeface="+mj-ea"/>
                <a:ea typeface="+mj-ea"/>
              </a:rPr>
              <a:t>Java</a:t>
            </a:r>
            <a:r>
              <a:rPr lang="zh-CN" altLang="en-US" dirty="0" smtClean="0">
                <a:latin typeface="+mj-ea"/>
                <a:ea typeface="+mj-ea"/>
              </a:rPr>
              <a:t>的反射机制以及</a:t>
            </a:r>
            <a:r>
              <a:rPr lang="en-US" altLang="zh-CN" dirty="0" err="1" smtClean="0">
                <a:latin typeface="+mj-ea"/>
                <a:ea typeface="+mj-ea"/>
              </a:rPr>
              <a:t>AspectJx</a:t>
            </a:r>
            <a:r>
              <a:rPr lang="zh-CN" altLang="en-US" dirty="0" smtClean="0">
                <a:latin typeface="+mj-ea"/>
                <a:ea typeface="+mj-ea"/>
              </a:rPr>
              <a:t>自动识别可卸载的应用程序方法或者函数。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99" y="1894105"/>
            <a:ext cx="4122099" cy="36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7263"/>
      </p:ext>
    </p:extLst>
  </p:cSld>
  <p:clrMapOvr>
    <a:masterClrMapping/>
  </p:clrMapOvr>
  <p:transition advTm="2091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智能分析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645" y="1378335"/>
            <a:ext cx="439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判断条件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设备配置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内存状态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网络状态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全局能耗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执行时间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本</a:t>
            </a:r>
            <a:r>
              <a:rPr lang="zh-CN" altLang="en-US" dirty="0" smtClean="0">
                <a:latin typeface="+mj-ea"/>
                <a:ea typeface="+mj-ea"/>
              </a:rPr>
              <a:t>次执行的时间与能耗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  </a:t>
            </a:r>
            <a:r>
              <a:rPr lang="zh-CN" altLang="en-US" dirty="0" smtClean="0">
                <a:latin typeface="+mj-ea"/>
                <a:ea typeface="+mj-ea"/>
              </a:rPr>
              <a:t>神经网络预测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5483"/>
              </p:ext>
            </p:extLst>
          </p:nvPr>
        </p:nvGraphicFramePr>
        <p:xfrm>
          <a:off x="4331476" y="1247774"/>
          <a:ext cx="4103000" cy="534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Visio" r:id="rId3" imgW="4371965" imgH="6191386" progId="Visio.Drawing.15">
                  <p:embed/>
                </p:oleObj>
              </mc:Choice>
              <mc:Fallback>
                <p:oleObj name="Visio" r:id="rId3" imgW="4371965" imgH="61913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76" y="1247774"/>
                        <a:ext cx="4103000" cy="534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990599" y="3778981"/>
            <a:ext cx="995320" cy="140255"/>
          </a:xfrm>
          <a:prstGeom prst="rightArrow">
            <a:avLst/>
          </a:prstGeom>
          <a:solidFill>
            <a:srgbClr val="4269BD"/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26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24215"/>
      </p:ext>
    </p:extLst>
  </p:cSld>
  <p:clrMapOvr>
    <a:masterClrMapping/>
  </p:clrMapOvr>
  <p:transition advTm="963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饥饿传递</a:t>
            </a:r>
            <a:r>
              <a:rPr lang="en-US" altLang="zh-CN" sz="2000" b="1" dirty="0"/>
              <a:t>(Eager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ET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适用于传输量很小的场景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63546" y="2170412"/>
            <a:ext cx="456390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懒惰传递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Lazy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LT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适用于堆中所需对象较少时的场景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546" y="3108480"/>
            <a:ext cx="500087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甬道传递</a:t>
            </a:r>
            <a:r>
              <a:rPr lang="en-US" altLang="zh-CN" sz="2000" b="1" dirty="0" smtClean="0"/>
              <a:t>(Pipelined </a:t>
            </a:r>
            <a:r>
              <a:rPr lang="en-US" altLang="zh-CN" sz="2000" b="1" dirty="0"/>
              <a:t>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PT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适用于堆中媒体对象比较多时的场景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67099"/>
      </p:ext>
    </p:extLst>
  </p:cSld>
  <p:clrMapOvr>
    <a:masterClrMapping/>
  </p:clrMapOvr>
  <p:transition advTm="117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计算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卸载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的智能决策策略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"/>
    </mc:Choice>
    <mc:Fallback xmlns="">
      <p:transition spd="slow" advTm="17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饥饿传递</a:t>
            </a:r>
            <a:r>
              <a:rPr lang="en-US" altLang="zh-CN" dirty="0"/>
              <a:t>(Eager Transmission</a:t>
            </a:r>
            <a:r>
              <a:rPr lang="zh-CN" altLang="zh-CN" dirty="0"/>
              <a:t>，</a:t>
            </a:r>
            <a:r>
              <a:rPr lang="en-US" altLang="zh-CN" dirty="0"/>
              <a:t>ET</a:t>
            </a:r>
            <a:r>
              <a:rPr lang="en-US" altLang="zh-CN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适用于传输量很小的场景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63546" y="2170412"/>
            <a:ext cx="456390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懒惰传递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Lazy 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  适用于堆中所需对象较少时的场景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546" y="3108480"/>
            <a:ext cx="476620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甬道传递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(Pipelined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  适用于堆中媒体对象比较多时的场景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51491"/>
              </p:ext>
            </p:extLst>
          </p:nvPr>
        </p:nvGraphicFramePr>
        <p:xfrm>
          <a:off x="5170615" y="1712594"/>
          <a:ext cx="3858931" cy="440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Visio" r:id="rId3" imgW="5810090" imgH="5419861" progId="Visio.Drawing.15">
                  <p:embed/>
                </p:oleObj>
              </mc:Choice>
              <mc:Fallback>
                <p:oleObj name="Visio" r:id="rId3" imgW="5810090" imgH="54198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615" y="1712594"/>
                        <a:ext cx="3858931" cy="4400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64508" y="6207593"/>
            <a:ext cx="136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饥饿传递</a:t>
            </a:r>
            <a:endParaRPr lang="zh-CN" altLang="en-US" sz="14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79644"/>
      </p:ext>
    </p:extLst>
  </p:cSld>
  <p:clrMapOvr>
    <a:masterClrMapping/>
  </p:clrMapOvr>
  <p:transition advTm="5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饥饿传递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(Eager 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适用于传输量很小的场景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546" y="2170412"/>
            <a:ext cx="456390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懒惰传递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Lazy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LT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适用于堆中所需对象较少时的场景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546" y="3108480"/>
            <a:ext cx="476620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甬道传递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(Pipelined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  适用于堆中媒体对象比较多时的场景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66019"/>
              </p:ext>
            </p:extLst>
          </p:nvPr>
        </p:nvGraphicFramePr>
        <p:xfrm>
          <a:off x="5227454" y="791625"/>
          <a:ext cx="3869323" cy="538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3" imgW="5798997" imgH="7940072" progId="Visio.Drawing.15">
                  <p:embed/>
                </p:oleObj>
              </mc:Choice>
              <mc:Fallback>
                <p:oleObj name="Visio" r:id="rId3" imgW="5798997" imgH="794007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454" y="791625"/>
                        <a:ext cx="3869323" cy="5387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864508" y="6183489"/>
            <a:ext cx="136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懒惰传递</a:t>
            </a:r>
            <a:endParaRPr lang="zh-CN" altLang="en-US" sz="1400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36986"/>
      </p:ext>
    </p:extLst>
  </p:cSld>
  <p:clrMapOvr>
    <a:masterClrMapping/>
  </p:clrMapOvr>
  <p:transition advTm="614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饥饿传递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(Eager 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适用于传输量很小的场景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546" y="2170412"/>
            <a:ext cx="456390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懒惰传递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Lazy Transmission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LT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  适用于堆中所需对象较少时的场景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546" y="3108480"/>
            <a:ext cx="476620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甬道传递</a:t>
            </a:r>
            <a:r>
              <a:rPr lang="en-US" altLang="zh-CN" b="1" dirty="0" smtClean="0"/>
              <a:t>(Pipelined </a:t>
            </a:r>
            <a:r>
              <a:rPr lang="en-US" altLang="zh-CN" b="1" dirty="0"/>
              <a:t>Transmission</a:t>
            </a:r>
            <a:r>
              <a:rPr lang="zh-CN" altLang="zh-CN" b="1" dirty="0"/>
              <a:t>，</a:t>
            </a:r>
            <a:r>
              <a:rPr lang="en-US" altLang="zh-CN" b="1" dirty="0"/>
              <a:t>PT</a:t>
            </a:r>
            <a:r>
              <a:rPr lang="en-US" altLang="zh-CN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适用于堆中媒体对象比较多时的场景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326946"/>
              </p:ext>
            </p:extLst>
          </p:nvPr>
        </p:nvGraphicFramePr>
        <p:xfrm>
          <a:off x="5189155" y="831257"/>
          <a:ext cx="3899749" cy="533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3" imgW="5798997" imgH="7940072" progId="Visio.Drawing.15">
                  <p:embed/>
                </p:oleObj>
              </mc:Choice>
              <mc:Fallback>
                <p:oleObj name="Visio" r:id="rId3" imgW="5798997" imgH="794007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155" y="831257"/>
                        <a:ext cx="3899749" cy="5335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864508" y="6210893"/>
            <a:ext cx="136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甬道</a:t>
            </a:r>
            <a:r>
              <a:rPr lang="zh-CN" altLang="en-US" sz="1400" dirty="0" smtClean="0"/>
              <a:t>传递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613312"/>
      </p:ext>
    </p:extLst>
  </p:cSld>
  <p:clrMapOvr>
    <a:masterClrMapping/>
  </p:clrMapOvr>
  <p:transition advTm="89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706172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计算的扩展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488079" y="1396228"/>
            <a:ext cx="6826250" cy="1661993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拥有一组精度不同的代码，移动设备却无法正常运行高精度方法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在云端用高精度代码替代原方法执行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61016" y="1151753"/>
            <a:ext cx="1404754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代码替换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8079" y="3698705"/>
            <a:ext cx="6826250" cy="1246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密集计算会加大服务器的压力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noProof="1" smtClean="0">
                <a:latin typeface="微软雅黑" pitchFamily="34" charset="-122"/>
                <a:ea typeface="微软雅黑" pitchFamily="34" charset="-122"/>
              </a:rPr>
              <a:t>BOINC</a:t>
            </a: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网格计算平台，扩展计算能力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61016" y="3452643"/>
            <a:ext cx="1404754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650103"/>
      </p:ext>
    </p:extLst>
  </p:cSld>
  <p:clrMapOvr>
    <a:masterClrMapping/>
  </p:clrMapOvr>
  <p:transition advTm="3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animBg="1"/>
      <p:bldP spid="17" grpId="0" bldLvl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系统测试与结果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4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spd="slow" advTm="530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测试环境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55" y="1163280"/>
            <a:ext cx="6000000" cy="21523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99" y="3599518"/>
            <a:ext cx="421904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7249"/>
      </p:ext>
    </p:extLst>
  </p:cSld>
  <p:clrMapOvr>
    <a:masterClrMapping/>
  </p:clrMapOvr>
  <p:transition advTm="174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 descr="QQ图片20170314154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72" y="1652030"/>
            <a:ext cx="5686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14400" y="995322"/>
            <a:ext cx="66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步中国象棋游戏测试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9654681"/>
      </p:ext>
    </p:extLst>
  </p:cSld>
  <p:clrMapOvr>
    <a:masterClrMapping/>
  </p:clrMapOvr>
  <p:transition advTm="2645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1027690"/>
            <a:ext cx="66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人</a:t>
            </a:r>
            <a:r>
              <a:rPr lang="zh-CN" altLang="en-US" sz="2000" b="1" dirty="0" smtClean="0"/>
              <a:t>脸识别测试</a:t>
            </a:r>
            <a:endParaRPr lang="zh-CN" altLang="en-US" sz="2000" b="1" dirty="0"/>
          </a:p>
        </p:txBody>
      </p:sp>
      <p:pic>
        <p:nvPicPr>
          <p:cNvPr id="13314" name="Picture 2" descr="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06" y="1364654"/>
            <a:ext cx="56769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p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02" y="3702318"/>
            <a:ext cx="5686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55431"/>
      </p:ext>
    </p:extLst>
  </p:cSld>
  <p:clrMapOvr>
    <a:masterClrMapping/>
  </p:clrMapOvr>
  <p:transition advTm="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1068150"/>
            <a:ext cx="66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所有测试的流量对比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1" y="1642851"/>
            <a:ext cx="5733333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9056"/>
      </p:ext>
    </p:extLst>
  </p:cSld>
  <p:clrMapOvr>
    <a:masterClrMapping/>
  </p:clrMapOvr>
  <p:transition advTm="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计算卸载过程模型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结论与展望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7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706172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结论与展望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488079" y="1396228"/>
            <a:ext cx="6826250" cy="1200329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有效提高了移动应用程序的服务质量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有效减少了智能移动设备的能量消耗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61016" y="1151753"/>
            <a:ext cx="1158875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88079" y="3455945"/>
            <a:ext cx="6826250" cy="216982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构建更好的分析模型，优化计算卸载中的资源调配与智能卸载决策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优化网格计算资源调度，增强云平台建设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实现对并行方法计算卸载的支持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61016" y="3209883"/>
            <a:ext cx="1158875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998776157"/>
      </p:ext>
    </p:extLst>
  </p:cSld>
  <p:clrMapOvr>
    <a:masterClrMapping/>
  </p:clrMapOvr>
  <p:transition advTm="4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animBg="1"/>
      <p:bldP spid="14" grpId="0" bldLvl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588269"/>
            <a:ext cx="8109992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 smtClean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请各位老师指正！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1200329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移动设备的发展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endParaRPr lang="zh-CN" altLang="en-US" sz="4000" dirty="0">
              <a:solidFill>
                <a:srgbClr val="1557AE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488079" y="1396228"/>
            <a:ext cx="6826250" cy="1661993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高分辨率显示屏、高速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、大容量存储、高通信带宽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软件功能更加丰富、硬件要求越来越高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用户数量庞大、日益增长加快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61016" y="1151753"/>
            <a:ext cx="1424984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发展现状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8079" y="3787022"/>
            <a:ext cx="6826250" cy="7848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能耗小，但是数目多，总体能耗可观！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1016" y="3540960"/>
            <a:ext cx="1424984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0133"/>
      </p:ext>
    </p:extLst>
  </p:cSld>
  <p:clrMapOvr>
    <a:masterClrMapping/>
  </p:clrMapOvr>
  <p:transition advTm="58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bldLvl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新的节能方法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894" y="1376702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针对屏幕、蓝牙、处理器、</a:t>
            </a:r>
            <a:r>
              <a:rPr lang="en-US" altLang="zh-CN" dirty="0"/>
              <a:t>Wi-Fi</a:t>
            </a:r>
            <a:r>
              <a:rPr lang="zh-CN" altLang="en-US" dirty="0"/>
              <a:t>和蜂窝网络硬件节能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1895" y="989150"/>
            <a:ext cx="21659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传统节能方式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894" y="2225739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硬件节能遇到瓶颈，电池技术短时间无法重大突破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61895" y="1828011"/>
            <a:ext cx="1601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存在问题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795" y="3101224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基于移动云计算的计算卸载技术</a:t>
            </a:r>
          </a:p>
        </p:txBody>
      </p:sp>
      <p:sp>
        <p:nvSpPr>
          <p:cNvPr id="14" name="矩形 13"/>
          <p:cNvSpPr/>
          <p:nvPr/>
        </p:nvSpPr>
        <p:spPr>
          <a:xfrm>
            <a:off x="742795" y="2682687"/>
            <a:ext cx="38587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新的节能方法（软件方式）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1894" y="3957720"/>
            <a:ext cx="5638905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减少智能移动设备能量消耗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提高移动应用程序服务质量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扩展智能移动设备计算能力</a:t>
            </a:r>
          </a:p>
        </p:txBody>
      </p:sp>
      <p:sp>
        <p:nvSpPr>
          <p:cNvPr id="17" name="矩形 16"/>
          <p:cNvSpPr/>
          <p:nvPr/>
        </p:nvSpPr>
        <p:spPr>
          <a:xfrm>
            <a:off x="761895" y="3572167"/>
            <a:ext cx="16081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+mj-ea"/>
                <a:ea typeface="+mj-ea"/>
              </a:rPr>
              <a:t>研究意义</a:t>
            </a:r>
            <a:endParaRPr lang="en-US" altLang="zh-CN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366478"/>
      </p:ext>
    </p:extLst>
  </p:cSld>
  <p:clrMapOvr>
    <a:masterClrMapping/>
  </p:clrMapOvr>
  <p:transition advTm="14572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3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937278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什么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是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？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004" y="5305134"/>
            <a:ext cx="77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计算机科学领域，计算卸载是一种将计算任务转移到另外一个平台进行执行运算，把最终计算结果返回原来机器的代码迁移技术。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32" y="1390703"/>
            <a:ext cx="4389535" cy="37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6861"/>
      </p:ext>
    </p:extLst>
  </p:cSld>
  <p:clrMapOvr>
    <a:masterClrMapping/>
  </p:clrMapOvr>
  <p:transition advTm="1842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卸载的任务模型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</a:t>
            </a:r>
            <a:r>
              <a:rPr lang="zh-CN" altLang="en-US" dirty="0"/>
              <a:t>个移动应用程序可以表示为一组串行的任务序列，这里的每个任务可以是程序里的一个方法或是一个模型。</a:t>
            </a:r>
          </a:p>
        </p:txBody>
      </p:sp>
      <p:pic>
        <p:nvPicPr>
          <p:cNvPr id="5" name="图片 44" descr="任务模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23" y="2148138"/>
            <a:ext cx="7219335" cy="7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896294" y="2933491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541937"/>
      </p:ext>
    </p:extLst>
  </p:cSld>
  <p:clrMapOvr>
    <a:masterClrMapping/>
  </p:clrMapOvr>
  <p:transition advTm="245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计算卸载的执行模型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067092"/>
            <a:ext cx="7790439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移动端执行（</a:t>
            </a:r>
            <a:r>
              <a:rPr lang="en-US" altLang="zh-CN" dirty="0"/>
              <a:t>Mobile Execution, 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zh-CN" altLang="en-US" dirty="0" smtClean="0"/>
              <a:t>能耗：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云端执行（</a:t>
            </a:r>
            <a:r>
              <a:rPr lang="en-US" altLang="zh-CN" dirty="0"/>
              <a:t>Cloud Execution, 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zh-CN" altLang="en-US" dirty="0"/>
              <a:t>能耗：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传输</a:t>
            </a:r>
            <a:r>
              <a:rPr lang="zh-CN" altLang="en-US" dirty="0"/>
              <a:t>数据（</a:t>
            </a:r>
            <a:r>
              <a:rPr lang="en-US" altLang="zh-CN" dirty="0"/>
              <a:t>Sending Input Data, SID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能耗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接收</a:t>
            </a:r>
            <a:r>
              <a:rPr lang="zh-CN" altLang="en-US" dirty="0"/>
              <a:t>数据（</a:t>
            </a:r>
            <a:r>
              <a:rPr lang="en-US" altLang="zh-CN" dirty="0"/>
              <a:t>Receiving Output Data, ROD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能耗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01279"/>
              </p:ext>
            </p:extLst>
          </p:nvPr>
        </p:nvGraphicFramePr>
        <p:xfrm>
          <a:off x="1595636" y="145745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3" imgW="927000" imgH="253800" progId="Equation.DSMT4">
                  <p:embed/>
                </p:oleObj>
              </mc:Choice>
              <mc:Fallback>
                <p:oleObj name="Equation" r:id="rId3" imgW="92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636" y="1457453"/>
                        <a:ext cx="927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424827"/>
              </p:ext>
            </p:extLst>
          </p:nvPr>
        </p:nvGraphicFramePr>
        <p:xfrm>
          <a:off x="4167478" y="1457453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7478" y="1457453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1752"/>
              </p:ext>
            </p:extLst>
          </p:nvPr>
        </p:nvGraphicFramePr>
        <p:xfrm>
          <a:off x="1595636" y="2048331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7" imgW="1079280" imgH="253800" progId="Equation.DSMT4">
                  <p:embed/>
                </p:oleObj>
              </mc:Choice>
              <mc:Fallback>
                <p:oleObj name="Equation" r:id="rId7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5636" y="2048331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15723"/>
              </p:ext>
            </p:extLst>
          </p:nvPr>
        </p:nvGraphicFramePr>
        <p:xfrm>
          <a:off x="4167478" y="2047464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9" imgW="1015920" imgH="253800" progId="Equation.DSMT4">
                  <p:embed/>
                </p:oleObj>
              </mc:Choice>
              <mc:Fallback>
                <p:oleObj name="Equation" r:id="rId9" imgW="1015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7478" y="2047464"/>
                        <a:ext cx="1016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76772"/>
              </p:ext>
            </p:extLst>
          </p:nvPr>
        </p:nvGraphicFramePr>
        <p:xfrm>
          <a:off x="1595636" y="2668312"/>
          <a:ext cx="198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11" imgW="1981080" imgH="279360" progId="Equation.DSMT4">
                  <p:embed/>
                </p:oleObj>
              </mc:Choice>
              <mc:Fallback>
                <p:oleObj name="Equation" r:id="rId11" imgW="1981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5636" y="2668312"/>
                        <a:ext cx="1981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51296"/>
              </p:ext>
            </p:extLst>
          </p:nvPr>
        </p:nvGraphicFramePr>
        <p:xfrm>
          <a:off x="4726278" y="2668312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13" imgW="1041120" imgH="253800" progId="Equation.DSMT4">
                  <p:embed/>
                </p:oleObj>
              </mc:Choice>
              <mc:Fallback>
                <p:oleObj name="Equation" r:id="rId13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6278" y="2668312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73805"/>
              </p:ext>
            </p:extLst>
          </p:nvPr>
        </p:nvGraphicFramePr>
        <p:xfrm>
          <a:off x="1595636" y="3233790"/>
          <a:ext cx="198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Equation" r:id="rId15" imgW="1981080" imgH="279360" progId="Equation.DSMT4">
                  <p:embed/>
                </p:oleObj>
              </mc:Choice>
              <mc:Fallback>
                <p:oleObj name="Equation" r:id="rId15" imgW="1981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636" y="3233790"/>
                        <a:ext cx="1981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35741"/>
              </p:ext>
            </p:extLst>
          </p:nvPr>
        </p:nvGraphicFramePr>
        <p:xfrm>
          <a:off x="4726278" y="3259190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Equation" r:id="rId17" imgW="1054080" imgH="253800" progId="Equation.DSMT4">
                  <p:embed/>
                </p:oleObj>
              </mc:Choice>
              <mc:Fallback>
                <p:oleObj name="Equation" r:id="rId17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6278" y="3259190"/>
                        <a:ext cx="1054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53"/>
          <p:cNvSpPr>
            <a:spLocks noChangeArrowheads="1"/>
          </p:cNvSpPr>
          <p:nvPr/>
        </p:nvSpPr>
        <p:spPr bwMode="auto">
          <a:xfrm>
            <a:off x="1231271" y="38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2592"/>
              </p:ext>
            </p:extLst>
          </p:nvPr>
        </p:nvGraphicFramePr>
        <p:xfrm>
          <a:off x="657556" y="3857600"/>
          <a:ext cx="7700755" cy="214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Visio" r:id="rId19" imgW="6029424" imgH="1676536" progId="Visio.Drawing.15">
                  <p:embed/>
                </p:oleObj>
              </mc:Choice>
              <mc:Fallback>
                <p:oleObj name="Visio" r:id="rId19" imgW="6029424" imgH="1676536" progId="Visio.Drawing.15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56" y="3857600"/>
                        <a:ext cx="7700755" cy="214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879985"/>
      </p:ext>
    </p:extLst>
  </p:cSld>
  <p:clrMapOvr>
    <a:masterClrMapping/>
  </p:clrMapOvr>
  <p:transition advTm="2048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872</Words>
  <Application>Microsoft Office PowerPoint</Application>
  <PresentationFormat>全屏显示(4:3)</PresentationFormat>
  <Paragraphs>167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黑体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Equation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明帅</cp:lastModifiedBy>
  <cp:revision>457</cp:revision>
  <cp:lastPrinted>2015-09-08T03:57:43Z</cp:lastPrinted>
  <dcterms:created xsi:type="dcterms:W3CDTF">2015-09-04T08:06:26Z</dcterms:created>
  <dcterms:modified xsi:type="dcterms:W3CDTF">2017-04-30T14:38:55Z</dcterms:modified>
</cp:coreProperties>
</file>