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81" r:id="rId2"/>
    <p:sldId id="482" r:id="rId3"/>
    <p:sldId id="483" r:id="rId4"/>
    <p:sldId id="484" r:id="rId5"/>
    <p:sldId id="485" r:id="rId6"/>
    <p:sldId id="488" r:id="rId7"/>
    <p:sldId id="489" r:id="rId8"/>
    <p:sldId id="490" r:id="rId9"/>
    <p:sldId id="492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333" r:id="rId2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80000"/>
  </p:normalViewPr>
  <p:slideViewPr>
    <p:cSldViewPr showGuides="1">
      <p:cViewPr varScale="1">
        <p:scale>
          <a:sx n="85" d="100"/>
          <a:sy n="85" d="100"/>
        </p:scale>
        <p:origin x="1464" y="62"/>
      </p:cViewPr>
      <p:guideLst>
        <p:guide orient="horz" pos="2160"/>
        <p:guide pos="2892"/>
      </p:guideLst>
    </p:cSldViewPr>
  </p:slideViewPr>
  <p:outlineViewPr>
    <p:cViewPr>
      <p:scale>
        <a:sx n="33" d="100"/>
        <a:sy n="33" d="100"/>
      </p:scale>
      <p:origin x="54" y="262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“Modified circular optical waveguide with helical signal”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8DEB6C-9F54-4AED-A168-080028F8936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NIET; Gr. NOIDA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en-US" sz="1200" dirty="0"/>
              <a:t>‹#›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“Modified circular optical waveguide with helical signal”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6417FA-6FB7-4CC9-99A1-CD4DDC4637D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NIET; Gr. NOIDA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  <a:t>‹#›</a:t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3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en-US" dirty="0"/>
          </a:p>
        </p:txBody>
      </p:sp>
      <p:sp>
        <p:nvSpPr>
          <p:cNvPr id="378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/>
              <a:t>26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Date Placeholder 27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C916E7-A3B7-46F5-8143-F1C7F027B3FC}" type="datetime2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NIET, GREATER  NOIDA</a:t>
            </a:r>
          </a:p>
        </p:txBody>
      </p:sp>
      <p:sp>
        <p:nvSpPr>
          <p:cNvPr id="28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FB90D4-CF8E-4677-82F3-628041422FE2}" type="datetime2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NIET, GREATER  NOIDA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 rot="5400000">
            <a:off x="4021138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5150" y="3009900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98BFEA-F9EE-4525-BB92-7ADF50CCB49E}" type="datetime2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NIET, GREATER  NOIDA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NIET, GREATER  NOIDA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Straight Connector 24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NIET, GREATER  NOIDA</a:t>
            </a:r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85E122-82BF-43C8-A049-889C00BAEB5A}" type="datetime2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Straight Connector 19"/>
          <p:cNvSpPr/>
          <p:nvPr/>
        </p:nvSpPr>
        <p:spPr>
          <a:xfrm flipV="1">
            <a:off x="4562475" y="1576388"/>
            <a:ext cx="9525" cy="4818062"/>
          </a:xfrm>
          <a:prstGeom prst="line">
            <a:avLst/>
          </a:prstGeom>
          <a:ln w="9525" cap="flat" cmpd="sng">
            <a:solidFill>
              <a:schemeClr val="tx2"/>
            </a:solidFill>
            <a:prstDash val="sysDash"/>
            <a:headEnd type="none" w="med" len="med"/>
            <a:tailEnd type="none" w="med" len="med"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2"/>
          </p:nvPr>
        </p:nvSpPr>
        <p:spPr>
          <a:xfrm>
            <a:off x="5791200" y="6410325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1916DE-3C9D-4CEC-8CE4-D5D9C4674DAE}" type="datetime2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NIET, GREATER  NOIDA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traight Connector 19"/>
          <p:cNvSpPr/>
          <p:nvPr/>
        </p:nvSpPr>
        <p:spPr>
          <a:xfrm flipV="1">
            <a:off x="4572000" y="2200275"/>
            <a:ext cx="0" cy="4187825"/>
          </a:xfrm>
          <a:prstGeom prst="line">
            <a:avLst/>
          </a:prstGeom>
          <a:ln w="9525" cap="flat" cmpd="sng">
            <a:solidFill>
              <a:schemeClr val="tx2"/>
            </a:solidFill>
            <a:prstDash val="sysDash"/>
            <a:headEnd type="none" w="med" len="med"/>
            <a:tailEnd type="none" w="med" len="med"/>
          </a:ln>
        </p:spPr>
      </p:sp>
      <p:sp>
        <p:nvSpPr>
          <p:cNvPr id="17" name="Rectangle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Straight Connector 2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Oval 2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BDF950-ACEA-44DE-A12C-773E164BE0F2}" type="datetime2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04800" y="6410325"/>
            <a:ext cx="35814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NIET, GREATER  NOIDA</a:t>
            </a:r>
          </a:p>
        </p:txBody>
      </p:sp>
      <p:sp>
        <p:nvSpPr>
          <p:cNvPr id="30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4343400" y="104298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185056-0BBC-4231-92C1-5DD8034497E9}" type="datetime2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NIET, GREATER  NOIDA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Date Placeholder 1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B0A969-232F-4A5A-87ED-D58AFF5393CC}" type="datetime2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NIET, GREATER  NOIDA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267200" y="6324600"/>
            <a:ext cx="6096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en-US" altLang="en-US" dirty="0">
                <a:solidFill>
                  <a:srgbClr val="FFFFFF"/>
                </a:solidFill>
              </a:r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Straight Connector 23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  <p:sp>
        <p:nvSpPr>
          <p:cNvPr id="29" name="Date Placeholder 4"/>
          <p:cNvSpPr>
            <a:spLocks noGrp="1"/>
          </p:cNvSpPr>
          <p:nvPr>
            <p:ph type="dt" sz="half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5B561A-C4D6-4C6C-8B29-7DD34303CA10}" type="datetime2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1625" y="6410325"/>
            <a:ext cx="3382963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NIET, GREATER  NOIDA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  <p:sp>
        <p:nvSpPr>
          <p:cNvPr id="29" name="Date Placeholder 4"/>
          <p:cNvSpPr>
            <a:spLocks noGrp="1"/>
          </p:cNvSpPr>
          <p:nvPr>
            <p:ph type="dt" sz="half" idx="12"/>
          </p:nvPr>
        </p:nvSpPr>
        <p:spPr>
          <a:xfrm>
            <a:off x="5788025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56A56F-37B2-4616-AE29-96D01E53F873}" type="datetime2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1625" y="6410325"/>
            <a:ext cx="3584575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NIET, GREATER  NOIDA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876673-7653-4D60-AC41-9F5EFE368690}" type="datetime2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NIET, GREATER  NOIDA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 algn="ctr">
              <a:defRPr sz="1600">
                <a:solidFill>
                  <a:srgbClr val="7B989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comm.com/news/onq/2017/08/understanding-3gpp-starting-bas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772400" cy="10668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</a:t>
            </a:r>
            <a:r>
              <a:rPr lang="en-US" alt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Presentation on 5G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altLang="en-US" sz="2400" u="sng" kern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15363" name="TextBox 7"/>
          <p:cNvSpPr txBox="1"/>
          <p:nvPr/>
        </p:nvSpPr>
        <p:spPr>
          <a:xfrm>
            <a:off x="5753100" y="2160546"/>
            <a:ext cx="3200400" cy="9233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Manish Kumar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(ECE)</a:t>
            </a:r>
            <a:endParaRPr lang="en-US" alt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4" name="TextBox 1"/>
          <p:cNvSpPr txBox="1"/>
          <p:nvPr/>
        </p:nvSpPr>
        <p:spPr>
          <a:xfrm>
            <a:off x="152400" y="5181600"/>
            <a:ext cx="8839200" cy="8302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Noida Institute of Engineering and Technology, Greater Noida</a:t>
            </a:r>
            <a:endParaRPr lang="en-US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365" name="Picture 7" descr="IMG-20210111-WA00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1600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6" name="TextBox 7"/>
          <p:cNvSpPr txBox="1"/>
          <p:nvPr/>
        </p:nvSpPr>
        <p:spPr>
          <a:xfrm>
            <a:off x="381000" y="1890622"/>
            <a:ext cx="3352800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Shivani Kumari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(1901330310143)</a:t>
            </a:r>
          </a:p>
        </p:txBody>
      </p:sp>
      <p:pic>
        <p:nvPicPr>
          <p:cNvPr id="15367" name="Picture 10" descr="C:\Users\DHANANJAYSINGH\Desktop\uptu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797992"/>
            <a:ext cx="2819400" cy="180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8" name="Rectangle 11"/>
          <p:cNvSpPr/>
          <p:nvPr/>
        </p:nvSpPr>
        <p:spPr>
          <a:xfrm>
            <a:off x="2286000" y="1752600"/>
            <a:ext cx="45720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A201-9444-CA87-43AD-0B40C6D2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5G Core 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49CD60-EDD1-CBB0-1E8B-0E056A59E38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524000"/>
            <a:ext cx="8504238" cy="4724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7A10B-16AF-51B1-7E05-FEDA329246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65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1F43-4B68-B5DD-EEFE-97039F28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5G Core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1D8E-87A6-195B-D034-0074581FCA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Previous Figure gives an overview of the most important components of the 5GC that are required for a basic network. </a:t>
            </a:r>
          </a:p>
          <a:p>
            <a:pPr marL="0" indent="0">
              <a:buNone/>
            </a:pPr>
            <a:r>
              <a:rPr lang="en-US" sz="2000" dirty="0"/>
              <a:t>• From a high-level point of view, the 5G core network is very similar to the LTE core network. </a:t>
            </a:r>
          </a:p>
          <a:p>
            <a:pPr marL="0" indent="0">
              <a:buNone/>
            </a:pPr>
            <a:r>
              <a:rPr lang="en-US" sz="2000" dirty="0"/>
              <a:t>• To distinguish it from previous network generations, all network entities in the 5GC have received new names and abbreviations.</a:t>
            </a:r>
          </a:p>
          <a:p>
            <a:pPr marL="0" indent="0">
              <a:buNone/>
            </a:pPr>
            <a:r>
              <a:rPr lang="en-US" sz="2000" dirty="0"/>
              <a:t>• As in the 4G core network, the architecture is split into the signaling plane and the user plane.</a:t>
            </a:r>
          </a:p>
          <a:p>
            <a:pPr marL="0" indent="0">
              <a:buNone/>
            </a:pPr>
            <a:r>
              <a:rPr lang="en-US" sz="2000" dirty="0"/>
              <a:t>• The user plane is the logical part of the network that transports the user data traffic, i.e., it provides network connectivity.</a:t>
            </a:r>
          </a:p>
          <a:p>
            <a:pPr marL="0" indent="0">
              <a:buNone/>
            </a:pPr>
            <a:r>
              <a:rPr lang="en-US" sz="2000" dirty="0"/>
              <a:t>• In most cases, this means that the user plane provides Internet connectivity to the UE. 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76B6-F846-B46F-2976-96102864E2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53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5AAF-A486-5417-C118-7E819BAC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5G Core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9D009-7C8C-07B1-2772-3A0FB7519E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2000" dirty="0"/>
              <a:t>Signaling plane: It is used by all network components and the UE for management tasks such as </a:t>
            </a:r>
          </a:p>
          <a:p>
            <a:pPr marL="457200" indent="-457200">
              <a:buAutoNum type="alphaLcParenBoth"/>
            </a:pPr>
            <a:r>
              <a:rPr lang="en-US" sz="2000" dirty="0"/>
              <a:t>connection management </a:t>
            </a:r>
          </a:p>
          <a:p>
            <a:pPr marL="457200" indent="-457200">
              <a:buAutoNum type="alphaLcParenBoth"/>
            </a:pPr>
            <a:r>
              <a:rPr lang="en-US" sz="2000" dirty="0"/>
              <a:t> mobility management </a:t>
            </a:r>
          </a:p>
          <a:p>
            <a:pPr marL="457200" indent="-457200">
              <a:buAutoNum type="alphaLcParenBoth"/>
            </a:pPr>
            <a:r>
              <a:rPr lang="en-US" sz="2000" dirty="0"/>
              <a:t> session management. </a:t>
            </a:r>
          </a:p>
          <a:p>
            <a:pPr marL="0" indent="0">
              <a:buNone/>
            </a:pPr>
            <a:r>
              <a:rPr lang="en-US" sz="2000" dirty="0"/>
              <a:t>• In the 5G core, network functions have been defined in a way to allow them to be split into smaller services which can then be run in a cloud environment, i.e., in virtual machines and containers in data centers. </a:t>
            </a:r>
          </a:p>
          <a:p>
            <a:pPr marL="0" indent="0">
              <a:buNone/>
            </a:pPr>
            <a:r>
              <a:rPr lang="en-US" sz="2000" dirty="0"/>
              <a:t>• The 4G Mobility Management Entity (MME) has been split into two individual 5G functions; the Access Management Function (AMF) and the Session Management Function (SMF). The UE sends connection, mobility, and session related information to the AMF.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8AE7-19B2-5474-8E70-9F60200555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85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DED4-AD2F-D72C-A88D-1FF01DFB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5G Core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C336-1CBE-1EB0-593F-0AD4D0D9A9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•</a:t>
            </a:r>
            <a:r>
              <a:rPr lang="en-US" dirty="0"/>
              <a:t> </a:t>
            </a:r>
            <a:r>
              <a:rPr lang="en-US" sz="2000" dirty="0"/>
              <a:t>The AMF then handles connection and mobility management tasks and forwards all messages related to session management to the SMF. </a:t>
            </a:r>
          </a:p>
          <a:p>
            <a:pPr marL="0" indent="0">
              <a:buNone/>
            </a:pPr>
            <a:r>
              <a:rPr lang="en-US" sz="2000" dirty="0"/>
              <a:t>• The 4G HSS(Home Subscriber Server) has been split into three separate 5G functions: the front-end to the AMF is the Authentication Server Function (AUSF); while the subscription data is accessed and managed via the Universal Data Management (UDM) function. The data itself is stored in the Unified Data Repository (UDR). </a:t>
            </a:r>
          </a:p>
          <a:p>
            <a:pPr marL="0" indent="0">
              <a:buNone/>
            </a:pPr>
            <a:r>
              <a:rPr lang="en-US" sz="2000" dirty="0"/>
              <a:t>• User plane : In the user plane components that forward user data packets between a UE and an external network. </a:t>
            </a:r>
          </a:p>
          <a:p>
            <a:pPr marL="0" indent="0">
              <a:buNone/>
            </a:pPr>
            <a:r>
              <a:rPr lang="en-US" sz="2000" dirty="0"/>
              <a:t>• The 5G User Plane Function (UPF) work to connect the actual data coming over the RAN to the Internet. 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2E397-7F71-1990-157C-B08BC05DDB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94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0F4B-EB9B-C5F3-1D25-FE0787EA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5G Core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F9C2-97A2-65F9-8B36-01D0BF168E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• The Authentication Server Function (AUSF) is in a home network and performs authentication with a UE. It makes the decision on UE authentication. </a:t>
            </a:r>
          </a:p>
          <a:p>
            <a:pPr marL="0" indent="0">
              <a:buNone/>
            </a:pPr>
            <a:r>
              <a:rPr lang="en-US" sz="2000" dirty="0"/>
              <a:t>• Access and Mobility Management Function (AMF):- primary tasks include </a:t>
            </a:r>
          </a:p>
          <a:p>
            <a:pPr marL="457200" indent="-457200">
              <a:buAutoNum type="alphaLcParenBoth"/>
            </a:pPr>
            <a:r>
              <a:rPr lang="en-US" sz="2000" dirty="0"/>
              <a:t>Connection Management   </a:t>
            </a:r>
          </a:p>
          <a:p>
            <a:pPr marL="457200" indent="-457200">
              <a:buAutoNum type="alphaLcParenBoth"/>
            </a:pPr>
            <a:r>
              <a:rPr lang="en-US" sz="2000" dirty="0"/>
              <a:t>Mobility Management </a:t>
            </a:r>
          </a:p>
          <a:p>
            <a:pPr marL="0" indent="0">
              <a:buNone/>
            </a:pPr>
            <a:r>
              <a:rPr lang="en-US" sz="2000" dirty="0"/>
              <a:t>• SMF stands for Session Management Function. Following are the functions of 5G NR SMF node.  </a:t>
            </a:r>
          </a:p>
          <a:p>
            <a:pPr marL="457200" indent="-457200">
              <a:buAutoNum type="alphaLcParenBoth"/>
            </a:pPr>
            <a:r>
              <a:rPr lang="en-US" sz="2000" dirty="0"/>
              <a:t>Session Management; </a:t>
            </a:r>
          </a:p>
          <a:p>
            <a:pPr marL="457200" indent="-457200">
              <a:buAutoNum type="alphaLcParenBoth"/>
            </a:pPr>
            <a:r>
              <a:rPr lang="en-US" sz="2000" dirty="0"/>
              <a:t>UE IP address allocation and management;  </a:t>
            </a:r>
          </a:p>
          <a:p>
            <a:pPr marL="457200" indent="-457200">
              <a:buAutoNum type="alphaLcParenBoth"/>
            </a:pPr>
            <a:r>
              <a:rPr lang="en-US" sz="2000" dirty="0"/>
              <a:t>Configures traffic steering at UPF to route traffic to proper destination; 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6092F-47B5-D6D6-6B01-25DCFB6B6EE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55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F06C-0A62-FE25-3FC3-A0131B7E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5G Core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1268-FC22-F26A-4B52-86B0CD1AA6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/>
              <a:t>• Unified Data Management(UDM) :- Functions of UDM </a:t>
            </a:r>
          </a:p>
          <a:p>
            <a:pPr marL="457200" indent="-457200">
              <a:buAutoNum type="alphaLcParenBoth"/>
            </a:pPr>
            <a:r>
              <a:rPr lang="en-IN" sz="2000" dirty="0"/>
              <a:t>User Identification Handling </a:t>
            </a:r>
          </a:p>
          <a:p>
            <a:pPr marL="457200" indent="-457200">
              <a:buAutoNum type="alphaLcParenBoth"/>
            </a:pPr>
            <a:r>
              <a:rPr lang="en-IN" sz="2000" dirty="0"/>
              <a:t>Generation of Authentication Credentials</a:t>
            </a:r>
          </a:p>
          <a:p>
            <a:pPr marL="457200" indent="-457200">
              <a:buAutoNum type="alphaLcParenBoth"/>
            </a:pPr>
            <a:r>
              <a:rPr lang="en-IN" sz="2000" dirty="0"/>
              <a:t> Subscription management.  </a:t>
            </a:r>
          </a:p>
          <a:p>
            <a:pPr marL="457200" indent="-457200">
              <a:buAutoNum type="alphaLcParenBoth"/>
            </a:pPr>
            <a:r>
              <a:rPr lang="en-IN" sz="2000" dirty="0"/>
              <a:t>SMS management  </a:t>
            </a:r>
          </a:p>
          <a:p>
            <a:pPr marL="457200" indent="-457200">
              <a:buAutoNum type="alphaLcParenBoth"/>
            </a:pPr>
            <a:r>
              <a:rPr lang="en-IN" sz="2000" dirty="0"/>
              <a:t>UPF stands for User plane function  </a:t>
            </a:r>
          </a:p>
          <a:p>
            <a:pPr marL="457200" indent="-457200">
              <a:buAutoNum type="alphaLcParenBoth"/>
            </a:pPr>
            <a:r>
              <a:rPr lang="en-IN" sz="2000" dirty="0"/>
              <a:t>Packet routing &amp; forwarding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US" sz="2000" dirty="0"/>
              <a:t>• Policy Control Function (PCF): responsible for Quality-of-Service management of user data bearers. • This network element is responsible to assign bearer parameters such as the maximum overall speed of a connection and which priority each bearer shall have in case of congestion.</a:t>
            </a:r>
            <a:r>
              <a:rPr lang="en-IN" sz="20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2DC6-8B68-7241-03C7-8C5B2C493E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76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F606-3952-A419-FE2C-F804FFEB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5G Core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489E6-A975-410D-77E1-1E83A021BB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• Network Interfaces:- To allow network operators to buy the different core network functions from different manufacturers, it is necessary to standardize the interaction between them. </a:t>
            </a:r>
          </a:p>
          <a:p>
            <a:pPr marL="0" indent="0">
              <a:buNone/>
            </a:pPr>
            <a:r>
              <a:rPr lang="en-US" sz="2000" dirty="0"/>
              <a:t>• The following interfaces have been standardized between the 5G RAN and the 5GC as shown in Figure </a:t>
            </a:r>
          </a:p>
          <a:p>
            <a:pPr marL="0" indent="0">
              <a:buNone/>
            </a:pPr>
            <a:r>
              <a:rPr lang="en-US" sz="2000" dirty="0"/>
              <a:t>• N1: UE, AMF and SMF; </a:t>
            </a:r>
          </a:p>
          <a:p>
            <a:pPr marL="0" indent="0">
              <a:buNone/>
            </a:pPr>
            <a:r>
              <a:rPr lang="en-US" sz="2000" dirty="0"/>
              <a:t>• N2: </a:t>
            </a:r>
            <a:r>
              <a:rPr lang="en-US" sz="2000" dirty="0" err="1"/>
              <a:t>gNB</a:t>
            </a:r>
            <a:r>
              <a:rPr lang="en-US" sz="2000" dirty="0"/>
              <a:t> and AMF; </a:t>
            </a:r>
          </a:p>
          <a:p>
            <a:pPr marL="0" indent="0">
              <a:buNone/>
            </a:pPr>
            <a:r>
              <a:rPr lang="en-US" sz="2000" dirty="0"/>
              <a:t>• N3: </a:t>
            </a:r>
            <a:r>
              <a:rPr lang="en-US" sz="2000" dirty="0" err="1"/>
              <a:t>gNB</a:t>
            </a:r>
            <a:r>
              <a:rPr lang="en-US" sz="2000" dirty="0"/>
              <a:t> and UPF; </a:t>
            </a:r>
          </a:p>
          <a:p>
            <a:pPr marL="0" indent="0">
              <a:buNone/>
            </a:pPr>
            <a:r>
              <a:rPr lang="en-US" sz="2000" dirty="0"/>
              <a:t>• N4: SMF and UPF. 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7B8F-AC78-281D-5595-4D9307079B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498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235B-87BE-CA59-2817-3BC91519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5G Core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A109-5168-1A55-C7AE-3E9A16D978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• Between the control plane core network functions, a different set of interfaces is used: </a:t>
            </a:r>
          </a:p>
          <a:p>
            <a:pPr marL="0" indent="0">
              <a:buNone/>
            </a:pPr>
            <a:r>
              <a:rPr lang="en-US" sz="2000" dirty="0"/>
              <a:t>• ●● </a:t>
            </a:r>
            <a:r>
              <a:rPr lang="en-US" sz="2000" dirty="0" err="1"/>
              <a:t>Namf</a:t>
            </a:r>
            <a:r>
              <a:rPr lang="en-US" sz="2000" dirty="0"/>
              <a:t>: To communicate with the Access Management Function; </a:t>
            </a:r>
          </a:p>
          <a:p>
            <a:pPr marL="0" indent="0">
              <a:buNone/>
            </a:pPr>
            <a:r>
              <a:rPr lang="en-US" sz="2000" dirty="0"/>
              <a:t>• ●● </a:t>
            </a:r>
            <a:r>
              <a:rPr lang="en-US" sz="2000" dirty="0" err="1"/>
              <a:t>Nsmf</a:t>
            </a:r>
            <a:r>
              <a:rPr lang="en-US" sz="2000" dirty="0"/>
              <a:t>: To communicate with the Session Management Function.</a:t>
            </a:r>
          </a:p>
          <a:p>
            <a:pPr marL="0" indent="0">
              <a:buNone/>
            </a:pPr>
            <a:r>
              <a:rPr lang="en-US" sz="2000" dirty="0"/>
              <a:t>• ●● </a:t>
            </a:r>
            <a:r>
              <a:rPr lang="en-US" sz="2000" dirty="0" err="1"/>
              <a:t>Nausf</a:t>
            </a:r>
            <a:r>
              <a:rPr lang="en-US" sz="2000" dirty="0"/>
              <a:t>: To communicate with the Authentication Function (AUSF); </a:t>
            </a:r>
          </a:p>
          <a:p>
            <a:pPr marL="0" indent="0">
              <a:buNone/>
            </a:pPr>
            <a:r>
              <a:rPr lang="en-US" sz="2000" dirty="0"/>
              <a:t>• ●● </a:t>
            </a:r>
            <a:r>
              <a:rPr lang="en-US" sz="2000" dirty="0" err="1"/>
              <a:t>Nudm</a:t>
            </a:r>
            <a:r>
              <a:rPr lang="en-US" sz="2000" dirty="0"/>
              <a:t>: To communicate with the Universal Data Management; </a:t>
            </a:r>
          </a:p>
          <a:p>
            <a:pPr marL="0" indent="0">
              <a:buNone/>
            </a:pPr>
            <a:r>
              <a:rPr lang="en-US" sz="2000" dirty="0"/>
              <a:t>• ●● </a:t>
            </a:r>
            <a:r>
              <a:rPr lang="en-US" sz="2000" dirty="0" err="1"/>
              <a:t>Nudr</a:t>
            </a:r>
            <a:r>
              <a:rPr lang="en-US" sz="2000" dirty="0"/>
              <a:t>: To communicate with the Unified Data Repository (UDR); </a:t>
            </a:r>
          </a:p>
          <a:p>
            <a:pPr marL="0" indent="0">
              <a:buNone/>
            </a:pPr>
            <a:r>
              <a:rPr lang="en-US" sz="2000" dirty="0"/>
              <a:t>• ●● </a:t>
            </a:r>
            <a:r>
              <a:rPr lang="en-US" sz="2000" dirty="0" err="1"/>
              <a:t>Npcf</a:t>
            </a:r>
            <a:r>
              <a:rPr lang="en-US" sz="2000" dirty="0"/>
              <a:t>: To communicate with the Policy Control Function (PCF). 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5F82-33FD-8BEA-F0B3-95134C7816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96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F2D0-9C0D-5EC1-34EB-7C6D1085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5G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F47B-4886-CA63-321F-EDC2979029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600200"/>
            <a:ext cx="8503920" cy="4572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rgbClr val="1F1F1F"/>
                </a:solidFill>
                <a:latin typeface="Source Sans Pro" panose="020B0503030403020204" pitchFamily="34" charset="0"/>
              </a:rPr>
              <a:t>S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ome of the principal techniques that provide some of the most significant improvements in 5G performance are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rgbClr val="1F1F1F"/>
                </a:solidFill>
                <a:latin typeface="Source Sans Pro" panose="020B0503030403020204" pitchFamily="34" charset="0"/>
              </a:rPr>
              <a:t>Flexible-slot Based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Scalable OFDM-Based Air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rgbClr val="1F1F1F"/>
                </a:solidFill>
                <a:latin typeface="Source Sans Pro" panose="020B0503030403020204" pitchFamily="34" charset="0"/>
              </a:rPr>
              <a:t>Advanced Channel Coding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Massive MIMO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rgbClr val="1F1F1F"/>
                </a:solidFill>
                <a:latin typeface="Source Sans Pro" panose="020B0503030403020204" pitchFamily="34" charset="0"/>
              </a:rPr>
              <a:t>Mobile mmWave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73CFB-2EFB-4BBD-983D-5F0C373A48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28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0569-254F-5D21-7A13-0E11DFE3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Massive MIMO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A909-1947-2236-9190-9226CDB9A7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Massive MIMO (massive multiple-input multiple-output) is a type of wireless communications technology in which base stations are equipped with a very large number of antenna elements to improve spectral and energy efficiency.</a:t>
            </a:r>
            <a:endParaRPr lang="en-IN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Massive MIMO systems typically have tens, hundreds, or even thousands of antennas in a single antenna array.</a:t>
            </a:r>
          </a:p>
          <a:p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Other technologies such as beamforming and spatial multiplexing enable massive MIMO as one of the key technologies for 5G NR systems.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Benefits of Massive MIMO :-</a:t>
            </a:r>
          </a:p>
          <a:p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Improved coverage at cell edge</a:t>
            </a:r>
          </a:p>
          <a:p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Improved throughput</a:t>
            </a:r>
          </a:p>
          <a:p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Enabled by millimeter wave</a:t>
            </a:r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346C-F5F8-597A-B51E-76D1B7BDB8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8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7D31-2A28-1272-A14E-66A4EA85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869E-CAA9-B5A2-7707-FE31CD52B7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/>
              <a:t>Introduction</a:t>
            </a:r>
          </a:p>
          <a:p>
            <a:r>
              <a:rPr lang="en-IN" sz="2400" dirty="0"/>
              <a:t>Evolution</a:t>
            </a:r>
          </a:p>
          <a:p>
            <a:r>
              <a:rPr lang="en-IN" sz="2400" dirty="0"/>
              <a:t>Why 5G?</a:t>
            </a:r>
          </a:p>
          <a:p>
            <a:r>
              <a:rPr lang="en-IN" sz="2400" dirty="0"/>
              <a:t>5G NR(New Radio)</a:t>
            </a:r>
          </a:p>
          <a:p>
            <a:r>
              <a:rPr lang="en-IN" sz="2400" dirty="0"/>
              <a:t>Service Class</a:t>
            </a:r>
          </a:p>
          <a:p>
            <a:r>
              <a:rPr lang="en-IN" sz="2400" dirty="0"/>
              <a:t>5G Core Network</a:t>
            </a:r>
          </a:p>
          <a:p>
            <a:r>
              <a:rPr lang="en-IN" sz="2400" dirty="0"/>
              <a:t>5G Techniques</a:t>
            </a:r>
          </a:p>
          <a:p>
            <a:r>
              <a:rPr lang="en-IN" sz="2400" dirty="0"/>
              <a:t>5G Network Principle and Feature</a:t>
            </a:r>
          </a:p>
          <a:p>
            <a:r>
              <a:rPr lang="en-IN" sz="2400" dirty="0"/>
              <a:t>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D469-BA6D-0E7C-3F5F-D58A46E7A7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473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96DA-6F9D-88B2-7535-4098800C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Millimeter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5900-318D-5141-5263-70F729E396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Millimeter waves are electromagnetic (radio) waves typically defined to lie within the frequency range of 30-300GHz. 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The microwave band is just below the millimeter-wave band and is typically defined to cover the 3–30-GHz range.</a:t>
            </a:r>
          </a:p>
          <a:p>
            <a:r>
              <a:rPr lang="en-US" sz="2000" dirty="0">
                <a:solidFill>
                  <a:srgbClr val="111111"/>
                </a:solidFill>
                <a:latin typeface="Roboto" panose="02000000000000000000" pitchFamily="2" charset="0"/>
              </a:rPr>
              <a:t>Signal wavelength is measured in millimeters.</a:t>
            </a:r>
          </a:p>
          <a:p>
            <a:r>
              <a:rPr lang="en-US" sz="2000" dirty="0">
                <a:solidFill>
                  <a:srgbClr val="111111"/>
                </a:solidFill>
                <a:latin typeface="Roboto" panose="02000000000000000000" pitchFamily="2" charset="0"/>
              </a:rPr>
              <a:t>mmWave Spectrum is mostly unused.</a:t>
            </a:r>
          </a:p>
          <a:p>
            <a:r>
              <a:rPr lang="en-US" sz="2000" dirty="0">
                <a:solidFill>
                  <a:srgbClr val="111111"/>
                </a:solidFill>
                <a:latin typeface="Roboto" panose="02000000000000000000" pitchFamily="2" charset="0"/>
              </a:rPr>
              <a:t>Unused spectrum offers abundant bandwidth.</a:t>
            </a:r>
          </a:p>
          <a:p>
            <a:r>
              <a:rPr lang="en-US" sz="2000" dirty="0">
                <a:solidFill>
                  <a:srgbClr val="111111"/>
                </a:solidFill>
                <a:latin typeface="Roboto" panose="02000000000000000000" pitchFamily="2" charset="0"/>
              </a:rPr>
              <a:t>Solving the problem of scarcity for wireless devices.</a:t>
            </a:r>
          </a:p>
          <a:p>
            <a:r>
              <a:rPr lang="en-US" sz="2000" dirty="0">
                <a:solidFill>
                  <a:srgbClr val="111111"/>
                </a:solidFill>
                <a:latin typeface="Roboto" panose="02000000000000000000" pitchFamily="2" charset="0"/>
              </a:rPr>
              <a:t>For extreme capacity and throughput.</a:t>
            </a:r>
          </a:p>
          <a:p>
            <a:pPr marL="0" indent="0">
              <a:buNone/>
            </a:pPr>
            <a:endParaRPr lang="en-US" sz="2000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5BCB-8B78-A2B4-2C4A-1F88C1E373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943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67AD-6400-64DC-BF01-67D3321B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5G Network Principle And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12BA-03E7-4AF3-9C4D-66B0D140A5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Network Slicing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SDN(Software-Defined Networking)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NFV(Network Functions Virtualization)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MEC(Mobile Edge Computing)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48F8B-101F-6200-76D0-7815F80661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138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DBFD-4637-40A3-89E1-BC89104E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Network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D172-452F-8071-587C-535EF6409D7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4" y="1447800"/>
            <a:ext cx="8534400" cy="4572000"/>
          </a:xfrm>
        </p:spPr>
        <p:txBody>
          <a:bodyPr/>
          <a:lstStyle/>
          <a:p>
            <a:r>
              <a:rPr lang="en-IN" sz="2000" dirty="0"/>
              <a:t>A slice is a subset of the available network components that can provide an E2E service.</a:t>
            </a:r>
          </a:p>
          <a:p>
            <a:r>
              <a:rPr lang="en-IN" sz="2000" dirty="0"/>
              <a:t>A slice can be designed and commissioned depending upon the needs of a service.</a:t>
            </a:r>
          </a:p>
          <a:p>
            <a:r>
              <a:rPr lang="en-IN" sz="2000" dirty="0"/>
              <a:t>Diverse requirements of different services can be met by serving them with different slices of the same network, </a:t>
            </a:r>
            <a:r>
              <a:rPr lang="en-IN" sz="2000" dirty="0" err="1"/>
              <a:t>i.e</a:t>
            </a:r>
            <a:r>
              <a:rPr lang="en-IN" sz="2000" dirty="0"/>
              <a:t> different components of the same infrastructure.</a:t>
            </a:r>
          </a:p>
          <a:p>
            <a:r>
              <a:rPr lang="en-IN" sz="2800" dirty="0"/>
              <a:t>Benefits</a:t>
            </a:r>
          </a:p>
          <a:p>
            <a:r>
              <a:rPr lang="en-IN" sz="2000" dirty="0"/>
              <a:t>Dynamic and efficient resource allocation and utilization; resource isolation among services.</a:t>
            </a:r>
          </a:p>
          <a:p>
            <a:r>
              <a:rPr lang="en-IN" sz="2000" dirty="0"/>
              <a:t>Flexible subscription models.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E09F3-174A-469D-9127-046D301D77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647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B5DB-C886-9A06-0661-33319C50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2562-A6C4-814B-8EFC-CB4615EF9D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SDN is an emerging network architecture</a:t>
            </a:r>
          </a:p>
          <a:p>
            <a:r>
              <a:rPr lang="en-IN" sz="2000" dirty="0"/>
              <a:t>Network control functions/tasks are decoupled from network devices.</a:t>
            </a:r>
          </a:p>
          <a:p>
            <a:r>
              <a:rPr lang="en-IN" sz="2000" dirty="0"/>
              <a:t>Migration of control, from individual network devices into accessible distributed computing devices/functions.</a:t>
            </a:r>
          </a:p>
          <a:p>
            <a:r>
              <a:rPr lang="en-IN" sz="2000" dirty="0"/>
              <a:t>Underlying infrastructure can be abstracted for different applications and network services</a:t>
            </a:r>
          </a:p>
          <a:p>
            <a:r>
              <a:rPr lang="en-IN" sz="2800" dirty="0"/>
              <a:t>Benefits</a:t>
            </a:r>
          </a:p>
          <a:p>
            <a:r>
              <a:rPr lang="en-IN" sz="2000" dirty="0"/>
              <a:t>Centralized management and control of Network devices.</a:t>
            </a:r>
          </a:p>
          <a:p>
            <a:r>
              <a:rPr lang="en-IN" sz="2000" dirty="0"/>
              <a:t>Rapid innovation on new network capabilities and services.</a:t>
            </a:r>
          </a:p>
          <a:p>
            <a:r>
              <a:rPr lang="en-IN" sz="2000" dirty="0"/>
              <a:t>Programmability by different users and developers</a:t>
            </a:r>
          </a:p>
          <a:p>
            <a:r>
              <a:rPr lang="en-IN" sz="2000" dirty="0"/>
              <a:t>Increased network reliability and security.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9836E-2B9C-01F3-287D-7451552F92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730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9EB8-3EAD-BF9E-7C6E-13A25E11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NFV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9189-CE23-4C9B-70A3-A72ADFAA89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000" dirty="0"/>
              <a:t>Up to 4G, networks required specialized software running on specialized hardware.</a:t>
            </a:r>
          </a:p>
          <a:p>
            <a:r>
              <a:rPr lang="en-IN" sz="2000" dirty="0"/>
              <a:t>NFV aims to transform network architecture.</a:t>
            </a:r>
          </a:p>
          <a:p>
            <a:r>
              <a:rPr lang="en-IN" sz="2000" dirty="0"/>
              <a:t>Involves implementation of network functions(NF) in software.</a:t>
            </a:r>
          </a:p>
          <a:p>
            <a:r>
              <a:rPr lang="en-IN" sz="2000" dirty="0"/>
              <a:t>NFs can run on a range of industry-standard server hardware.</a:t>
            </a:r>
          </a:p>
          <a:p>
            <a:r>
              <a:rPr lang="en-IN" sz="2000" dirty="0"/>
              <a:t>NFs can reside in a cloud, instead of on the operator premises.</a:t>
            </a:r>
          </a:p>
          <a:p>
            <a:r>
              <a:rPr lang="en-IN" sz="2800" dirty="0"/>
              <a:t>Benefits</a:t>
            </a:r>
          </a:p>
          <a:p>
            <a:r>
              <a:rPr lang="en-IN" sz="2000" dirty="0"/>
              <a:t>Decoupling software from hardware.</a:t>
            </a:r>
          </a:p>
          <a:p>
            <a:r>
              <a:rPr lang="en-IN" sz="2000" dirty="0"/>
              <a:t>Flexible, scalable , dynamic network deployments.</a:t>
            </a:r>
          </a:p>
          <a:p>
            <a:r>
              <a:rPr lang="en-IN" sz="2000" dirty="0"/>
              <a:t>Cost-effective operation.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B3345-56CA-F697-0273-1BEC33A010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88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A8A9-F979-133A-8D49-4B8A1CB2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Edge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5E22-C25D-661E-1AC8-DD5D00F352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/>
              <a:t>Edge  Computing brings compute, storage, and networking resources closer to applications, devices and users.</a:t>
            </a:r>
          </a:p>
          <a:p>
            <a:r>
              <a:rPr lang="en-IN" sz="2000" dirty="0"/>
              <a:t>Shifts of resources from centralized data centres far away from the end user to the network edge.</a:t>
            </a:r>
          </a:p>
          <a:p>
            <a:r>
              <a:rPr lang="en-IN" sz="2000" dirty="0"/>
              <a:t>Can facilitate services with strict latency, security, and </a:t>
            </a:r>
            <a:r>
              <a:rPr lang="en-IN" sz="2000" dirty="0" err="1"/>
              <a:t>banwidth</a:t>
            </a:r>
            <a:r>
              <a:rPr lang="en-IN" sz="2000" dirty="0"/>
              <a:t> requirements.</a:t>
            </a:r>
          </a:p>
          <a:p>
            <a:r>
              <a:rPr lang="en-IN" sz="2000" dirty="0"/>
              <a:t>SDN,NFV, and 5G technologies promote the development of edge computing.</a:t>
            </a:r>
          </a:p>
          <a:p>
            <a:r>
              <a:rPr lang="en-IN" sz="2000" dirty="0"/>
              <a:t>Edge Computing is a broader concept not lied to, or dependent on, a specific generation of cellular communication.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AF07-9039-693F-CB8E-6720FDA9F4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67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600" dirty="0">
                <a:solidFill>
                  <a:srgbClr val="7B9899"/>
                </a:solidFill>
                <a:latin typeface="Arial" panose="020B0604020202020204" pitchFamily="34" charset="0"/>
              </a:rPr>
              <a:t>26</a:t>
            </a:fld>
            <a:endParaRPr lang="en-US" altLang="en-US" sz="1600" dirty="0">
              <a:solidFill>
                <a:srgbClr val="7B9899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Date Placeholder 3"/>
          <p:cNvSpPr txBox="1">
            <a:spLocks noGrp="1"/>
          </p:cNvSpPr>
          <p:nvPr>
            <p:ph type="dt" sz="half" idx="2"/>
          </p:nvPr>
        </p:nvSpPr>
        <p:spPr>
          <a:noFill/>
          <a:ln>
            <a:noFill/>
          </a:ln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2">
              <a:rPr lang="en-US" altLang="en-US" sz="1400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lang="en-US" altLang="en-US" sz="1400" kern="12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8" name="Footer Placeholder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rPr>
              <a:t>NIET, GREATER  NOIDA</a:t>
            </a:r>
          </a:p>
        </p:txBody>
      </p:sp>
      <p:pic>
        <p:nvPicPr>
          <p:cNvPr id="36869" name="Picture 4" descr="C:\Users\DHANANJAY SINGH\Downloads\thank-you-from-christian-vision-allia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9144000" cy="541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70" name="Rectangle 6"/>
          <p:cNvSpPr/>
          <p:nvPr/>
        </p:nvSpPr>
        <p:spPr>
          <a:xfrm>
            <a:off x="1447800" y="152400"/>
            <a:ext cx="75438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Noida Institute of Engineering and Technology, Greater Noida</a:t>
            </a:r>
            <a:endParaRPr lang="en-US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6871" name="Picture 8" descr="IMG-20210111-WA00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24000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4BEF-DC78-CC4E-7100-7AA7F87C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Introduction to 5G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97FF-1479-320A-A1D2-E06C2CCC05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400" b="0" i="0" dirty="0">
                <a:solidFill>
                  <a:srgbClr val="677283"/>
                </a:solidFill>
                <a:effectLst/>
                <a:latin typeface="QualcommNext"/>
              </a:rPr>
              <a:t> 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5G is the 5th generation mobile network. 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new global wireless standard after 1G, 2G, 3G, and 4G networks.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5G enables a new kind of network that is designed to connect virtually everyone and everything together including machines, objects, and devices.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5G wireless technology is meant to deliver higher multi-Gbps peak data speeds, ultra low latency, more reliability, massive network capacity, increased availability, and a more uniform user experience to more users. 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performance and improved efficiency empower new user experiences and connects new industries</a:t>
            </a:r>
            <a:r>
              <a:rPr lang="en-US" sz="2000" b="0" i="0" dirty="0">
                <a:solidFill>
                  <a:srgbClr val="6772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7DBE0-073E-08D2-78FC-19E01F4924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54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21E2-10F8-440B-C790-9036DA54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Invention of 5G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76EE-8E6C-6B81-DF6D-710F71BDB6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77283"/>
                </a:solidFill>
                <a:effectLst/>
                <a:latin typeface="QualcommNext"/>
              </a:rPr>
              <a:t> </a:t>
            </a:r>
            <a:r>
              <a:rPr lang="en-US" sz="2000" b="0" i="0" dirty="0">
                <a:effectLst/>
                <a:latin typeface="Bahnschrift SemiLight" panose="020B0502040204020203" pitchFamily="34" charset="0"/>
              </a:rPr>
              <a:t>No one company or person owns 5G, but there are several companies within the mobile ecosystem that are contributing to bringing 5G to life. Qualcomm has played a major role in inventing the many foundational technologies that drive the industry forward and make up 5G, the next wireless standard.</a:t>
            </a:r>
          </a:p>
          <a:p>
            <a:r>
              <a:rPr lang="en-US" sz="2000" b="0" i="0" dirty="0">
                <a:effectLst/>
                <a:latin typeface="Bahnschrift SemiLight" panose="020B0502040204020203" pitchFamily="34" charset="0"/>
              </a:rPr>
              <a:t>We are at the heart of the 3rd Generation Partnership Project (</a:t>
            </a:r>
            <a:r>
              <a:rPr lang="en-US" sz="2000" b="0" i="0" u="sng" dirty="0">
                <a:effectLst/>
                <a:latin typeface="Bahnschrift Semi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3GPP</a:t>
            </a:r>
            <a:r>
              <a:rPr lang="en-US" sz="2000" b="0" i="0" dirty="0">
                <a:effectLst/>
                <a:latin typeface="Bahnschrift SemiLight" panose="020B0502040204020203" pitchFamily="34" charset="0"/>
              </a:rPr>
              <a:t>), the industry organization that defines the global specifications for 3G UMTS (including HSPA), 4G LTE, and 5G technologies.</a:t>
            </a:r>
          </a:p>
          <a:p>
            <a:r>
              <a:rPr lang="en-US" sz="2000" b="0" i="0" dirty="0">
                <a:effectLst/>
                <a:latin typeface="Bahnschrift SemiLight" panose="020B0502040204020203" pitchFamily="34" charset="0"/>
              </a:rPr>
              <a:t>3GPP is driving many essential inventions across all aspects of 5G design, from the air interface to the service layer. Other 3GPP 5G members range from infrastructure vendors and component/device manufacturers to mobile network operators and vertical service providers.</a:t>
            </a:r>
            <a:endParaRPr lang="en-IN" sz="2000" dirty="0">
              <a:latin typeface="Bahnschrift SemiLight" panose="020B05020402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4DCC-2503-7F0F-C027-FF7627D19E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96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E30A-174E-609A-5078-615B49EB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Evolution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C15732-6767-0F8D-59A1-AF30FFF37EF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669398"/>
            <a:ext cx="8504238" cy="428755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55E1-B189-CD43-29A4-5EA7ABE73F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52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63FD-CC0F-3EA4-1BDC-E02D09D4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Why do we need something beyond 4G?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94F816-C5E0-1D04-7E1A-1031D0A282A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7" y="1527175"/>
            <a:ext cx="8233434" cy="4572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1949E-4454-709F-7BB5-17A496C72A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16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C8C7-AA4E-4881-0BDA-A3355672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Why do we need something beyond 4G?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E0A8-5901-8428-B5AA-F921464B99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000" dirty="0"/>
              <a:t>Mobilizing media and entertainment.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Rich, user-generated Content.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For more data rate in congested environment.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High-speed mobility.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Connected cloud computing.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Immersive experience.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Connected-Vehicle.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Augmented reality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FCED-608A-0A73-A6B0-36F2D42155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86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48B1-1753-E41B-19A5-CE49376C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5G NR(New Radio)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77D256-5B77-6789-3BCB-A2B303A4225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628151"/>
            <a:ext cx="8504238" cy="43700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0831B-8FD4-0C37-17C1-7ED35A6D00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39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CB80-5B07-B6CF-02E0-39003D0D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5G NR Service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ABFB-1968-C79D-69B7-FF1DED0C5E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S</a:t>
            </a:r>
            <a:r>
              <a:rPr lang="en-US" sz="2000" b="0" i="0" dirty="0">
                <a:effectLst/>
              </a:rPr>
              <a:t>ervice classes is considered as umbrellas of applications or use cases, each of which shares some commonalities with other applications under the same umbrella.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    There are three main service classes in 5G.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eMBB or enhanced mobile broadband.</a:t>
            </a: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mMTC or massive machine type communications, also known as </a:t>
            </a:r>
            <a:r>
              <a:rPr lang="en-US" sz="20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mIoT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or massive IOT.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URLLC, ultra reliable low latency communications.</a:t>
            </a: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2000" b="0" i="0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D63A6-6053-5938-3B2A-DC27C7AAF6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22CD57-B603-4E8E-B4EB-C5515629AA30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Friday, October 21, 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152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562</TotalTime>
  <Words>1757</Words>
  <Application>Microsoft Office PowerPoint</Application>
  <PresentationFormat>On-screen Show (4:3)</PresentationFormat>
  <Paragraphs>196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Bahnschrift SemiLight</vt:lpstr>
      <vt:lpstr>Calibri</vt:lpstr>
      <vt:lpstr>Georgia</vt:lpstr>
      <vt:lpstr>Helvetica Neue</vt:lpstr>
      <vt:lpstr>QualcommNext</vt:lpstr>
      <vt:lpstr>Roboto</vt:lpstr>
      <vt:lpstr>Source Sans Pro</vt:lpstr>
      <vt:lpstr>Times New Roman</vt:lpstr>
      <vt:lpstr>Wingdings</vt:lpstr>
      <vt:lpstr>Wingdings 2</vt:lpstr>
      <vt:lpstr>Civic</vt:lpstr>
      <vt:lpstr>Industrial Presentation on 5G Technology</vt:lpstr>
      <vt:lpstr>Outline</vt:lpstr>
      <vt:lpstr>Introduction to 5G</vt:lpstr>
      <vt:lpstr>Invention of 5G</vt:lpstr>
      <vt:lpstr>Evolution</vt:lpstr>
      <vt:lpstr>Why do we need something beyond 4G?</vt:lpstr>
      <vt:lpstr>Why do we need something beyond 4G?</vt:lpstr>
      <vt:lpstr>5G NR(New Radio)</vt:lpstr>
      <vt:lpstr>5G NR Service Classes</vt:lpstr>
      <vt:lpstr>5G Core Network</vt:lpstr>
      <vt:lpstr>5G Core Network</vt:lpstr>
      <vt:lpstr>5G Core Network</vt:lpstr>
      <vt:lpstr>5G Core Network</vt:lpstr>
      <vt:lpstr>5G Core Network</vt:lpstr>
      <vt:lpstr>5G Core Network</vt:lpstr>
      <vt:lpstr>5G Core Network</vt:lpstr>
      <vt:lpstr>5G Core Network</vt:lpstr>
      <vt:lpstr>5G Techniques</vt:lpstr>
      <vt:lpstr>Massive MIMO</vt:lpstr>
      <vt:lpstr>Millimeter Wave</vt:lpstr>
      <vt:lpstr>5G Network Principle And Feature</vt:lpstr>
      <vt:lpstr>Network Slicing</vt:lpstr>
      <vt:lpstr>SDN</vt:lpstr>
      <vt:lpstr>NFV</vt:lpstr>
      <vt:lpstr>Edge Computing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FIBER COMMUNICATION</dc:title>
  <dc:creator>Lorna J.Sanchez</dc:creator>
  <cp:lastModifiedBy>Shivani Singh</cp:lastModifiedBy>
  <cp:revision>585</cp:revision>
  <dcterms:created xsi:type="dcterms:W3CDTF">2008-05-15T04:35:20Z</dcterms:created>
  <dcterms:modified xsi:type="dcterms:W3CDTF">2022-10-21T08:12:40Z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1797BC0BFB06426FBCC66D91AB661F63</vt:lpwstr>
  </property>
  <property fmtid="{D5CDD505-2E9C-101B-9397-08002B2CF9AE}" pid="3" name="KSOProductBuildVer">
    <vt:lpwstr>1033-11.2.0.11306</vt:lpwstr>
  </property>
</Properties>
</file>