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3" r:id="rId15"/>
    <p:sldId id="275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0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1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2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1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7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9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2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537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5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0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4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2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6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tx1"/>
            </a:gs>
            <a:gs pos="0">
              <a:srgbClr val="00B0F0"/>
            </a:gs>
            <a:gs pos="89000">
              <a:srgbClr val="0070C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16426-C758-4365-851B-09551FE11F62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6494-24B8-41B5-9BC4-6597FB595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8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  <p:sldLayoutId id="2147484585" r:id="rId14"/>
    <p:sldLayoutId id="2147484586" r:id="rId15"/>
    <p:sldLayoutId id="2147484587" r:id="rId16"/>
    <p:sldLayoutId id="21474845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5866" y="2743815"/>
            <a:ext cx="70631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ASP.NET Web API</a:t>
            </a:r>
            <a:endParaRPr lang="ru-RU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930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70840" y="990600"/>
            <a:ext cx="115570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Route is defined, by default, as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api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/{controller}/{id}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 where action is defined by an HTTP method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3074" name="Picture 2" descr="Картинки по запросу web api 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77" y="2698812"/>
            <a:ext cx="7901125" cy="32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48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838200"/>
            <a:ext cx="1183132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By default the Web API will bind incoming data to POCO (CLR) types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Will look in body, header and query string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ASP.NET MVC has similar model binder</a:t>
            </a: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MediaTypeFormatters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 are used to bind both input and output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Mapped to content types</a:t>
            </a: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Validation attributes can also be used</a:t>
            </a: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To go down further into the HTTP (set headers, etc.) we can use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HttpRequestMessage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HttpResponseMessage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026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762000"/>
            <a:ext cx="1168908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sz="2800" dirty="0">
                <a:solidFill>
                  <a:schemeClr val="bg1"/>
                </a:solidFill>
                <a:latin typeface="Corbel"/>
              </a:rPr>
              <a:t>If the action returns an </a:t>
            </a:r>
            <a:r>
              <a:rPr lang="en-US" sz="2800" dirty="0" err="1">
                <a:solidFill>
                  <a:schemeClr val="bg1"/>
                </a:solidFill>
                <a:latin typeface="Corbel"/>
              </a:rPr>
              <a:t>HttpResponseMessage</a:t>
            </a:r>
            <a:r>
              <a:rPr lang="en-US" sz="2800" dirty="0">
                <a:solidFill>
                  <a:schemeClr val="bg1"/>
                </a:solidFill>
                <a:latin typeface="Corbel"/>
              </a:rPr>
              <a:t>, Web API converts the return value directly into an HTTP response message, using the properties of the </a:t>
            </a:r>
            <a:r>
              <a:rPr lang="en-US" sz="2800" dirty="0" err="1">
                <a:solidFill>
                  <a:schemeClr val="bg1"/>
                </a:solidFill>
                <a:latin typeface="Corbel"/>
              </a:rPr>
              <a:t>HttpResponseMessage</a:t>
            </a:r>
            <a:r>
              <a:rPr lang="en-US" sz="2800" dirty="0">
                <a:solidFill>
                  <a:schemeClr val="bg1"/>
                </a:solidFill>
                <a:latin typeface="Corbel"/>
              </a:rPr>
              <a:t> object to populate the </a:t>
            </a:r>
            <a:r>
              <a:rPr lang="en-US" sz="2800" dirty="0" smtClean="0">
                <a:solidFill>
                  <a:schemeClr val="bg1"/>
                </a:solidFill>
                <a:latin typeface="Corbel"/>
              </a:rPr>
              <a:t>response.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</a:endParaRPr>
          </a:p>
        </p:txBody>
      </p:sp>
      <p:pic>
        <p:nvPicPr>
          <p:cNvPr id="2050" name="Picture 2" descr="Картинки по запросу httpresponsemessage web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25" y="2250650"/>
            <a:ext cx="7884657" cy="430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85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" y="1397000"/>
            <a:ext cx="1183132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schemeClr val="bg1"/>
                </a:solidFill>
                <a:latin typeface="Corbel"/>
              </a:rPr>
              <a:t>OData (</a:t>
            </a:r>
            <a:r>
              <a:rPr lang="en-US" dirty="0">
                <a:solidFill>
                  <a:schemeClr val="bg1"/>
                </a:solidFill>
                <a:latin typeface="Corbel"/>
                <a:hlinkClick r:id="rId2"/>
              </a:rPr>
              <a:t>http://odata.org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) is a open specification written by Microsoft</a:t>
            </a:r>
          </a:p>
          <a:p>
            <a:pPr lvl="0">
              <a:buClrTx/>
            </a:pPr>
            <a:r>
              <a:rPr lang="en-US" dirty="0" smtClean="0">
                <a:solidFill>
                  <a:schemeClr val="bg1"/>
                </a:solidFill>
                <a:latin typeface="Corbel"/>
              </a:rPr>
              <a:t>OData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defines parameters that can be used to modify an OData query. The client sends these parameters in the query string of the request URI. For example, to sort the results, a client uses the $</a:t>
            </a:r>
            <a:r>
              <a:rPr lang="en-US" dirty="0" err="1">
                <a:solidFill>
                  <a:schemeClr val="bg1"/>
                </a:solidFill>
                <a:latin typeface="Corbel"/>
              </a:rPr>
              <a:t>orderby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parameter:</a:t>
            </a:r>
            <a:endParaRPr lang="en-US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68794" y="5213386"/>
            <a:ext cx="7629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/>
              <a:t>http://localhost/Products?</a:t>
            </a:r>
            <a:r>
              <a:rPr lang="en-US" sz="2800" dirty="0">
                <a:solidFill>
                  <a:srgbClr val="FF0000"/>
                </a:solidFill>
              </a:rPr>
              <a:t>$orderby=Name</a:t>
            </a:r>
            <a:endParaRPr lang="ru-RU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685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93700" y="975360"/>
            <a:ext cx="11300460" cy="56477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new Uri("http://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localhost:12345/")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000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("{0,4} {1,-20} {2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("{0} ({1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int)response.StatusCode, response.ReasonPhrase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79600" y="1852523"/>
            <a:ext cx="8328660" cy="3893374"/>
          </a:xfrm>
          <a:prstGeom prst="rect">
            <a:avLst/>
          </a:prstGeom>
          <a:gradFill>
            <a:gsLst>
              <a:gs pos="47000">
                <a:schemeClr val="tx1"/>
              </a:gs>
              <a:gs pos="0">
                <a:schemeClr val="bg2">
                  <a:lumMod val="20000"/>
                  <a:lumOff val="80000"/>
                </a:schemeClr>
              </a:gs>
              <a:gs pos="95000">
                <a:schemeClr val="bg2">
                  <a:lumMod val="20000"/>
                  <a:lumOff val="80000"/>
                </a:schemeClr>
              </a:gs>
            </a:gsLst>
            <a:lin ang="10800000" scaled="0"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 id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'/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(var i = 0; i &lt;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('&lt;li&gt;' +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62205" y="2052935"/>
            <a:ext cx="2428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jQuery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3128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1026" name="Picture 2" descr="https://www.exceptionnotfound.net/content/images/2016/10/web-api-pipeline-set-1-hosting-and-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066800"/>
            <a:ext cx="9415152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xceptionnotfound.net/content/images/2016/10/web-api-pipeline-set-2-server-and-requestmess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2129155"/>
            <a:ext cx="9415152" cy="28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exceptionnotfound.net/content/images/2016/10/web-api-pipeline-set-3-handlers-and-dispatc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4" y="1066800"/>
            <a:ext cx="10588129" cy="51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exceptionnotfound.net/content/images/2016/10/web-api-pipeline-set-4-per-route-message-handl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03" y="2252662"/>
            <a:ext cx="62674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164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3078" name="Picture 6" descr="https://www.exceptionnotfound.net/content/images/2016/10/web-api-pipeline-set-5-controller-type-and-activ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47" y="990600"/>
            <a:ext cx="3831209" cy="55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25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4098" name="Picture 2" descr="https://www.exceptionnotfound.net/content/images/2016/10/web-api-pipeline-set-6-dispatcher-to-auth-fil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2041080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xceptionnotfound.net/content/images/2016/10/web-api-pipeline-set-7-select-controller-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3" y="2350643"/>
            <a:ext cx="39719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V="1">
            <a:off x="4709160" y="2743200"/>
            <a:ext cx="3237103" cy="932688"/>
          </a:xfrm>
          <a:prstGeom prst="straightConnector1">
            <a:avLst/>
          </a:prstGeom>
          <a:ln w="53975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584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5122" name="Picture 2" descr="https://www.exceptionnotfound.net/content/images/2016/10/web-api-pipeline-set-8-controller-and-fil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" y="1076574"/>
            <a:ext cx="11278109" cy="52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95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6146" name="Picture 2" descr="https://www.exceptionnotfound.net/content/images/2016/10/web-api-pipeline-set-9-model-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333817"/>
            <a:ext cx="10823575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44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09880" y="695960"/>
            <a:ext cx="8686800" cy="5791200"/>
          </a:xfrm>
          <a:prstGeom prst="rect">
            <a:avLst/>
          </a:prstGeom>
          <a:noFill/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What is ASP.NET Web API?</a:t>
            </a:r>
          </a:p>
          <a:p>
            <a:pPr marR="0" lvl="1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Overview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  <a:latin typeface="Corbel"/>
              </a:rPr>
              <a:t>Features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pPr marR="0" lvl="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How to use</a:t>
            </a:r>
          </a:p>
          <a:p>
            <a:pPr marR="0" lvl="1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Routes and controllers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  <a:latin typeface="Corbel"/>
              </a:rPr>
              <a:t>OData </a:t>
            </a:r>
            <a:r>
              <a:rPr lang="en-US" dirty="0" smtClean="0">
                <a:solidFill>
                  <a:schemeClr val="tx1"/>
                </a:solidFill>
                <a:latin typeface="Corbel"/>
              </a:rPr>
              <a:t>queries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  <a:latin typeface="Corbel"/>
              </a:rPr>
              <a:t>Simple client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pPr lvl="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bg1"/>
                </a:solidFill>
                <a:latin typeface="Corbel"/>
              </a:rPr>
              <a:t>HTTP Message Lifecycle 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56260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5122" name="Picture 2" descr="https://www.exceptionnotfound.net/content/images/2016/10/web-api-pipeline-set-8-controller-and-fil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" y="1076574"/>
            <a:ext cx="11278109" cy="52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www.exceptionnotfound.net/content/images/2016/10/web-api-pipeline-set-10-invoke-controller-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59" y="2552157"/>
            <a:ext cx="42672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04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7170" name="Picture 2" descr="https://www.exceptionnotfound.net/content/images/2016/10/web-api-pipeline-set-11-response-from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1" y="1345374"/>
            <a:ext cx="97726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2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9218" name="Picture 2" descr="https://www.exceptionnotfound.net/content/images/2016/10/web-api-pipeline-set-14-result-conver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25" y="1144206"/>
            <a:ext cx="76771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06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10242" name="Picture 2" descr="https://www.exceptionnotfound.net/content/images/2016/10/web-api-pipeline-set-11-response-from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91" y="1284732"/>
            <a:ext cx="97726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131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HTTP Message Lifecycle </a:t>
            </a:r>
          </a:p>
        </p:txBody>
      </p:sp>
      <p:pic>
        <p:nvPicPr>
          <p:cNvPr id="12290" name="Picture 2" descr="https://www.exceptionnotfound.net/content/images/2016/10/web-api-pipeline-set-12-response-from-dispa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18" y="1225982"/>
            <a:ext cx="9513573" cy="29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www.exceptionnotfound.net/content/images/2016/10/web-api-pipeline-set-13-httpresponse-mess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18" y="2786928"/>
            <a:ext cx="9513573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54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Corbel"/>
              </a:rPr>
              <a:t>       What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is ASP.NET Web API?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360" y="990600"/>
            <a:ext cx="1202436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Framework that makes it easy to build HTTP services for browsers and mobile devices</a:t>
            </a: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Platform for building RESTful applications on the .NET Framework using ASP.NET stack</a:t>
            </a: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55" y="335322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5791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Corbel"/>
              </a:rPr>
              <a:t>       What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is ASP.NET Web API?</a:t>
            </a:r>
          </a:p>
        </p:txBody>
      </p:sp>
      <p:pic>
        <p:nvPicPr>
          <p:cNvPr id="1026" name="Picture 2" descr="Картинки по запросу asp net web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89" y="1173964"/>
            <a:ext cx="8910674" cy="49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77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Corbel"/>
              </a:rPr>
              <a:t>       What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is ASP.NET Web API?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8600" y="838200"/>
            <a:ext cx="118110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Modern HTTP programming model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Access to strongly typed HTTP object model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HttpClient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 API – same programming model</a:t>
            </a: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Content negotiation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Client and server work together to determine the right format for data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Provide default support for JSON, XML and Form URL-encoded formats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We can add own formats and change content negotiation strategy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151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Corbel"/>
              </a:rPr>
              <a:t>       What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is ASP.NET Web API?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8600" y="838200"/>
            <a:ext cx="118110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schemeClr val="bg1"/>
                </a:solidFill>
                <a:latin typeface="Corbel"/>
              </a:rPr>
              <a:t>Query composition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Corbel"/>
              </a:rPr>
              <a:t>Support automatic paging and sorting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Corbel"/>
              </a:rPr>
              <a:t>Support querying via the OData URL conventions when we return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IQueryable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&lt;T&gt; </a:t>
            </a:r>
          </a:p>
          <a:p>
            <a:pPr lvl="0">
              <a:buClrTx/>
            </a:pPr>
            <a:r>
              <a:rPr lang="en-US" dirty="0">
                <a:solidFill>
                  <a:schemeClr val="bg1"/>
                </a:solidFill>
                <a:latin typeface="Corbel"/>
              </a:rPr>
              <a:t>Model binding and validation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Corbel"/>
              </a:rPr>
              <a:t>Combine HTTP data in POCO models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Corbel"/>
              </a:rPr>
              <a:t>Data validation via attributes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  <a:latin typeface="Corbel"/>
              </a:rPr>
              <a:t>Supports the same model binding and validation infrastructure as ASP.NET MVC </a:t>
            </a:r>
          </a:p>
        </p:txBody>
      </p:sp>
    </p:spTree>
    <p:extLst>
      <p:ext uri="{BB962C8B-B14F-4D97-AF65-F5344CB8AC3E}">
        <p14:creationId xmlns:p14="http://schemas.microsoft.com/office/powerpoint/2010/main" val="284119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  <a:latin typeface="Corbel"/>
              </a:rPr>
              <a:t>       What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is ASP.NET Web API?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90600"/>
            <a:ext cx="117602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10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98" y="169575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57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37476" y="925497"/>
            <a:ext cx="11676355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A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controller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 is an object that handles HTTP requests</a:t>
            </a:r>
          </a:p>
          <a:p>
            <a:pPr marL="630238" marR="0" lvl="1" indent="-273050" algn="l" defTabSz="914400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All API controllers derive from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ApiController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  <a:p>
            <a:pPr marL="282575" marR="0" lvl="0" indent="-282575" algn="l" defTabSz="914400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By default ASP.NET Web API will map HTTP requests to specific methods called actions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graphicFrame>
        <p:nvGraphicFramePr>
          <p:cNvPr id="13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48354"/>
              </p:ext>
            </p:extLst>
          </p:nvPr>
        </p:nvGraphicFramePr>
        <p:xfrm>
          <a:off x="2161425" y="3142694"/>
          <a:ext cx="8153400" cy="31292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3237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1800" kern="1200" dirty="0" smtClean="0"/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1800" kern="1200" dirty="0" smtClean="0"/>
                        <a:t>Get(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1800" kern="1200" dirty="0" smtClean="0"/>
                        <a:t>Post(</a:t>
                      </a:r>
                      <a:r>
                        <a:rPr lang="en-US" sz="1800" kern="1200" dirty="0" err="1" smtClean="0"/>
                        <a:t>PostModel</a:t>
                      </a:r>
                      <a:r>
                        <a:rPr lang="en-US" sz="1800" kern="1200" dirty="0" smtClean="0"/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1800" kern="1200" dirty="0" smtClean="0"/>
                        <a:t>Put(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id, </a:t>
                      </a:r>
                      <a:r>
                        <a:rPr lang="en-US" sz="1800" kern="1200" dirty="0" err="1" smtClean="0"/>
                        <a:t>PostModel</a:t>
                      </a:r>
                      <a:r>
                        <a:rPr lang="en-US" sz="1800" kern="1200" dirty="0" smtClean="0"/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1800" kern="1200" dirty="0" smtClean="0"/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46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61425" y="152400"/>
            <a:ext cx="7086600" cy="838200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lvl="0" algn="ctr"/>
            <a:r>
              <a:rPr lang="en-US" dirty="0">
                <a:solidFill>
                  <a:schemeClr val="bg1"/>
                </a:solidFill>
                <a:latin typeface="Corbel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rbel"/>
              </a:rPr>
              <a:t>How </a:t>
            </a:r>
            <a:r>
              <a:rPr lang="en-US" dirty="0">
                <a:solidFill>
                  <a:schemeClr val="bg1"/>
                </a:solidFill>
                <a:latin typeface="Corbel"/>
              </a:rPr>
              <a:t>to use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00530" y="12052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33340" y="12052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818880" y="12052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57120" y="2329336"/>
            <a:ext cx="753872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57120" y="4391421"/>
            <a:ext cx="753872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 rot="19149436">
            <a:off x="3304616" y="28715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6488498" y="28961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3763721" y="45552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0"/>
          <p:cNvSpPr/>
          <p:nvPr/>
        </p:nvSpPr>
        <p:spPr>
          <a:xfrm>
            <a:off x="2257945" y="31788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433830" y="9955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980940" y="9955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552180" y="9906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6072468" y="4218380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1"/>
          <p:cNvSpPr/>
          <p:nvPr/>
        </p:nvSpPr>
        <p:spPr>
          <a:xfrm>
            <a:off x="6531114" y="31788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7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745</Words>
  <Application>Microsoft Office PowerPoint</Application>
  <PresentationFormat>Широкоэкранный</PresentationFormat>
  <Paragraphs>138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Consolas</vt:lpstr>
      <vt:lpstr>Corbel</vt:lpstr>
      <vt:lpstr>Wingdings</vt:lpstr>
      <vt:lpstr>Wingdings 2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25</cp:revision>
  <dcterms:created xsi:type="dcterms:W3CDTF">2017-08-22T14:05:33Z</dcterms:created>
  <dcterms:modified xsi:type="dcterms:W3CDTF">2017-08-24T21:35:49Z</dcterms:modified>
</cp:coreProperties>
</file>