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4" r:id="rId2"/>
    <p:sldId id="265" r:id="rId3"/>
    <p:sldId id="266" r:id="rId4"/>
    <p:sldId id="277" r:id="rId5"/>
    <p:sldId id="268" r:id="rId6"/>
    <p:sldId id="278" r:id="rId7"/>
    <p:sldId id="267" r:id="rId8"/>
    <p:sldId id="269" r:id="rId9"/>
    <p:sldId id="270" r:id="rId10"/>
    <p:sldId id="271" r:id="rId11"/>
    <p:sldId id="272" r:id="rId12"/>
    <p:sldId id="276" r:id="rId13"/>
    <p:sldId id="273" r:id="rId14"/>
    <p:sldId id="27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2">
          <p15:clr>
            <a:srgbClr val="A4A3A4"/>
          </p15:clr>
        </p15:guide>
        <p15:guide id="2" pos="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433"/>
    <a:srgbClr val="856024"/>
    <a:srgbClr val="E3AE24"/>
    <a:srgbClr val="A3792C"/>
    <a:srgbClr val="D19B23"/>
    <a:srgbClr val="756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16" y="114"/>
      </p:cViewPr>
      <p:guideLst>
        <p:guide orient="horz" pos="2702"/>
        <p:guide pos="55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AE9AF-5B02-A343-87BA-BF97CE0E58AE}" type="datetimeFigureOut">
              <a:rPr lang="en-US" smtClean="0"/>
              <a:t>10/7/2017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696C59-4C62-F748-9189-0658811B1DC6}" type="slidenum">
              <a:rPr lang="en-US" smtClean="0"/>
              <a:t>‹#›</a:t>
            </a:fld>
            <a:endParaRPr lang="en-US"/>
          </a:p>
        </p:txBody>
      </p:sp>
    </p:spTree>
    <p:extLst>
      <p:ext uri="{BB962C8B-B14F-4D97-AF65-F5344CB8AC3E}">
        <p14:creationId xmlns:p14="http://schemas.microsoft.com/office/powerpoint/2010/main" val="19750174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96C59-4C62-F748-9189-0658811B1DC6}" type="slidenum">
              <a:rPr lang="en-US" smtClean="0"/>
              <a:t>1</a:t>
            </a:fld>
            <a:endParaRPr lang="en-US"/>
          </a:p>
        </p:txBody>
      </p:sp>
    </p:spTree>
    <p:extLst>
      <p:ext uri="{BB962C8B-B14F-4D97-AF65-F5344CB8AC3E}">
        <p14:creationId xmlns:p14="http://schemas.microsoft.com/office/powerpoint/2010/main" val="68012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96C59-4C62-F748-9189-0658811B1DC6}" type="slidenum">
              <a:rPr lang="en-US" smtClean="0"/>
              <a:t>12</a:t>
            </a:fld>
            <a:endParaRPr lang="en-US"/>
          </a:p>
        </p:txBody>
      </p:sp>
    </p:spTree>
    <p:extLst>
      <p:ext uri="{BB962C8B-B14F-4D97-AF65-F5344CB8AC3E}">
        <p14:creationId xmlns:p14="http://schemas.microsoft.com/office/powerpoint/2010/main" val="1265790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204260" y="5974797"/>
            <a:ext cx="205346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1" y="4390739"/>
            <a:ext cx="6039854" cy="1864377"/>
            <a:chOff x="-1" y="4390739"/>
            <a:chExt cx="5853723" cy="1864377"/>
          </a:xfrm>
        </p:grpSpPr>
        <p:sp>
          <p:nvSpPr>
            <p:cNvPr id="33" name="Rectangle 32"/>
            <p:cNvSpPr/>
            <p:nvPr/>
          </p:nvSpPr>
          <p:spPr>
            <a:xfrm>
              <a:off x="-1" y="4390741"/>
              <a:ext cx="5853723" cy="1864375"/>
            </a:xfrm>
            <a:prstGeom prst="rect">
              <a:avLst/>
            </a:prstGeom>
            <a:solidFill>
              <a:srgbClr val="A3792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Lines_7404.pdf"/>
            <p:cNvPicPr>
              <a:picLocks noChangeAspect="1"/>
            </p:cNvPicPr>
            <p:nvPr/>
          </p:nvPicPr>
          <p:blipFill rotWithShape="1">
            <a:blip r:embed="rId2" cstate="print">
              <a:extLst>
                <a:ext uri="{28A0092B-C50C-407E-A947-70E740481C1C}">
                  <a14:useLocalDpi xmlns:a14="http://schemas.microsoft.com/office/drawing/2010/main" val="0"/>
                </a:ext>
              </a:extLst>
            </a:blip>
            <a:srcRect t="64595" r="2920"/>
            <a:stretch/>
          </p:blipFill>
          <p:spPr>
            <a:xfrm>
              <a:off x="865" y="4390739"/>
              <a:ext cx="5852857" cy="1861539"/>
            </a:xfrm>
            <a:prstGeom prst="rect">
              <a:avLst/>
            </a:prstGeom>
            <a:solidFill>
              <a:srgbClr val="A3792C"/>
            </a:solidFill>
            <a:ln>
              <a:solidFill>
                <a:schemeClr val="accent1"/>
              </a:solidFill>
            </a:ln>
          </p:spPr>
        </p:pic>
      </p:grpSp>
      <p:sp>
        <p:nvSpPr>
          <p:cNvPr id="14" name="Rectangle 13"/>
          <p:cNvSpPr/>
          <p:nvPr userDrawn="1"/>
        </p:nvSpPr>
        <p:spPr>
          <a:xfrm>
            <a:off x="0" y="0"/>
            <a:ext cx="9144000" cy="1003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4"/>
          <p:cNvSpPr>
            <a:spLocks noGrp="1"/>
          </p:cNvSpPr>
          <p:nvPr userDrawn="1">
            <p:ph type="title" hasCustomPrompt="1"/>
          </p:nvPr>
        </p:nvSpPr>
        <p:spPr>
          <a:xfrm>
            <a:off x="335475" y="4585792"/>
            <a:ext cx="4744901" cy="1655878"/>
          </a:xfrm>
        </p:spPr>
        <p:txBody>
          <a:bodyPr anchor="t">
            <a:noAutofit/>
          </a:bodyPr>
          <a:lstStyle>
            <a:lvl1pPr>
              <a:lnSpc>
                <a:spcPts val="6400"/>
              </a:lnSpc>
              <a:defRPr sz="7000" cap="all">
                <a:solidFill>
                  <a:srgbClr val="D19B23"/>
                </a:solidFill>
              </a:defRPr>
            </a:lvl1pPr>
          </a:lstStyle>
          <a:p>
            <a:r>
              <a:rPr lang="en-US" dirty="0"/>
              <a:t>Document Title</a:t>
            </a:r>
          </a:p>
        </p:txBody>
      </p:sp>
      <p:sp>
        <p:nvSpPr>
          <p:cNvPr id="20" name="Text Placeholder 19"/>
          <p:cNvSpPr>
            <a:spLocks noGrp="1"/>
          </p:cNvSpPr>
          <p:nvPr userDrawn="1">
            <p:ph type="body" sz="quarter" idx="14"/>
          </p:nvPr>
        </p:nvSpPr>
        <p:spPr>
          <a:xfrm>
            <a:off x="5747499" y="5623128"/>
            <a:ext cx="3112338" cy="311740"/>
          </a:xfrm>
        </p:spPr>
        <p:txBody>
          <a:bodyPr>
            <a:normAutofit/>
          </a:bodyPr>
          <a:lstStyle>
            <a:lvl1pPr>
              <a:defRPr sz="1400" b="1">
                <a:solidFill>
                  <a:srgbClr val="A3792C"/>
                </a:solidFill>
              </a:defRPr>
            </a:lvl1pPr>
          </a:lstStyle>
          <a:p>
            <a:pPr lvl="0"/>
            <a:r>
              <a:rPr lang="en-US" dirty="0"/>
              <a:t>Click to edit Master text styles</a:t>
            </a:r>
          </a:p>
        </p:txBody>
      </p:sp>
      <p:sp>
        <p:nvSpPr>
          <p:cNvPr id="22" name="Text Placeholder 21"/>
          <p:cNvSpPr>
            <a:spLocks noGrp="1"/>
          </p:cNvSpPr>
          <p:nvPr userDrawn="1">
            <p:ph type="body" sz="quarter" idx="15"/>
          </p:nvPr>
        </p:nvSpPr>
        <p:spPr>
          <a:xfrm>
            <a:off x="5747500" y="5918450"/>
            <a:ext cx="3112338" cy="333828"/>
          </a:xfrm>
        </p:spPr>
        <p:txBody>
          <a:bodyPr anchor="t">
            <a:noAutofit/>
          </a:bodyPr>
          <a:lstStyle>
            <a:lvl1pPr>
              <a:lnSpc>
                <a:spcPct val="90000"/>
              </a:lnSpc>
              <a:defRPr sz="1400">
                <a:solidFill>
                  <a:srgbClr val="A3792C"/>
                </a:solidFill>
              </a:defRPr>
            </a:lvl1pPr>
          </a:lstStyle>
          <a:p>
            <a:pPr lvl="0"/>
            <a:r>
              <a:rPr lang="en-US" dirty="0"/>
              <a:t>Click to edit Master text styles</a:t>
            </a:r>
          </a:p>
        </p:txBody>
      </p:sp>
      <p:sp>
        <p:nvSpPr>
          <p:cNvPr id="30" name="Date Placeholder 6"/>
          <p:cNvSpPr>
            <a:spLocks noGrp="1"/>
          </p:cNvSpPr>
          <p:nvPr userDrawn="1">
            <p:ph type="dt" sz="half" idx="10"/>
          </p:nvPr>
        </p:nvSpPr>
        <p:spPr>
          <a:xfrm>
            <a:off x="5747498" y="6277181"/>
            <a:ext cx="3112591" cy="365125"/>
          </a:xfrm>
          <a:prstGeom prst="rect">
            <a:avLst/>
          </a:prstGeom>
        </p:spPr>
        <p:txBody>
          <a:bodyPr/>
          <a:lstStyle>
            <a:lvl1pPr algn="l">
              <a:defRPr sz="1800"/>
            </a:lvl1pPr>
          </a:lstStyle>
          <a:p>
            <a:r>
              <a:rPr lang="en-US" b="1">
                <a:solidFill>
                  <a:srgbClr val="856024"/>
                </a:solidFill>
                <a:latin typeface="Arial"/>
                <a:cs typeface="Arial"/>
              </a:rPr>
              <a:t>Month day, year</a:t>
            </a:r>
            <a:endParaRPr lang="en-US" b="1" dirty="0">
              <a:solidFill>
                <a:srgbClr val="856024"/>
              </a:solidFill>
              <a:latin typeface="Arial"/>
              <a:cs typeface="Arial"/>
            </a:endParaRPr>
          </a:p>
        </p:txBody>
      </p:sp>
      <p:sp>
        <p:nvSpPr>
          <p:cNvPr id="31" name="Text Placeholder 3"/>
          <p:cNvSpPr>
            <a:spLocks noGrp="1"/>
          </p:cNvSpPr>
          <p:nvPr userDrawn="1">
            <p:ph type="body" sz="quarter" idx="16" hasCustomPrompt="1"/>
          </p:nvPr>
        </p:nvSpPr>
        <p:spPr>
          <a:xfrm>
            <a:off x="5745085" y="4457139"/>
            <a:ext cx="3115004" cy="1165989"/>
          </a:xfrm>
        </p:spPr>
        <p:txBody>
          <a:bodyPr>
            <a:noAutofit/>
          </a:bodyPr>
          <a:lstStyle>
            <a:lvl1pPr>
              <a:lnSpc>
                <a:spcPct val="100000"/>
              </a:lnSpc>
              <a:spcBef>
                <a:spcPts val="0"/>
              </a:spcBef>
              <a:defRPr sz="3200" cap="all">
                <a:solidFill>
                  <a:schemeClr val="tx1">
                    <a:lumMod val="65000"/>
                    <a:lumOff val="35000"/>
                  </a:schemeClr>
                </a:solidFill>
                <a:latin typeface="Impact"/>
              </a:defRPr>
            </a:lvl1pPr>
            <a:lvl2pPr marL="0" indent="0">
              <a:lnSpc>
                <a:spcPts val="8900"/>
              </a:lnSpc>
              <a:spcBef>
                <a:spcPts val="0"/>
              </a:spcBef>
              <a:buFontTx/>
              <a:buNone/>
              <a:defRPr sz="9800" cap="all" baseline="0">
                <a:solidFill>
                  <a:srgbClr val="A3792C"/>
                </a:solidFill>
                <a:latin typeface="Impact"/>
              </a:defRPr>
            </a:lvl2pPr>
            <a:lvl3pPr marL="0" indent="0">
              <a:lnSpc>
                <a:spcPts val="4000"/>
              </a:lnSpc>
              <a:spcBef>
                <a:spcPts val="0"/>
              </a:spcBef>
              <a:buFontTx/>
              <a:buNone/>
              <a:defRPr sz="4000" cap="all" baseline="0">
                <a:solidFill>
                  <a:schemeClr val="bg1">
                    <a:lumMod val="65000"/>
                  </a:schemeClr>
                </a:solidFill>
                <a:latin typeface="Impact"/>
              </a:defRPr>
            </a:lvl3pPr>
          </a:lstStyle>
          <a:p>
            <a:pPr lvl="0"/>
            <a:r>
              <a:rPr lang="en-US" dirty="0"/>
              <a:t>Second Line</a:t>
            </a:r>
            <a:br>
              <a:rPr lang="en-US" dirty="0"/>
            </a:br>
            <a:r>
              <a:rPr lang="en-US" dirty="0"/>
              <a:t>Third Line</a:t>
            </a:r>
          </a:p>
        </p:txBody>
      </p:sp>
      <p:sp>
        <p:nvSpPr>
          <p:cNvPr id="10" name="Picture Placeholder 9"/>
          <p:cNvSpPr>
            <a:spLocks noGrp="1"/>
          </p:cNvSpPr>
          <p:nvPr userDrawn="1">
            <p:ph type="pic" sz="quarter" idx="17"/>
          </p:nvPr>
        </p:nvSpPr>
        <p:spPr>
          <a:xfrm>
            <a:off x="0" y="0"/>
            <a:ext cx="9144000" cy="4391025"/>
          </a:xfrm>
        </p:spPr>
        <p:txBody>
          <a:bodyPr/>
          <a:lstStyle/>
          <a:p>
            <a:endParaRPr lang="en-US"/>
          </a:p>
        </p:txBody>
      </p:sp>
    </p:spTree>
    <p:extLst>
      <p:ext uri="{BB962C8B-B14F-4D97-AF65-F5344CB8AC3E}">
        <p14:creationId xmlns:p14="http://schemas.microsoft.com/office/powerpoint/2010/main" val="196098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p:cNvSpPr/>
          <p:nvPr userDrawn="1"/>
        </p:nvSpPr>
        <p:spPr>
          <a:xfrm>
            <a:off x="0" y="-1"/>
            <a:ext cx="9144000" cy="9545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204260" y="5974797"/>
            <a:ext cx="205346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13512" y="4147563"/>
            <a:ext cx="6975508" cy="2304038"/>
            <a:chOff x="-13512" y="4147563"/>
            <a:chExt cx="6975508" cy="2304038"/>
          </a:xfrm>
        </p:grpSpPr>
        <p:sp>
          <p:nvSpPr>
            <p:cNvPr id="20" name="Rectangle 19"/>
            <p:cNvSpPr/>
            <p:nvPr/>
          </p:nvSpPr>
          <p:spPr>
            <a:xfrm>
              <a:off x="-13511" y="4147563"/>
              <a:ext cx="6975507" cy="2304038"/>
            </a:xfrm>
            <a:prstGeom prst="rect">
              <a:avLst/>
            </a:prstGeom>
            <a:solidFill>
              <a:srgbClr val="D19B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Lines_30blk.pdf"/>
            <p:cNvPicPr>
              <a:picLocks noChangeAspect="1"/>
            </p:cNvPicPr>
            <p:nvPr/>
          </p:nvPicPr>
          <p:blipFill rotWithShape="1">
            <a:blip r:embed="rId2" cstate="print">
              <a:extLst>
                <a:ext uri="{28A0092B-C50C-407E-A947-70E740481C1C}">
                  <a14:useLocalDpi xmlns:a14="http://schemas.microsoft.com/office/drawing/2010/main" val="0"/>
                </a:ext>
              </a:extLst>
            </a:blip>
            <a:srcRect l="1525" t="22542" r="22190"/>
            <a:stretch/>
          </p:blipFill>
          <p:spPr>
            <a:xfrm>
              <a:off x="-13512" y="4147563"/>
              <a:ext cx="6975507" cy="2304038"/>
            </a:xfrm>
            <a:prstGeom prst="rect">
              <a:avLst/>
            </a:prstGeom>
          </p:spPr>
        </p:pic>
      </p:grpSp>
      <p:cxnSp>
        <p:nvCxnSpPr>
          <p:cNvPr id="22" name="Straight Connector 21"/>
          <p:cNvCxnSpPr/>
          <p:nvPr userDrawn="1"/>
        </p:nvCxnSpPr>
        <p:spPr>
          <a:xfrm>
            <a:off x="948976" y="5832568"/>
            <a:ext cx="5958973" cy="0"/>
          </a:xfrm>
          <a:prstGeom prst="line">
            <a:avLst/>
          </a:prstGeom>
          <a:ln>
            <a:solidFill>
              <a:srgbClr val="FFFFFF"/>
            </a:solidFill>
            <a:prstDash val="dash"/>
          </a:ln>
        </p:spPr>
        <p:style>
          <a:lnRef idx="1">
            <a:schemeClr val="dk1"/>
          </a:lnRef>
          <a:fillRef idx="0">
            <a:schemeClr val="dk1"/>
          </a:fillRef>
          <a:effectRef idx="0">
            <a:schemeClr val="dk1"/>
          </a:effectRef>
          <a:fontRef idx="minor">
            <a:schemeClr val="tx1"/>
          </a:fontRef>
        </p:style>
      </p:cxnSp>
      <p:cxnSp>
        <p:nvCxnSpPr>
          <p:cNvPr id="25" name="Straight Connector 24"/>
          <p:cNvCxnSpPr/>
          <p:nvPr userDrawn="1"/>
        </p:nvCxnSpPr>
        <p:spPr>
          <a:xfrm>
            <a:off x="948976" y="6340619"/>
            <a:ext cx="5958973" cy="0"/>
          </a:xfrm>
          <a:prstGeom prst="line">
            <a:avLst/>
          </a:prstGeom>
          <a:ln>
            <a:solidFill>
              <a:srgbClr val="FFFFFF"/>
            </a:solidFill>
            <a:prstDash val="dash"/>
          </a:ln>
        </p:spPr>
        <p:style>
          <a:lnRef idx="1">
            <a:schemeClr val="dk1"/>
          </a:lnRef>
          <a:fillRef idx="0">
            <a:schemeClr val="dk1"/>
          </a:fillRef>
          <a:effectRef idx="0">
            <a:schemeClr val="dk1"/>
          </a:effectRef>
          <a:fontRef idx="minor">
            <a:schemeClr val="tx1"/>
          </a:fontRef>
        </p:style>
      </p:cxnSp>
      <p:sp>
        <p:nvSpPr>
          <p:cNvPr id="26" name="Title 1"/>
          <p:cNvSpPr txBox="1">
            <a:spLocks/>
          </p:cNvSpPr>
          <p:nvPr userDrawn="1"/>
        </p:nvSpPr>
        <p:spPr>
          <a:xfrm>
            <a:off x="796576" y="4303767"/>
            <a:ext cx="6111373"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dirty="0">
              <a:solidFill>
                <a:schemeClr val="bg1"/>
              </a:solidFill>
              <a:latin typeface="Impact"/>
              <a:cs typeface="Impact"/>
            </a:endParaRPr>
          </a:p>
        </p:txBody>
      </p:sp>
      <p:sp>
        <p:nvSpPr>
          <p:cNvPr id="4" name="Title 3"/>
          <p:cNvSpPr>
            <a:spLocks noGrp="1"/>
          </p:cNvSpPr>
          <p:nvPr>
            <p:ph type="title" hasCustomPrompt="1"/>
          </p:nvPr>
        </p:nvSpPr>
        <p:spPr>
          <a:xfrm>
            <a:off x="794282" y="4240779"/>
            <a:ext cx="6113667" cy="1591789"/>
          </a:xfrm>
        </p:spPr>
        <p:txBody>
          <a:bodyPr/>
          <a:lstStyle>
            <a:lvl1pPr>
              <a:lnSpc>
                <a:spcPct val="80000"/>
              </a:lnSpc>
              <a:defRPr sz="6500">
                <a:solidFill>
                  <a:srgbClr val="756C66"/>
                </a:solidFill>
              </a:defRPr>
            </a:lvl1pPr>
          </a:lstStyle>
          <a:p>
            <a:r>
              <a:rPr lang="en-US" dirty="0"/>
              <a:t>Section</a:t>
            </a:r>
            <a:br>
              <a:rPr lang="en-US" dirty="0"/>
            </a:br>
            <a:r>
              <a:rPr lang="en-US" dirty="0"/>
              <a:t>Title</a:t>
            </a:r>
          </a:p>
        </p:txBody>
      </p:sp>
      <p:sp>
        <p:nvSpPr>
          <p:cNvPr id="23" name="Content Placeholder 22"/>
          <p:cNvSpPr>
            <a:spLocks noGrp="1"/>
          </p:cNvSpPr>
          <p:nvPr>
            <p:ph sz="quarter" idx="14" hasCustomPrompt="1"/>
          </p:nvPr>
        </p:nvSpPr>
        <p:spPr>
          <a:xfrm>
            <a:off x="794282" y="5799368"/>
            <a:ext cx="6113667" cy="556817"/>
          </a:xfrm>
        </p:spPr>
        <p:txBody>
          <a:bodyPr anchor="t">
            <a:noAutofit/>
          </a:bodyPr>
          <a:lstStyle>
            <a:lvl1pPr algn="l">
              <a:defRPr sz="3200" cap="all">
                <a:solidFill>
                  <a:schemeClr val="bg1"/>
                </a:solidFill>
                <a:latin typeface="Impact"/>
                <a:cs typeface="Impact"/>
              </a:defRPr>
            </a:lvl1pPr>
            <a:lvl2pPr algn="l">
              <a:defRPr>
                <a:latin typeface="Impact"/>
                <a:cs typeface="Impact"/>
              </a:defRPr>
            </a:lvl2pPr>
            <a:lvl3pPr algn="l">
              <a:defRPr>
                <a:latin typeface="Impact"/>
                <a:cs typeface="Impact"/>
              </a:defRPr>
            </a:lvl3pPr>
            <a:lvl4pPr algn="l">
              <a:defRPr>
                <a:latin typeface="Impact"/>
                <a:cs typeface="Impact"/>
              </a:defRPr>
            </a:lvl4pPr>
            <a:lvl5pPr algn="l">
              <a:defRPr>
                <a:latin typeface="Impact"/>
                <a:cs typeface="Impact"/>
              </a:defRPr>
            </a:lvl5pPr>
          </a:lstStyle>
          <a:p>
            <a:pPr lvl="0"/>
            <a:r>
              <a:rPr lang="en-US" dirty="0"/>
              <a:t>Second Line</a:t>
            </a:r>
          </a:p>
        </p:txBody>
      </p:sp>
      <p:pic>
        <p:nvPicPr>
          <p:cNvPr id="29" name="Picture 28" descr="PU_sigtab.eps"/>
          <p:cNvPicPr>
            <a:picLocks noChangeAspect="1"/>
          </p:cNvPicPr>
          <p:nvPr userDrawn="1"/>
        </p:nvPicPr>
        <p:blipFill rotWithShape="1">
          <a:blip r:embed="rId3" cstate="print">
            <a:extLst>
              <a:ext uri="{28A0092B-C50C-407E-A947-70E740481C1C}">
                <a14:useLocalDpi xmlns:a14="http://schemas.microsoft.com/office/drawing/2010/main" val="0"/>
              </a:ext>
            </a:extLst>
          </a:blip>
          <a:srcRect t="-166" b="12554"/>
          <a:stretch/>
        </p:blipFill>
        <p:spPr>
          <a:xfrm>
            <a:off x="7057556" y="-8411"/>
            <a:ext cx="1942418" cy="1021073"/>
          </a:xfrm>
          <a:prstGeom prst="rect">
            <a:avLst/>
          </a:prstGeom>
        </p:spPr>
      </p:pic>
      <p:sp>
        <p:nvSpPr>
          <p:cNvPr id="3" name="Picture Placeholder 2"/>
          <p:cNvSpPr>
            <a:spLocks noGrp="1"/>
          </p:cNvSpPr>
          <p:nvPr>
            <p:ph type="pic" sz="quarter" idx="15"/>
          </p:nvPr>
        </p:nvSpPr>
        <p:spPr>
          <a:xfrm>
            <a:off x="-13512" y="-8411"/>
            <a:ext cx="6976288" cy="4156549"/>
          </a:xfrm>
        </p:spPr>
        <p:txBody>
          <a:bodyPr/>
          <a:lstStyle/>
          <a:p>
            <a:endParaRPr lang="en-US"/>
          </a:p>
        </p:txBody>
      </p:sp>
    </p:spTree>
    <p:extLst>
      <p:ext uri="{BB962C8B-B14F-4D97-AF65-F5344CB8AC3E}">
        <p14:creationId xmlns:p14="http://schemas.microsoft.com/office/powerpoint/2010/main" val="16506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AB80C8F5-D920-BB4B-933F-7F3EB43C8215}" type="slidenum">
              <a:rPr lang="en-US" smtClean="0"/>
              <a:pPr/>
              <a:t>‹#›</a:t>
            </a:fld>
            <a:endParaRPr lang="en-US" dirty="0"/>
          </a:p>
        </p:txBody>
      </p:sp>
      <p:sp>
        <p:nvSpPr>
          <p:cNvPr id="5"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7" name="Text Placeholder 6"/>
          <p:cNvSpPr>
            <a:spLocks noGrp="1"/>
          </p:cNvSpPr>
          <p:nvPr>
            <p:ph type="body" idx="12"/>
          </p:nvPr>
        </p:nvSpPr>
        <p:spPr>
          <a:xfrm>
            <a:off x="457200" y="1608139"/>
            <a:ext cx="8235949" cy="432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1002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AB80C8F5-D920-BB4B-933F-7F3EB43C8215}" type="slidenum">
              <a:rPr lang="en-US" smtClean="0"/>
              <a:pPr/>
              <a:t>‹#›</a:t>
            </a:fld>
            <a:endParaRPr lang="en-US" dirty="0"/>
          </a:p>
        </p:txBody>
      </p:sp>
      <p:sp>
        <p:nvSpPr>
          <p:cNvPr id="7" name="Text Placeholder 6"/>
          <p:cNvSpPr>
            <a:spLocks noGrp="1"/>
          </p:cNvSpPr>
          <p:nvPr>
            <p:ph type="body" idx="12"/>
          </p:nvPr>
        </p:nvSpPr>
        <p:spPr>
          <a:xfrm>
            <a:off x="457200" y="1195137"/>
            <a:ext cx="8235949" cy="47394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870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3948530" cy="43427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AB80C8F5-D920-BB4B-933F-7F3EB43C8215}" type="slidenum">
              <a:rPr lang="en-US" smtClean="0"/>
              <a:t>‹#›</a:t>
            </a:fld>
            <a:endParaRPr lang="en-US"/>
          </a:p>
        </p:txBody>
      </p:sp>
      <p:sp>
        <p:nvSpPr>
          <p:cNvPr id="6" name="Picture Placeholder 5"/>
          <p:cNvSpPr>
            <a:spLocks noGrp="1"/>
          </p:cNvSpPr>
          <p:nvPr>
            <p:ph type="pic" sz="quarter" idx="14"/>
          </p:nvPr>
        </p:nvSpPr>
        <p:spPr>
          <a:xfrm>
            <a:off x="4671604" y="1600373"/>
            <a:ext cx="4015195" cy="4342542"/>
          </a:xfrm>
        </p:spPr>
        <p:txBody>
          <a:bodyPr/>
          <a:lstStyle/>
          <a:p>
            <a:endParaRPr lang="en-US"/>
          </a:p>
        </p:txBody>
      </p:sp>
      <p:sp>
        <p:nvSpPr>
          <p:cNvPr id="11"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2" name="Straight Connector 11"/>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779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3948530" cy="43344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1"/>
            <a:ext cx="4038600" cy="43344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AB80C8F5-D920-BB4B-933F-7F3EB43C8215}" type="slidenum">
              <a:rPr lang="en-US" smtClean="0"/>
              <a:t>‹#›</a:t>
            </a:fld>
            <a:endParaRPr lang="en-US"/>
          </a:p>
        </p:txBody>
      </p:sp>
      <p:sp>
        <p:nvSpPr>
          <p:cNvPr id="11"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2" name="Straight Connector 11"/>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353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39488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3948888" cy="376803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76803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14"/>
          <p:cNvSpPr>
            <a:spLocks noGrp="1"/>
          </p:cNvSpPr>
          <p:nvPr>
            <p:ph type="sldNum" sz="quarter" idx="12"/>
          </p:nvPr>
        </p:nvSpPr>
        <p:spPr/>
        <p:txBody>
          <a:bodyPr/>
          <a:lstStyle>
            <a:lvl1pPr>
              <a:defRPr>
                <a:latin typeface="Arial"/>
                <a:cs typeface="Arial"/>
              </a:defRPr>
            </a:lvl1pPr>
          </a:lstStyle>
          <a:p>
            <a:fld id="{AB80C8F5-D920-BB4B-933F-7F3EB43C8215}" type="slidenum">
              <a:rPr lang="en-US" smtClean="0"/>
              <a:pPr/>
              <a:t>‹#›</a:t>
            </a:fld>
            <a:endParaRPr lang="en-US" dirty="0"/>
          </a:p>
        </p:txBody>
      </p:sp>
      <p:sp>
        <p:nvSpPr>
          <p:cNvPr id="13"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4" name="Straight Connector 13"/>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370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AB80C8F5-D920-BB4B-933F-7F3EB43C8215}" type="slidenum">
              <a:rPr lang="en-US" smtClean="0"/>
              <a:t>‹#›</a:t>
            </a:fld>
            <a:endParaRPr lang="en-US"/>
          </a:p>
        </p:txBody>
      </p:sp>
      <p:sp>
        <p:nvSpPr>
          <p:cNvPr id="8"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9" name="Straight Connector 8"/>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09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p:cNvSpPr/>
          <p:nvPr userDrawn="1"/>
        </p:nvSpPr>
        <p:spPr>
          <a:xfrm>
            <a:off x="0" y="-1"/>
            <a:ext cx="9144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84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t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descr="PU_sig132.tif"/>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57200" y="6075632"/>
            <a:ext cx="1523874" cy="479171"/>
          </a:xfrm>
          <a:prstGeom prst="rect">
            <a:avLst/>
          </a:prstGeom>
        </p:spPr>
      </p:pic>
      <p:grpSp>
        <p:nvGrpSpPr>
          <p:cNvPr id="18" name="Group 17"/>
          <p:cNvGrpSpPr/>
          <p:nvPr userDrawn="1"/>
        </p:nvGrpSpPr>
        <p:grpSpPr>
          <a:xfrm>
            <a:off x="0" y="0"/>
            <a:ext cx="9157137" cy="915109"/>
            <a:chOff x="0" y="0"/>
            <a:chExt cx="9157137" cy="915109"/>
          </a:xfrm>
        </p:grpSpPr>
        <p:sp>
          <p:nvSpPr>
            <p:cNvPr id="19" name="Rectangle 18"/>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h2_lines_white.pdf"/>
            <p:cNvPicPr>
              <a:picLocks noChangeAspect="1"/>
            </p:cNvPicPr>
            <p:nvPr/>
          </p:nvPicPr>
          <p:blipFill rotWithShape="1">
            <a:blip r:embed="rId12" cstate="print">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2" name="Title Placeholder 1"/>
          <p:cNvSpPr>
            <a:spLocks noGrp="1"/>
          </p:cNvSpPr>
          <p:nvPr>
            <p:ph type="title"/>
          </p:nvPr>
        </p:nvSpPr>
        <p:spPr>
          <a:xfrm>
            <a:off x="457200" y="315431"/>
            <a:ext cx="8235950" cy="748782"/>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200" y="1721492"/>
            <a:ext cx="8235950" cy="422141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955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B80C8F5-D920-BB4B-933F-7F3EB43C8215}" type="slidenum">
              <a:rPr lang="en-US" smtClean="0"/>
              <a:pPr/>
              <a:t>‹#›</a:t>
            </a:fld>
            <a:endParaRPr lang="en-US" dirty="0"/>
          </a:p>
        </p:txBody>
      </p:sp>
      <p:sp>
        <p:nvSpPr>
          <p:cNvPr id="16" name="TextBox 15"/>
          <p:cNvSpPr txBox="1"/>
          <p:nvPr userDrawn="1"/>
        </p:nvSpPr>
        <p:spPr>
          <a:xfrm>
            <a:off x="367130" y="1535528"/>
            <a:ext cx="832602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4285366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8" r:id="rId4"/>
    <p:sldLayoutId id="2147483657" r:id="rId5"/>
    <p:sldLayoutId id="2147483652" r:id="rId6"/>
    <p:sldLayoutId id="2147483653" r:id="rId7"/>
    <p:sldLayoutId id="2147483654" r:id="rId8"/>
    <p:sldLayoutId id="2147483655" r:id="rId9"/>
  </p:sldLayoutIdLst>
  <p:txStyles>
    <p:titleStyle>
      <a:lvl1pPr algn="l" defTabSz="457200" rtl="0" eaLnBrk="1" latinLnBrk="0" hangingPunct="1">
        <a:spcBef>
          <a:spcPct val="0"/>
        </a:spcBef>
        <a:buNone/>
        <a:defRPr sz="4400" kern="1200" cap="all">
          <a:solidFill>
            <a:schemeClr val="bg1"/>
          </a:solidFill>
          <a:latin typeface="Impact"/>
          <a:ea typeface="+mj-ea"/>
          <a:cs typeface="Impact"/>
        </a:defRPr>
      </a:lvl1pPr>
    </p:titleStyle>
    <p:bodyStyle>
      <a:lvl1pPr marL="0" indent="0" algn="l" defTabSz="457200" rtl="0" eaLnBrk="1" latinLnBrk="0" hangingPunct="1">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05443"/>
            <a:ext cx="6608618" cy="1864086"/>
          </a:xfrm>
        </p:spPr>
        <p:txBody>
          <a:bodyPr/>
          <a:lstStyle/>
          <a:p>
            <a:r>
              <a:rPr lang="en-US" sz="4800" dirty="0"/>
              <a:t>ECE477 Midterm Design Review: Team 15</a:t>
            </a:r>
            <a:br>
              <a:rPr lang="en-US" sz="4800" dirty="0"/>
            </a:br>
            <a:endParaRPr lang="en-US" sz="4800" dirty="0"/>
          </a:p>
        </p:txBody>
      </p:sp>
      <p:pic>
        <p:nvPicPr>
          <p:cNvPr id="9" name="Picture 8" descr="PU_sigtab.eps"/>
          <p:cNvPicPr>
            <a:picLocks noChangeAspect="1"/>
          </p:cNvPicPr>
          <p:nvPr/>
        </p:nvPicPr>
        <p:blipFill rotWithShape="1">
          <a:blip r:embed="rId3" cstate="print">
            <a:extLst>
              <a:ext uri="{28A0092B-C50C-407E-A947-70E740481C1C}">
                <a14:useLocalDpi xmlns:a14="http://schemas.microsoft.com/office/drawing/2010/main" val="0"/>
              </a:ext>
            </a:extLst>
          </a:blip>
          <a:srcRect t="-166" b="12554"/>
          <a:stretch/>
        </p:blipFill>
        <p:spPr>
          <a:xfrm>
            <a:off x="7201582" y="5836927"/>
            <a:ext cx="1942418" cy="1021073"/>
          </a:xfrm>
          <a:prstGeom prst="rect">
            <a:avLst/>
          </a:prstGeom>
        </p:spPr>
      </p:pic>
      <p:sp>
        <p:nvSpPr>
          <p:cNvPr id="2" name="Picture Placeholder 1"/>
          <p:cNvSpPr>
            <a:spLocks noGrp="1"/>
          </p:cNvSpPr>
          <p:nvPr>
            <p:ph type="pic" sz="quarter" idx="17"/>
          </p:nvPr>
        </p:nvSpPr>
        <p:spPr>
          <a:xfrm>
            <a:off x="0" y="-4"/>
            <a:ext cx="9144000" cy="4391025"/>
          </a:xfrm>
        </p:spPr>
      </p:sp>
      <p:sp>
        <p:nvSpPr>
          <p:cNvPr id="4" name="TextBox 3"/>
          <p:cNvSpPr txBox="1"/>
          <p:nvPr/>
        </p:nvSpPr>
        <p:spPr>
          <a:xfrm>
            <a:off x="2162317" y="2018581"/>
            <a:ext cx="5039265" cy="369332"/>
          </a:xfrm>
          <a:prstGeom prst="rect">
            <a:avLst/>
          </a:prstGeom>
          <a:noFill/>
        </p:spPr>
        <p:txBody>
          <a:bodyPr wrap="none" rtlCol="0">
            <a:spAutoFit/>
          </a:bodyPr>
          <a:lstStyle/>
          <a:p>
            <a:r>
              <a:rPr lang="en-US" dirty="0"/>
              <a:t>&lt;Add team picture or relevant project picture here&gt;</a:t>
            </a:r>
          </a:p>
        </p:txBody>
      </p:sp>
    </p:spTree>
    <p:extLst>
      <p:ext uri="{BB962C8B-B14F-4D97-AF65-F5344CB8AC3E}">
        <p14:creationId xmlns:p14="http://schemas.microsoft.com/office/powerpoint/2010/main" val="1938527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PCB Layout</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dirty="0">
                <a:solidFill>
                  <a:srgbClr val="FF0000"/>
                </a:solidFill>
                <a:latin typeface="Arial" panose="020B0604020202020204" pitchFamily="34" charset="0"/>
                <a:cs typeface="Arial" panose="020B0604020202020204" pitchFamily="34" charset="0"/>
              </a:rPr>
              <a:t>Include one or more views of your PCB Layout here. If necessary, break up this section into multiple slides detailing various subsystems which are easily viewable (Hint: a zoomed out view of a large electrical schematic in which nothing can be read will not be helpful for the design review). Your layout should be complete, organized, and readable.</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5801185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dirty="0">
                <a:solidFill>
                  <a:srgbClr val="FF0000"/>
                </a:solidFill>
                <a:latin typeface="Arial" panose="020B0604020202020204" pitchFamily="34" charset="0"/>
                <a:cs typeface="Arial" panose="020B0604020202020204" pitchFamily="34" charset="0"/>
              </a:rPr>
              <a:t>Describe your team’s prototyping progress here. For each of your project’s major components, what has been tested? What is known to work? What still needs to be tested, and what still needs to be proven to work?</a:t>
            </a:r>
          </a:p>
          <a:p>
            <a:pPr marL="285750" indent="-285750">
              <a:buFont typeface="Arial" panose="020B0604020202020204" pitchFamily="34" charset="0"/>
              <a:buChar char="•"/>
            </a:pPr>
            <a:endParaRPr lang="en-US" sz="2200" i="1" u="sng"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NFC has not been tested yet</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Load cells have not been tested yet</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LCD screen has been tested but is still buggy</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WiFi module has been tested and proven to work</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Motor has been tested and proven to work</a:t>
            </a:r>
          </a:p>
          <a:p>
            <a:pPr marL="285750" indent="-285750">
              <a:buFont typeface="Arial" panose="020B0604020202020204" pitchFamily="34" charset="0"/>
              <a:buChar char="•"/>
            </a:pPr>
            <a:endParaRPr lang="en-US" sz="2200" i="1" u="sng" dirty="0">
              <a:solidFill>
                <a:srgbClr val="FF0000"/>
              </a:solidFill>
              <a:latin typeface="Arial" panose="020B0604020202020204" pitchFamily="34" charset="0"/>
              <a:cs typeface="Arial" panose="020B0604020202020204" pitchFamily="34" charset="0"/>
            </a:endParaRPr>
          </a:p>
        </p:txBody>
      </p:sp>
      <p:sp>
        <p:nvSpPr>
          <p:cNvPr id="11" name="Title 10"/>
          <p:cNvSpPr>
            <a:spLocks noGrp="1"/>
          </p:cNvSpPr>
          <p:nvPr>
            <p:ph type="title"/>
          </p:nvPr>
        </p:nvSpPr>
        <p:spPr/>
        <p:txBody>
          <a:bodyPr/>
          <a:lstStyle/>
          <a:p>
            <a:r>
              <a:rPr lang="en-US" dirty="0"/>
              <a:t>Prototyping Progress</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17040029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000" i="1" dirty="0">
                <a:solidFill>
                  <a:srgbClr val="FF0000"/>
                </a:solidFill>
                <a:latin typeface="Arial" panose="020B0604020202020204" pitchFamily="34" charset="0"/>
                <a:cs typeface="Arial" panose="020B0604020202020204" pitchFamily="34" charset="0"/>
              </a:rPr>
              <a:t>In this section, detail team progress with software development. List out the major modules for your team’s software. For each module, detail its status (Not yet started / In development / In testing / Completed)</a:t>
            </a:r>
          </a:p>
          <a:p>
            <a:pPr marL="285750" indent="-285750">
              <a:buFont typeface="Arial" panose="020B0604020202020204" pitchFamily="34" charset="0"/>
              <a:buChar char="•"/>
            </a:pPr>
            <a:endParaRPr lang="en-US" sz="2000" i="1"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i="1" dirty="0">
                <a:latin typeface="Arial" panose="020B0604020202020204" pitchFamily="34" charset="0"/>
                <a:cs typeface="Arial" panose="020B0604020202020204" pitchFamily="34" charset="0"/>
              </a:rPr>
              <a:t>   Input card (LCD/input interface) – In development</a:t>
            </a:r>
          </a:p>
          <a:p>
            <a:pPr marL="342900" indent="-342900">
              <a:buFont typeface="Arial" panose="020B0604020202020204" pitchFamily="34" charset="0"/>
              <a:buChar char="•"/>
            </a:pPr>
            <a:r>
              <a:rPr lang="en-US" sz="2000" i="1" dirty="0">
                <a:latin typeface="Arial" panose="020B0604020202020204" pitchFamily="34" charset="0"/>
                <a:cs typeface="Arial" panose="020B0604020202020204" pitchFamily="34" charset="0"/>
              </a:rPr>
              <a:t>   WiFi module – In development</a:t>
            </a:r>
          </a:p>
          <a:p>
            <a:pPr marL="342900" indent="-342900">
              <a:buFont typeface="Arial" panose="020B0604020202020204" pitchFamily="34" charset="0"/>
              <a:buChar char="•"/>
            </a:pPr>
            <a:r>
              <a:rPr lang="en-US" sz="2000" i="1" dirty="0">
                <a:latin typeface="Arial" panose="020B0604020202020204" pitchFamily="34" charset="0"/>
                <a:cs typeface="Arial" panose="020B0604020202020204" pitchFamily="34" charset="0"/>
              </a:rPr>
              <a:t>   NFC interfacing – Not yet started</a:t>
            </a:r>
          </a:p>
          <a:p>
            <a:pPr marL="342900" indent="-342900">
              <a:buFont typeface="Arial" panose="020B0604020202020204" pitchFamily="34" charset="0"/>
              <a:buChar char="•"/>
            </a:pPr>
            <a:r>
              <a:rPr lang="en-US" sz="2000" i="1" dirty="0">
                <a:latin typeface="Arial" panose="020B0604020202020204" pitchFamily="34" charset="0"/>
                <a:cs typeface="Arial" panose="020B0604020202020204" pitchFamily="34" charset="0"/>
              </a:rPr>
              <a:t>   Weight interfacing – Not yet started</a:t>
            </a:r>
          </a:p>
          <a:p>
            <a:pPr marL="342900" indent="-342900">
              <a:buFont typeface="Arial" panose="020B0604020202020204" pitchFamily="34" charset="0"/>
              <a:buChar char="•"/>
            </a:pPr>
            <a:r>
              <a:rPr lang="en-US" sz="2000" i="1" dirty="0">
                <a:latin typeface="Arial" panose="020B0604020202020204" pitchFamily="34" charset="0"/>
                <a:cs typeface="Arial" panose="020B0604020202020204" pitchFamily="34" charset="0"/>
              </a:rPr>
              <a:t>   Motor Control – Not yet started</a:t>
            </a:r>
          </a:p>
          <a:p>
            <a:pPr marL="342900" indent="-342900">
              <a:buFont typeface="Arial" panose="020B0604020202020204" pitchFamily="34" charset="0"/>
              <a:buChar char="•"/>
            </a:pPr>
            <a:r>
              <a:rPr lang="en-US" sz="2000" i="1" dirty="0">
                <a:latin typeface="Arial" panose="020B0604020202020204" pitchFamily="34" charset="0"/>
                <a:cs typeface="Arial" panose="020B0604020202020204" pitchFamily="34" charset="0"/>
              </a:rPr>
              <a:t>   Overall system – Not yet started</a:t>
            </a:r>
          </a:p>
        </p:txBody>
      </p:sp>
      <p:sp>
        <p:nvSpPr>
          <p:cNvPr id="11" name="Title 10"/>
          <p:cNvSpPr>
            <a:spLocks noGrp="1"/>
          </p:cNvSpPr>
          <p:nvPr>
            <p:ph type="title"/>
          </p:nvPr>
        </p:nvSpPr>
        <p:spPr/>
        <p:txBody>
          <a:bodyPr/>
          <a:lstStyle/>
          <a:p>
            <a:r>
              <a:rPr lang="en-US" dirty="0"/>
              <a:t>Software Development Status</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2009599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Project Timeline</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400" i="1" dirty="0">
                <a:solidFill>
                  <a:srgbClr val="FF0000"/>
                </a:solidFill>
                <a:latin typeface="Arial" panose="020B0604020202020204" pitchFamily="34" charset="0"/>
                <a:cs typeface="Arial" panose="020B0604020202020204" pitchFamily="34" charset="0"/>
              </a:rPr>
              <a:t>Provide a timeline (or GANTT chart, etc.), starting from the current week until the end of the semester, detailing work to be undertaken in completing your team’s project.</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28888140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idx="4294967295"/>
          </p:nvPr>
        </p:nvSpPr>
        <p:spPr>
          <a:xfrm>
            <a:off x="908050" y="315913"/>
            <a:ext cx="8235950" cy="747712"/>
          </a:xfrm>
        </p:spPr>
        <p:txBody>
          <a:bodyPr/>
          <a:lstStyle/>
          <a:p>
            <a:r>
              <a:rPr lang="en-US" dirty="0"/>
              <a:t>3D Printing</a:t>
            </a:r>
          </a:p>
        </p:txBody>
      </p:sp>
      <p:sp>
        <p:nvSpPr>
          <p:cNvPr id="13" name="Text Placeholder 12"/>
          <p:cNvSpPr>
            <a:spLocks noGrp="1"/>
          </p:cNvSpPr>
          <p:nvPr>
            <p:ph type="body" idx="4294967295"/>
          </p:nvPr>
        </p:nvSpPr>
        <p:spPr>
          <a:xfrm>
            <a:off x="882650" y="2734574"/>
            <a:ext cx="7346950" cy="873363"/>
          </a:xfrm>
        </p:spPr>
        <p:txBody>
          <a:bodyPr>
            <a:noAutofit/>
          </a:bodyPr>
          <a:lstStyle/>
          <a:p>
            <a:pPr algn="ctr"/>
            <a:r>
              <a:rPr lang="en-US" sz="4800" dirty="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3171799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Outline</a:t>
            </a:r>
          </a:p>
        </p:txBody>
      </p:sp>
      <p:sp>
        <p:nvSpPr>
          <p:cNvPr id="13" name="Text Placeholder 12"/>
          <p:cNvSpPr>
            <a:spLocks noGrp="1"/>
          </p:cNvSpPr>
          <p:nvPr>
            <p:ph type="body" idx="12"/>
          </p:nvPr>
        </p:nvSpPr>
        <p:spPr>
          <a:xfrm>
            <a:off x="457200" y="1000665"/>
            <a:ext cx="8235949" cy="4933944"/>
          </a:xfrm>
        </p:spPr>
        <p:txBody>
          <a:bodyPr>
            <a:no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Project Overview</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Major Components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Block Diagram</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Packaging Design</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Electrical Schematic</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PCB Layout</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Prototyping Progress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Software Development Status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Project Timeline</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4223590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Project Overview</a:t>
            </a:r>
          </a:p>
        </p:txBody>
      </p:sp>
      <p:sp>
        <p:nvSpPr>
          <p:cNvPr id="13" name="Text Placeholder 12"/>
          <p:cNvSpPr>
            <a:spLocks noGrp="1"/>
          </p:cNvSpPr>
          <p:nvPr>
            <p:ph type="body" idx="12"/>
          </p:nvPr>
        </p:nvSpPr>
        <p:spPr>
          <a:xfrm>
            <a:off x="457200" y="1276709"/>
            <a:ext cx="8235949" cy="4700579"/>
          </a:xfrm>
        </p:spPr>
        <p:txBody>
          <a:bodyPr>
            <a:no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Smart lazy Susan turntable to inventory and store spices.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Monitors spices present on turntable and delivers spice upon user request.</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Measures remaining quantity of each spice and displays to user.</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Connects to phone app to allow for remote monitoring.</a:t>
            </a:r>
          </a:p>
        </p:txBody>
      </p:sp>
      <p:sp>
        <p:nvSpPr>
          <p:cNvPr id="8" name="Text Placeholder 2"/>
          <p:cNvSpPr>
            <a:spLocks noGrp="1"/>
          </p:cNvSpPr>
          <p:nvPr>
            <p:ph type="body" idx="11"/>
          </p:nvPr>
        </p:nvSpPr>
        <p:spPr>
          <a:xfrm>
            <a:off x="457200" y="924643"/>
            <a:ext cx="8229600" cy="442912"/>
          </a:xfrm>
        </p:spPr>
        <p:txBody>
          <a:bodyPr/>
          <a:lstStyle/>
          <a:p>
            <a:r>
              <a:rPr lang="en-US" sz="2400" dirty="0"/>
              <a:t>SUPER </a:t>
            </a:r>
            <a:r>
              <a:rPr lang="en-US" sz="2400" dirty="0" err="1"/>
              <a:t>SUsan</a:t>
            </a:r>
            <a:endParaRPr lang="en-US" sz="2400" dirty="0"/>
          </a:p>
        </p:txBody>
      </p:sp>
      <p:pic>
        <p:nvPicPr>
          <p:cNvPr id="3" name="Picture 2">
            <a:extLst>
              <a:ext uri="{FF2B5EF4-FFF2-40B4-BE49-F238E27FC236}">
                <a16:creationId xmlns:a16="http://schemas.microsoft.com/office/drawing/2014/main" id="{0EB085EA-3AC0-4D89-BA9E-3F1115E5DDCA}"/>
              </a:ext>
            </a:extLst>
          </p:cNvPr>
          <p:cNvPicPr>
            <a:picLocks noChangeAspect="1"/>
          </p:cNvPicPr>
          <p:nvPr/>
        </p:nvPicPr>
        <p:blipFill>
          <a:blip r:embed="rId2"/>
          <a:stretch>
            <a:fillRect/>
          </a:stretch>
        </p:blipFill>
        <p:spPr>
          <a:xfrm>
            <a:off x="4258101" y="3752237"/>
            <a:ext cx="4572000" cy="2720213"/>
          </a:xfrm>
          <a:prstGeom prst="rect">
            <a:avLst/>
          </a:prstGeom>
        </p:spPr>
      </p:pic>
    </p:spTree>
    <p:extLst>
      <p:ext uri="{BB962C8B-B14F-4D97-AF65-F5344CB8AC3E}">
        <p14:creationId xmlns:p14="http://schemas.microsoft.com/office/powerpoint/2010/main" val="4851344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PSSCs</a:t>
            </a:r>
          </a:p>
        </p:txBody>
      </p:sp>
      <p:sp>
        <p:nvSpPr>
          <p:cNvPr id="13" name="Text Placeholder 12"/>
          <p:cNvSpPr>
            <a:spLocks noGrp="1"/>
          </p:cNvSpPr>
          <p:nvPr>
            <p:ph type="body" idx="12"/>
          </p:nvPr>
        </p:nvSpPr>
        <p:spPr>
          <a:xfrm>
            <a:off x="457200" y="1276709"/>
            <a:ext cx="8235949" cy="4700579"/>
          </a:xfrm>
        </p:spPr>
        <p:txBody>
          <a:bodyPr>
            <a:no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An ability to take input instructions from a dial interface.</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An ability to rotate the Super Susan using a stepper motor, and present desired object at delivery location.</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An ability to centrally monitor the identities of spices on the Super Susan using RFID tags.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An ability to measure the remaining amount of contents of each container through weight measurement, with a minimum accuracy of 10% total amount.</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An ability to view the Super Susan’s inventory (identities and amounts) on a mobile device.</a:t>
            </a:r>
          </a:p>
        </p:txBody>
      </p:sp>
      <p:sp>
        <p:nvSpPr>
          <p:cNvPr id="8" name="Text Placeholder 2"/>
          <p:cNvSpPr>
            <a:spLocks noGrp="1"/>
          </p:cNvSpPr>
          <p:nvPr>
            <p:ph type="body" idx="11"/>
          </p:nvPr>
        </p:nvSpPr>
        <p:spPr>
          <a:xfrm>
            <a:off x="457200" y="924643"/>
            <a:ext cx="8229600" cy="442912"/>
          </a:xfrm>
        </p:spPr>
        <p:txBody>
          <a:bodyPr/>
          <a:lstStyle/>
          <a:p>
            <a:r>
              <a:rPr lang="en-US" sz="2400" dirty="0"/>
              <a:t>Super Susan Project Specific Success Criteria</a:t>
            </a:r>
          </a:p>
        </p:txBody>
      </p:sp>
    </p:spTree>
    <p:extLst>
      <p:ext uri="{BB962C8B-B14F-4D97-AF65-F5344CB8AC3E}">
        <p14:creationId xmlns:p14="http://schemas.microsoft.com/office/powerpoint/2010/main" val="6342371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Major Components</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dirty="0">
                <a:solidFill>
                  <a:srgbClr val="FF0000"/>
                </a:solidFill>
                <a:latin typeface="Arial" panose="020B0604020202020204" pitchFamily="34" charset="0"/>
                <a:cs typeface="Arial" panose="020B0604020202020204" pitchFamily="34" charset="0"/>
              </a:rPr>
              <a:t>Choose the major (electrical) components being utilized by your design. For each component, provide a brief description of what it is, relevant specifications, and what it will do. Examples of major components include the microcontroller, motors, wireless interfaces, power converters and regulators. Examples of relevant specifications include operating speed (</a:t>
            </a:r>
            <a:r>
              <a:rPr lang="en-US" sz="2200" i="1" dirty="0" err="1">
                <a:solidFill>
                  <a:srgbClr val="FF0000"/>
                </a:solidFill>
                <a:latin typeface="Arial" panose="020B0604020202020204" pitchFamily="34" charset="0"/>
                <a:cs typeface="Arial" panose="020B0604020202020204" pitchFamily="34" charset="0"/>
              </a:rPr>
              <a:t>uC</a:t>
            </a:r>
            <a:r>
              <a:rPr lang="en-US" sz="2200" i="1" dirty="0">
                <a:solidFill>
                  <a:srgbClr val="FF0000"/>
                </a:solidFill>
                <a:latin typeface="Arial" panose="020B0604020202020204" pitchFamily="34" charset="0"/>
                <a:cs typeface="Arial" panose="020B0604020202020204" pitchFamily="34" charset="0"/>
              </a:rPr>
              <a:t>), number of I/O (</a:t>
            </a:r>
            <a:r>
              <a:rPr lang="en-US" sz="2200" i="1" dirty="0" err="1">
                <a:solidFill>
                  <a:srgbClr val="FF0000"/>
                </a:solidFill>
                <a:latin typeface="Arial" panose="020B0604020202020204" pitchFamily="34" charset="0"/>
                <a:cs typeface="Arial" panose="020B0604020202020204" pitchFamily="34" charset="0"/>
              </a:rPr>
              <a:t>uC</a:t>
            </a:r>
            <a:r>
              <a:rPr lang="en-US" sz="2200" i="1" dirty="0">
                <a:solidFill>
                  <a:srgbClr val="FF0000"/>
                </a:solidFill>
                <a:latin typeface="Arial" panose="020B0604020202020204" pitchFamily="34" charset="0"/>
                <a:cs typeface="Arial" panose="020B0604020202020204" pitchFamily="34" charset="0"/>
              </a:rPr>
              <a:t>), stall current (motors), operating voltage, and expected current consumption</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39104459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F82C93-7D2E-4B4B-AE5D-AA87DF074EEC}"/>
              </a:ext>
            </a:extLst>
          </p:cNvPr>
          <p:cNvSpPr>
            <a:spLocks noGrp="1"/>
          </p:cNvSpPr>
          <p:nvPr>
            <p:ph type="title"/>
          </p:nvPr>
        </p:nvSpPr>
        <p:spPr/>
        <p:txBody>
          <a:bodyPr/>
          <a:lstStyle/>
          <a:p>
            <a:r>
              <a:rPr lang="en-US" dirty="0" err="1"/>
              <a:t>MaJor</a:t>
            </a:r>
            <a:r>
              <a:rPr lang="en-US" dirty="0"/>
              <a:t> Components</a:t>
            </a:r>
          </a:p>
        </p:txBody>
      </p:sp>
      <p:sp>
        <p:nvSpPr>
          <p:cNvPr id="5" name="Text Placeholder 4">
            <a:extLst>
              <a:ext uri="{FF2B5EF4-FFF2-40B4-BE49-F238E27FC236}">
                <a16:creationId xmlns:a16="http://schemas.microsoft.com/office/drawing/2014/main" id="{FD60B131-0239-43F8-A813-4273FAAC68A5}"/>
              </a:ext>
            </a:extLst>
          </p:cNvPr>
          <p:cNvSpPr>
            <a:spLocks noGrp="1"/>
          </p:cNvSpPr>
          <p:nvPr>
            <p:ph type="body" idx="11"/>
          </p:nvPr>
        </p:nvSpPr>
        <p:spPr/>
        <p:txBody>
          <a:bodyPr/>
          <a:lstStyle/>
          <a:p>
            <a:r>
              <a:rPr lang="en-US" dirty="0"/>
              <a:t>Stepper Motor</a:t>
            </a:r>
          </a:p>
        </p:txBody>
      </p:sp>
      <p:sp>
        <p:nvSpPr>
          <p:cNvPr id="6" name="Text Placeholder 5">
            <a:extLst>
              <a:ext uri="{FF2B5EF4-FFF2-40B4-BE49-F238E27FC236}">
                <a16:creationId xmlns:a16="http://schemas.microsoft.com/office/drawing/2014/main" id="{8B24A3EC-DD83-48D3-B574-ACE93BB867EF}"/>
              </a:ext>
            </a:extLst>
          </p:cNvPr>
          <p:cNvSpPr>
            <a:spLocks noGrp="1"/>
          </p:cNvSpPr>
          <p:nvPr>
            <p:ph type="body" idx="12"/>
          </p:nvPr>
        </p:nvSpPr>
        <p:spPr/>
        <p:txBody>
          <a:bodyPr/>
          <a:lstStyle/>
          <a:p>
            <a:pPr marL="285750" indent="-285750">
              <a:buFont typeface="Arial" panose="020B0604020202020204" pitchFamily="34" charset="0"/>
              <a:buChar char="•"/>
            </a:pPr>
            <a:r>
              <a:rPr lang="en-US" dirty="0"/>
              <a:t>Required </a:t>
            </a:r>
            <a:r>
              <a:rPr lang="en-US" dirty="0" smtClean="0"/>
              <a:t>Functionalities</a:t>
            </a:r>
            <a:endParaRPr lang="en-US" dirty="0"/>
          </a:p>
          <a:p>
            <a:pPr marL="285750">
              <a:buFont typeface="Arial" panose="020B0604020202020204" pitchFamily="34" charset="0"/>
              <a:buChar char="•"/>
            </a:pPr>
            <a:r>
              <a:rPr lang="en-US" dirty="0"/>
              <a:t>Rotate Super Susan turntable to present spice</a:t>
            </a:r>
          </a:p>
          <a:p>
            <a:pPr marL="285750">
              <a:buFont typeface="Arial" panose="020B0604020202020204" pitchFamily="34" charset="0"/>
              <a:buChar char="•"/>
            </a:pPr>
            <a:r>
              <a:rPr lang="en-US" dirty="0"/>
              <a:t>Accurate rotation in either direction</a:t>
            </a:r>
          </a:p>
          <a:p>
            <a:pPr marL="285750">
              <a:buFont typeface="Arial" panose="020B0604020202020204" pitchFamily="34" charset="0"/>
              <a:buChar char="•"/>
            </a:pPr>
            <a:r>
              <a:rPr lang="en-US" dirty="0"/>
              <a:t>Rotate with 6 kg – torque requirement of 8.5 </a:t>
            </a:r>
            <a:r>
              <a:rPr lang="en-US" dirty="0" err="1" smtClean="0"/>
              <a:t>oz</a:t>
            </a:r>
            <a:r>
              <a:rPr lang="en-US" dirty="0" smtClean="0"/>
              <a:t>-in</a:t>
            </a:r>
            <a:endParaRPr lang="en-US" dirty="0"/>
          </a:p>
        </p:txBody>
      </p:sp>
      <p:graphicFrame>
        <p:nvGraphicFramePr>
          <p:cNvPr id="10" name="Table 9">
            <a:extLst>
              <a:ext uri="{FF2B5EF4-FFF2-40B4-BE49-F238E27FC236}">
                <a16:creationId xmlns:a16="http://schemas.microsoft.com/office/drawing/2014/main" id="{CF6CEA0A-6595-48DB-A1EC-03901509ECC6}"/>
              </a:ext>
            </a:extLst>
          </p:cNvPr>
          <p:cNvGraphicFramePr>
            <a:graphicFrameLocks noGrp="1"/>
          </p:cNvGraphicFramePr>
          <p:nvPr>
            <p:extLst>
              <p:ext uri="{D42A27DB-BD31-4B8C-83A1-F6EECF244321}">
                <p14:modId xmlns:p14="http://schemas.microsoft.com/office/powerpoint/2010/main" val="74134762"/>
              </p:ext>
            </p:extLst>
          </p:nvPr>
        </p:nvGraphicFramePr>
        <p:xfrm>
          <a:off x="1491076" y="2959043"/>
          <a:ext cx="6299611" cy="3360572"/>
        </p:xfrm>
        <a:graphic>
          <a:graphicData uri="http://schemas.openxmlformats.org/drawingml/2006/table">
            <a:tbl>
              <a:tblPr/>
              <a:tblGrid>
                <a:gridCol w="1189366">
                  <a:extLst>
                    <a:ext uri="{9D8B030D-6E8A-4147-A177-3AD203B41FA5}">
                      <a16:colId xmlns:a16="http://schemas.microsoft.com/office/drawing/2014/main" val="4189362313"/>
                    </a:ext>
                  </a:extLst>
                </a:gridCol>
                <a:gridCol w="1703415">
                  <a:extLst>
                    <a:ext uri="{9D8B030D-6E8A-4147-A177-3AD203B41FA5}">
                      <a16:colId xmlns:a16="http://schemas.microsoft.com/office/drawing/2014/main" val="1385328411"/>
                    </a:ext>
                  </a:extLst>
                </a:gridCol>
                <a:gridCol w="1703415">
                  <a:extLst>
                    <a:ext uri="{9D8B030D-6E8A-4147-A177-3AD203B41FA5}">
                      <a16:colId xmlns:a16="http://schemas.microsoft.com/office/drawing/2014/main" val="1311702923"/>
                    </a:ext>
                  </a:extLst>
                </a:gridCol>
                <a:gridCol w="1703415">
                  <a:extLst>
                    <a:ext uri="{9D8B030D-6E8A-4147-A177-3AD203B41FA5}">
                      <a16:colId xmlns:a16="http://schemas.microsoft.com/office/drawing/2014/main" val="3894300055"/>
                    </a:ext>
                  </a:extLst>
                </a:gridCol>
              </a:tblGrid>
              <a:tr h="376287">
                <a:tc>
                  <a:txBody>
                    <a:bodyPr/>
                    <a:lstStyle/>
                    <a:p>
                      <a:pPr rtl="0" fontAlgn="b">
                        <a:spcBef>
                          <a:spcPts val="0"/>
                        </a:spcBef>
                        <a:spcAft>
                          <a:spcPts val="0"/>
                        </a:spcAft>
                      </a:pPr>
                      <a:r>
                        <a:rPr lang="en-US" sz="1000" b="1" i="0" u="none" strike="noStrike" dirty="0">
                          <a:solidFill>
                            <a:srgbClr val="000000"/>
                          </a:solidFill>
                          <a:effectLst/>
                          <a:latin typeface="Arial" panose="020B0604020202020204" pitchFamily="34" charset="0"/>
                        </a:rPr>
                        <a:t>Criteria</a:t>
                      </a:r>
                      <a:endParaRPr lang="en-US" sz="1800" dirty="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ctr">
                        <a:spcBef>
                          <a:spcPts val="0"/>
                        </a:spcBef>
                        <a:spcAft>
                          <a:spcPts val="0"/>
                        </a:spcAft>
                      </a:pPr>
                      <a:r>
                        <a:rPr lang="en-US" sz="1000" b="1" i="0" u="none" strike="noStrike" dirty="0" err="1">
                          <a:solidFill>
                            <a:srgbClr val="000000"/>
                          </a:solidFill>
                          <a:effectLst/>
                          <a:latin typeface="Arial" panose="020B0604020202020204" pitchFamily="34" charset="0"/>
                        </a:rPr>
                        <a:t>Seeed</a:t>
                      </a:r>
                      <a:r>
                        <a:rPr lang="en-US" sz="1000" b="1" i="0" u="none" strike="noStrike" dirty="0">
                          <a:solidFill>
                            <a:srgbClr val="000000"/>
                          </a:solidFill>
                          <a:effectLst/>
                          <a:latin typeface="Arial" panose="020B0604020202020204" pitchFamily="34" charset="0"/>
                        </a:rPr>
                        <a:t> Technology Stepper</a:t>
                      </a:r>
                      <a:endParaRPr lang="en-US" sz="1800" dirty="0">
                        <a:effectLst/>
                      </a:endParaRPr>
                    </a:p>
                  </a:txBody>
                  <a:tcPr marL="25195" marR="25195" marT="25195" marB="2519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1" i="0" u="none" strike="noStrike">
                          <a:solidFill>
                            <a:srgbClr val="000000"/>
                          </a:solidFill>
                          <a:effectLst/>
                          <a:latin typeface="Arial" panose="020B0604020202020204" pitchFamily="34" charset="0"/>
                        </a:rPr>
                        <a:t>Adafruit Hybrid Stepper</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1" i="0" u="none" strike="noStrike" dirty="0" err="1">
                          <a:solidFill>
                            <a:srgbClr val="000000"/>
                          </a:solidFill>
                          <a:effectLst/>
                          <a:latin typeface="Arial" panose="020B0604020202020204" pitchFamily="34" charset="0"/>
                        </a:rPr>
                        <a:t>SparkFun</a:t>
                      </a:r>
                      <a:r>
                        <a:rPr lang="en-US" sz="1000" b="1" i="0" u="none" strike="noStrike" dirty="0">
                          <a:solidFill>
                            <a:srgbClr val="000000"/>
                          </a:solidFill>
                          <a:effectLst/>
                          <a:latin typeface="Arial" panose="020B0604020202020204" pitchFamily="34" charset="0"/>
                        </a:rPr>
                        <a:t> Hybrid Stepper</a:t>
                      </a:r>
                      <a:endParaRPr lang="en-US" sz="1800" dirty="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96267060"/>
                  </a:ext>
                </a:extLst>
              </a:tr>
              <a:tr h="263401">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Type</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Permanent Magnet</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Hybrid</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dirty="0">
                          <a:solidFill>
                            <a:srgbClr val="000000"/>
                          </a:solidFill>
                          <a:effectLst/>
                          <a:latin typeface="Arial" panose="020B0604020202020204" pitchFamily="34" charset="0"/>
                        </a:rPr>
                        <a:t>Hybrid</a:t>
                      </a:r>
                      <a:endParaRPr lang="en-US" sz="1800" dirty="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32749311"/>
                  </a:ext>
                </a:extLst>
              </a:tr>
              <a:tr h="263401">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Unipolar/bipolar</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Bipolar</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Bipolar</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dirty="0">
                          <a:solidFill>
                            <a:srgbClr val="000000"/>
                          </a:solidFill>
                          <a:effectLst/>
                          <a:latin typeface="Arial" panose="020B0604020202020204" pitchFamily="34" charset="0"/>
                        </a:rPr>
                        <a:t>Bipolar</a:t>
                      </a:r>
                      <a:endParaRPr lang="en-US" sz="1800" dirty="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6771884"/>
                  </a:ext>
                </a:extLst>
              </a:tr>
              <a:tr h="263401">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Torque-Holding</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5.5 oz-in</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28 oz-in</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125 oz-in</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01982818"/>
                  </a:ext>
                </a:extLst>
              </a:tr>
              <a:tr h="489173">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Steps per revolution</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2048</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200</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200</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46185244"/>
                  </a:ext>
                </a:extLst>
              </a:tr>
              <a:tr h="263401">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Voltage Rating</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5V</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12 V</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dirty="0">
                          <a:solidFill>
                            <a:srgbClr val="000000"/>
                          </a:solidFill>
                          <a:effectLst/>
                          <a:latin typeface="Arial" panose="020B0604020202020204" pitchFamily="34" charset="0"/>
                        </a:rPr>
                        <a:t>3.2 V</a:t>
                      </a:r>
                      <a:endParaRPr lang="en-US" sz="1800" dirty="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02590682"/>
                  </a:ext>
                </a:extLst>
              </a:tr>
              <a:tr h="263401">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Current Rating</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N/A</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350 mA</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 A</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57963994"/>
                  </a:ext>
                </a:extLst>
              </a:tr>
              <a:tr h="376287">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NEMA frame size</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N/A</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17</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dirty="0" smtClean="0">
                          <a:solidFill>
                            <a:srgbClr val="000000"/>
                          </a:solidFill>
                          <a:effectLst/>
                          <a:latin typeface="Arial" panose="020B0604020202020204" pitchFamily="34" charset="0"/>
                        </a:rPr>
                        <a:t>23</a:t>
                      </a:r>
                      <a:endParaRPr lang="en-US" sz="1800" dirty="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83047200"/>
                  </a:ext>
                </a:extLst>
              </a:tr>
              <a:tr h="151431">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Price</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$4.59</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$14.00</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$23.95</a:t>
                      </a: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07335917"/>
                  </a:ext>
                </a:extLst>
              </a:tr>
              <a:tr h="447318">
                <a:tc>
                  <a:txBody>
                    <a:bodyPr/>
                    <a:lstStyle/>
                    <a:p>
                      <a:pPr fontAlgn="b"/>
                      <a:r>
                        <a:rPr lang="en-US" sz="1800">
                          <a:effectLst/>
                        </a:rPr>
                        <a:t/>
                      </a:r>
                      <a:br>
                        <a:rPr lang="en-US" sz="1800">
                          <a:effectLst/>
                        </a:rPr>
                      </a:b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b"/>
                      <a:r>
                        <a:rPr lang="en-US" sz="1800">
                          <a:effectLst/>
                        </a:rPr>
                        <a:t/>
                      </a:r>
                      <a:br>
                        <a:rPr lang="en-US" sz="1800">
                          <a:effectLst/>
                        </a:rPr>
                      </a:br>
                      <a:endParaRPr lang="en-US" sz="180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en-US" sz="1000" b="1" i="0" u="none" strike="noStrike" dirty="0">
                          <a:solidFill>
                            <a:srgbClr val="000000"/>
                          </a:solidFill>
                          <a:effectLst/>
                          <a:latin typeface="Arial" panose="020B0604020202020204" pitchFamily="34" charset="0"/>
                        </a:rPr>
                        <a:t>CHOSEN</a:t>
                      </a:r>
                      <a:endParaRPr lang="en-US" sz="1800" dirty="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b"/>
                      <a:r>
                        <a:rPr lang="en-US" sz="1800" dirty="0">
                          <a:effectLst/>
                        </a:rPr>
                        <a:t/>
                      </a:r>
                      <a:br>
                        <a:rPr lang="en-US" sz="1800" dirty="0">
                          <a:effectLst/>
                        </a:rPr>
                      </a:br>
                      <a:endParaRPr lang="en-US" sz="1800" dirty="0">
                        <a:effectLst/>
                      </a:endParaRPr>
                    </a:p>
                  </a:txBody>
                  <a:tcPr marL="25195" marR="25195" marT="25195" marB="2519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66264985"/>
                  </a:ext>
                </a:extLst>
              </a:tr>
            </a:tbl>
          </a:graphicData>
        </a:graphic>
      </p:graphicFrame>
    </p:spTree>
    <p:extLst>
      <p:ext uri="{BB962C8B-B14F-4D97-AF65-F5344CB8AC3E}">
        <p14:creationId xmlns:p14="http://schemas.microsoft.com/office/powerpoint/2010/main" val="216555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Block Diagram</a:t>
            </a:r>
          </a:p>
        </p:txBody>
      </p:sp>
      <p:sp>
        <p:nvSpPr>
          <p:cNvPr id="13" name="Text Placeholder 12"/>
          <p:cNvSpPr>
            <a:spLocks noGrp="1"/>
          </p:cNvSpPr>
          <p:nvPr>
            <p:ph type="body" idx="12"/>
          </p:nvPr>
        </p:nvSpPr>
        <p:spPr>
          <a:xfrm>
            <a:off x="457200" y="1276709"/>
            <a:ext cx="8235950" cy="5306971"/>
          </a:xfrm>
        </p:spPr>
        <p:txBody>
          <a:bodyPr>
            <a:noAutofit/>
          </a:bodyPr>
          <a:lstStyle/>
          <a:p>
            <a:pPr marL="285750" indent="-285750">
              <a:buFont typeface="Arial" panose="020B0604020202020204" pitchFamily="34" charset="0"/>
              <a:buChar char="•"/>
            </a:pPr>
            <a:r>
              <a:rPr lang="en-US" sz="2200" i="1" dirty="0">
                <a:solidFill>
                  <a:srgbClr val="FF0000"/>
                </a:solidFill>
                <a:latin typeface="Arial" panose="020B0604020202020204" pitchFamily="34" charset="0"/>
                <a:cs typeface="Arial" panose="020B0604020202020204" pitchFamily="34" charset="0"/>
              </a:rPr>
              <a:t>Include one or more images of your system block diagram here. Block diagrams should include all relevant major parts and systems, bus widths, and interface types.</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11777195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Packaging Design</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dirty="0">
                <a:solidFill>
                  <a:srgbClr val="FF0000"/>
                </a:solidFill>
                <a:latin typeface="Arial" panose="020B0604020202020204" pitchFamily="34" charset="0"/>
                <a:cs typeface="Arial" panose="020B0604020202020204" pitchFamily="34" charset="0"/>
              </a:rPr>
              <a:t>Include one or more images of your packaging design here. Include relevant dimensions and how you are planning to manufacture your product packaging.</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24471839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Electrical Schematic</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dirty="0">
                <a:solidFill>
                  <a:srgbClr val="FF0000"/>
                </a:solidFill>
                <a:latin typeface="Arial" panose="020B0604020202020204" pitchFamily="34" charset="0"/>
                <a:cs typeface="Arial" panose="020B0604020202020204" pitchFamily="34" charset="0"/>
              </a:rPr>
              <a:t>Include one or more views of your electrical schematic here. If necessary, break up this section into multiple slides detailing various subsystems which are easily viewable (Hint: a zoomed out view of a large electrical schematic in which nothing can be read will not be helpful for the design review). Your schematics should be complete, organized, and readable.</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24921922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19430</TotalTime>
  <Words>763</Words>
  <Application>Microsoft Office PowerPoint</Application>
  <PresentationFormat>On-screen Show (4:3)</PresentationFormat>
  <Paragraphs>105</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Impact</vt:lpstr>
      <vt:lpstr>Lucida Grande</vt:lpstr>
      <vt:lpstr>Office Theme</vt:lpstr>
      <vt:lpstr>ECE477 Midterm Design Review: Team 15 </vt:lpstr>
      <vt:lpstr>Outline</vt:lpstr>
      <vt:lpstr>Project Overview</vt:lpstr>
      <vt:lpstr>PSSCs</vt:lpstr>
      <vt:lpstr>Major Components</vt:lpstr>
      <vt:lpstr>MaJor Components</vt:lpstr>
      <vt:lpstr>Block Diagram</vt:lpstr>
      <vt:lpstr>Packaging Design</vt:lpstr>
      <vt:lpstr>Electrical Schematic</vt:lpstr>
      <vt:lpstr>PCB Layout</vt:lpstr>
      <vt:lpstr>Prototyping Progress</vt:lpstr>
      <vt:lpstr>Software Development Status</vt:lpstr>
      <vt:lpstr>Project Timeline</vt:lpstr>
      <vt:lpstr>3D Printing</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TITLE SECOND LINE AND THIRD LINE</dc:title>
  <dc:creator>Purdue Marketing Communications</dc:creator>
  <cp:lastModifiedBy>Salo, Rebecca Suzanne</cp:lastModifiedBy>
  <cp:revision>312</cp:revision>
  <cp:lastPrinted>2012-02-14T22:31:46Z</cp:lastPrinted>
  <dcterms:created xsi:type="dcterms:W3CDTF">2011-09-20T15:44:26Z</dcterms:created>
  <dcterms:modified xsi:type="dcterms:W3CDTF">2017-10-07T18:46:56Z</dcterms:modified>
</cp:coreProperties>
</file>