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48.xml" ContentType="application/vnd.openxmlformats-officedocument.presentationml.slideLayout+xml"/>
  <Override PartName="/ppt/theme/theme1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0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1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2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  <p:sldMasterId id="2147483676" r:id="rId4"/>
    <p:sldMasterId id="2147483678" r:id="rId5"/>
    <p:sldMasterId id="2147483680" r:id="rId6"/>
    <p:sldMasterId id="2147483684" r:id="rId7"/>
    <p:sldMasterId id="2147483689" r:id="rId8"/>
    <p:sldMasterId id="2147483701" r:id="rId9"/>
    <p:sldMasterId id="2147483707" r:id="rId10"/>
    <p:sldMasterId id="2147483719" r:id="rId11"/>
    <p:sldMasterId id="2147483763" r:id="rId12"/>
    <p:sldMasterId id="2147483769" r:id="rId13"/>
    <p:sldMasterId id="2147483770" r:id="rId14"/>
    <p:sldMasterId id="2147483772" r:id="rId15"/>
    <p:sldMasterId id="2147483776" r:id="rId16"/>
    <p:sldMasterId id="2147483781" r:id="rId17"/>
    <p:sldMasterId id="2147483787" r:id="rId18"/>
    <p:sldMasterId id="2147483788" r:id="rId19"/>
    <p:sldMasterId id="2147483790" r:id="rId20"/>
    <p:sldMasterId id="2147483794" r:id="rId21"/>
    <p:sldMasterId id="2147483799" r:id="rId22"/>
    <p:sldMasterId id="2147483811" r:id="rId23"/>
  </p:sldMasterIdLst>
  <p:notesMasterIdLst>
    <p:notesMasterId r:id="rId76"/>
  </p:notesMasterIdLst>
  <p:sldIdLst>
    <p:sldId id="267" r:id="rId24"/>
    <p:sldId id="367" r:id="rId25"/>
    <p:sldId id="299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1" r:id="rId34"/>
    <p:sldId id="312" r:id="rId35"/>
    <p:sldId id="313" r:id="rId36"/>
    <p:sldId id="314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43" r:id="rId46"/>
    <p:sldId id="346" r:id="rId47"/>
    <p:sldId id="344" r:id="rId48"/>
    <p:sldId id="345" r:id="rId49"/>
    <p:sldId id="324" r:id="rId50"/>
    <p:sldId id="325" r:id="rId51"/>
    <p:sldId id="326" r:id="rId52"/>
    <p:sldId id="327" r:id="rId53"/>
    <p:sldId id="328" r:id="rId54"/>
    <p:sldId id="342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32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7506" autoAdjust="0"/>
  </p:normalViewPr>
  <p:slideViewPr>
    <p:cSldViewPr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slide" Target="slides/slide43.xml"/><Relationship Id="rId74" Type="http://schemas.openxmlformats.org/officeDocument/2006/relationships/slide" Target="slides/slide51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53C2-ADCA-4CBE-9E3C-A9128BB2402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5DB6-DBBB-4C74-BEBE-8B0E852A1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donslog.com/programming/openmp/openmp-tutorial-firstprivate-and-lastprivate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donslog.com/programming/openmp/openmp-tutorial-firstprivate-and-lastprivate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donslog.com/programming/openmp/openmp-tutorial-firstprivate-and-lastprivate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donslog.com/programming/openmp/openmp-tutorial-firstprivate-and-lastprivat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thread reaches a PARALLEL directive, it creates a team of threads and becomes the master of the team. The master is a member of that team and has thread number 0 within that team.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from the beginning of this parallel region, the code is duplicated and all threads will execute that code.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an implied barrier at the end of a parallel section. Only the master thread continues execution past this point.</a:t>
            </a:r>
          </a:p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 loop can not be a DO WHILE loop, or a loop without loop control. Also, the loop iteration variable must be an integer and the loop control parameters must be the same for all threads.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correctness must not depend upon which thread executes a particular iteration.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illegal to branch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out of a loop associated with a DO/for directive.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chunk size must be specified as a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invarient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integer expression, as there is no synchronization during its evaluation by different threads.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ORDERED, COLLAPSE and SCHEDULE clauses may appear once each.</a:t>
            </a:r>
          </a:p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32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2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53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25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79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88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9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0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97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8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can be one of +, *, -, &amp;, |, ^, &amp;&amp;, and ||.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82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hlinkClick r:id="rId3"/>
              </a:rPr>
              <a:t>http://www.lindonslog.com/programming/openmp/openmp-tutorial-firstprivate-and-lastprivate/</a:t>
            </a: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05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hlinkClick r:id="rId3"/>
              </a:rPr>
              <a:t>http://www.lindonslog.com/programming/openmp/openmp-tutorial-firstprivate-and-lastprivate/</a:t>
            </a: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48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hlinkClick r:id="rId3"/>
              </a:rPr>
              <a:t>http://www.lindonslog.com/programming/openmp/openmp-tutorial-firstprivate-and-lastprivate/</a:t>
            </a: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75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hlinkClick r:id="rId3"/>
              </a:rPr>
              <a:t>http://www.lindonslog.com/programming/openmp/openmp-tutorial-firstprivate-and-lastprivate/</a:t>
            </a: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6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1BD6-40F4-4CA7-80C7-3A1955AC54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586619-805E-4359-B92B-4D467F4DD35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29558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0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42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81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9A1-77CA-4877-BC8B-9DC817B1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4745-9A02-48BE-A4A7-BB1C152F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8A4AFF-1AF0-451E-873E-49570040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40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977925-D93B-4DD9-B953-6F67ABCE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8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D4239B-B819-405F-B092-7BD709A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F55DE9-E7C6-4518-8507-05C9B2D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20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FB8E6C-9A74-4FC8-915B-B530288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35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85102B-9056-4CA0-B89E-062AC993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F1B07F-4DE5-4888-BF80-592A8E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90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7EF20F-2778-4B74-8ECE-DF5BF7E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95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F8645-0FEA-4F69-BBC6-AED5D47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3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510416-BD7D-4EE6-A129-76994E76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6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43202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07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89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065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56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9A1-77CA-4877-BC8B-9DC817B1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4745-9A02-48BE-A4A7-BB1C152F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8A4AFF-1AF0-451E-873E-49570040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20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3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977925-D93B-4DD9-B953-6F67ABCE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3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D4239B-B819-405F-B092-7BD709A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34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F55DE9-E7C6-4518-8507-05C9B2D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41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FB8E6C-9A74-4FC8-915B-B530288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41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85102B-9056-4CA0-B89E-062AC993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275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F1B07F-4DE5-4888-BF80-592A8E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7EF20F-2778-4B74-8ECE-DF5BF7E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2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F8645-0FEA-4F69-BBC6-AED5D47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4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510416-BD7D-4EE6-A129-76994E76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7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2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94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64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107FE-F953-4ED8-A588-8C3D114A2774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92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505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FEE8C-8CD4-45A3-9F85-4F9AAC25ECB6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0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8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038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360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156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28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112815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24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955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79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5698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610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BB27D-8D7C-4E4E-8501-A10EEC20A7EF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170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145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708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746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395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618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5419062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04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26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967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9A1-77CA-4877-BC8B-9DC817B1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4745-9A02-48BE-A4A7-BB1C152F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8A4AFF-1AF0-451E-873E-49570040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7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64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739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977925-D93B-4DD9-B953-6F67ABCE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49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D4239B-B819-405F-B092-7BD709A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614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F55DE9-E7C6-4518-8507-05C9B2D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788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FB8E6C-9A74-4FC8-915B-B530288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02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85102B-9056-4CA0-B89E-062AC993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35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F1B07F-4DE5-4888-BF80-592A8E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38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7EF20F-2778-4B74-8ECE-DF5BF7E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472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F8645-0FEA-4F69-BBC6-AED5D47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327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510416-BD7D-4EE6-A129-76994E76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61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9A1-77CA-4877-BC8B-9DC817B1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4745-9A02-48BE-A4A7-BB1C152F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8A4AFF-1AF0-451E-873E-49570040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81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547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977925-D93B-4DD9-B953-6F67ABCE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94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D4239B-B819-405F-B092-7BD709A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675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F55DE9-E7C6-4518-8507-05C9B2D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16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FB8E6C-9A74-4FC8-915B-B530288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03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85102B-9056-4CA0-B89E-062AC993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3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F1B07F-4DE5-4888-BF80-592A8E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54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7EF20F-2778-4B74-8ECE-DF5BF7E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623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F8645-0FEA-4F69-BBC6-AED5D47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95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197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510416-BD7D-4EE6-A129-76994E76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3.xml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emf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5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8.xml"/><Relationship Id="rId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7.emf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6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e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1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1" y="238126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4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82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205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05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4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07EDB-0241-44B2-8F05-24CEEC90A421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7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2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34159" y="6242095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A73AA-8FC4-4B00-9CAC-C20EDE81801F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4825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3" y="238130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68" y="6462032"/>
            <a:ext cx="2429501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9" y="6138312"/>
            <a:ext cx="2322251" cy="470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78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hf hdr="0" ftr="0" dt="0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9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4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34159" y="6242097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E72A6-4514-4E9C-A0AD-3976AA3BCFC1}"/>
              </a:ext>
            </a:extLst>
          </p:cNvPr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7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2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34159" y="6242095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834E3-EB18-4036-A2A4-EDB66678BDC0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4736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3" y="238130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68" y="6462032"/>
            <a:ext cx="2429501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9" y="6138312"/>
            <a:ext cx="2322251" cy="470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7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3" y="238128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67" y="6462030"/>
            <a:ext cx="2429501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9" y="6138310"/>
            <a:ext cx="2322251" cy="4700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</p:sldLayoutIdLst>
  <p:hf hdr="0" ftr="0" dt="0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9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4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34159" y="6242097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E72A6-4514-4E9C-A0AD-3976AA3BCFC1}"/>
              </a:ext>
            </a:extLst>
          </p:cNvPr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9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205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05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4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205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05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070601"/>
            <a:ext cx="12192000" cy="7858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6045201"/>
            <a:ext cx="12192000" cy="45719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1" y="238126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01719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6" y="62277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2FCE6-53DE-4E8F-94B3-2C83AC927C30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3" y="238130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68" y="6462032"/>
            <a:ext cx="2429501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9" y="6138312"/>
            <a:ext cx="2322251" cy="470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9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3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2" y="238128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6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4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9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4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34159" y="6242097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E72A6-4514-4E9C-A0AD-3976AA3BCFC1}"/>
              </a:ext>
            </a:extLst>
          </p:cNvPr>
          <p:cNvSpPr txBox="1"/>
          <p:nvPr/>
        </p:nvSpPr>
        <p:spPr>
          <a:xfrm>
            <a:off x="6197568" y="6324600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350" smtClean="0">
                <a:solidFill>
                  <a:prstClr val="white"/>
                </a:solidFill>
              </a:rPr>
              <a:pPr/>
              <a:t>‹#›</a:t>
            </a:fld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4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205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05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0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7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2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34159" y="6242095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akascorner.com/blog/2016/06/omp-for-scheduling.html" TargetMode="Externa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3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7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CFormat" TargetMode="External"/><Relationship Id="rId2" Type="http://schemas.openxmlformats.org/officeDocument/2006/relationships/hyperlink" Target="http://www.mcs.anl.gov/research/projects/mpi/tutorial/gropp/talk.html" TargetMode="Externa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9800" y="2130426"/>
            <a:ext cx="7772400" cy="1374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EE/CSCI 451 Introduction to</a:t>
            </a:r>
          </a:p>
          <a:p>
            <a:r>
              <a:rPr lang="en-US" sz="3200" dirty="0"/>
              <a:t>Parallel and Distributed Computation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900218" y="3124200"/>
            <a:ext cx="6400800" cy="2514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Discussion #4</a:t>
            </a:r>
          </a:p>
          <a:p>
            <a:pPr marL="0" indent="0" algn="ctr">
              <a:buNone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9/20/2019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20255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Programming Model (6)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646351" y="1513710"/>
            <a:ext cx="6323806" cy="4572001"/>
          </a:xfrm>
        </p:spPr>
        <p:txBody>
          <a:bodyPr/>
          <a:lstStyle/>
          <a:p>
            <a:r>
              <a:rPr lang="en-US" altLang="zh-TW" sz="2800" dirty="0"/>
              <a:t>Master Thread</a:t>
            </a:r>
          </a:p>
          <a:p>
            <a:pPr lvl="1"/>
            <a:r>
              <a:rPr lang="en-US" altLang="zh-CN" sz="2400" dirty="0">
                <a:ea typeface="宋体" charset="-122"/>
              </a:rPr>
              <a:t>Thread with ID=0</a:t>
            </a:r>
          </a:p>
          <a:p>
            <a:pPr lvl="1"/>
            <a:r>
              <a:rPr lang="en-US" altLang="zh-CN" sz="2400" dirty="0">
                <a:ea typeface="宋体" charset="-122"/>
              </a:rPr>
              <a:t>Only thread that exists in sequential regions</a:t>
            </a:r>
          </a:p>
          <a:p>
            <a:pPr lvl="1"/>
            <a:r>
              <a:rPr lang="en-US" altLang="zh-CN" sz="2400" dirty="0">
                <a:ea typeface="宋体" charset="-122"/>
              </a:rPr>
              <a:t>Depending on implementation, may 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charset="-122"/>
              </a:rPr>
              <a:t>    have special purpose inside parallel 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charset="-122"/>
              </a:rPr>
              <a:t>    regions</a:t>
            </a:r>
          </a:p>
          <a:p>
            <a:pPr lvl="1"/>
            <a:r>
              <a:rPr lang="en-US" altLang="zh-CN" sz="2400" dirty="0">
                <a:ea typeface="宋体" charset="-122"/>
              </a:rPr>
              <a:t>Some special directives affect only 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charset="-122"/>
              </a:rPr>
              <a:t>    the master thread</a:t>
            </a:r>
            <a:endParaRPr lang="en-US" altLang="zh-CN" sz="1800" dirty="0">
              <a:ea typeface="宋体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745412" y="1527725"/>
            <a:ext cx="2808288" cy="3384550"/>
            <a:chOff x="5321300" y="1355725"/>
            <a:chExt cx="2808288" cy="3384550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600700" y="2243138"/>
              <a:ext cx="2170113" cy="3730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Fork</a:t>
              </a: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6683375" y="1370013"/>
              <a:ext cx="0" cy="8651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7"/>
            <p:cNvGrpSpPr>
              <a:grpSpLocks/>
            </p:cNvGrpSpPr>
            <p:nvPr/>
          </p:nvGrpSpPr>
          <p:grpSpPr bwMode="auto">
            <a:xfrm>
              <a:off x="5729288" y="2609850"/>
              <a:ext cx="1925637" cy="882650"/>
              <a:chOff x="3745" y="1456"/>
              <a:chExt cx="1213" cy="556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3745" y="1467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9"/>
              <p:cNvSpPr>
                <a:spLocks noChangeShapeType="1"/>
              </p:cNvSpPr>
              <p:nvPr/>
            </p:nvSpPr>
            <p:spPr bwMode="auto">
              <a:xfrm>
                <a:off x="3918" y="1467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4092" y="1459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4265" y="1459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4438" y="1464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611" y="1464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14"/>
              <p:cNvSpPr>
                <a:spLocks noChangeShapeType="1"/>
              </p:cNvSpPr>
              <p:nvPr/>
            </p:nvSpPr>
            <p:spPr bwMode="auto">
              <a:xfrm>
                <a:off x="4785" y="1456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4958" y="1456"/>
                <a:ext cx="0" cy="5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5603875" y="3492500"/>
              <a:ext cx="2170113" cy="373063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Join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6710363" y="3875088"/>
              <a:ext cx="0" cy="8651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5321300" y="1355725"/>
              <a:ext cx="2808288" cy="3071813"/>
              <a:chOff x="3352" y="854"/>
              <a:chExt cx="1769" cy="1935"/>
            </a:xfrm>
          </p:grpSpPr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4178" y="854"/>
                <a:ext cx="2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itchFamily="49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3352" y="1728"/>
                <a:ext cx="17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Courier New" pitchFamily="49" charset="0"/>
                    <a:ea typeface="宋体" charset="-122"/>
                  </a:rPr>
                  <a:t> 0 1 2 3 4 5 6 7</a:t>
                </a:r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4196" y="2558"/>
                <a:ext cx="2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itchFamily="49" charset="0"/>
                    <a:ea typeface="宋体" charset="-122"/>
                  </a:rPr>
                  <a:t>0</a:t>
                </a:r>
              </a:p>
            </p:txBody>
          </p:sp>
        </p:grpSp>
        <p:grpSp>
          <p:nvGrpSpPr>
            <p:cNvPr id="58" name="Group 25"/>
            <p:cNvGrpSpPr>
              <a:grpSpLocks/>
            </p:cNvGrpSpPr>
            <p:nvPr/>
          </p:nvGrpSpPr>
          <p:grpSpPr bwMode="auto">
            <a:xfrm>
              <a:off x="5446713" y="1355725"/>
              <a:ext cx="1528762" cy="3041650"/>
              <a:chOff x="3431" y="854"/>
              <a:chExt cx="963" cy="1916"/>
            </a:xfrm>
          </p:grpSpPr>
          <p:sp>
            <p:nvSpPr>
              <p:cNvPr id="59" name="Oval 22"/>
              <p:cNvSpPr>
                <a:spLocks noChangeArrowheads="1"/>
              </p:cNvSpPr>
              <p:nvPr/>
            </p:nvSpPr>
            <p:spPr bwMode="auto">
              <a:xfrm>
                <a:off x="4179" y="2555"/>
                <a:ext cx="215" cy="215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3"/>
              <p:cNvSpPr>
                <a:spLocks noChangeArrowheads="1"/>
              </p:cNvSpPr>
              <p:nvPr/>
            </p:nvSpPr>
            <p:spPr bwMode="auto">
              <a:xfrm>
                <a:off x="3431" y="1728"/>
                <a:ext cx="215" cy="215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24"/>
              <p:cNvSpPr>
                <a:spLocks noChangeArrowheads="1"/>
              </p:cNvSpPr>
              <p:nvPr/>
            </p:nvSpPr>
            <p:spPr bwMode="auto">
              <a:xfrm>
                <a:off x="4168" y="854"/>
                <a:ext cx="215" cy="215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97803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886700" cy="685800"/>
          </a:xfrm>
        </p:spPr>
        <p:txBody>
          <a:bodyPr/>
          <a:lstStyle/>
          <a:p>
            <a:r>
              <a:rPr lang="en-US" dirty="0"/>
              <a:t>General Structure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9906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Serial code . . .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en-US" altLang="zh-TW" sz="2400" dirty="0">
                <a:solidFill>
                  <a:schemeClr val="tx1"/>
                </a:solidFill>
                <a:ea typeface="Meiryo UI" pitchFamily="34" charset="-128"/>
                <a:cs typeface="Meiryo UI" pitchFamily="34" charset="-128"/>
              </a:rPr>
              <a:t>parallel directive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a typeface="Meiryo UI" pitchFamily="34" charset="-128"/>
                <a:cs typeface="Meiryo UI" pitchFamily="34" charset="-128"/>
              </a:rPr>
              <a:t>       </a:t>
            </a:r>
            <a:r>
              <a:rPr lang="en-US" sz="2400" dirty="0">
                <a:solidFill>
                  <a:schemeClr val="tx1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Parallel section executed by all threads 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Other </a:t>
            </a:r>
            <a:r>
              <a:rPr lang="en-US" sz="2400" dirty="0" err="1">
                <a:solidFill>
                  <a:schemeClr val="tx1"/>
                </a:solidFill>
              </a:rPr>
              <a:t>OpenMP</a:t>
            </a:r>
            <a:r>
              <a:rPr lang="en-US" sz="2400" dirty="0">
                <a:solidFill>
                  <a:schemeClr val="tx1"/>
                </a:solidFill>
              </a:rPr>
              <a:t> directives 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Run-time Library calls 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All threads join master thread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2400" dirty="0"/>
              <a:t>	Resume Serial code . . .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98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API 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382000" cy="4724400"/>
          </a:xfrm>
        </p:spPr>
        <p:txBody>
          <a:bodyPr/>
          <a:lstStyle/>
          <a:p>
            <a:r>
              <a:rPr lang="en-US" dirty="0"/>
              <a:t>Compiler Directives: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compiler directives are used for various purposes:</a:t>
            </a:r>
          </a:p>
          <a:p>
            <a:pPr lvl="2"/>
            <a:r>
              <a:rPr lang="en-US" sz="2300" dirty="0"/>
              <a:t>Spawning a parallel region</a:t>
            </a:r>
          </a:p>
          <a:p>
            <a:pPr lvl="2"/>
            <a:r>
              <a:rPr lang="en-US" sz="2300" dirty="0"/>
              <a:t>Dividing blocks of code among threads</a:t>
            </a:r>
          </a:p>
          <a:p>
            <a:pPr lvl="2"/>
            <a:r>
              <a:rPr lang="en-US" sz="2300" dirty="0"/>
              <a:t>Distributing loop iterations between threads</a:t>
            </a:r>
          </a:p>
          <a:p>
            <a:pPr lvl="2"/>
            <a:r>
              <a:rPr lang="en-US" sz="2300" dirty="0"/>
              <a:t>Serializing sections of code</a:t>
            </a:r>
          </a:p>
          <a:p>
            <a:pPr lvl="2"/>
            <a:r>
              <a:rPr lang="en-US" sz="2300" dirty="0"/>
              <a:t>Synchronization of work among threads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566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API 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382000" cy="472440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Run-time Library Routines:</a:t>
            </a:r>
          </a:p>
          <a:p>
            <a:pPr lvl="1"/>
            <a:r>
              <a:rPr lang="en-US" dirty="0"/>
              <a:t>These routines are used for a variety of purposes:</a:t>
            </a:r>
          </a:p>
          <a:p>
            <a:pPr lvl="2"/>
            <a:r>
              <a:rPr lang="en-US" sz="2300" dirty="0"/>
              <a:t>Setting and querying the number of threads</a:t>
            </a:r>
          </a:p>
          <a:p>
            <a:pPr lvl="2"/>
            <a:r>
              <a:rPr lang="en-US" sz="2300" dirty="0"/>
              <a:t>Setting and querying the dynamic threads feature</a:t>
            </a:r>
          </a:p>
          <a:p>
            <a:pPr lvl="2"/>
            <a:r>
              <a:rPr lang="en-US" sz="2300" dirty="0"/>
              <a:t>Querying if in a parallel region, and at what level</a:t>
            </a:r>
          </a:p>
          <a:p>
            <a:pPr lvl="2"/>
            <a:r>
              <a:rPr lang="en-US" sz="2300" dirty="0"/>
              <a:t>Setting, initializing and terminating locks and nested locks</a:t>
            </a:r>
          </a:p>
          <a:p>
            <a:pPr lvl="2"/>
            <a:r>
              <a:rPr lang="en-US" sz="2300" dirty="0"/>
              <a:t>Setting and querying nested parallelism</a:t>
            </a:r>
          </a:p>
          <a:p>
            <a:pPr lvl="1"/>
            <a:r>
              <a:rPr lang="en-US" dirty="0"/>
              <a:t>For C/C++, you need to include the </a:t>
            </a:r>
            <a:r>
              <a:rPr lang="en-US" b="1" dirty="0"/>
              <a:t>&lt;</a:t>
            </a:r>
            <a:r>
              <a:rPr lang="en-US" b="1" dirty="0" err="1"/>
              <a:t>omp.h</a:t>
            </a:r>
            <a:r>
              <a:rPr lang="en-US" b="1" dirty="0"/>
              <a:t>&gt;</a:t>
            </a:r>
            <a:r>
              <a:rPr lang="en-US" dirty="0"/>
              <a:t> header file.</a:t>
            </a:r>
          </a:p>
          <a:p>
            <a:pPr marL="457200" lvl="1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53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API 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838200"/>
            <a:ext cx="8382000" cy="4724400"/>
          </a:xfrm>
        </p:spPr>
        <p:txBody>
          <a:bodyPr/>
          <a:lstStyle/>
          <a:p>
            <a:r>
              <a:rPr lang="en-US" sz="2800" dirty="0"/>
              <a:t> Environment Variables:</a:t>
            </a:r>
          </a:p>
          <a:p>
            <a:pPr lvl="1"/>
            <a:r>
              <a:rPr lang="en-US" sz="2400" dirty="0" err="1"/>
              <a:t>OpenMP</a:t>
            </a:r>
            <a:r>
              <a:rPr lang="en-US" sz="2400" dirty="0"/>
              <a:t> provides several environment variables for controlling the execution of parallel code at run-time:</a:t>
            </a:r>
          </a:p>
          <a:p>
            <a:pPr lvl="2"/>
            <a:r>
              <a:rPr lang="en-US" sz="2000" dirty="0"/>
              <a:t>Setting the number of threads</a:t>
            </a:r>
          </a:p>
          <a:p>
            <a:pPr lvl="2"/>
            <a:r>
              <a:rPr lang="en-US" sz="2000" dirty="0"/>
              <a:t>Specifying how loop iterations are divided</a:t>
            </a:r>
          </a:p>
          <a:p>
            <a:pPr lvl="2"/>
            <a:r>
              <a:rPr lang="en-US" sz="2000" dirty="0"/>
              <a:t>Binding threads to processors</a:t>
            </a:r>
          </a:p>
          <a:p>
            <a:pPr lvl="2"/>
            <a:r>
              <a:rPr lang="en-US" sz="2000" dirty="0"/>
              <a:t>Setting thread stack size</a:t>
            </a:r>
          </a:p>
          <a:p>
            <a:pPr lvl="2"/>
            <a:r>
              <a:rPr lang="en-US" sz="2000" dirty="0"/>
              <a:t>Setting thread wait policy</a:t>
            </a:r>
          </a:p>
          <a:p>
            <a:pPr lvl="1"/>
            <a:r>
              <a:rPr lang="en-US" sz="2400" dirty="0"/>
              <a:t>Setting </a:t>
            </a:r>
            <a:r>
              <a:rPr lang="en-US" sz="2400" dirty="0" err="1"/>
              <a:t>OpenMP</a:t>
            </a:r>
            <a:r>
              <a:rPr lang="en-US" sz="2400" dirty="0"/>
              <a:t> environment variables is done the same way you set any other environment variables. </a:t>
            </a:r>
            <a:endParaRPr lang="en-US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1847"/>
              </p:ext>
            </p:extLst>
          </p:nvPr>
        </p:nvGraphicFramePr>
        <p:xfrm>
          <a:off x="3429000" y="4876800"/>
          <a:ext cx="5334000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csh</a:t>
                      </a:r>
                      <a:r>
                        <a:rPr lang="en-US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tcsh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setenv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OMP_NUM_THREADS  8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/bash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export  OMP_NUM_THREADS=8 </a:t>
                      </a:r>
                      <a:endParaRPr lang="en-US" b="0" i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2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886700" cy="685800"/>
          </a:xfrm>
        </p:spPr>
        <p:txBody>
          <a:bodyPr/>
          <a:lstStyle/>
          <a:p>
            <a:r>
              <a:rPr lang="en-US" dirty="0"/>
              <a:t>Compiling </a:t>
            </a:r>
            <a:r>
              <a:rPr lang="en-US" dirty="0" err="1"/>
              <a:t>OpenMP</a:t>
            </a:r>
            <a:r>
              <a:rPr lang="en-US" dirty="0"/>
              <a:t> Programs</a:t>
            </a: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3810"/>
              </p:ext>
            </p:extLst>
          </p:nvPr>
        </p:nvGraphicFramePr>
        <p:xfrm>
          <a:off x="2819400" y="990600"/>
          <a:ext cx="6400800" cy="4495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Compiler</a:t>
                      </a:r>
                      <a:r>
                        <a:rPr lang="en-US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 Platform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 rowSpan="3"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b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Opteron/Xeon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openmp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ifort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PGI</a:t>
                      </a:r>
                      <a:b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Opteron/Xeon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pgf77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pgf90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</a:t>
                      </a:r>
                      <a:b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Opteron/Xeon</a:t>
                      </a:r>
                      <a:b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Blue Gene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fopenmp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g++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g77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gfortran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400" dirty="0"/>
              <a:t> C / C++ Directives Format:</a:t>
            </a:r>
          </a:p>
          <a:p>
            <a:pPr lvl="1"/>
            <a:r>
              <a:rPr lang="en-US" sz="2000" dirty="0"/>
              <a:t>#pragma </a:t>
            </a:r>
            <a:r>
              <a:rPr lang="en-US" sz="2000" dirty="0" err="1"/>
              <a:t>omp</a:t>
            </a:r>
            <a:endParaRPr lang="en-US" sz="2000" dirty="0"/>
          </a:p>
          <a:p>
            <a:pPr lvl="2"/>
            <a:r>
              <a:rPr lang="en-US" sz="2000" dirty="0"/>
              <a:t>Required for all </a:t>
            </a:r>
            <a:r>
              <a:rPr lang="en-US" sz="2000" dirty="0" err="1"/>
              <a:t>OpenMP</a:t>
            </a:r>
            <a:r>
              <a:rPr lang="en-US" sz="2000" dirty="0"/>
              <a:t> C/C++ directives.</a:t>
            </a:r>
          </a:p>
          <a:p>
            <a:pPr lvl="1"/>
            <a:r>
              <a:rPr lang="en-US" sz="2000" dirty="0"/>
              <a:t>directive-name</a:t>
            </a:r>
          </a:p>
          <a:p>
            <a:pPr lvl="2"/>
            <a:r>
              <a:rPr lang="en-US" sz="2000" dirty="0"/>
              <a:t>A valid </a:t>
            </a:r>
            <a:r>
              <a:rPr lang="en-US" sz="2000" dirty="0" err="1"/>
              <a:t>OpenMP</a:t>
            </a:r>
            <a:r>
              <a:rPr lang="en-US" sz="2000" dirty="0"/>
              <a:t> directive. Must appear after the pragma and before any clauses.</a:t>
            </a:r>
            <a:endParaRPr lang="en-US" sz="2000" b="1" dirty="0"/>
          </a:p>
          <a:p>
            <a:pPr lvl="1"/>
            <a:r>
              <a:rPr lang="en-US" sz="2000" dirty="0"/>
              <a:t>[clause, ...]</a:t>
            </a:r>
          </a:p>
          <a:p>
            <a:pPr lvl="2"/>
            <a:r>
              <a:rPr lang="en-US" sz="2000" dirty="0"/>
              <a:t>Optional. Clauses can be in any order, and repeated as necessary unless otherwise restricted.</a:t>
            </a:r>
            <a:endParaRPr lang="en-US" sz="2000" b="1" dirty="0"/>
          </a:p>
          <a:p>
            <a:pPr lvl="1"/>
            <a:r>
              <a:rPr lang="en-US" sz="2000" dirty="0"/>
              <a:t>Newline</a:t>
            </a:r>
          </a:p>
          <a:p>
            <a:pPr lvl="2"/>
            <a:r>
              <a:rPr lang="en-US" sz="2000" dirty="0"/>
              <a:t>Required. Precedes the structured block which is enclosed by this directive</a:t>
            </a:r>
          </a:p>
          <a:p>
            <a:pPr lvl="1"/>
            <a:r>
              <a:rPr lang="en-US" sz="2000" dirty="0"/>
              <a:t>Example</a:t>
            </a:r>
            <a:r>
              <a:rPr lang="en-US" sz="1600" dirty="0"/>
              <a:t>:  </a:t>
            </a:r>
            <a:r>
              <a:rPr lang="en-US" sz="1600" b="1" dirty="0"/>
              <a:t>#pragma  </a:t>
            </a:r>
            <a:r>
              <a:rPr lang="en-US" sz="1600" b="1" dirty="0" err="1"/>
              <a:t>omp</a:t>
            </a:r>
            <a:r>
              <a:rPr lang="en-US" sz="1600" b="1" dirty="0"/>
              <a:t>  parallel  default(shared)  private(</a:t>
            </a:r>
            <a:r>
              <a:rPr lang="en-US" sz="1600" b="1" dirty="0" err="1"/>
              <a:t>beta,pi</a:t>
            </a:r>
            <a:r>
              <a:rPr lang="en-US" sz="1600" b="1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908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(2)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800" dirty="0"/>
              <a:t> PARALLEL Region Construct</a:t>
            </a:r>
          </a:p>
          <a:p>
            <a:pPr lvl="1"/>
            <a:r>
              <a:rPr lang="en-US" sz="2400" dirty="0"/>
              <a:t>A parallel region is a block of code that will be executed by multiple threads. This is the fundamental </a:t>
            </a:r>
            <a:r>
              <a:rPr lang="en-US" sz="2400" dirty="0" err="1"/>
              <a:t>OpenMP</a:t>
            </a:r>
            <a:r>
              <a:rPr lang="en-US" sz="2400" dirty="0"/>
              <a:t> parallel construct.</a:t>
            </a:r>
            <a:endParaRPr lang="en-US" sz="1800" dirty="0"/>
          </a:p>
          <a:p>
            <a:pPr lvl="1"/>
            <a:r>
              <a:rPr lang="en-US" sz="2400" dirty="0"/>
              <a:t>Format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64524"/>
              </p:ext>
            </p:extLst>
          </p:nvPr>
        </p:nvGraphicFramePr>
        <p:xfrm>
          <a:off x="2819400" y="3048000"/>
          <a:ext cx="7010400" cy="243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#pragma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omp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parallel  </a:t>
                      </a:r>
                      <a:r>
                        <a:rPr lang="en-US" i="1" dirty="0"/>
                        <a:t>[clause ...] </a:t>
                      </a:r>
                      <a:r>
                        <a:rPr lang="en-US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 </a:t>
                      </a:r>
                      <a:endParaRPr lang="en-US" i="1" dirty="0"/>
                    </a:p>
                    <a:p>
                      <a:endParaRPr lang="en-US" i="1" dirty="0"/>
                    </a:p>
                    <a:p>
                      <a:r>
                        <a:rPr lang="en-US" i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structured_block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7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50372"/>
            <a:ext cx="4830485" cy="408362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3849754"/>
            <a:ext cx="2608855" cy="1749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9945" y="31772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576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(3)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800" dirty="0"/>
              <a:t> PARALLEL Region Construct</a:t>
            </a:r>
          </a:p>
          <a:p>
            <a:pPr lvl="1"/>
            <a:r>
              <a:rPr lang="en-US" altLang="zh-CN" sz="2400" dirty="0"/>
              <a:t>How Many Threads?</a:t>
            </a:r>
          </a:p>
          <a:p>
            <a:pPr lvl="2"/>
            <a:r>
              <a:rPr lang="en-US" altLang="zh-CN" sz="2400" dirty="0"/>
              <a:t>Setting of the </a:t>
            </a:r>
            <a:r>
              <a:rPr lang="en-US" altLang="zh-CN" sz="2400" b="1" dirty="0"/>
              <a:t>NUM_THREADS</a:t>
            </a:r>
            <a:r>
              <a:rPr lang="en-US" altLang="zh-CN" sz="2400" dirty="0"/>
              <a:t> clause</a:t>
            </a:r>
          </a:p>
          <a:p>
            <a:pPr lvl="2"/>
            <a:r>
              <a:rPr lang="en-US" altLang="zh-CN" sz="2400" dirty="0"/>
              <a:t>Use of the </a:t>
            </a:r>
            <a:r>
              <a:rPr lang="en-US" altLang="zh-CN" sz="2400" dirty="0" err="1"/>
              <a:t>omp</a:t>
            </a:r>
            <a:r>
              <a:rPr lang="en-US" altLang="zh-CN" sz="2400" dirty="0"/>
              <a:t>: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set_num_threads</a:t>
            </a:r>
            <a:r>
              <a:rPr lang="en-US" altLang="zh-CN" sz="2400" b="1" dirty="0"/>
              <a:t>()</a:t>
            </a:r>
            <a:r>
              <a:rPr lang="en-US" altLang="zh-CN" sz="2400" dirty="0"/>
              <a:t> library function</a:t>
            </a:r>
          </a:p>
          <a:p>
            <a:pPr lvl="2"/>
            <a:r>
              <a:rPr lang="en-US" altLang="zh-CN" sz="2400" dirty="0"/>
              <a:t>Setting of the </a:t>
            </a:r>
            <a:r>
              <a:rPr lang="en-US" altLang="zh-CN" sz="2400" b="1" dirty="0"/>
              <a:t>OMP_NUM_THREADS</a:t>
            </a:r>
            <a:r>
              <a:rPr lang="en-US" altLang="zh-CN" sz="2400" dirty="0"/>
              <a:t> environment variable</a:t>
            </a:r>
          </a:p>
          <a:p>
            <a:pPr lvl="2"/>
            <a:r>
              <a:rPr lang="en-US" altLang="zh-CN" sz="2400" dirty="0"/>
              <a:t>Implementation default - usually the number of CPUs on a node</a:t>
            </a:r>
          </a:p>
          <a:p>
            <a:pPr lvl="2"/>
            <a:r>
              <a:rPr lang="en-US" altLang="zh-CN" sz="2400" dirty="0"/>
              <a:t>Threads are numbered from 0 (master thread) to N-1</a:t>
            </a:r>
          </a:p>
          <a:p>
            <a:pPr marL="914400" lvl="2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248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83853-481B-49CD-9505-297477201B5C}"/>
              </a:ext>
            </a:extLst>
          </p:cNvPr>
          <p:cNvSpPr/>
          <p:nvPr/>
        </p:nvSpPr>
        <p:spPr>
          <a:xfrm>
            <a:off x="533400" y="1066800"/>
            <a:ext cx="11506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Online Proctored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Exam:​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Time: Week 6 discussion session – 2 hours: 3:30-5:30PM (Los Angeles time) 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Format: Open-book, open-notes 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[Attendance is required, no make-up given]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Proctoring: 2 proctors watching different subgroups of students in separate Zoom meetings, links will be sent to students in advance 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Require </a:t>
            </a:r>
            <a:r>
              <a:rPr lang="en-US" b="1" dirty="0">
                <a:solidFill>
                  <a:srgbClr val="2E75B6"/>
                </a:solidFill>
                <a:latin typeface="Calibri" panose="020F0502020204030204" pitchFamily="34" charset="0"/>
              </a:rPr>
              <a:t>camera-enabled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device​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Receiving and returning your exam:​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Exam will be released on Piazza under resource page at/around 3:26 PM​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You will submit the completed exam on Blackboard (a submission portal will be created in advance)​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Completing your exam:​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Download the assignment pages (exam pages) as pdf files on to your tablet and annotate it with your answers. </a:t>
            </a: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Only hand-annotated pdf files are acceptable.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Require a </a:t>
            </a:r>
            <a:r>
              <a:rPr lang="en-US" b="1" dirty="0">
                <a:solidFill>
                  <a:srgbClr val="2E75B6"/>
                </a:solidFill>
                <a:latin typeface="Calibri" panose="020F0502020204030204" pitchFamily="34" charset="0"/>
              </a:rPr>
              <a:t>writable tablet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device​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Coverage: 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Week 1-Week 5 contents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(Week 6 contents - analytical modeling &amp; communication primitives - not covered)​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Special note 1: 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Important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- discussion 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attendance is required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 on Week 5 (Sept 18)!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10-min midterm trial run to make sure all students are prepared for and comfortable with the exam process​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Special note 2:​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have created a Piazza poll [link] to collect info regarding your available resources/capabilities to complete the exam with writable tablet. Everyone is 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required to participate in the poll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B10ED89-FD0B-471E-930A-DD864F43EE28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b="1" dirty="0"/>
              <a:t>Midterm 1</a:t>
            </a:r>
          </a:p>
        </p:txBody>
      </p:sp>
    </p:spTree>
    <p:extLst>
      <p:ext uri="{BB962C8B-B14F-4D97-AF65-F5344CB8AC3E}">
        <p14:creationId xmlns:p14="http://schemas.microsoft.com/office/powerpoint/2010/main" val="80945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(4)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762000"/>
            <a:ext cx="5943600" cy="5029200"/>
          </a:xfrm>
        </p:spPr>
        <p:txBody>
          <a:bodyPr/>
          <a:lstStyle/>
          <a:p>
            <a:r>
              <a:rPr lang="en-US" sz="2800" dirty="0"/>
              <a:t> PARALLEL Region Construct Example: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altLang="zh-CN" sz="1800" dirty="0"/>
              <a:t>When a thread reaches a PARALLEL directive, it creates a team of threads and becomes the master of the team with thread number 0</a:t>
            </a:r>
          </a:p>
          <a:p>
            <a:pPr lvl="1"/>
            <a:r>
              <a:rPr lang="en-US" altLang="zh-CN" sz="1800" dirty="0"/>
              <a:t>The code in parallel region is executed by</a:t>
            </a:r>
          </a:p>
          <a:p>
            <a:pPr marL="457200" lvl="1" indent="0">
              <a:buNone/>
            </a:pPr>
            <a:r>
              <a:rPr lang="en-US" altLang="zh-CN" sz="1800" dirty="0"/>
              <a:t>     all threads</a:t>
            </a:r>
          </a:p>
          <a:p>
            <a:pPr lvl="1"/>
            <a:r>
              <a:rPr lang="en-US" altLang="zh-CN" sz="1800" dirty="0"/>
              <a:t>There is implied barrier at the end of a parallel section. Only the master thread continues execution past this point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307024"/>
            <a:ext cx="2291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 task();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05800" y="937648"/>
            <a:ext cx="1485900" cy="369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Thread</a:t>
            </a:r>
            <a:endParaRPr lang="zh-CN" altLang="en-US" sz="1600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9048750" y="1307024"/>
            <a:ext cx="0" cy="29317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03180" y="1577599"/>
            <a:ext cx="236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903180" y="1987982"/>
            <a:ext cx="478820" cy="36259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635809" y="1925665"/>
            <a:ext cx="507044" cy="43976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038741" y="1949396"/>
            <a:ext cx="0" cy="43976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467600" y="2427746"/>
            <a:ext cx="990600" cy="1001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 thread ID =0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514382" y="2427746"/>
            <a:ext cx="1010619" cy="1001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Team thread ID =1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01200" y="2427746"/>
            <a:ext cx="990600" cy="1001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Team</a:t>
            </a:r>
          </a:p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ID =2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79429" y="3675637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task()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32606" y="3675637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task()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90641" y="3675637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task()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7467601" y="4191000"/>
            <a:ext cx="3027465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17064" y="420615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Implied Barrier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05800" y="4648200"/>
            <a:ext cx="1485900" cy="369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Thread</a:t>
            </a:r>
            <a:endParaRPr lang="zh-CN" altLang="en-US" sz="16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025179" y="4206158"/>
            <a:ext cx="0" cy="44204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(5)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400" dirty="0"/>
              <a:t> </a:t>
            </a:r>
            <a:r>
              <a:rPr lang="en-US" altLang="zh-CN" sz="2400" dirty="0"/>
              <a:t>Work-Sharing Constructs</a:t>
            </a:r>
            <a:endParaRPr lang="en-US" sz="2400" dirty="0"/>
          </a:p>
          <a:p>
            <a:pPr lvl="1"/>
            <a:r>
              <a:rPr lang="en-US" altLang="zh-CN" sz="2000" dirty="0"/>
              <a:t>Divide the execution of the enclosed code region among the members of the team that encounter it.</a:t>
            </a:r>
          </a:p>
          <a:p>
            <a:pPr lvl="1"/>
            <a:r>
              <a:rPr lang="en-US" altLang="zh-CN" sz="2000" dirty="0"/>
              <a:t>There is no implied barrier upon entry to a work-sharing construct, however there is an implied barrier at the end of a work sharing construct.</a:t>
            </a:r>
          </a:p>
          <a:p>
            <a:pPr lvl="1"/>
            <a:r>
              <a:rPr lang="en-US" altLang="zh-CN" sz="2000" dirty="0"/>
              <a:t>Types of Work-Sharing Constructs:</a:t>
            </a:r>
          </a:p>
          <a:p>
            <a:pPr lvl="2"/>
            <a:r>
              <a:rPr lang="en-US" altLang="zh-CN" sz="2000" b="1" dirty="0"/>
              <a:t>DO / for</a:t>
            </a:r>
            <a:r>
              <a:rPr lang="en-US" altLang="zh-CN" sz="2000" dirty="0"/>
              <a:t> - shares iterations of a loop across the team. Represents a type of "data parallelism".</a:t>
            </a:r>
          </a:p>
          <a:p>
            <a:pPr lvl="2"/>
            <a:r>
              <a:rPr lang="en-US" altLang="zh-CN" sz="2000" b="1" dirty="0"/>
              <a:t>SECTIONS</a:t>
            </a:r>
            <a:r>
              <a:rPr lang="en-US" altLang="zh-CN" sz="2000" dirty="0"/>
              <a:t> - breaks work into separate, discrete sections. Each section is executed by a thread. Can be used to implement a type of "functional parallelism".</a:t>
            </a:r>
          </a:p>
          <a:p>
            <a:pPr lvl="2"/>
            <a:r>
              <a:rPr lang="en-US" altLang="zh-CN" sz="2000" b="1" dirty="0"/>
              <a:t>SINGLE</a:t>
            </a:r>
            <a:r>
              <a:rPr lang="en-US" altLang="zh-CN" sz="2000" dirty="0"/>
              <a:t> - serializes a section of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15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(6)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altLang="zh-CN" dirty="0"/>
              <a:t>DO/for directive</a:t>
            </a:r>
          </a:p>
          <a:p>
            <a:pPr lvl="1"/>
            <a:r>
              <a:rPr lang="en-US" altLang="zh-CN" sz="2200" dirty="0"/>
              <a:t>Specify that the iterations of the loop immediately following it must be executed in parallel by the team. </a:t>
            </a:r>
          </a:p>
          <a:p>
            <a:pPr lvl="1"/>
            <a:r>
              <a:rPr lang="en-US" altLang="zh-CN" sz="2200" dirty="0"/>
              <a:t>Assume a parallel region has already been initiated, otherwise it executes in serial on a single processor</a:t>
            </a:r>
          </a:p>
          <a:p>
            <a:pPr lvl="1"/>
            <a:r>
              <a:rPr lang="en-US" altLang="zh-CN" sz="2000" dirty="0"/>
              <a:t>Format: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r>
              <a:rPr lang="en-US" altLang="zh-CN" sz="1600" b="1" dirty="0"/>
              <a:t>SCHEDULE</a:t>
            </a:r>
            <a:r>
              <a:rPr lang="en-US" altLang="zh-CN" sz="1600" dirty="0"/>
              <a:t>: Describes how iterations of the loop are divided among the threads in the team. The default schedule is implementation dependent.</a:t>
            </a:r>
          </a:p>
          <a:p>
            <a:pPr lvl="2"/>
            <a:r>
              <a:rPr lang="en-US" altLang="zh-CN" sz="1600" dirty="0"/>
              <a:t>Loop iterations are divided into pieces of size </a:t>
            </a:r>
            <a:r>
              <a:rPr lang="en-US" altLang="zh-CN" sz="1600" b="1" i="1" dirty="0">
                <a:solidFill>
                  <a:schemeClr val="tx1"/>
                </a:solidFill>
              </a:rPr>
              <a:t>chunk</a:t>
            </a:r>
            <a:r>
              <a:rPr lang="en-US" altLang="zh-CN" sz="1600" i="1" dirty="0"/>
              <a:t> </a:t>
            </a:r>
            <a:r>
              <a:rPr lang="en-US" altLang="zh-CN" sz="1600" dirty="0"/>
              <a:t>and assigned to threads</a:t>
            </a:r>
            <a:r>
              <a:rPr lang="en-US" altLang="zh-CN" sz="1600" i="1" dirty="0"/>
              <a:t> </a:t>
            </a:r>
            <a:endParaRPr lang="en-US" altLang="zh-CN" sz="1600" dirty="0"/>
          </a:p>
          <a:p>
            <a:pPr lvl="1"/>
            <a:endParaRPr lang="en-US" sz="2200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7519"/>
              </p:ext>
            </p:extLst>
          </p:nvPr>
        </p:nvGraphicFramePr>
        <p:xfrm>
          <a:off x="2819401" y="3200400"/>
          <a:ext cx="7696201" cy="167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#pragma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omp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for </a:t>
                      </a:r>
                      <a:r>
                        <a:rPr lang="en-US" i="1" dirty="0"/>
                        <a:t>[clause ...]</a:t>
                      </a:r>
                      <a:r>
                        <a:rPr lang="en-US" altLang="zh-CN" dirty="0"/>
                        <a:t>  schedule </a:t>
                      </a:r>
                      <a:r>
                        <a:rPr lang="en-US" altLang="zh-CN" i="1" dirty="0"/>
                        <a:t>(</a:t>
                      </a:r>
                      <a:r>
                        <a:rPr lang="en-US" altLang="zh-CN" i="1" dirty="0" err="1"/>
                        <a:t>schedule_type</a:t>
                      </a:r>
                      <a:r>
                        <a:rPr lang="en-US" altLang="zh-CN" i="1" dirty="0"/>
                        <a:t> , [chunk]) </a:t>
                      </a:r>
                      <a:r>
                        <a:rPr lang="en-US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</a:t>
                      </a:r>
                      <a:endParaRPr lang="en-US" i="1" dirty="0"/>
                    </a:p>
                    <a:p>
                      <a:r>
                        <a:rPr lang="en-US" i="1" dirty="0"/>
                        <a:t>                                 …… </a:t>
                      </a:r>
                    </a:p>
                    <a:p>
                      <a:r>
                        <a:rPr lang="en-US" i="1" dirty="0"/>
                        <a:t>                           </a:t>
                      </a:r>
                    </a:p>
                    <a:p>
                      <a:r>
                        <a:rPr lang="en-US" i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for_loop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0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Directives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Schedule: </a:t>
            </a:r>
          </a:p>
          <a:p>
            <a:pPr lvl="1"/>
            <a:r>
              <a:rPr lang="en-US" altLang="zh-CN" dirty="0"/>
              <a:t>Describes how iterations of the loop are divided among the threads in the team.</a:t>
            </a:r>
          </a:p>
          <a:p>
            <a:r>
              <a:rPr lang="en-US" dirty="0"/>
              <a:t>STATIC: loop iterations divided in pieces of size </a:t>
            </a:r>
            <a:r>
              <a:rPr lang="en-US" i="1" dirty="0"/>
              <a:t>chunk </a:t>
            </a:r>
            <a:r>
              <a:rPr lang="en-US" dirty="0"/>
              <a:t>and statically assigned to threads</a:t>
            </a:r>
            <a:endParaRPr lang="en-US" i="1" dirty="0"/>
          </a:p>
          <a:p>
            <a:r>
              <a:rPr lang="en-US" dirty="0"/>
              <a:t>DYNAMIC: loop iterations divided in pieces of size </a:t>
            </a:r>
            <a:r>
              <a:rPr lang="en-US" i="1" dirty="0"/>
              <a:t>chunk</a:t>
            </a:r>
            <a:r>
              <a:rPr lang="en-US" dirty="0"/>
              <a:t> and dynamically scheduled</a:t>
            </a:r>
          </a:p>
          <a:p>
            <a:r>
              <a:rPr lang="en-US" dirty="0"/>
              <a:t>RUNTIME: scheduling decision is deferred until runtime</a:t>
            </a:r>
          </a:p>
          <a:p>
            <a:endParaRPr lang="en-US" dirty="0"/>
          </a:p>
          <a:p>
            <a:r>
              <a:rPr lang="en-US" dirty="0"/>
              <a:t>For more info: </a:t>
            </a:r>
            <a:r>
              <a:rPr lang="en-US" dirty="0">
                <a:hlinkClick r:id="rId2"/>
              </a:rPr>
              <a:t>http://jakascorner.com/blog/2016/06/omp-for-scheduling.html#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5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When workload can be evenly divided among threads</a:t>
            </a:r>
          </a:p>
          <a:p>
            <a:pPr lvl="1"/>
            <a:r>
              <a:rPr lang="en-US" dirty="0"/>
              <a:t>Example: Blocked MM, Parallel K-means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Uneven workload</a:t>
            </a:r>
          </a:p>
          <a:p>
            <a:pPr lvl="1"/>
            <a:r>
              <a:rPr lang="en-US" dirty="0"/>
              <a:t>Example: Parallel </a:t>
            </a:r>
            <a:r>
              <a:rPr lang="en-US"/>
              <a:t>Graph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8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Directive 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Clauses for Do/for directive</a:t>
            </a:r>
          </a:p>
          <a:p>
            <a:endParaRPr lang="en-US" dirty="0"/>
          </a:p>
          <a:p>
            <a:r>
              <a:rPr lang="en-US" dirty="0"/>
              <a:t>NO WAIT: threads do not synchronize at the end of the loop</a:t>
            </a:r>
          </a:p>
          <a:p>
            <a:endParaRPr lang="en-US" dirty="0"/>
          </a:p>
          <a:p>
            <a:r>
              <a:rPr lang="en-US" dirty="0"/>
              <a:t>ORDERED: the iterations (of a particular statement  within loop above which ordered directive used) of the loop executed in the order they would be in a serial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9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Directive 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Restrictions in Do/for directive</a:t>
            </a:r>
          </a:p>
          <a:p>
            <a:pPr lvl="1"/>
            <a:r>
              <a:rPr lang="en-US" dirty="0"/>
              <a:t>The loop should have a loop control. For example, while loops cannot be parallelized using this directive</a:t>
            </a:r>
          </a:p>
          <a:p>
            <a:pPr lvl="1"/>
            <a:r>
              <a:rPr lang="en-US" dirty="0"/>
              <a:t>It is illegal to branch outside the loop</a:t>
            </a:r>
          </a:p>
          <a:p>
            <a:pPr lvl="1"/>
            <a:r>
              <a:rPr lang="en-US" dirty="0"/>
              <a:t>Chunk size must be specified as a loop invariant integer expression and must evaluate to the same value for all the threads</a:t>
            </a:r>
          </a:p>
        </p:txBody>
      </p:sp>
    </p:spTree>
    <p:extLst>
      <p:ext uri="{BB962C8B-B14F-4D97-AF65-F5344CB8AC3E}">
        <p14:creationId xmlns:p14="http://schemas.microsoft.com/office/powerpoint/2010/main" val="46234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(10)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61660" y="762000"/>
            <a:ext cx="4739140" cy="5029200"/>
          </a:xfrm>
        </p:spPr>
        <p:txBody>
          <a:bodyPr/>
          <a:lstStyle/>
          <a:p>
            <a:r>
              <a:rPr lang="en-US" dirty="0"/>
              <a:t> DO/for Example: </a:t>
            </a:r>
            <a:r>
              <a:rPr lang="en-US" altLang="zh-CN" dirty="0"/>
              <a:t>vector-add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835546"/>
            <a:ext cx="3626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for [chunk = 10…]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for (i=0; i &lt; 30; i++)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c[i] = a[i] + b[i]; 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333928" y="2851207"/>
            <a:ext cx="5334073" cy="2366594"/>
            <a:chOff x="3934272" y="1437251"/>
            <a:chExt cx="5334073" cy="2366594"/>
          </a:xfrm>
        </p:grpSpPr>
        <p:grpSp>
          <p:nvGrpSpPr>
            <p:cNvPr id="2" name="组合 1"/>
            <p:cNvGrpSpPr/>
            <p:nvPr/>
          </p:nvGrpSpPr>
          <p:grpSpPr>
            <a:xfrm>
              <a:off x="3934272" y="1437251"/>
              <a:ext cx="5334073" cy="1981924"/>
              <a:chOff x="4038600" y="1426958"/>
              <a:chExt cx="5334073" cy="198192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443739" y="1426958"/>
                <a:ext cx="990600" cy="10012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 thread ID =0 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96000" y="1442457"/>
                <a:ext cx="1010619" cy="10012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Team thread ID =1 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696200" y="1442456"/>
                <a:ext cx="990600" cy="10012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Team</a:t>
                </a:r>
              </a:p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Thread</a:t>
                </a:r>
              </a:p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ID =2 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38600" y="2577885"/>
                <a:ext cx="18008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for (i=</a:t>
                </a:r>
                <a:r>
                  <a:rPr lang="nn-NO" altLang="zh-CN" sz="1600" dirty="0"/>
                  <a:t>0</a:t>
                </a:r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; i &lt;</a:t>
                </a:r>
                <a:r>
                  <a:rPr lang="nn-NO" altLang="zh-CN" sz="1600" dirty="0"/>
                  <a:t> 10</a:t>
                </a:r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; i++) </a:t>
                </a:r>
              </a:p>
              <a:p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    c[i] = a[i] + b[i]; 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zh-CN" sz="1600" dirty="0"/>
                  <a:t>  </a:t>
                </a:r>
                <a:endParaRPr lang="zh-CN" alt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15000" y="2577885"/>
                <a:ext cx="19050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for (i=</a:t>
                </a:r>
                <a:r>
                  <a:rPr lang="nn-NO" altLang="zh-CN" sz="1600" dirty="0"/>
                  <a:t>21</a:t>
                </a:r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; i &lt; </a:t>
                </a:r>
                <a:r>
                  <a:rPr lang="nn-NO" altLang="zh-CN" sz="1600" dirty="0"/>
                  <a:t>30</a:t>
                </a:r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; i++) </a:t>
                </a:r>
              </a:p>
              <a:p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    c[i] = a[i] + b[i]; 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zh-CN" sz="1600" dirty="0"/>
                  <a:t>  </a:t>
                </a:r>
                <a:endParaRPr lang="zh-CN" alt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67600" y="2575302"/>
                <a:ext cx="19050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for (i=</a:t>
                </a:r>
                <a:r>
                  <a:rPr lang="nn-NO" altLang="zh-CN" sz="1600" dirty="0"/>
                  <a:t>11</a:t>
                </a:r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; i &lt; </a:t>
                </a:r>
                <a:r>
                  <a:rPr lang="nn-NO" altLang="zh-CN" sz="1600" dirty="0"/>
                  <a:t>20</a:t>
                </a:r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; i++) </a:t>
                </a:r>
              </a:p>
              <a:p>
                <a:r>
                  <a:rPr lang="nn-NO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    c[i] = a[i] + b[i]; 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zh-CN" sz="1600" dirty="0"/>
                  <a:t>  </a:t>
                </a:r>
                <a:endParaRPr lang="zh-CN" altLang="en-US" sz="1600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096939" y="3326969"/>
              <a:ext cx="4894661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48414" y="349606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</a:rPr>
                <a:t>Implied Barrier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5148" y="1531185"/>
            <a:ext cx="2363276" cy="1082136"/>
            <a:chOff x="6379180" y="1307024"/>
            <a:chExt cx="2363276" cy="1082136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7524750" y="1307024"/>
              <a:ext cx="0" cy="2931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79180" y="1577599"/>
              <a:ext cx="2363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#pragma </a:t>
              </a:r>
              <a:r>
                <a:rPr lang="en-US" altLang="zh-CN" dirty="0" err="1"/>
                <a:t>omp</a:t>
              </a:r>
              <a:r>
                <a:rPr lang="en-US" altLang="zh-CN" dirty="0"/>
                <a:t> parallel</a:t>
              </a:r>
              <a:endParaRPr lang="zh-CN" altLang="en-US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6379180" y="1987981"/>
              <a:ext cx="478820" cy="36259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8111809" y="1925665"/>
              <a:ext cx="507044" cy="43976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7514741" y="1949396"/>
              <a:ext cx="0" cy="43976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62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88380" y="7156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Output: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1036760"/>
            <a:ext cx="1624885" cy="467824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24" y="152400"/>
            <a:ext cx="4724400" cy="601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2582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(11)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altLang="zh-CN" dirty="0"/>
              <a:t>SECTIONS directive</a:t>
            </a:r>
          </a:p>
          <a:p>
            <a:pPr lvl="1"/>
            <a:r>
              <a:rPr lang="en-US" altLang="zh-CN" sz="2000" dirty="0"/>
              <a:t>The SECTIONS directive is a non-iterative work-sharing construct. It specifies that the enclosed section(s) of code are to be divided among the threads in the team.</a:t>
            </a:r>
          </a:p>
          <a:p>
            <a:pPr lvl="1"/>
            <a:r>
              <a:rPr lang="en-US" altLang="zh-CN" sz="2000" dirty="0"/>
              <a:t>Each SECTION is executed once by a thread in the team. Different sections may be executed by different threads. It is possible for a thread to execute more than one section if it is quick enough and the implementation permits such.</a:t>
            </a:r>
          </a:p>
          <a:p>
            <a:pPr lvl="1"/>
            <a:r>
              <a:rPr lang="en-US" altLang="zh-CN" sz="2000" dirty="0"/>
              <a:t>Format: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sz="2200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25281"/>
              </p:ext>
            </p:extLst>
          </p:nvPr>
        </p:nvGraphicFramePr>
        <p:xfrm>
          <a:off x="2819400" y="3962400"/>
          <a:ext cx="7010400" cy="167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#pragma sections </a:t>
                      </a:r>
                      <a:r>
                        <a:rPr lang="en-US" i="1" dirty="0"/>
                        <a:t>[clause ...] </a:t>
                      </a:r>
                      <a:r>
                        <a:rPr lang="en-US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 </a:t>
                      </a:r>
                      <a:r>
                        <a:rPr lang="en-US" i="1" dirty="0"/>
                        <a:t>                               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{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#pragma </a:t>
                      </a:r>
                      <a:r>
                        <a:rPr lang="en-US" altLang="zh-CN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omp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section </a:t>
                      </a:r>
                      <a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 </a:t>
                      </a:r>
                    </a:p>
                    <a:p>
                      <a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 </a:t>
                      </a:r>
                      <a:r>
                        <a:rPr lang="en-US" altLang="zh-CN" i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structured_block</a:t>
                      </a:r>
                      <a:endParaRPr lang="en-US" altLang="zh-CN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#pragma </a:t>
                      </a:r>
                      <a:r>
                        <a:rPr lang="en-US" altLang="zh-CN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omp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section </a:t>
                      </a:r>
                      <a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 </a:t>
                      </a:r>
                    </a:p>
                    <a:p>
                      <a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 </a:t>
                      </a:r>
                      <a:r>
                        <a:rPr lang="en-US" altLang="zh-CN" i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structured_block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}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Today’s topic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OpenMP</a:t>
            </a:r>
            <a:endParaRPr lang="en-US" sz="2800" dirty="0"/>
          </a:p>
          <a:p>
            <a:pPr lvl="1"/>
            <a:r>
              <a:rPr lang="en-US" sz="2400" dirty="0"/>
              <a:t>What is </a:t>
            </a:r>
            <a:r>
              <a:rPr lang="en-US" sz="2400" dirty="0" err="1"/>
              <a:t>OpenMP</a:t>
            </a:r>
            <a:endParaRPr lang="en-US" sz="2400" dirty="0"/>
          </a:p>
          <a:p>
            <a:pPr lvl="1"/>
            <a:r>
              <a:rPr lang="en-US" sz="2400" dirty="0" err="1"/>
              <a:t>OpenMP</a:t>
            </a:r>
            <a:r>
              <a:rPr lang="en-US" sz="2400" dirty="0"/>
              <a:t> programming model</a:t>
            </a:r>
          </a:p>
          <a:p>
            <a:pPr lvl="1"/>
            <a:r>
              <a:rPr lang="en-US" sz="2400" dirty="0" err="1"/>
              <a:t>OpenMP</a:t>
            </a:r>
            <a:r>
              <a:rPr lang="en-US" sz="2400" dirty="0"/>
              <a:t> directives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4626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(12)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61660" y="762000"/>
            <a:ext cx="4739140" cy="5029200"/>
          </a:xfrm>
        </p:spPr>
        <p:txBody>
          <a:bodyPr/>
          <a:lstStyle/>
          <a:p>
            <a:r>
              <a:rPr lang="en-US" dirty="0"/>
              <a:t> SECTIONS Example: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688475"/>
            <a:ext cx="3676071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sections [clause…]</a:t>
            </a:r>
          </a:p>
          <a:p>
            <a:r>
              <a:rPr lang="nn-NO" altLang="zh-CN" dirty="0"/>
              <a:t>        {     </a:t>
            </a:r>
          </a:p>
          <a:p>
            <a:r>
              <a:rPr lang="nn-NO" altLang="zh-CN" dirty="0"/>
              <a:t>	#pragma omp section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for (i=0; i &lt; 10; i++)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     </a:t>
            </a:r>
            <a:r>
              <a:rPr lang="nn-NO" altLang="zh-CN" b="1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[i] = a[i] + b[i]; </a:t>
            </a:r>
          </a:p>
          <a:p>
            <a:r>
              <a:rPr lang="nn-NO" altLang="zh-CN" dirty="0"/>
              <a:t>                 #pragma omp section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   for (i=0; i &lt; 10; i++)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         </a:t>
            </a:r>
            <a:r>
              <a:rPr lang="nn-NO" altLang="zh-CN" b="1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[i] = a[i] </a:t>
            </a:r>
            <a:r>
              <a:rPr lang="nn-NO" altLang="zh-CN" sz="20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b[i];</a:t>
            </a:r>
          </a:p>
          <a:p>
            <a:r>
              <a:rPr lang="nn-NO" altLang="zh-CN" dirty="0"/>
              <a:t>        } 	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019802" y="2850725"/>
            <a:ext cx="3704899" cy="2026857"/>
            <a:chOff x="4038600" y="1426958"/>
            <a:chExt cx="3429853" cy="1950701"/>
          </a:xfrm>
        </p:grpSpPr>
        <p:sp>
          <p:nvSpPr>
            <p:cNvPr id="18" name="矩形 17"/>
            <p:cNvSpPr/>
            <p:nvPr/>
          </p:nvSpPr>
          <p:spPr>
            <a:xfrm>
              <a:off x="4443739" y="1426958"/>
              <a:ext cx="990600" cy="1001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 thread </a:t>
              </a:r>
            </a:p>
            <a:p>
              <a:pPr algn="ctr"/>
              <a:r>
                <a:rPr lang="en-US" altLang="zh-CN" dirty="0"/>
                <a:t>ID =0 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0" y="1442457"/>
              <a:ext cx="1010619" cy="1001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Team thread 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ID =1 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8600" y="2577885"/>
              <a:ext cx="1667184" cy="79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for (i=0; i &lt; 10; i++) </a:t>
              </a:r>
            </a:p>
            <a:p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    </a:t>
              </a:r>
              <a:r>
                <a:rPr lang="nn-NO" altLang="zh-CN" sz="1600" b="1" dirty="0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[i] = a[i] + b[i]; 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en-US" altLang="zh-CN" sz="1600" dirty="0"/>
                <a:t>  </a:t>
              </a:r>
              <a:endParaRPr lang="zh-CN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1269" y="2577884"/>
              <a:ext cx="1667184" cy="79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for (i=0; i &lt; 10; i++) </a:t>
              </a:r>
            </a:p>
            <a:p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    </a:t>
              </a:r>
              <a:r>
                <a:rPr lang="nn-NO" altLang="zh-CN" sz="1600" b="1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[i] = a[i] - b[i]; 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en-US" altLang="zh-CN" sz="1600" dirty="0"/>
                <a:t>  </a:t>
              </a:r>
              <a:endParaRPr lang="zh-CN" altLang="en-US" sz="16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5148" y="1531186"/>
            <a:ext cx="2363276" cy="1212015"/>
            <a:chOff x="6379180" y="1307024"/>
            <a:chExt cx="2363276" cy="1212015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7524750" y="1307024"/>
              <a:ext cx="0" cy="2931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79180" y="1577599"/>
              <a:ext cx="2363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#pragma </a:t>
              </a:r>
              <a:r>
                <a:rPr lang="en-US" altLang="zh-CN" dirty="0" err="1"/>
                <a:t>omp</a:t>
              </a:r>
              <a:r>
                <a:rPr lang="en-US" altLang="zh-CN" dirty="0"/>
                <a:t> parallel</a:t>
              </a:r>
              <a:endParaRPr lang="zh-CN" altLang="en-US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6730632" y="1987981"/>
              <a:ext cx="381000" cy="53105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8026032" y="1946931"/>
              <a:ext cx="381395" cy="57210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/>
        </p:nvCxnSpPr>
        <p:spPr>
          <a:xfrm>
            <a:off x="6096000" y="4740925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91600" y="489158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Implied Barrier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5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73" y="609600"/>
            <a:ext cx="4693227" cy="5389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8700" y="11027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Output: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600200"/>
            <a:ext cx="2133600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886700" cy="930274"/>
          </a:xfrm>
        </p:spPr>
        <p:txBody>
          <a:bodyPr/>
          <a:lstStyle/>
          <a:p>
            <a:r>
              <a:rPr lang="en-US" dirty="0"/>
              <a:t>Nested Parallelism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5763296" cy="531996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2209800"/>
            <a:ext cx="2971799" cy="29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11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(13)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altLang="zh-CN" dirty="0"/>
              <a:t>SINGLE directive</a:t>
            </a:r>
          </a:p>
          <a:p>
            <a:pPr lvl="1"/>
            <a:r>
              <a:rPr lang="en-US" altLang="zh-CN" sz="2200" dirty="0"/>
              <a:t>The enclosed code is to be executed by only one thread in the team.</a:t>
            </a:r>
          </a:p>
          <a:p>
            <a:pPr lvl="1"/>
            <a:r>
              <a:rPr lang="en-US" altLang="zh-CN" sz="2200" dirty="0"/>
              <a:t>Threads in the team that do not execute the SINGLE directive, wait at the end of the enclosed code block, unless a </a:t>
            </a:r>
          </a:p>
          <a:p>
            <a:pPr marL="457200" lvl="1" indent="0">
              <a:buNone/>
            </a:pPr>
            <a:r>
              <a:rPr lang="en-US" altLang="zh-CN" sz="2200" i="1" dirty="0"/>
              <a:t>     </a:t>
            </a:r>
            <a:r>
              <a:rPr lang="en-US" altLang="zh-CN" sz="2200" i="1" dirty="0" err="1"/>
              <a:t>nowait</a:t>
            </a:r>
            <a:r>
              <a:rPr lang="en-US" altLang="zh-CN" sz="2200" dirty="0"/>
              <a:t> clause is specified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sz="2000" dirty="0"/>
              <a:t>Format: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sz="2200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50"/>
              </p:ext>
            </p:extLst>
          </p:nvPr>
        </p:nvGraphicFramePr>
        <p:xfrm>
          <a:off x="2819400" y="3657600"/>
          <a:ext cx="6248400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#pragma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omp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single </a:t>
                      </a:r>
                      <a:r>
                        <a:rPr lang="en-US" i="1" dirty="0"/>
                        <a:t>[clause ...] </a:t>
                      </a:r>
                      <a:r>
                        <a:rPr lang="en-US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      </a:t>
                      </a:r>
                    </a:p>
                    <a:p>
                      <a:endParaRPr lang="en-US" altLang="zh-CN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altLang="zh-CN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</a:t>
                      </a:r>
                      <a:r>
                        <a:rPr lang="en-US" altLang="zh-CN" i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structured_block</a:t>
                      </a:r>
                      <a:endParaRPr lang="en-US" altLang="zh-CN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129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(14)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61660" y="762000"/>
            <a:ext cx="4739140" cy="5029200"/>
          </a:xfrm>
        </p:spPr>
        <p:txBody>
          <a:bodyPr/>
          <a:lstStyle/>
          <a:p>
            <a:r>
              <a:rPr lang="en-US" dirty="0"/>
              <a:t> SINGLE Example: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688476"/>
            <a:ext cx="339875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single[clause…]</a:t>
            </a:r>
          </a:p>
          <a:p>
            <a:r>
              <a:rPr lang="nn-NO" altLang="zh-CN" dirty="0"/>
              <a:t>        {    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 for (i=0; i &lt; 10; i++)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       </a:t>
            </a:r>
            <a:r>
              <a:rPr lang="nn-NO" altLang="zh-CN" b="1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[i] = a[i] </a:t>
            </a:r>
            <a:r>
              <a:rPr lang="nn-NO" altLang="zh-CN" sz="2000" dirty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b[i];</a:t>
            </a:r>
          </a:p>
          <a:p>
            <a:r>
              <a:rPr lang="nn-NO" altLang="zh-CN" dirty="0"/>
              <a:t>        } 	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019802" y="2850725"/>
            <a:ext cx="3314049" cy="2026857"/>
            <a:chOff x="4038600" y="1426958"/>
            <a:chExt cx="3068019" cy="1950701"/>
          </a:xfrm>
        </p:grpSpPr>
        <p:sp>
          <p:nvSpPr>
            <p:cNvPr id="18" name="矩形 17"/>
            <p:cNvSpPr/>
            <p:nvPr/>
          </p:nvSpPr>
          <p:spPr>
            <a:xfrm>
              <a:off x="4443739" y="1426958"/>
              <a:ext cx="990600" cy="1001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 thread </a:t>
              </a:r>
            </a:p>
            <a:p>
              <a:pPr algn="ctr"/>
              <a:r>
                <a:rPr lang="en-US" altLang="zh-CN" dirty="0"/>
                <a:t>ID =0 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0" y="1442457"/>
              <a:ext cx="1010619" cy="1001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Team thread 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ID =1 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8600" y="2577885"/>
              <a:ext cx="1667184" cy="79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for (i=0; i &lt; 10; i++) </a:t>
              </a:r>
            </a:p>
            <a:p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    </a:t>
              </a:r>
              <a:r>
                <a:rPr lang="nn-NO" altLang="zh-CN" sz="1600" b="1" dirty="0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r>
                <a:rPr lang="nn-NO" altLang="zh-CN" sz="1600" dirty="0">
                  <a:solidFill>
                    <a:schemeClr val="bg2">
                      <a:lumMod val="10000"/>
                    </a:schemeClr>
                  </a:solidFill>
                </a:rPr>
                <a:t>[i] = a[i] + b[i]; 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en-US" altLang="zh-CN" sz="1600" dirty="0"/>
                <a:t>  </a:t>
              </a:r>
              <a:endParaRPr lang="zh-CN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77479" y="2651050"/>
              <a:ext cx="537505" cy="32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  idle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5148" y="1531186"/>
            <a:ext cx="2363276" cy="1212015"/>
            <a:chOff x="6379180" y="1307024"/>
            <a:chExt cx="2363276" cy="1212015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7524750" y="1307024"/>
              <a:ext cx="0" cy="2931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79180" y="1577599"/>
              <a:ext cx="2363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#pragma </a:t>
              </a:r>
              <a:r>
                <a:rPr lang="en-US" altLang="zh-CN" dirty="0" err="1"/>
                <a:t>omp</a:t>
              </a:r>
              <a:r>
                <a:rPr lang="en-US" altLang="zh-CN" dirty="0"/>
                <a:t> parallel</a:t>
              </a:r>
              <a:endParaRPr lang="zh-CN" altLang="en-US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6730632" y="1987981"/>
              <a:ext cx="381000" cy="53105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8026032" y="1946931"/>
              <a:ext cx="381395" cy="57210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/>
        </p:nvCxnSpPr>
        <p:spPr>
          <a:xfrm>
            <a:off x="6096000" y="4740925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91600" y="489158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Implied Barrier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6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11027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Output: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"/>
            <a:ext cx="3276600" cy="540560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601" y="1624446"/>
            <a:ext cx="1271155" cy="3389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5526" y="3717925"/>
            <a:ext cx="11334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c1[</a:t>
            </a:r>
            <a:r>
              <a:rPr lang="en-US" sz="900" dirty="0" err="1">
                <a:solidFill>
                  <a:srgbClr val="000000"/>
                </a:solidFill>
              </a:rPr>
              <a:t>i</a:t>
            </a:r>
            <a:r>
              <a:rPr lang="en-US" sz="900" dirty="0">
                <a:solidFill>
                  <a:srgbClr val="000000"/>
                </a:solidFill>
              </a:rPr>
              <a:t>] = a[</a:t>
            </a:r>
            <a:r>
              <a:rPr lang="en-US" sz="900" dirty="0" err="1">
                <a:solidFill>
                  <a:srgbClr val="000000"/>
                </a:solidFill>
              </a:rPr>
              <a:t>i</a:t>
            </a:r>
            <a:r>
              <a:rPr lang="en-US" sz="900" dirty="0">
                <a:solidFill>
                  <a:srgbClr val="000000"/>
                </a:solidFill>
              </a:rPr>
              <a:t>]+b[</a:t>
            </a:r>
            <a:r>
              <a:rPr lang="en-US" sz="900" dirty="0" err="1">
                <a:solidFill>
                  <a:srgbClr val="000000"/>
                </a:solidFill>
              </a:rPr>
              <a:t>i</a:t>
            </a:r>
            <a:r>
              <a:rPr lang="en-US" sz="900" dirty="0">
                <a:solidFill>
                  <a:srgbClr val="000000"/>
                </a:solidFill>
              </a:rPr>
              <a:t>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6800" y="4854575"/>
            <a:ext cx="11334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d1[</a:t>
            </a:r>
            <a:r>
              <a:rPr lang="en-US" sz="900" dirty="0" err="1">
                <a:solidFill>
                  <a:srgbClr val="000000"/>
                </a:solidFill>
              </a:rPr>
              <a:t>i</a:t>
            </a:r>
            <a:r>
              <a:rPr lang="en-US" sz="900" dirty="0">
                <a:solidFill>
                  <a:srgbClr val="000000"/>
                </a:solidFill>
              </a:rPr>
              <a:t>] = a[</a:t>
            </a:r>
            <a:r>
              <a:rPr lang="en-US" sz="900" dirty="0" err="1">
                <a:solidFill>
                  <a:srgbClr val="000000"/>
                </a:solidFill>
              </a:rPr>
              <a:t>i</a:t>
            </a:r>
            <a:r>
              <a:rPr lang="en-US" sz="900" dirty="0">
                <a:solidFill>
                  <a:srgbClr val="000000"/>
                </a:solidFill>
              </a:rPr>
              <a:t>]+b[</a:t>
            </a:r>
            <a:r>
              <a:rPr lang="en-US" sz="900" dirty="0" err="1">
                <a:solidFill>
                  <a:srgbClr val="000000"/>
                </a:solidFill>
              </a:rPr>
              <a:t>i</a:t>
            </a:r>
            <a:r>
              <a:rPr lang="en-US" sz="900" dirty="0">
                <a:solidFill>
                  <a:srgbClr val="000000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7712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(15)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800" dirty="0"/>
              <a:t> </a:t>
            </a:r>
            <a:r>
              <a:rPr lang="en-US" altLang="zh-CN" sz="2800" dirty="0"/>
              <a:t>Combined parallel work-sharing constructs</a:t>
            </a:r>
          </a:p>
          <a:p>
            <a:pPr lvl="2"/>
            <a:r>
              <a:rPr lang="en-US" sz="2400" dirty="0"/>
              <a:t>Behave identically to an individual PARALLEL directive being immediately followed by a separate work-sharing directive</a:t>
            </a:r>
          </a:p>
          <a:p>
            <a:pPr lvl="2"/>
            <a:r>
              <a:rPr lang="en-US" sz="2400" dirty="0"/>
              <a:t>Most of the rules, clauses and restrictions that apply to both directives are in effect</a:t>
            </a:r>
            <a:endParaRPr lang="en-US" altLang="zh-CN" sz="2400" dirty="0"/>
          </a:p>
          <a:p>
            <a:pPr lvl="2"/>
            <a:r>
              <a:rPr lang="en-US" altLang="zh-CN" sz="2400" dirty="0"/>
              <a:t>Example:</a:t>
            </a: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endParaRPr lang="en-US" altLang="zh-CN" sz="14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15755" y="3962400"/>
            <a:ext cx="4564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parallel  default(share) private(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</a:t>
            </a:r>
            <a:r>
              <a:rPr lang="en-US" altLang="zh-CN" b="1" dirty="0"/>
              <a:t>for</a:t>
            </a:r>
            <a:r>
              <a:rPr lang="en-US" altLang="zh-CN" dirty="0"/>
              <a:t> schedule(static)</a:t>
            </a:r>
            <a:r>
              <a:rPr lang="nn-NO" altLang="zh-CN" dirty="0"/>
              <a:t>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for (i=0; i&lt;10; i++) 	           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printf(‘hello world’);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91201" y="460202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29400" y="4071758"/>
            <a:ext cx="513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parallel  for private(</a:t>
            </a:r>
            <a:r>
              <a:rPr lang="en-US" altLang="zh-CN" dirty="0" err="1"/>
              <a:t>i</a:t>
            </a:r>
            <a:r>
              <a:rPr lang="en-US" altLang="zh-CN" dirty="0"/>
              <a:t>) schedule(static)</a:t>
            </a:r>
            <a:r>
              <a:rPr lang="nn-NO" altLang="zh-CN" dirty="0"/>
              <a:t>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for (i=0; i&lt;10; i++) 	           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printf(‘hello world’);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7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(16)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800" dirty="0"/>
              <a:t> </a:t>
            </a:r>
            <a:r>
              <a:rPr lang="en-US" altLang="zh-CN" sz="2800" dirty="0"/>
              <a:t>Synchronization Constructs</a:t>
            </a:r>
          </a:p>
          <a:p>
            <a:pPr lvl="1"/>
            <a:r>
              <a:rPr lang="en-US" altLang="zh-CN" sz="2400" dirty="0"/>
              <a:t>MASTER Directive</a:t>
            </a:r>
          </a:p>
          <a:p>
            <a:pPr lvl="2"/>
            <a:r>
              <a:rPr lang="en-US" altLang="zh-CN" sz="2400" dirty="0"/>
              <a:t>The MASTER directive specifies a region that is to be executed only by the master thread of the team. All other threads on the team skip this section of code</a:t>
            </a:r>
          </a:p>
          <a:p>
            <a:pPr lvl="2"/>
            <a:r>
              <a:rPr lang="en-US" altLang="zh-CN" sz="2400" dirty="0"/>
              <a:t>Example:</a:t>
            </a: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endParaRPr lang="en-US" altLang="zh-CN" sz="14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97259" y="3275315"/>
            <a:ext cx="32321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</a:t>
            </a:r>
            <a:r>
              <a:rPr lang="en-US" altLang="zh-CN" b="1" dirty="0"/>
              <a:t>master</a:t>
            </a:r>
            <a:r>
              <a:rPr lang="nn-NO" altLang="zh-CN" dirty="0"/>
              <a:t>   </a:t>
            </a:r>
          </a:p>
          <a:p>
            <a:r>
              <a:rPr lang="nn-NO" altLang="zh-CN" dirty="0"/>
              <a:t>        {    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task();</a:t>
            </a:r>
          </a:p>
          <a:p>
            <a:r>
              <a:rPr lang="nn-NO" altLang="zh-CN" dirty="0"/>
              <a:t>        } 	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81248" y="3373029"/>
            <a:ext cx="2780649" cy="1610435"/>
            <a:chOff x="4443739" y="1426958"/>
            <a:chExt cx="2662880" cy="1549925"/>
          </a:xfrm>
        </p:grpSpPr>
        <p:sp>
          <p:nvSpPr>
            <p:cNvPr id="6" name="矩形 5"/>
            <p:cNvSpPr/>
            <p:nvPr/>
          </p:nvSpPr>
          <p:spPr>
            <a:xfrm>
              <a:off x="4443739" y="1426958"/>
              <a:ext cx="990600" cy="1001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 thread </a:t>
              </a:r>
            </a:p>
            <a:p>
              <a:pPr algn="ctr"/>
              <a:r>
                <a:rPr lang="en-US" altLang="zh-CN" dirty="0"/>
                <a:t>ID =0 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442457"/>
              <a:ext cx="1010619" cy="1001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Team thread 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ID =1 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1703" y="2637603"/>
              <a:ext cx="619633" cy="32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task()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8223" y="2651050"/>
              <a:ext cx="556017" cy="32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  idle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6351578" y="5005154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75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(17)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altLang="zh-CN" dirty="0"/>
              <a:t>Synchronization Constructs</a:t>
            </a:r>
          </a:p>
          <a:p>
            <a:pPr lvl="1"/>
            <a:r>
              <a:rPr lang="en-US" altLang="zh-CN" dirty="0"/>
              <a:t>CRITICAL Directive</a:t>
            </a:r>
          </a:p>
          <a:p>
            <a:pPr lvl="2"/>
            <a:r>
              <a:rPr lang="en-US" altLang="zh-CN" dirty="0"/>
              <a:t>The CRITICAL directive specifies a region of code that must be executed by only one thread at a time.</a:t>
            </a:r>
          </a:p>
          <a:p>
            <a:pPr lvl="2"/>
            <a:r>
              <a:rPr lang="en-US" altLang="zh-CN" dirty="0"/>
              <a:t>Example: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1" y="3225451"/>
            <a:ext cx="32321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</a:t>
            </a:r>
            <a:r>
              <a:rPr lang="en-US" altLang="zh-CN" b="1" dirty="0"/>
              <a:t>critical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</a:t>
            </a:r>
            <a:r>
              <a:rPr lang="nn-NO" altLang="zh-CN" dirty="0"/>
              <a:t>{    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task();</a:t>
            </a:r>
          </a:p>
          <a:p>
            <a:r>
              <a:rPr lang="nn-NO" altLang="zh-CN" dirty="0"/>
              <a:t>        } 	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94163" y="2952428"/>
            <a:ext cx="2780649" cy="1610435"/>
            <a:chOff x="4443739" y="1426958"/>
            <a:chExt cx="2662880" cy="1549925"/>
          </a:xfrm>
        </p:grpSpPr>
        <p:sp>
          <p:nvSpPr>
            <p:cNvPr id="6" name="矩形 5"/>
            <p:cNvSpPr/>
            <p:nvPr/>
          </p:nvSpPr>
          <p:spPr>
            <a:xfrm>
              <a:off x="4443739" y="1426958"/>
              <a:ext cx="990600" cy="1001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 thread </a:t>
              </a:r>
            </a:p>
            <a:p>
              <a:pPr algn="ctr"/>
              <a:r>
                <a:rPr lang="en-US" altLang="zh-CN" dirty="0"/>
                <a:t>ID =0 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442457"/>
              <a:ext cx="1010619" cy="1001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Team thread 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ID =1 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1703" y="2637603"/>
              <a:ext cx="619633" cy="32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task()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8223" y="2651050"/>
              <a:ext cx="556017" cy="32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  idle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844300" y="4548890"/>
            <a:ext cx="647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task()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248400" y="4983752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2026" y="4545975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  idle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(18)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400" dirty="0"/>
              <a:t> </a:t>
            </a:r>
            <a:r>
              <a:rPr lang="en-US" altLang="zh-CN" sz="2400" dirty="0"/>
              <a:t>Synchronization Constructs</a:t>
            </a:r>
          </a:p>
          <a:p>
            <a:pPr lvl="1"/>
            <a:r>
              <a:rPr lang="en-US" altLang="zh-CN" sz="2000" dirty="0"/>
              <a:t>ATOMIC Directive</a:t>
            </a:r>
          </a:p>
          <a:p>
            <a:pPr lvl="2"/>
            <a:r>
              <a:rPr lang="en-US" altLang="zh-CN" sz="2000" dirty="0"/>
              <a:t>The ATOMIC directive specifies that a specific memory location must be updated atomically, rather than letting multiple threads attempt to write to it. </a:t>
            </a:r>
          </a:p>
          <a:p>
            <a:pPr lvl="2"/>
            <a:r>
              <a:rPr lang="en-US" altLang="zh-CN" sz="2000" dirty="0"/>
              <a:t>Provide a mini-CRITICAL section.</a:t>
            </a:r>
          </a:p>
          <a:p>
            <a:pPr lvl="2"/>
            <a:r>
              <a:rPr lang="en-US" altLang="zh-CN" sz="2000" dirty="0"/>
              <a:t>Format: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Example: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endParaRPr lang="en-US" altLang="zh-CN" sz="12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419600"/>
            <a:ext cx="3179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     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</a:t>
            </a:r>
            <a:r>
              <a:rPr lang="en-US" altLang="zh-CN" b="1" dirty="0"/>
              <a:t>atomic</a:t>
            </a:r>
            <a:r>
              <a:rPr lang="en-US" altLang="zh-CN" dirty="0"/>
              <a:t> </a:t>
            </a:r>
            <a:r>
              <a:rPr lang="nn-NO" altLang="zh-CN" dirty="0"/>
              <a:t>    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 x = x + 1;</a:t>
            </a:r>
            <a:r>
              <a:rPr lang="nn-NO" altLang="zh-CN" dirty="0"/>
              <a:t> 	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aphicFrame>
        <p:nvGraphicFramePr>
          <p:cNvPr id="13" name="Table 1"/>
          <p:cNvGraphicFramePr>
            <a:graphicFrameLocks noGrp="1"/>
          </p:cNvGraphicFramePr>
          <p:nvPr/>
        </p:nvGraphicFramePr>
        <p:xfrm>
          <a:off x="3200400" y="3276600"/>
          <a:ext cx="6096000" cy="990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#pragma </a:t>
                      </a:r>
                      <a:r>
                        <a:rPr lang="en-US" altLang="zh-CN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omp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atomic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newline      </a:t>
                      </a:r>
                    </a:p>
                    <a:p>
                      <a:endParaRPr lang="en-US" altLang="zh-CN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altLang="zh-CN" i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</a:t>
                      </a:r>
                      <a:r>
                        <a:rPr lang="en-US" altLang="zh-CN" i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statement_expression</a:t>
                      </a:r>
                      <a:endParaRPr lang="en-US" altLang="zh-CN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OpenMP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35074"/>
            <a:ext cx="8991600" cy="4572001"/>
          </a:xfrm>
        </p:spPr>
        <p:txBody>
          <a:bodyPr/>
          <a:lstStyle/>
          <a:p>
            <a:r>
              <a:rPr lang="en-US" altLang="zh-TW" sz="2800" dirty="0" err="1"/>
              <a:t>OpenMP</a:t>
            </a:r>
            <a:r>
              <a:rPr lang="en-US" altLang="zh-TW" sz="2800" dirty="0"/>
              <a:t> (Open Multi-Processing) </a:t>
            </a:r>
          </a:p>
          <a:p>
            <a:pPr lvl="1"/>
            <a:r>
              <a:rPr lang="en-US" altLang="zh-TW" sz="2400" dirty="0"/>
              <a:t>Application programming interface (API) that supports multi-platform shared memory multi-processing programming</a:t>
            </a:r>
            <a:r>
              <a:rPr lang="en-US" sz="2400" dirty="0"/>
              <a:t> </a:t>
            </a:r>
          </a:p>
          <a:p>
            <a:pPr lvl="1"/>
            <a:r>
              <a:rPr lang="en-US" altLang="zh-TW" sz="2400" dirty="0"/>
              <a:t>A portable, scalable model</a:t>
            </a:r>
          </a:p>
          <a:p>
            <a:pPr lvl="1"/>
            <a:r>
              <a:rPr lang="en-US" altLang="zh-TW" sz="2400" dirty="0"/>
              <a:t>Consist of compiler directives, library routines, and environment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194434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(19)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400" dirty="0"/>
              <a:t> </a:t>
            </a:r>
            <a:r>
              <a:rPr lang="en-US" altLang="zh-CN" sz="2400" dirty="0"/>
              <a:t>Synchronization Constructs</a:t>
            </a:r>
          </a:p>
          <a:p>
            <a:pPr lvl="1"/>
            <a:r>
              <a:rPr lang="en-US" altLang="zh-CN" sz="2000" dirty="0"/>
              <a:t>BARRIER Directive</a:t>
            </a:r>
          </a:p>
          <a:p>
            <a:pPr lvl="2"/>
            <a:r>
              <a:rPr lang="en-US" altLang="zh-CN" sz="2000" dirty="0"/>
              <a:t>The BARRIER directive synchronizes all threads in the team.</a:t>
            </a:r>
          </a:p>
          <a:p>
            <a:pPr lvl="2"/>
            <a:r>
              <a:rPr lang="en-US" altLang="zh-CN" sz="2000" dirty="0"/>
              <a:t>When a BARRIER directive is reached, a thread will wait at that point until all other threads have reached that barrier. All threads then resume executing in parallel the code that follows the barrier.</a:t>
            </a:r>
          </a:p>
          <a:p>
            <a:pPr lvl="2"/>
            <a:r>
              <a:rPr lang="en-US" altLang="zh-CN" sz="2000" dirty="0"/>
              <a:t>Example: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endParaRPr lang="en-US" altLang="zh-CN" sz="12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1" y="35814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task_A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();</a:t>
            </a:r>
            <a:r>
              <a:rPr lang="en-US" altLang="zh-CN" dirty="0"/>
              <a:t>	 </a:t>
            </a:r>
          </a:p>
          <a:p>
            <a:r>
              <a:rPr lang="en-US" altLang="zh-CN" dirty="0"/>
              <a:t>           #pragma </a:t>
            </a:r>
            <a:r>
              <a:rPr lang="en-US" altLang="zh-CN" dirty="0" err="1"/>
              <a:t>omp</a:t>
            </a:r>
            <a:r>
              <a:rPr lang="en-US" altLang="zh-CN" dirty="0"/>
              <a:t> barrier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task_B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();</a:t>
            </a:r>
            <a:r>
              <a:rPr lang="en-US" altLang="zh-CN" dirty="0"/>
              <a:t>	 </a:t>
            </a:r>
            <a:r>
              <a:rPr lang="nn-NO" altLang="zh-CN" dirty="0"/>
              <a:t>		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94163" y="3373318"/>
            <a:ext cx="2780649" cy="1056449"/>
            <a:chOff x="4443739" y="1426958"/>
            <a:chExt cx="2662880" cy="1016754"/>
          </a:xfrm>
        </p:grpSpPr>
        <p:sp>
          <p:nvSpPr>
            <p:cNvPr id="6" name="矩形 5"/>
            <p:cNvSpPr/>
            <p:nvPr/>
          </p:nvSpPr>
          <p:spPr>
            <a:xfrm>
              <a:off x="4443739" y="1426958"/>
              <a:ext cx="990600" cy="1001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 thread </a:t>
              </a:r>
            </a:p>
            <a:p>
              <a:pPr algn="ctr"/>
              <a:r>
                <a:rPr lang="en-US" altLang="zh-CN" dirty="0"/>
                <a:t>ID =0 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442457"/>
              <a:ext cx="1010619" cy="1001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Team thread 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ID =1 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6416892" y="5104108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34922" y="4545290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task_A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88341" y="4631410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task_A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0682" y="5181600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task_B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23212" y="5181600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task_B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416892" y="5638800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7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"/>
          <a:stretch/>
        </p:blipFill>
        <p:spPr>
          <a:xfrm>
            <a:off x="1562101" y="1762319"/>
            <a:ext cx="5249451" cy="280053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086600" y="1676400"/>
            <a:ext cx="1447800" cy="4328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0943" y="12573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Output: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05943" y="1295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Without barrier: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02" y="1714500"/>
            <a:ext cx="1395884" cy="42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(20)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2971800"/>
          </a:xfrm>
        </p:spPr>
        <p:txBody>
          <a:bodyPr/>
          <a:lstStyle/>
          <a:p>
            <a:r>
              <a:rPr lang="en-US" sz="2400" dirty="0"/>
              <a:t> </a:t>
            </a:r>
            <a:r>
              <a:rPr lang="en-US" altLang="zh-CN" sz="2400" dirty="0"/>
              <a:t>Synchronization Constructs</a:t>
            </a:r>
          </a:p>
          <a:p>
            <a:pPr lvl="1"/>
            <a:r>
              <a:rPr lang="en-US" altLang="zh-CN" sz="2000" dirty="0"/>
              <a:t>ORDERED</a:t>
            </a:r>
            <a:r>
              <a:rPr lang="en-US" altLang="zh-CN" sz="2000" b="1" dirty="0"/>
              <a:t> </a:t>
            </a:r>
            <a:r>
              <a:rPr lang="en-US" altLang="zh-CN" sz="2000" dirty="0"/>
              <a:t>Directive</a:t>
            </a:r>
          </a:p>
          <a:p>
            <a:pPr lvl="2"/>
            <a:r>
              <a:rPr lang="en-US" altLang="zh-CN" sz="2000" dirty="0"/>
              <a:t>The iterations of the enclosed loop will be executed in the same order as if they were executed on a serial processor.</a:t>
            </a:r>
          </a:p>
          <a:p>
            <a:pPr lvl="2"/>
            <a:r>
              <a:rPr lang="en-US" altLang="zh-CN" sz="2000" dirty="0"/>
              <a:t>Threads will need to wait before executing their chunk of iterations if previous iterations haven't completed yet.</a:t>
            </a:r>
          </a:p>
          <a:p>
            <a:pPr lvl="2"/>
            <a:r>
              <a:rPr lang="en-US" altLang="zh-CN" sz="2000" dirty="0"/>
              <a:t>Used within a DO / for loop with an ORDERED clause</a:t>
            </a:r>
          </a:p>
          <a:p>
            <a:pPr lvl="2"/>
            <a:r>
              <a:rPr lang="en-US" altLang="zh-CN" sz="2000" dirty="0"/>
              <a:t>Example: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endParaRPr lang="en-US" altLang="zh-CN" sz="12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71609" y="3810002"/>
            <a:ext cx="2780649" cy="914400"/>
            <a:chOff x="4443739" y="1426959"/>
            <a:chExt cx="2662880" cy="880042"/>
          </a:xfrm>
        </p:grpSpPr>
        <p:sp>
          <p:nvSpPr>
            <p:cNvPr id="6" name="矩形 5"/>
            <p:cNvSpPr/>
            <p:nvPr/>
          </p:nvSpPr>
          <p:spPr>
            <a:xfrm>
              <a:off x="4443739" y="1426959"/>
              <a:ext cx="990600" cy="880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 thread </a:t>
              </a:r>
            </a:p>
            <a:p>
              <a:pPr algn="ctr"/>
              <a:r>
                <a:rPr lang="en-US" altLang="zh-CN" dirty="0"/>
                <a:t>ID =0 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442457"/>
              <a:ext cx="1010619" cy="8645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Team thread 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ID =1 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05600" y="3276601"/>
            <a:ext cx="36118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for [chunk = 10…]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for (i=0; i &lt; 20; i++){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ordered</a:t>
            </a:r>
            <a:endParaRPr lang="nn-NO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c[i] = a[i] + b[i];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}	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88374" y="4751222"/>
            <a:ext cx="1800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for (i=</a:t>
            </a:r>
            <a:r>
              <a:rPr lang="nn-NO" altLang="zh-CN" sz="1600" dirty="0"/>
              <a:t>0</a:t>
            </a:r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; i &lt;</a:t>
            </a:r>
            <a:r>
              <a:rPr lang="nn-NO" altLang="zh-CN" sz="1600" dirty="0"/>
              <a:t> 10</a:t>
            </a:r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; i++) </a:t>
            </a:r>
          </a:p>
          <a:p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    c[i] = a[i] + b[i]; 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9917" y="5181601"/>
            <a:ext cx="190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for (i=</a:t>
            </a:r>
            <a:r>
              <a:rPr lang="nn-NO" altLang="zh-CN" sz="1600" dirty="0"/>
              <a:t>11</a:t>
            </a:r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; i &lt;</a:t>
            </a:r>
            <a:r>
              <a:rPr lang="nn-NO" altLang="zh-CN" sz="1600" dirty="0"/>
              <a:t> 20</a:t>
            </a:r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; i++) </a:t>
            </a:r>
          </a:p>
          <a:p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</a:rPr>
              <a:t>    c[i] = a[i] + b[i]; 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209800" y="5766375"/>
            <a:ext cx="40386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68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with ORDERED?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1" y="1524000"/>
            <a:ext cx="33228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set_num_threads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#pragma </a:t>
            </a:r>
            <a:r>
              <a:rPr lang="en-US" altLang="zh-CN" dirty="0" err="1"/>
              <a:t>omp</a:t>
            </a:r>
            <a:r>
              <a:rPr lang="en-US" altLang="zh-CN" dirty="0"/>
              <a:t> parallel [clause…]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for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for (i=0; i &lt; 4; i++){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nn-NO" altLang="zh-CN" b="1" dirty="0">
                <a:solidFill>
                  <a:schemeClr val="bg2">
                    <a:lumMod val="10000"/>
                  </a:schemeClr>
                </a:solidFill>
              </a:rPr>
              <a:t>Taskb (some big task b)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ordered</a:t>
            </a:r>
            <a:endParaRPr lang="nn-NO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	c[i] = a[i] + b[i]; </a:t>
            </a:r>
          </a:p>
          <a:p>
            <a:r>
              <a:rPr lang="nn-NO" altLang="zh-CN" dirty="0">
                <a:solidFill>
                  <a:schemeClr val="bg2">
                    <a:lumMod val="10000"/>
                  </a:schemeClr>
                </a:solidFill>
              </a:rPr>
              <a:t>             }	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28800" y="1752600"/>
            <a:ext cx="705258" cy="2209800"/>
            <a:chOff x="1143000" y="1752600"/>
            <a:chExt cx="705258" cy="1905000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1752600"/>
              <a:ext cx="705258" cy="318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Taskb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2209800"/>
              <a:ext cx="3810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95600" y="1752600"/>
            <a:ext cx="705258" cy="1905000"/>
            <a:chOff x="1143000" y="1752600"/>
            <a:chExt cx="705258" cy="1905000"/>
          </a:xfrm>
        </p:grpSpPr>
        <p:sp>
          <p:nvSpPr>
            <p:cNvPr id="9" name="TextBox 8"/>
            <p:cNvSpPr txBox="1"/>
            <p:nvPr/>
          </p:nvSpPr>
          <p:spPr>
            <a:xfrm>
              <a:off x="1143000" y="1752600"/>
              <a:ext cx="705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Taskb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209800"/>
              <a:ext cx="3810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86200" y="1762539"/>
            <a:ext cx="705258" cy="3114261"/>
            <a:chOff x="1143000" y="1752600"/>
            <a:chExt cx="705258" cy="1905000"/>
          </a:xfrm>
        </p:grpSpPr>
        <p:sp>
          <p:nvSpPr>
            <p:cNvPr id="12" name="TextBox 11"/>
            <p:cNvSpPr txBox="1"/>
            <p:nvPr/>
          </p:nvSpPr>
          <p:spPr>
            <a:xfrm>
              <a:off x="1143000" y="1752600"/>
              <a:ext cx="705258" cy="2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Taskb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2209800"/>
              <a:ext cx="3810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1765852"/>
            <a:ext cx="705258" cy="2196548"/>
            <a:chOff x="1143000" y="1752600"/>
            <a:chExt cx="705258" cy="1905000"/>
          </a:xfrm>
        </p:grpSpPr>
        <p:sp>
          <p:nvSpPr>
            <p:cNvPr id="15" name="TextBox 14"/>
            <p:cNvSpPr txBox="1"/>
            <p:nvPr/>
          </p:nvSpPr>
          <p:spPr>
            <a:xfrm>
              <a:off x="1143000" y="1752600"/>
              <a:ext cx="705258" cy="320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Taskb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209800"/>
              <a:ext cx="3810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97345" y="12229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8067" y="12229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1624" y="12229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5902" y="12229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4885" y="403355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c[0] &lt;-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7386" y="450746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c[1] &lt;-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6199" y="51816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c[2] &lt;-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15903" y="56388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c[3] &lt;-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19800" y="1592278"/>
            <a:ext cx="0" cy="4415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5518360" y="36575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79647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(21)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800" b="1" dirty="0"/>
              <a:t> </a:t>
            </a:r>
            <a:r>
              <a:rPr lang="en-US" altLang="zh-CN" sz="2800" dirty="0"/>
              <a:t>Data Scope Attribute Clauses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 err="1"/>
              <a:t>OpenMP</a:t>
            </a:r>
            <a:r>
              <a:rPr lang="en-US" altLang="zh-CN" sz="2000" dirty="0"/>
              <a:t> Data Scope Attribute Clauses are used to explicitly define how variables should be scoped. They include:</a:t>
            </a:r>
          </a:p>
          <a:p>
            <a:pPr lvl="2"/>
            <a:r>
              <a:rPr lang="en-US" altLang="zh-CN" sz="2400" dirty="0"/>
              <a:t>PRIVATE</a:t>
            </a:r>
          </a:p>
          <a:p>
            <a:pPr lvl="2"/>
            <a:r>
              <a:rPr lang="en-US" altLang="zh-CN" sz="2400" dirty="0"/>
              <a:t>FIRSTPRIVATE</a:t>
            </a:r>
          </a:p>
          <a:p>
            <a:pPr lvl="2"/>
            <a:r>
              <a:rPr lang="en-US" altLang="zh-CN" sz="2400" dirty="0"/>
              <a:t>LASTPRIVATE</a:t>
            </a:r>
          </a:p>
          <a:p>
            <a:pPr lvl="2"/>
            <a:r>
              <a:rPr lang="en-US" altLang="zh-CN" sz="2400" dirty="0"/>
              <a:t>SHARED</a:t>
            </a:r>
          </a:p>
          <a:p>
            <a:pPr lvl="2"/>
            <a:r>
              <a:rPr lang="en-US" altLang="zh-CN" sz="2400" dirty="0"/>
              <a:t>DEFAULT</a:t>
            </a:r>
          </a:p>
          <a:p>
            <a:pPr lvl="2"/>
            <a:r>
              <a:rPr lang="en-US" altLang="zh-CN" sz="2400" dirty="0"/>
              <a:t>REDUCTION</a:t>
            </a:r>
          </a:p>
          <a:p>
            <a:pPr lvl="1"/>
            <a:r>
              <a:rPr lang="en-US" altLang="zh-CN" sz="2000" dirty="0"/>
              <a:t>Data Scope Attribute Clauses are used in conjunction with several directives (PARALLEL, DO/for, and SECTIONS) to control the scoping of enclosed variables.</a:t>
            </a:r>
          </a:p>
          <a:p>
            <a:pPr lvl="1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400" dirty="0"/>
          </a:p>
          <a:p>
            <a:pPr marL="1828800" lvl="4" indent="0">
              <a:buNone/>
            </a:pPr>
            <a:endParaRPr lang="en-US" altLang="zh-CN" sz="1400" dirty="0"/>
          </a:p>
          <a:p>
            <a:pPr marL="1828800" lvl="4" indent="0">
              <a:buNone/>
            </a:pPr>
            <a:endParaRPr lang="en-US" altLang="zh-CN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650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(22)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800" b="1" dirty="0"/>
              <a:t> </a:t>
            </a:r>
            <a:r>
              <a:rPr lang="en-US" altLang="zh-CN" sz="2800" dirty="0"/>
              <a:t>Data Scope Attribute Clauses</a:t>
            </a:r>
          </a:p>
          <a:p>
            <a:pPr lvl="1"/>
            <a:r>
              <a:rPr lang="en-US" altLang="zh-CN" sz="2400" dirty="0"/>
              <a:t>PRIVATE Clause</a:t>
            </a:r>
          </a:p>
          <a:p>
            <a:pPr lvl="2"/>
            <a:r>
              <a:rPr lang="en-US" altLang="zh-CN" sz="2400" dirty="0"/>
              <a:t>The PRIVATE clause declares variables in its list to be private to each thread.</a:t>
            </a:r>
          </a:p>
          <a:p>
            <a:pPr lvl="1"/>
            <a:r>
              <a:rPr lang="en-US" altLang="zh-CN" sz="2400" dirty="0"/>
              <a:t>SHARED Clause</a:t>
            </a:r>
          </a:p>
          <a:p>
            <a:pPr lvl="2"/>
            <a:r>
              <a:rPr lang="en-US" altLang="zh-CN" sz="2400" dirty="0"/>
              <a:t>The SHARED clause declares variables in its list to be shared among all threads in the team.</a:t>
            </a:r>
          </a:p>
          <a:p>
            <a:pPr lvl="1"/>
            <a:r>
              <a:rPr lang="en-US" altLang="zh-CN" sz="2400" dirty="0"/>
              <a:t>DEFAULT Clause</a:t>
            </a:r>
          </a:p>
          <a:p>
            <a:pPr lvl="2"/>
            <a:r>
              <a:rPr lang="en-US" altLang="zh-CN" sz="2400" dirty="0"/>
              <a:t>The DEFAULT clause allows the user to specify a default scope for all variables of any parallel region.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1828800" lvl="4" indent="0">
              <a:buNone/>
            </a:pPr>
            <a:endParaRPr lang="en-US" altLang="zh-CN" sz="1400" dirty="0"/>
          </a:p>
          <a:p>
            <a:pPr marL="1828800" lvl="4" indent="0">
              <a:buNone/>
            </a:pPr>
            <a:endParaRPr lang="en-US" altLang="zh-CN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44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OpenMP</a:t>
            </a:r>
            <a:r>
              <a:rPr lang="en-US" altLang="en-US" dirty="0"/>
              <a:t> Directives (23)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382000" cy="5029200"/>
          </a:xfrm>
        </p:spPr>
        <p:txBody>
          <a:bodyPr/>
          <a:lstStyle/>
          <a:p>
            <a:r>
              <a:rPr lang="en-US" sz="2400" b="1" dirty="0"/>
              <a:t> </a:t>
            </a:r>
            <a:r>
              <a:rPr lang="en-US" altLang="zh-CN" sz="2400" dirty="0"/>
              <a:t>Data Scope Attribute Clauses</a:t>
            </a:r>
          </a:p>
          <a:p>
            <a:pPr lvl="1"/>
            <a:r>
              <a:rPr lang="en-US" altLang="zh-CN" sz="2000" dirty="0"/>
              <a:t>FIRSTPRIVATE Clause</a:t>
            </a:r>
          </a:p>
          <a:p>
            <a:pPr lvl="2"/>
            <a:r>
              <a:rPr lang="en-US" altLang="zh-CN" sz="2000" dirty="0"/>
              <a:t>Combine the behavior of the PRIVATE clause with </a:t>
            </a:r>
            <a:r>
              <a:rPr lang="en-US" altLang="zh-CN" sz="2000" dirty="0">
                <a:highlight>
                  <a:srgbClr val="FFFF00"/>
                </a:highlight>
              </a:rPr>
              <a:t>automatic initialization</a:t>
            </a:r>
            <a:r>
              <a:rPr lang="en-US" altLang="zh-CN" sz="2000" dirty="0"/>
              <a:t> of the variables in its list.</a:t>
            </a:r>
          </a:p>
          <a:p>
            <a:pPr lvl="1"/>
            <a:r>
              <a:rPr lang="en-US" altLang="zh-CN" sz="2000" dirty="0"/>
              <a:t>LASTPRIVATE Clause</a:t>
            </a:r>
          </a:p>
          <a:p>
            <a:pPr lvl="2"/>
            <a:r>
              <a:rPr lang="en-US" altLang="zh-CN" sz="2000" dirty="0"/>
              <a:t>Combine the behavior of the PRIVATE clause with </a:t>
            </a:r>
            <a:r>
              <a:rPr lang="en-US" altLang="zh-CN" sz="2000" dirty="0">
                <a:highlight>
                  <a:srgbClr val="FFFF00"/>
                </a:highlight>
              </a:rPr>
              <a:t>a copy from the last loop iteration or section to the original variable object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REDUCTION Clause</a:t>
            </a:r>
          </a:p>
          <a:p>
            <a:pPr lvl="2"/>
            <a:r>
              <a:rPr lang="en-US" altLang="zh-CN" sz="2000" dirty="0"/>
              <a:t>The REDUCTION clause performs a reduction on the variables that appear in its list.</a:t>
            </a:r>
          </a:p>
          <a:p>
            <a:pPr lvl="2"/>
            <a:r>
              <a:rPr lang="en-US" altLang="zh-CN" sz="2000" dirty="0"/>
              <a:t>A private copy for each list variable is created for each thread. At the end of the reduction, the reduction variable is </a:t>
            </a:r>
            <a:r>
              <a:rPr lang="en-US" altLang="zh-CN" sz="2000" b="1" dirty="0">
                <a:solidFill>
                  <a:schemeClr val="tx1"/>
                </a:solidFill>
              </a:rPr>
              <a:t>applied to all private copies</a:t>
            </a:r>
            <a:r>
              <a:rPr lang="en-US" altLang="zh-CN" sz="2000" dirty="0"/>
              <a:t> of the shared variable, and the final result is written to the global shared variable.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endParaRPr lang="en-US" altLang="zh-CN" sz="2000" dirty="0"/>
          </a:p>
          <a:p>
            <a:pPr marL="1828800" lvl="4" indent="0">
              <a:buNone/>
            </a:pPr>
            <a:endParaRPr lang="en-US" altLang="zh-CN" dirty="0"/>
          </a:p>
          <a:p>
            <a:pPr marL="1828800" lvl="4" indent="0">
              <a:buNone/>
            </a:pPr>
            <a:endParaRPr lang="en-US" altLang="zh-CN" sz="11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2378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391401" y="1000106"/>
            <a:ext cx="2607365" cy="24264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15969" y="3452675"/>
            <a:ext cx="2607365" cy="24264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1" y="983107"/>
            <a:ext cx="2607365" cy="24264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FirstPrivate</a:t>
            </a:r>
            <a:r>
              <a:rPr lang="en-US" dirty="0"/>
              <a:t> vs </a:t>
            </a:r>
            <a:r>
              <a:rPr lang="en-US" dirty="0" err="1"/>
              <a:t>LastPrivate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21565" y="1035109"/>
            <a:ext cx="2438400" cy="2350532"/>
            <a:chOff x="397565" y="1035109"/>
            <a:chExt cx="2438400" cy="2350532"/>
          </a:xfrm>
        </p:grpSpPr>
        <p:sp>
          <p:nvSpPr>
            <p:cNvPr id="5" name="TextBox 4"/>
            <p:cNvSpPr txBox="1"/>
            <p:nvPr/>
          </p:nvSpPr>
          <p:spPr>
            <a:xfrm>
              <a:off x="397565" y="103510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&lt;- 0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418" y="301630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-&gt;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3558" y="1404441"/>
              <a:ext cx="17424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Private</a:t>
              </a:r>
            </a:p>
            <a:p>
              <a:r>
                <a:rPr lang="en-US" dirty="0"/>
                <a:t>I -&gt; uninitialized</a:t>
              </a:r>
            </a:p>
            <a:p>
              <a:r>
                <a:rPr lang="en-US" dirty="0"/>
                <a:t>S2</a:t>
              </a:r>
            </a:p>
            <a:p>
              <a:r>
                <a:rPr lang="en-US" dirty="0"/>
                <a:t>I &lt;- 1</a:t>
              </a:r>
            </a:p>
            <a:p>
              <a:r>
                <a:rPr lang="en-US" dirty="0"/>
                <a:t>…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0" y="3490630"/>
            <a:ext cx="2438400" cy="2350532"/>
            <a:chOff x="1371600" y="1447800"/>
            <a:chExt cx="2438400" cy="2350532"/>
          </a:xfrm>
        </p:grpSpPr>
        <p:sp>
          <p:nvSpPr>
            <p:cNvPr id="10" name="TextBox 9"/>
            <p:cNvSpPr txBox="1"/>
            <p:nvPr/>
          </p:nvSpPr>
          <p:spPr>
            <a:xfrm>
              <a:off x="1371600" y="14478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&lt;- 0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6453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-&gt;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7593" y="1817132"/>
              <a:ext cx="17424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FirstPrivate</a:t>
              </a:r>
              <a:endParaRPr lang="en-US" b="1" dirty="0"/>
            </a:p>
            <a:p>
              <a:r>
                <a:rPr lang="en-US" dirty="0"/>
                <a:t>I -&gt; 0</a:t>
              </a:r>
            </a:p>
            <a:p>
              <a:r>
                <a:rPr lang="en-US" dirty="0"/>
                <a:t>S2</a:t>
              </a:r>
            </a:p>
            <a:p>
              <a:r>
                <a:rPr lang="en-US" dirty="0"/>
                <a:t>I &lt;- 1</a:t>
              </a:r>
            </a:p>
            <a:p>
              <a:r>
                <a:rPr lang="en-US" dirty="0"/>
                <a:t>…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96200" y="983106"/>
            <a:ext cx="2438400" cy="2350532"/>
            <a:chOff x="1371600" y="1447800"/>
            <a:chExt cx="2438400" cy="2350532"/>
          </a:xfrm>
        </p:grpSpPr>
        <p:sp>
          <p:nvSpPr>
            <p:cNvPr id="14" name="TextBox 13"/>
            <p:cNvSpPr txBox="1"/>
            <p:nvPr/>
          </p:nvSpPr>
          <p:spPr>
            <a:xfrm>
              <a:off x="1371600" y="14478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&lt;- 0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6453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-&gt;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67593" y="1817132"/>
              <a:ext cx="17424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LastPrivate</a:t>
              </a:r>
              <a:endParaRPr lang="en-US" b="1" dirty="0"/>
            </a:p>
            <a:p>
              <a:r>
                <a:rPr lang="en-US" dirty="0"/>
                <a:t>I -&gt; uninitialized</a:t>
              </a:r>
            </a:p>
            <a:p>
              <a:r>
                <a:rPr lang="en-US" dirty="0"/>
                <a:t>S2</a:t>
              </a:r>
            </a:p>
            <a:p>
              <a:r>
                <a:rPr lang="en-US" dirty="0"/>
                <a:t>I &lt;- 1</a:t>
              </a:r>
            </a:p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5289338" y="3798510"/>
            <a:ext cx="235476" cy="564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0"/>
          </p:cNvCxnSpPr>
          <p:nvPr/>
        </p:nvCxnSpPr>
        <p:spPr>
          <a:xfrm flipH="1">
            <a:off x="8066624" y="2362200"/>
            <a:ext cx="280717" cy="60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32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Firstprivate</a:t>
            </a:r>
            <a:r>
              <a:rPr lang="en-US" altLang="en-US" dirty="0"/>
              <a:t>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106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Output: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257300"/>
            <a:ext cx="3620005" cy="38581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2207278"/>
            <a:ext cx="3329939" cy="8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2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Lastprivate</a:t>
            </a:r>
            <a:r>
              <a:rPr lang="en-US" altLang="en-US" dirty="0"/>
              <a:t> Example (1)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106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Output: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75" y="1676400"/>
            <a:ext cx="5952925" cy="26670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04786"/>
            <a:ext cx="2956819" cy="24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8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Programming Model (1)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35074"/>
            <a:ext cx="10134600" cy="4572001"/>
          </a:xfrm>
        </p:spPr>
        <p:txBody>
          <a:bodyPr/>
          <a:lstStyle/>
          <a:p>
            <a:r>
              <a:rPr lang="en-US" sz="2800" dirty="0"/>
              <a:t>Shared Memory, Thread Based Parallelism</a:t>
            </a:r>
          </a:p>
          <a:p>
            <a:pPr lvl="1"/>
            <a:r>
              <a:rPr lang="en-US" altLang="zh-TW" sz="2400" dirty="0"/>
              <a:t>Based upon multiple threads in the shared memory programming paradigm</a:t>
            </a:r>
          </a:p>
          <a:p>
            <a:pPr lvl="1"/>
            <a:r>
              <a:rPr lang="en-US" altLang="zh-TW" sz="2400" dirty="0"/>
              <a:t>A shared memory process consists of multiple threads </a:t>
            </a:r>
          </a:p>
          <a:p>
            <a:r>
              <a:rPr lang="en-US" altLang="zh-TW" sz="2800" dirty="0"/>
              <a:t>Explicit Parallelism</a:t>
            </a:r>
          </a:p>
          <a:p>
            <a:pPr lvl="1"/>
            <a:r>
              <a:rPr lang="en-US" altLang="zh-TW" sz="2400" dirty="0"/>
              <a:t>Explicit (not automatic) programming model, offering the programmer full control over parallelization</a:t>
            </a:r>
          </a:p>
          <a:p>
            <a:pPr lvl="1"/>
            <a:r>
              <a:rPr lang="en-US" sz="2400" dirty="0"/>
              <a:t>Parallelization can be taking a serial program and inserting compiler directives</a:t>
            </a:r>
          </a:p>
          <a:p>
            <a:pPr marL="914400" lvl="2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859401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Lastprivate</a:t>
            </a:r>
            <a:r>
              <a:rPr lang="en-US" altLang="en-US" dirty="0"/>
              <a:t> Example 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106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Output: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898386"/>
            <a:ext cx="5287080" cy="234981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72987"/>
            <a:ext cx="3200400" cy="24963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14800" y="2971800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15200" y="4369299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32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pPr eaLnBrk="1" hangingPunct="1"/>
            <a:r>
              <a:rPr lang="en-US" altLang="en-US" dirty="0"/>
              <a:t>Reduction Example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609219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72400" y="106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Output: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36" y="1717436"/>
            <a:ext cx="2806165" cy="2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3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2066925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Questions?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b="1" dirty="0"/>
              <a:t>Thank you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6071315" y="4038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For more routes, visit</a:t>
            </a:r>
          </a:p>
          <a:p>
            <a:r>
              <a:rPr lang="en-US" altLang="zh-CN" u="sng" dirty="0">
                <a:solidFill>
                  <a:schemeClr val="accent1"/>
                </a:solidFill>
                <a:hlinkClick r:id="rId2"/>
              </a:rPr>
              <a:t>http://www.mcs.anl.gov/research/projects/mpi/tutorial/gropp/talk.html</a:t>
            </a:r>
            <a:endParaRPr lang="en-US" altLang="zh-CN" u="sng" dirty="0">
              <a:solidFill>
                <a:schemeClr val="accent1"/>
              </a:solidFill>
            </a:endParaRPr>
          </a:p>
          <a:p>
            <a:r>
              <a:rPr lang="en-US" altLang="zh-CN" u="sng" dirty="0">
                <a:solidFill>
                  <a:schemeClr val="accent1"/>
                </a:solidFill>
                <a:hlinkClick r:id="rId3"/>
              </a:rPr>
              <a:t>https://computing.llnl.gov/tutorials/openMP/#CFormat</a:t>
            </a:r>
            <a:r>
              <a:rPr lang="en-US" altLang="zh-CN" u="sng" dirty="0">
                <a:solidFill>
                  <a:schemeClr val="accent1"/>
                </a:solidFill>
              </a:rPr>
              <a:t> 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0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Programming Model (2)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1"/>
            <a:ext cx="9829800" cy="45720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Directive based parallel programming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Provide support for concurrency, synchronization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err="1"/>
              <a:t>OpenMP</a:t>
            </a:r>
            <a:r>
              <a:rPr lang="en-US" altLang="zh-CN" sz="2800" dirty="0"/>
              <a:t> programs execute serially until they encounter the </a:t>
            </a:r>
            <a:r>
              <a:rPr lang="en-US" altLang="zh-CN" sz="2800" b="1" dirty="0">
                <a:solidFill>
                  <a:schemeClr val="tx1"/>
                </a:solidFill>
              </a:rPr>
              <a:t>parallel</a:t>
            </a:r>
            <a:r>
              <a:rPr lang="en-US" altLang="zh-CN" sz="2800" dirty="0"/>
              <a:t> directive</a:t>
            </a:r>
          </a:p>
          <a:p>
            <a:pPr lvl="1"/>
            <a:r>
              <a:rPr lang="en-US" sz="2400" dirty="0"/>
              <a:t>The directive is responsible for creating a group of threads</a:t>
            </a:r>
          </a:p>
          <a:p>
            <a:pPr lvl="1"/>
            <a:r>
              <a:rPr lang="en-US" sz="2400" dirty="0"/>
              <a:t>The directive defines the </a:t>
            </a:r>
            <a:r>
              <a:rPr lang="en-US" sz="2400" dirty="0">
                <a:solidFill>
                  <a:schemeClr val="tx1"/>
                </a:solidFill>
              </a:rPr>
              <a:t>structured block </a:t>
            </a:r>
            <a:r>
              <a:rPr lang="en-US" sz="2400" dirty="0"/>
              <a:t>that each thread executes</a:t>
            </a:r>
          </a:p>
          <a:p>
            <a:pPr lvl="1"/>
            <a:r>
              <a:rPr lang="en-US" altLang="zh-CN" sz="2400" dirty="0"/>
              <a:t>The thread which encounters the directive becomes the </a:t>
            </a:r>
            <a:r>
              <a:rPr lang="en-US" altLang="zh-CN" sz="2400" dirty="0">
                <a:solidFill>
                  <a:schemeClr val="tx1"/>
                </a:solidFill>
              </a:rPr>
              <a:t>master</a:t>
            </a:r>
            <a:r>
              <a:rPr lang="en-US" altLang="zh-CN" sz="2400" dirty="0"/>
              <a:t> of this group of threads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56923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Programming Model (3)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089182" y="1335817"/>
            <a:ext cx="5997576" cy="4572001"/>
          </a:xfrm>
        </p:spPr>
        <p:txBody>
          <a:bodyPr/>
          <a:lstStyle/>
          <a:p>
            <a:r>
              <a:rPr lang="en-US" altLang="zh-TW" sz="2400" dirty="0"/>
              <a:t>Fork </a:t>
            </a:r>
            <a:r>
              <a:rPr lang="en-US" altLang="zh-TW" sz="3600" dirty="0"/>
              <a:t>-</a:t>
            </a:r>
            <a:r>
              <a:rPr lang="en-US" altLang="zh-TW" sz="2400" dirty="0"/>
              <a:t> Join Model: </a:t>
            </a:r>
          </a:p>
          <a:p>
            <a:pPr lvl="1"/>
            <a:r>
              <a:rPr lang="en-US" altLang="zh-TW" sz="2400" dirty="0"/>
              <a:t>Fork: The master thread creates a team of parallel threads </a:t>
            </a:r>
          </a:p>
          <a:p>
            <a:pPr lvl="1"/>
            <a:r>
              <a:rPr lang="en-US" altLang="zh-TW" sz="2400" dirty="0"/>
              <a:t>Join:  When the team threads complete the statements in the parallel region, they synchronize and terminate, leaving only the master thread </a:t>
            </a:r>
            <a:r>
              <a:rPr lang="en-US" sz="2400" dirty="0"/>
              <a:t> 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6871391" y="2238353"/>
            <a:ext cx="4755628" cy="2196307"/>
            <a:chOff x="1614489" y="3558380"/>
            <a:chExt cx="5576864" cy="2196307"/>
          </a:xfrm>
        </p:grpSpPr>
        <p:grpSp>
          <p:nvGrpSpPr>
            <p:cNvPr id="3" name="组合 2"/>
            <p:cNvGrpSpPr/>
            <p:nvPr/>
          </p:nvGrpSpPr>
          <p:grpSpPr>
            <a:xfrm rot="16200000">
              <a:off x="2209007" y="2986881"/>
              <a:ext cx="2173288" cy="3362324"/>
              <a:chOff x="5600700" y="1377951"/>
              <a:chExt cx="2173288" cy="3362324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5600700" y="2243138"/>
                <a:ext cx="2170113" cy="433111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Fork</a:t>
                </a:r>
              </a:p>
            </p:txBody>
          </p:sp>
          <p:sp>
            <p:nvSpPr>
              <p:cNvPr id="6" name="Line 7"/>
              <p:cNvSpPr>
                <a:spLocks noChangeShapeType="1"/>
              </p:cNvSpPr>
              <p:nvPr/>
            </p:nvSpPr>
            <p:spPr bwMode="auto">
              <a:xfrm>
                <a:off x="6688931" y="1377951"/>
                <a:ext cx="0" cy="8651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5729288" y="2609850"/>
                <a:ext cx="1925637" cy="882650"/>
                <a:chOff x="3745" y="1456"/>
                <a:chExt cx="1213" cy="556"/>
              </a:xfrm>
            </p:grpSpPr>
            <p:sp>
              <p:nvSpPr>
                <p:cNvPr id="8" name="Line 8"/>
                <p:cNvSpPr>
                  <a:spLocks noChangeShapeType="1"/>
                </p:cNvSpPr>
                <p:nvPr/>
              </p:nvSpPr>
              <p:spPr bwMode="auto">
                <a:xfrm>
                  <a:off x="3745" y="1467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Line 9"/>
                <p:cNvSpPr>
                  <a:spLocks noChangeShapeType="1"/>
                </p:cNvSpPr>
                <p:nvPr/>
              </p:nvSpPr>
              <p:spPr bwMode="auto">
                <a:xfrm>
                  <a:off x="3918" y="1467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Line 11"/>
                <p:cNvSpPr>
                  <a:spLocks noChangeShapeType="1"/>
                </p:cNvSpPr>
                <p:nvPr/>
              </p:nvSpPr>
              <p:spPr bwMode="auto">
                <a:xfrm>
                  <a:off x="4092" y="1459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2"/>
                <p:cNvSpPr>
                  <a:spLocks noChangeShapeType="1"/>
                </p:cNvSpPr>
                <p:nvPr/>
              </p:nvSpPr>
              <p:spPr bwMode="auto">
                <a:xfrm>
                  <a:off x="4265" y="1459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>
                  <a:off x="4438" y="1464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4"/>
                <p:cNvSpPr>
                  <a:spLocks noChangeShapeType="1"/>
                </p:cNvSpPr>
                <p:nvPr/>
              </p:nvSpPr>
              <p:spPr bwMode="auto">
                <a:xfrm>
                  <a:off x="4611" y="1464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4785" y="1456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>
                  <a:off x="4958" y="1456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5603875" y="3492499"/>
                <a:ext cx="2170113" cy="433111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Join</a:t>
                </a: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6710363" y="3875088"/>
                <a:ext cx="0" cy="86518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16200000">
              <a:off x="4564846" y="3105160"/>
              <a:ext cx="2173288" cy="3079727"/>
              <a:chOff x="5600700" y="1370013"/>
              <a:chExt cx="2173288" cy="3079727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600700" y="2243138"/>
                <a:ext cx="2170113" cy="433111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Fork</a:t>
                </a: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6683375" y="1370013"/>
                <a:ext cx="0" cy="86518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5729288" y="2609850"/>
                <a:ext cx="1925637" cy="882650"/>
                <a:chOff x="3745" y="1456"/>
                <a:chExt cx="1213" cy="556"/>
              </a:xfrm>
            </p:grpSpPr>
            <p:sp>
              <p:nvSpPr>
                <p:cNvPr id="25" name="Line 8"/>
                <p:cNvSpPr>
                  <a:spLocks noChangeShapeType="1"/>
                </p:cNvSpPr>
                <p:nvPr/>
              </p:nvSpPr>
              <p:spPr bwMode="auto">
                <a:xfrm>
                  <a:off x="3745" y="1467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>
                  <a:off x="3918" y="1467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>
                  <a:off x="4092" y="1459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12"/>
                <p:cNvSpPr>
                  <a:spLocks noChangeShapeType="1"/>
                </p:cNvSpPr>
                <p:nvPr/>
              </p:nvSpPr>
              <p:spPr bwMode="auto">
                <a:xfrm>
                  <a:off x="4265" y="1459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4438" y="1464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4"/>
                <p:cNvSpPr>
                  <a:spLocks noChangeShapeType="1"/>
                </p:cNvSpPr>
                <p:nvPr/>
              </p:nvSpPr>
              <p:spPr bwMode="auto">
                <a:xfrm>
                  <a:off x="4611" y="1464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5"/>
                <p:cNvSpPr>
                  <a:spLocks noChangeShapeType="1"/>
                </p:cNvSpPr>
                <p:nvPr/>
              </p:nvSpPr>
              <p:spPr bwMode="auto">
                <a:xfrm>
                  <a:off x="4785" y="1456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16"/>
                <p:cNvSpPr>
                  <a:spLocks noChangeShapeType="1"/>
                </p:cNvSpPr>
                <p:nvPr/>
              </p:nvSpPr>
              <p:spPr bwMode="auto">
                <a:xfrm>
                  <a:off x="4958" y="1456"/>
                  <a:ext cx="0" cy="54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5603875" y="3492500"/>
                <a:ext cx="2170113" cy="433111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Join</a:t>
                </a: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710363" y="3875087"/>
                <a:ext cx="0" cy="57465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61609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Programming Model (4)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373916" y="1014548"/>
            <a:ext cx="5997576" cy="4572001"/>
          </a:xfrm>
        </p:spPr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 sz="3200" dirty="0"/>
              <a:t>-</a:t>
            </a:r>
            <a:r>
              <a:rPr lang="en-US" altLang="zh-TW" dirty="0"/>
              <a:t> Join Model Example: 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</a:t>
            </a:r>
            <a:r>
              <a:rPr lang="en-US" altLang="zh-TW" sz="1800" dirty="0" err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printf</a:t>
            </a: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(“Program begins”)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N=1000;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     </a:t>
            </a:r>
            <a:r>
              <a:rPr lang="en-US" altLang="zh-TW" sz="1800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parallel directive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</a:t>
            </a:r>
            <a:r>
              <a:rPr lang="en-US" altLang="zh-TW" sz="1800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For ( i=0; i&lt;N; i++)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	A[i] = B[i] + C[i];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M=2000;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</a:t>
            </a:r>
            <a:r>
              <a:rPr lang="en-US" altLang="zh-TW" sz="1800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parallel directive</a:t>
            </a:r>
            <a:endParaRPr lang="en-US" altLang="zh-TW" sz="18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</a:t>
            </a:r>
            <a:r>
              <a:rPr lang="en-US" altLang="zh-TW" sz="1800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For ( i=0; i&lt;M; i++)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	A[i] = B[i] + C[i];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</a:t>
            </a:r>
          </a:p>
          <a:p>
            <a:pPr marL="0" indent="0">
              <a:buNone/>
            </a:pP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		</a:t>
            </a:r>
            <a:r>
              <a:rPr lang="en-US" altLang="zh-TW" sz="1800" dirty="0" err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printf</a:t>
            </a:r>
            <a:r>
              <a:rPr lang="en-US" altLang="zh-TW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(“Program finishes”)</a:t>
            </a:r>
          </a:p>
          <a:p>
            <a:pPr marL="0" indent="0">
              <a:buNone/>
            </a:pPr>
            <a:endParaRPr lang="en-US" altLang="zh-TW" sz="24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altLang="zh-TW" sz="2400" dirty="0">
                <a:latin typeface="Batang" pitchFamily="18" charset="-127"/>
                <a:ea typeface="Batang" pitchFamily="18" charset="-127"/>
              </a:rPr>
              <a:t>	</a:t>
            </a:r>
            <a:endParaRPr lang="en-US" altLang="zh-TW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1524000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96000" y="2286000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96000" y="3256864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96000" y="3962400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096000" y="4835768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096000" y="5562600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00800" y="168812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serial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261053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parallel</a:t>
            </a:r>
            <a:endParaRPr lang="zh-CN" alt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383216" y="418943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parallel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71492" y="5029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serial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24600" y="342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serial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991600" y="1524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382000" y="2286000"/>
            <a:ext cx="0" cy="970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569569" y="2286000"/>
            <a:ext cx="0" cy="970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9372600" y="2325156"/>
            <a:ext cx="0" cy="970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525000" y="2325156"/>
            <a:ext cx="0" cy="970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3000" y="26339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8382000" y="3962400"/>
            <a:ext cx="0" cy="849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569569" y="3962400"/>
            <a:ext cx="0" cy="849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9372600" y="3962400"/>
            <a:ext cx="0" cy="889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9525000" y="3962400"/>
            <a:ext cx="0" cy="889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63000" y="418943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015046" y="3296020"/>
            <a:ext cx="0" cy="666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8991600" y="4800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1879" name="直接箭头连接符 591878"/>
          <p:cNvCxnSpPr/>
          <p:nvPr/>
        </p:nvCxnSpPr>
        <p:spPr>
          <a:xfrm>
            <a:off x="5562600" y="2810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562600" y="440693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4604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Programming Model (5)</a:t>
            </a:r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854214" y="2045650"/>
            <a:ext cx="5257800" cy="4572001"/>
          </a:xfrm>
        </p:spPr>
        <p:txBody>
          <a:bodyPr/>
          <a:lstStyle/>
          <a:p>
            <a:r>
              <a:rPr lang="en-US" altLang="zh-TW" sz="2400" dirty="0"/>
              <a:t>Fork/Join can be nested: </a:t>
            </a:r>
          </a:p>
          <a:p>
            <a:pPr lvl="1"/>
            <a:r>
              <a:rPr lang="en-US" altLang="zh-CN" sz="2400" dirty="0">
                <a:ea typeface="宋体" charset="-122"/>
              </a:rPr>
              <a:t>Nesting complication handled “automatically” at compile-time</a:t>
            </a:r>
          </a:p>
          <a:p>
            <a:pPr lvl="1"/>
            <a:r>
              <a:rPr lang="en-US" altLang="zh-CN" sz="2400" dirty="0">
                <a:ea typeface="宋体" charset="-122"/>
              </a:rPr>
              <a:t>Independent of the number of threads actually running</a:t>
            </a: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6553278" y="2209722"/>
            <a:ext cx="4271963" cy="2748120"/>
            <a:chOff x="2179578" y="2819397"/>
            <a:chExt cx="4271963" cy="2860676"/>
          </a:xfrm>
        </p:grpSpPr>
        <p:grpSp>
          <p:nvGrpSpPr>
            <p:cNvPr id="33" name="组合 32"/>
            <p:cNvGrpSpPr/>
            <p:nvPr/>
          </p:nvGrpSpPr>
          <p:grpSpPr>
            <a:xfrm rot="16200000">
              <a:off x="2452629" y="2546348"/>
              <a:ext cx="2860674" cy="3406775"/>
              <a:chOff x="5713413" y="1071563"/>
              <a:chExt cx="3106737" cy="3406775"/>
            </a:xfrm>
          </p:grpSpPr>
          <p:sp>
            <p:nvSpPr>
              <p:cNvPr id="34" name="Text Box 5"/>
              <p:cNvSpPr txBox="1">
                <a:spLocks noChangeArrowheads="1"/>
              </p:cNvSpPr>
              <p:nvPr/>
            </p:nvSpPr>
            <p:spPr bwMode="auto">
              <a:xfrm>
                <a:off x="5713413" y="1944688"/>
                <a:ext cx="2170112" cy="373062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Fork</a:t>
                </a:r>
              </a:p>
            </p:txBody>
          </p:sp>
          <p:sp>
            <p:nvSpPr>
              <p:cNvPr id="35" name="Line 6"/>
              <p:cNvSpPr>
                <a:spLocks noChangeShapeType="1"/>
              </p:cNvSpPr>
              <p:nvPr/>
            </p:nvSpPr>
            <p:spPr bwMode="auto">
              <a:xfrm>
                <a:off x="6796088" y="1071563"/>
                <a:ext cx="0" cy="86518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5716588" y="4105275"/>
                <a:ext cx="2170112" cy="373063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Join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6650038" y="2692400"/>
                <a:ext cx="2170112" cy="373063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宋体" charset="-122"/>
                  </a:rPr>
                  <a:t>Fork</a:t>
                </a: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7732713" y="2339975"/>
                <a:ext cx="1587" cy="3444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" name="Group 31"/>
              <p:cNvGrpSpPr>
                <a:grpSpLocks/>
              </p:cNvGrpSpPr>
              <p:nvPr/>
            </p:nvGrpSpPr>
            <p:grpSpPr bwMode="auto">
              <a:xfrm>
                <a:off x="6837363" y="3073400"/>
                <a:ext cx="1860550" cy="368300"/>
                <a:chOff x="4319" y="1948"/>
                <a:chExt cx="1172" cy="232"/>
              </a:xfrm>
            </p:grpSpPr>
            <p:grpSp>
              <p:nvGrpSpPr>
                <p:cNvPr id="44" name="Group 25"/>
                <p:cNvGrpSpPr>
                  <a:grpSpLocks/>
                </p:cNvGrpSpPr>
                <p:nvPr/>
              </p:nvGrpSpPr>
              <p:grpSpPr bwMode="auto">
                <a:xfrm>
                  <a:off x="4319" y="1958"/>
                  <a:ext cx="499" cy="222"/>
                  <a:chOff x="2768" y="2322"/>
                  <a:chExt cx="499" cy="222"/>
                </a:xfrm>
              </p:grpSpPr>
              <p:sp>
                <p:nvSpPr>
                  <p:cNvPr id="5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768" y="2322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35" y="2324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102" y="2327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266" y="2325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" name="Group 26"/>
                <p:cNvGrpSpPr>
                  <a:grpSpLocks/>
                </p:cNvGrpSpPr>
                <p:nvPr/>
              </p:nvGrpSpPr>
              <p:grpSpPr bwMode="auto">
                <a:xfrm>
                  <a:off x="4992" y="1948"/>
                  <a:ext cx="499" cy="222"/>
                  <a:chOff x="2768" y="2322"/>
                  <a:chExt cx="499" cy="222"/>
                </a:xfrm>
              </p:grpSpPr>
              <p:sp>
                <p:nvSpPr>
                  <p:cNvPr id="4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768" y="2322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35" y="2324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102" y="2327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66" y="2325"/>
                    <a:ext cx="1" cy="217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7753350" y="3760788"/>
                <a:ext cx="1588" cy="34448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5911850" y="2346325"/>
                <a:ext cx="0" cy="172402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>
                <a:off x="6138863" y="2347913"/>
                <a:ext cx="0" cy="172402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6402388" y="2349500"/>
                <a:ext cx="0" cy="172402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 rot="16200000">
              <a:off x="3713319" y="3631983"/>
              <a:ext cx="1998234" cy="3730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ea typeface="宋体" charset="-122"/>
                </a:rPr>
                <a:t>Join</a:t>
              </a: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 rot="16200000">
              <a:off x="6018948" y="4265083"/>
              <a:ext cx="0" cy="8651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04782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" id="{145B07E1-E448-4A52-8F7D-3ADBFF7BB3A7}" vid="{BD2831B3-9EF6-41EF-A1FF-3B5FB54051CD}"/>
    </a:ext>
  </a:extLst>
</a:theme>
</file>

<file path=ppt/theme/theme12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6A7552-A072-41AD-8B8E-6E70FAF449AB}" vid="{0CAE2646-FA4B-4089-847D-2AC6F19BAC3F}"/>
    </a:ext>
  </a:extLst>
</a:theme>
</file>

<file path=ppt/theme/theme13.xml><?xml version="1.0" encoding="utf-8"?>
<a:theme xmlns:a="http://schemas.openxmlformats.org/drawingml/2006/main" name="1_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3_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5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5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B278D53-27ED-4FFE-ACE4-D32E16D9CF07}" vid="{E9C814D1-0123-453E-B460-85D7E4DC6D4F}"/>
    </a:ext>
  </a:extLst>
</a:theme>
</file>

<file path=ppt/theme/theme17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6A7552-A072-41AD-8B8E-6E70FAF449AB}" vid="{0CAE2646-FA4B-4089-847D-2AC6F19BAC3F}"/>
    </a:ext>
  </a:extLst>
</a:theme>
</file>

<file path=ppt/theme/theme18.xml><?xml version="1.0" encoding="utf-8"?>
<a:theme xmlns:a="http://schemas.openxmlformats.org/drawingml/2006/main" name="2_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2_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4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B278D53-27ED-4FFE-ACE4-D32E16D9CF07}" vid="{E9C814D1-0123-453E-B460-85D7E4DC6D4F}"/>
    </a:ext>
  </a:extLst>
</a:theme>
</file>

<file path=ppt/theme/theme22.xml><?xml version="1.0" encoding="utf-8"?>
<a:theme xmlns:a="http://schemas.openxmlformats.org/drawingml/2006/main" name="2_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_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" id="{145B07E1-E448-4A52-8F7D-3ADBFF7BB3A7}" vid="{BD2831B3-9EF6-41EF-A1FF-3B5FB54051CD}"/>
    </a:ext>
  </a:extLst>
</a:theme>
</file>

<file path=ppt/theme/theme5.xml><?xml version="1.0" encoding="utf-8"?>
<a:theme xmlns:a="http://schemas.openxmlformats.org/drawingml/2006/main" name="1_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B278D53-27ED-4FFE-ACE4-D32E16D9CF07}" vid="{E9C814D1-0123-453E-B460-85D7E4DC6D4F}"/>
    </a:ext>
  </a:extLst>
</a:theme>
</file>

<file path=ppt/theme/theme8.xml><?xml version="1.0" encoding="utf-8"?>
<a:theme xmlns:a="http://schemas.openxmlformats.org/drawingml/2006/main" name="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6A7552-A072-41AD-8B8E-6E70FAF449AB}" vid="{0CAE2646-FA4B-4089-847D-2AC6F19BAC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TAPAS2013</Template>
  <TotalTime>14688</TotalTime>
  <Words>3935</Words>
  <Application>Microsoft Office PowerPoint</Application>
  <PresentationFormat>Widescreen</PresentationFormat>
  <Paragraphs>711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52</vt:i4>
      </vt:variant>
    </vt:vector>
  </HeadingPairs>
  <TitlesOfParts>
    <vt:vector size="82" baseType="lpstr">
      <vt:lpstr>Batang</vt:lpstr>
      <vt:lpstr>Meiryo UI</vt:lpstr>
      <vt:lpstr>Arial</vt:lpstr>
      <vt:lpstr>Calibri</vt:lpstr>
      <vt:lpstr>Calibri Light</vt:lpstr>
      <vt:lpstr>Courier New</vt:lpstr>
      <vt:lpstr>Times New Roman</vt:lpstr>
      <vt:lpstr>TAPAS2013</vt:lpstr>
      <vt:lpstr>Viterbi_R1</vt:lpstr>
      <vt:lpstr>2_Office Theme</vt:lpstr>
      <vt:lpstr>Theme</vt:lpstr>
      <vt:lpstr>1_Viterbi_R1</vt:lpstr>
      <vt:lpstr>3_Office Theme</vt:lpstr>
      <vt:lpstr>Theme1</vt:lpstr>
      <vt:lpstr>body pages</vt:lpstr>
      <vt:lpstr>1_Theme1</vt:lpstr>
      <vt:lpstr>1_body pages</vt:lpstr>
      <vt:lpstr>1_Theme</vt:lpstr>
      <vt:lpstr>4_Theme1</vt:lpstr>
      <vt:lpstr>1_TAPAS2013</vt:lpstr>
      <vt:lpstr>3_Viterbi_R1</vt:lpstr>
      <vt:lpstr>5_Office Theme</vt:lpstr>
      <vt:lpstr>5_Theme1</vt:lpstr>
      <vt:lpstr>2_Theme1</vt:lpstr>
      <vt:lpstr>2_TAPAS2013</vt:lpstr>
      <vt:lpstr>2_Viterbi_R1</vt:lpstr>
      <vt:lpstr>4_Office Theme</vt:lpstr>
      <vt:lpstr>3_Theme1</vt:lpstr>
      <vt:lpstr>2_body pages</vt:lpstr>
      <vt:lpstr>3_body pages</vt:lpstr>
      <vt:lpstr>PowerPoint Presentation</vt:lpstr>
      <vt:lpstr>PowerPoint Presentation</vt:lpstr>
      <vt:lpstr>Today’s topic</vt:lpstr>
      <vt:lpstr>What is OpenMP</vt:lpstr>
      <vt:lpstr>OpenMP Programming Model (1)</vt:lpstr>
      <vt:lpstr>OpenMP Programming Model (2)</vt:lpstr>
      <vt:lpstr>OpenMP Programming Model (3)</vt:lpstr>
      <vt:lpstr>OpenMP Programming Model (4)</vt:lpstr>
      <vt:lpstr>OpenMP Programming Model (5)</vt:lpstr>
      <vt:lpstr>OpenMP Programming Model (6)</vt:lpstr>
      <vt:lpstr>General Structure</vt:lpstr>
      <vt:lpstr>OpenMP API Overview</vt:lpstr>
      <vt:lpstr>OpenMP API Overview</vt:lpstr>
      <vt:lpstr>OpenMP API Overview</vt:lpstr>
      <vt:lpstr>Compiling OpenMP Programs</vt:lpstr>
      <vt:lpstr>OpenMP Directives (1)</vt:lpstr>
      <vt:lpstr>OpenMP Directives (2) </vt:lpstr>
      <vt:lpstr>Example</vt:lpstr>
      <vt:lpstr>OpenMP Directives (3) </vt:lpstr>
      <vt:lpstr>OpenMP Directives (4) </vt:lpstr>
      <vt:lpstr>OpenMP Directives (5) </vt:lpstr>
      <vt:lpstr>OpenMP Directives (6) </vt:lpstr>
      <vt:lpstr>OpenMP Directives (7)</vt:lpstr>
      <vt:lpstr>STATIC vs DYNAMIC Scheduling</vt:lpstr>
      <vt:lpstr>OpenMP Directive (8)</vt:lpstr>
      <vt:lpstr>OpenMP Directive (9)</vt:lpstr>
      <vt:lpstr>OpenMP Directives (10) </vt:lpstr>
      <vt:lpstr>Example</vt:lpstr>
      <vt:lpstr>OpenMP Directives (11) </vt:lpstr>
      <vt:lpstr>OpenMP Directives (12) </vt:lpstr>
      <vt:lpstr>Example</vt:lpstr>
      <vt:lpstr>Nested Parallelism</vt:lpstr>
      <vt:lpstr>OpenMP Directives (13) </vt:lpstr>
      <vt:lpstr>OpenMP Directives (14) </vt:lpstr>
      <vt:lpstr>Example</vt:lpstr>
      <vt:lpstr>OpenMP Directives (15) </vt:lpstr>
      <vt:lpstr>OpenMP Directives (16) </vt:lpstr>
      <vt:lpstr>OpenMP Directives (17) </vt:lpstr>
      <vt:lpstr>OpenMP Directives (18) </vt:lpstr>
      <vt:lpstr>OpenMP Directives (19) </vt:lpstr>
      <vt:lpstr>Example</vt:lpstr>
      <vt:lpstr>OpenMP Directives (20) </vt:lpstr>
      <vt:lpstr>Parallelism with ORDERED?</vt:lpstr>
      <vt:lpstr>OpenMP Directives (21) </vt:lpstr>
      <vt:lpstr>OpenMP Directives (22) </vt:lpstr>
      <vt:lpstr>OpenMP Directives (23) </vt:lpstr>
      <vt:lpstr>FirstPrivate vs LastPrivate</vt:lpstr>
      <vt:lpstr>Firstprivate Example</vt:lpstr>
      <vt:lpstr>Lastprivate Example (1)</vt:lpstr>
      <vt:lpstr>Lastprivate Example (2)</vt:lpstr>
      <vt:lpstr>Reduction Example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sraok</dc:creator>
  <cp:lastModifiedBy>Yuan Meng</cp:lastModifiedBy>
  <cp:revision>1443</cp:revision>
  <dcterms:created xsi:type="dcterms:W3CDTF">2013-10-15T21:52:53Z</dcterms:created>
  <dcterms:modified xsi:type="dcterms:W3CDTF">2020-09-11T22:26:44Z</dcterms:modified>
</cp:coreProperties>
</file>